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</p:sldMasterIdLst>
  <p:notesMasterIdLst>
    <p:notesMasterId r:id="rId13"/>
  </p:notesMasterIdLst>
  <p:handoutMasterIdLst>
    <p:handoutMasterId r:id="rId14"/>
  </p:handoutMasterIdLst>
  <p:sldIdLst>
    <p:sldId id="460" r:id="rId3"/>
    <p:sldId id="456" r:id="rId4"/>
    <p:sldId id="455" r:id="rId5"/>
    <p:sldId id="458" r:id="rId6"/>
    <p:sldId id="462" r:id="rId7"/>
    <p:sldId id="454" r:id="rId8"/>
    <p:sldId id="399" r:id="rId9"/>
    <p:sldId id="347" r:id="rId10"/>
    <p:sldId id="457" r:id="rId11"/>
    <p:sldId id="45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75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3953" userDrawn="1">
          <p15:clr>
            <a:srgbClr val="A4A3A4"/>
          </p15:clr>
        </p15:guide>
        <p15:guide id="4" pos="7287" userDrawn="1">
          <p15:clr>
            <a:srgbClr val="A4A3A4"/>
          </p15:clr>
        </p15:guide>
        <p15:guide id="5" pos="393" userDrawn="1">
          <p15:clr>
            <a:srgbClr val="A4A3A4"/>
          </p15:clr>
        </p15:guide>
        <p15:guide id="6" orient="horz" pos="3725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C70"/>
    <a:srgbClr val="6F9D63"/>
    <a:srgbClr val="DCDFE4"/>
    <a:srgbClr val="CDD2D9"/>
    <a:srgbClr val="FFFF99"/>
    <a:srgbClr val="FF6600"/>
    <a:srgbClr val="5484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44" autoAdjust="0"/>
    <p:restoredTop sz="88323" autoAdjust="0"/>
  </p:normalViewPr>
  <p:slideViewPr>
    <p:cSldViewPr snapToGrid="0" showGuides="1">
      <p:cViewPr>
        <p:scale>
          <a:sx n="70" d="100"/>
          <a:sy n="70" d="100"/>
        </p:scale>
        <p:origin x="-378" y="-318"/>
      </p:cViewPr>
      <p:guideLst>
        <p:guide orient="horz" pos="1275"/>
        <p:guide orient="horz" pos="3725"/>
        <p:guide pos="3727"/>
        <p:guide pos="3953"/>
        <p:guide pos="7287"/>
        <p:guide pos="393"/>
      </p:guideLst>
    </p:cSldViewPr>
  </p:slideViewPr>
  <p:outlineViewPr>
    <p:cViewPr>
      <p:scale>
        <a:sx n="33" d="100"/>
        <a:sy n="33" d="100"/>
      </p:scale>
      <p:origin x="0" y="5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0" d="100"/>
        <a:sy n="3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25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0AC80-9589-41A1-8ED2-EC2076B0E8E8}" type="datetimeFigureOut">
              <a:rPr lang="de-DE" smtClean="0"/>
              <a:t>20.11.2019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3A726-01A3-41A5-8C71-74C8A626EA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161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92030-5346-4222-B1C0-77ABA51E04BA}" type="datetimeFigureOut">
              <a:rPr lang="de-DE" smtClean="0"/>
              <a:t>20.11.2019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B39C8-6D5D-40E8-8D83-C1E41A39F5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38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1165D-8C60-4D83-B3C2-DB0C16BC1284}" type="slidenum">
              <a:rPr lang="de-DE"/>
              <a:pPr/>
              <a:t>2</a:t>
            </a:fld>
            <a:endParaRPr lang="de-DE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1" tIns="45716" rIns="91431" bIns="45716"/>
          <a:lstStyle/>
          <a:p>
            <a:pPr marL="228578" indent="-228578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41165D-8C60-4D83-B3C2-DB0C16BC1284}" type="slidenum">
              <a:rPr lang="de-DE"/>
              <a:pPr/>
              <a:t>3</a:t>
            </a:fld>
            <a:endParaRPr lang="de-DE"/>
          </a:p>
        </p:txBody>
      </p:sp>
      <p:sp>
        <p:nvSpPr>
          <p:cNvPr id="62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15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1" tIns="45716" rIns="91431" bIns="45716"/>
          <a:lstStyle/>
          <a:p>
            <a:pPr marL="228578" indent="-228578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endParaRPr lang="en-US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85FD0-6647-464E-8120-8B74EE7CC2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01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000" y="1120776"/>
            <a:ext cx="8039624" cy="105092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9" y="2583180"/>
            <a:ext cx="8039624" cy="333025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88" y="6413956"/>
            <a:ext cx="2275200" cy="120448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97762" y="2218450"/>
            <a:ext cx="2038865" cy="764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5194" y="3410043"/>
            <a:ext cx="1224000" cy="12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0837" y="926731"/>
            <a:ext cx="145271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8376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2024064"/>
            <a:ext cx="8101013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7" y="5913438"/>
            <a:ext cx="8101013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8934451" y="2033590"/>
            <a:ext cx="2633662" cy="3879847"/>
          </a:xfrm>
        </p:spPr>
        <p:txBody>
          <a:bodyPr/>
          <a:lstStyle>
            <a:lvl1pPr marL="266700" indent="-266700">
              <a:defRPr sz="1400"/>
            </a:lvl1pPr>
            <a:lvl2pPr marL="542925" indent="-276225">
              <a:defRPr sz="1400"/>
            </a:lvl2pPr>
            <a:lvl3pPr marL="809625" indent="-266700">
              <a:defRPr sz="1400"/>
            </a:lvl3pPr>
            <a:lvl4pPr marL="990600" indent="-180975">
              <a:defRPr sz="1400"/>
            </a:lvl4pPr>
            <a:lvl5pPr marL="1162050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24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9" y="1196976"/>
            <a:ext cx="5292723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88" y="1196976"/>
            <a:ext cx="5292725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609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11264901" y="119064"/>
            <a:ext cx="759884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634" y="114301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57300" y="3411538"/>
            <a:ext cx="9677400" cy="286861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1253067" y="1314451"/>
            <a:ext cx="9668933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0501" y="114300"/>
            <a:ext cx="9709151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049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678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18E81-CA98-483E-BA30-586BB5DF922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807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17DB07-F910-4CAF-9890-D556C9E95020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289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634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59767" y="1347788"/>
            <a:ext cx="3699933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A67E70-BF59-4BB7-B294-AE2BA67D4E8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1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E19C896-DA6A-4400-8C14-50907EB4EF50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395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C01219B-1E0C-4AD5-9BA5-31ADD492874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953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53F5AD-B768-4BD1-BFC6-9F80796D57F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85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3036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640F77-37AB-4F36-92C1-08296952260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61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9DD594-1494-490C-A2F0-850B64D3D3D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603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AED1BB-FE41-4B34-8868-58B8EAB3BB7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397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17984" y="541339"/>
            <a:ext cx="2751667" cy="5265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634" y="541339"/>
            <a:ext cx="8058151" cy="5265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697EAD-642F-47FE-85E0-4AAA449E39AD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474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B0A03-7FD4-488C-A6AB-DBF5D6C36893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9120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032438" y="6498534"/>
            <a:ext cx="1536436" cy="314843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GB" smtClean="0">
                <a:solidFill>
                  <a:srgbClr val="261748"/>
                </a:solidFill>
              </a:rPr>
              <a:t>Page </a:t>
            </a:r>
            <a:fld id="{C95B0A03-7FD4-488C-A6AB-DBF5D6C36893}" type="slidenum">
              <a:rPr lang="en-GB" smtClean="0">
                <a:solidFill>
                  <a:srgbClr val="261748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26174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39" y="44624"/>
            <a:ext cx="7488832" cy="1080120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6633" y="6505575"/>
            <a:ext cx="7603067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 defTabSz="914400" fontAlgn="base">
              <a:spcAft>
                <a:spcPct val="0"/>
              </a:spcAft>
              <a:defRPr/>
            </a:pPr>
            <a:r>
              <a:rPr lang="en-US" dirty="0" smtClean="0"/>
              <a:t>F3iA Workshop, Dec 2016</a:t>
            </a:r>
          </a:p>
          <a:p>
            <a:pPr defTabSz="914400" fontAlgn="base">
              <a:spcAft>
                <a:spcPct val="0"/>
              </a:spcAft>
              <a:defRPr/>
            </a:pPr>
            <a:r>
              <a:rPr lang="en-US" dirty="0" smtClean="0"/>
              <a:t>Hans Weise, DESY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4018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384" y="541338"/>
            <a:ext cx="9711267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6634" y="1347788"/>
            <a:ext cx="3699933" cy="445928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059767" y="1347788"/>
            <a:ext cx="3699933" cy="215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059767" y="3652839"/>
            <a:ext cx="3699933" cy="21542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3F7AD-F029-434A-88F9-F1DE16E1BD25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430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635" y="1552576"/>
            <a:ext cx="10961477" cy="3814764"/>
          </a:xfrm>
        </p:spPr>
        <p:txBody>
          <a:bodyPr anchor="ctr"/>
          <a:lstStyle>
            <a:lvl1pPr>
              <a:defRPr sz="63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5448300"/>
            <a:ext cx="10944225" cy="57467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229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16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6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1235677"/>
            <a:ext cx="10944224" cy="4677762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828675"/>
            <a:ext cx="10944224" cy="50847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23887" y="5913438"/>
            <a:ext cx="10944225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403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9" y="1196976"/>
            <a:ext cx="5292723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88" y="1196976"/>
            <a:ext cx="5292725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913438"/>
            <a:ext cx="5292726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75385" y="5913438"/>
            <a:ext cx="529272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0003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7" y="2024063"/>
            <a:ext cx="5292725" cy="306228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89" y="2024063"/>
            <a:ext cx="5292724" cy="306228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086351"/>
            <a:ext cx="5292726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75385" y="5086351"/>
            <a:ext cx="529272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00823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6.jpe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1189" y="592486"/>
            <a:ext cx="10956924" cy="38751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1260390"/>
            <a:ext cx="10944224" cy="479356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</a:t>
            </a:r>
          </a:p>
          <a:p>
            <a:pPr lvl="4"/>
            <a:r>
              <a:rPr lang="en-US" noProof="0" dirty="0"/>
              <a:t>Level 5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1377083" y="355362"/>
            <a:ext cx="514351" cy="2937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fld id="{A5DEC3FA-4FB7-4309-A077-6BB31CA8E81A}" type="slidenum">
              <a:rPr lang="en-US" sz="1000" noProof="0" smtClean="0"/>
              <a:pPr algn="r"/>
              <a:t>‹#›</a:t>
            </a:fld>
            <a:endParaRPr lang="en-US" sz="1000" noProof="0" dirty="0"/>
          </a:p>
        </p:txBody>
      </p:sp>
      <p:cxnSp>
        <p:nvCxnSpPr>
          <p:cNvPr id="11" name="Gerader Verbinder 10"/>
          <p:cNvCxnSpPr/>
          <p:nvPr/>
        </p:nvCxnSpPr>
        <p:spPr>
          <a:xfrm>
            <a:off x="623889" y="339297"/>
            <a:ext cx="5292724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6275389" y="339297"/>
            <a:ext cx="5292726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88" y="6413956"/>
            <a:ext cx="2275200" cy="12044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23888" y="355362"/>
            <a:ext cx="5292725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1000" dirty="0" smtClean="0"/>
              <a:t>European XFEL</a:t>
            </a:r>
          </a:p>
        </p:txBody>
      </p:sp>
      <p:sp>
        <p:nvSpPr>
          <p:cNvPr id="8" name="Rechteck 7"/>
          <p:cNvSpPr/>
          <p:nvPr/>
        </p:nvSpPr>
        <p:spPr>
          <a:xfrm>
            <a:off x="6275389" y="355362"/>
            <a:ext cx="5292724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sz="1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4258" y="6102584"/>
            <a:ext cx="720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6"/>
          <p:cNvSpPr/>
          <p:nvPr userDrawn="1"/>
        </p:nvSpPr>
        <p:spPr>
          <a:xfrm>
            <a:off x="6275390" y="372489"/>
            <a:ext cx="5292725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 algn="r"/>
            <a:r>
              <a:rPr lang="en-US" sz="1000" dirty="0" smtClean="0"/>
              <a:t>Winni</a:t>
            </a:r>
            <a:r>
              <a:rPr lang="en-US" sz="1000" baseline="0" dirty="0" smtClean="0"/>
              <a:t> Decking, DESY -  28.06.2019</a:t>
            </a:r>
            <a:endParaRPr lang="en-US" sz="1000" dirty="0" smtClean="0"/>
          </a:p>
        </p:txBody>
      </p:sp>
    </p:spTree>
    <p:extLst>
      <p:ext uri="{BB962C8B-B14F-4D97-AF65-F5344CB8AC3E}">
        <p14:creationId xmlns:p14="http://schemas.microsoft.com/office/powerpoint/2010/main" val="92600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3" r:id="rId6"/>
    <p:sldLayoutId id="2147483668" r:id="rId7"/>
    <p:sldLayoutId id="2147483669" r:id="rId8"/>
    <p:sldLayoutId id="2147483670" r:id="rId9"/>
    <p:sldLayoutId id="2147483671" r:id="rId10"/>
    <p:sldLayoutId id="2147483678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14000"/>
        </a:lnSpc>
        <a:spcBef>
          <a:spcPts val="600"/>
        </a:spcBef>
        <a:buClr>
          <a:schemeClr val="bg2"/>
        </a:buClr>
        <a:buSzPct val="120000"/>
        <a:buFont typeface="Wingdings" panose="05000000000000000000" pitchFamily="2" charset="2"/>
        <a:buChar char="q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357188" algn="l" defTabSz="914400" rtl="0" eaLnBrk="1" latinLnBrk="0" hangingPunct="1">
        <a:lnSpc>
          <a:spcPct val="114000"/>
        </a:lnSpc>
        <a:spcBef>
          <a:spcPts val="0"/>
        </a:spcBef>
        <a:buClr>
          <a:schemeClr val="accent2"/>
        </a:buClr>
        <a:buSzPct val="120000"/>
        <a:buFont typeface="Wingdings" panose="05000000000000000000" pitchFamily="2" charset="2"/>
        <a:buChar char="q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68288" algn="l" defTabSz="914400" rtl="0" eaLnBrk="1" latinLnBrk="0" hangingPunct="1">
        <a:lnSpc>
          <a:spcPct val="114000"/>
        </a:lnSpc>
        <a:spcBef>
          <a:spcPts val="0"/>
        </a:spcBef>
        <a:buSzPct val="100000"/>
        <a:buFont typeface="Wingdings" panose="05000000000000000000" pitchFamily="2" charset="2"/>
        <a:buChar char="q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173038" algn="l" defTabSz="914400" rtl="0" eaLnBrk="1" latinLnBrk="0" hangingPunct="1">
        <a:lnSpc>
          <a:spcPct val="114000"/>
        </a:lnSpc>
        <a:spcBef>
          <a:spcPts val="0"/>
        </a:spcBef>
        <a:buSzPct val="100000"/>
        <a:buFont typeface="Wingdings" panose="05000000000000000000" pitchFamily="2" charset="2"/>
        <a:buChar char="q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180975" algn="l" defTabSz="914400" rtl="0" eaLnBrk="1" latinLnBrk="0" hangingPunct="1">
        <a:lnSpc>
          <a:spcPct val="114000"/>
        </a:lnSpc>
        <a:spcBef>
          <a:spcPts val="0"/>
        </a:spcBef>
        <a:buSzPct val="100000"/>
        <a:buFont typeface="Wingdings" panose="05000000000000000000" pitchFamily="2" charset="2"/>
        <a:buChar char="q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1275" userDrawn="1">
          <p15:clr>
            <a:srgbClr val="F26B43"/>
          </p15:clr>
        </p15:guide>
        <p15:guide id="2" pos="3727" userDrawn="1">
          <p15:clr>
            <a:srgbClr val="F26B43"/>
          </p15:clr>
        </p15:guide>
        <p15:guide id="3" pos="3953" userDrawn="1">
          <p15:clr>
            <a:srgbClr val="F26B43"/>
          </p15:clr>
        </p15:guide>
        <p15:guide id="4" pos="393" userDrawn="1">
          <p15:clr>
            <a:srgbClr val="F26B43"/>
          </p15:clr>
        </p15:guide>
        <p15:guide id="5" pos="7287" userDrawn="1">
          <p15:clr>
            <a:srgbClr val="F26B43"/>
          </p15:clr>
        </p15:guide>
        <p15:guide id="6" orient="horz" pos="37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" name="Picture 134" descr="Undulator_final_nurh#50DE97_rechts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62784" y="117475"/>
            <a:ext cx="770467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56434" y="114301"/>
            <a:ext cx="768351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chemeClr val="bg1"/>
                </a:solidFill>
                <a:ea typeface="Geneva" pitchFamily="1" charset="-128"/>
              </a:defRPr>
            </a:lvl1pPr>
          </a:lstStyle>
          <a:p>
            <a:pPr defTabSz="914400" fontAlgn="base">
              <a:spcAft>
                <a:spcPct val="0"/>
              </a:spcAft>
            </a:pPr>
            <a:fld id="{BA1EBF86-6A8F-4A06-BB51-46337A5CF2A5}" type="slidenum">
              <a:rPr lang="en-GB">
                <a:solidFill>
                  <a:srgbClr val="FFFFFF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061" name="Picture 37" descr="Helmholtz_Logo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2134" y="6516689"/>
            <a:ext cx="778933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54518" y="6477000"/>
            <a:ext cx="1187238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</a:pPr>
            <a:endParaRPr lang="en-US" sz="900">
              <a:solidFill>
                <a:srgbClr val="261748"/>
              </a:solidFill>
            </a:endParaRPr>
          </a:p>
        </p:txBody>
      </p:sp>
      <p:pic>
        <p:nvPicPr>
          <p:cNvPr id="1145" name="Picture 121" descr="DESY-Logo-cyan-RGB_Hintergrund weiss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3184" y="6511926"/>
            <a:ext cx="336549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458384" y="114300"/>
            <a:ext cx="9711267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261748"/>
              </a:solidFill>
            </a:endParaRPr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458384" y="114301"/>
            <a:ext cx="88392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eaLnBrk="0" fontAlgn="base" hangingPunct="0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GB" sz="1000" dirty="0" smtClean="0">
                <a:solidFill>
                  <a:srgbClr val="FFFFFF"/>
                </a:solidFill>
              </a:rPr>
              <a:t>European XFEL Accelerator: Past-Present-Future</a:t>
            </a:r>
            <a:endParaRPr lang="en-GB" sz="1000" dirty="0">
              <a:solidFill>
                <a:srgbClr val="FFFFFF"/>
              </a:solidFill>
            </a:endParaRP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634" y="114301"/>
            <a:ext cx="1214967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458384" y="541338"/>
            <a:ext cx="9711267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title: Don’t edit here!</a:t>
            </a:r>
          </a:p>
        </p:txBody>
      </p:sp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56633" y="1347788"/>
            <a:ext cx="7603067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 format – don’t edit!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3" name="Text Box 123"/>
          <p:cNvSpPr txBox="1">
            <a:spLocks noChangeArrowheads="1"/>
          </p:cNvSpPr>
          <p:nvPr/>
        </p:nvSpPr>
        <p:spPr bwMode="auto">
          <a:xfrm>
            <a:off x="153600" y="6508000"/>
            <a:ext cx="8839200" cy="31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None/>
            </a:pPr>
            <a:r>
              <a:rPr lang="en-US" sz="900" dirty="0" smtClean="0">
                <a:solidFill>
                  <a:srgbClr val="261748"/>
                </a:solidFill>
              </a:rPr>
              <a:t>8th </a:t>
            </a:r>
            <a:r>
              <a:rPr lang="en-US" sz="900" dirty="0" err="1" smtClean="0">
                <a:solidFill>
                  <a:srgbClr val="261748"/>
                </a:solidFill>
              </a:rPr>
              <a:t>Ringberg</a:t>
            </a:r>
            <a:r>
              <a:rPr lang="en-US" sz="900" dirty="0" smtClean="0">
                <a:solidFill>
                  <a:srgbClr val="261748"/>
                </a:solidFill>
              </a:rPr>
              <a:t> Workshop on Science with FELs, 5.2.2017</a:t>
            </a:r>
          </a:p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None/>
            </a:pPr>
            <a:r>
              <a:rPr lang="en-US" sz="900" dirty="0" smtClean="0">
                <a:solidFill>
                  <a:srgbClr val="261748"/>
                </a:solidFill>
              </a:rPr>
              <a:t>Winni Decking, DESY</a:t>
            </a:r>
            <a:endParaRPr lang="en-GB" sz="900" dirty="0" smtClean="0">
              <a:solidFill>
                <a:srgbClr val="2617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gif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png"/><Relationship Id="rId5" Type="http://schemas.openxmlformats.org/officeDocument/2006/relationships/image" Target="../media/image2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emf"/><Relationship Id="rId3" Type="http://schemas.openxmlformats.org/officeDocument/2006/relationships/image" Target="../media/image26.png"/><Relationship Id="rId21" Type="http://schemas.openxmlformats.org/officeDocument/2006/relationships/image" Target="../media/image43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jpeg"/><Relationship Id="rId15" Type="http://schemas.openxmlformats.org/officeDocument/2006/relationships/image" Target="../media/image38.jpeg"/><Relationship Id="rId10" Type="http://schemas.openxmlformats.org/officeDocument/2006/relationships/image" Target="../media/image33.png"/><Relationship Id="rId19" Type="http://schemas.openxmlformats.org/officeDocument/2006/relationships/image" Target="../media/image20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 X-Ray FELs &amp; The European XFEL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2088" y="1174674"/>
            <a:ext cx="4049486" cy="4793566"/>
          </a:xfrm>
        </p:spPr>
        <p:txBody>
          <a:bodyPr/>
          <a:lstStyle/>
          <a:p>
            <a:pPr marL="0" lvl="0" indent="0">
              <a:buNone/>
            </a:pPr>
            <a:r>
              <a:rPr lang="en-GB" sz="2000" kern="0" dirty="0" smtClean="0">
                <a:solidFill>
                  <a:srgbClr val="000000"/>
                </a:solidFill>
                <a:ea typeface="ＭＳ Ｐゴシック"/>
              </a:rPr>
              <a:t>European XFEL</a:t>
            </a:r>
          </a:p>
          <a:p>
            <a:pPr marL="0" lvl="0" indent="0">
              <a:buNone/>
            </a:pPr>
            <a:r>
              <a:rPr lang="en-GB" sz="2000" kern="0" dirty="0" smtClean="0">
                <a:solidFill>
                  <a:srgbClr val="000000"/>
                </a:solidFill>
                <a:ea typeface="ＭＳ Ｐゴシック"/>
              </a:rPr>
              <a:t>International </a:t>
            </a:r>
            <a:r>
              <a:rPr lang="en-GB" sz="2000" kern="0" dirty="0">
                <a:solidFill>
                  <a:srgbClr val="000000"/>
                </a:solidFill>
                <a:ea typeface="ＭＳ Ｐゴシック"/>
              </a:rPr>
              <a:t>project realised in Hamburg area, </a:t>
            </a:r>
            <a:r>
              <a:rPr lang="en-GB" sz="2000" kern="0" dirty="0" smtClean="0">
                <a:solidFill>
                  <a:srgbClr val="000000"/>
                </a:solidFill>
                <a:ea typeface="ＭＳ Ｐゴシック"/>
              </a:rPr>
              <a:t>Germany</a:t>
            </a:r>
          </a:p>
          <a:p>
            <a:pPr marL="0" lvl="0" indent="0">
              <a:buNone/>
            </a:pPr>
            <a:r>
              <a:rPr lang="en-GB" sz="2000" kern="0" dirty="0" smtClean="0">
                <a:solidFill>
                  <a:srgbClr val="000000"/>
                </a:solidFill>
                <a:ea typeface="ＭＳ Ｐゴシック"/>
              </a:rPr>
              <a:t>12 participating countries:</a:t>
            </a:r>
            <a:endParaRPr lang="en-GB" sz="2000" kern="0" dirty="0">
              <a:solidFill>
                <a:srgbClr val="000000"/>
              </a:solidFill>
              <a:ea typeface="ＭＳ Ｐゴシック"/>
            </a:endParaRP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" b="11368"/>
          <a:stretch/>
        </p:blipFill>
        <p:spPr bwMode="auto">
          <a:xfrm>
            <a:off x="624523" y="1216729"/>
            <a:ext cx="7065818" cy="428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088" y="1422212"/>
            <a:ext cx="756000" cy="7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02" b="4562"/>
          <a:stretch/>
        </p:blipFill>
        <p:spPr bwMode="auto">
          <a:xfrm>
            <a:off x="1275780" y="3104782"/>
            <a:ext cx="547524" cy="206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포항가속기연구소로고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r="62043" b="4545"/>
          <a:stretch/>
        </p:blipFill>
        <p:spPr bwMode="auto">
          <a:xfrm>
            <a:off x="6405186" y="3306786"/>
            <a:ext cx="530840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" r="2240" b="4664"/>
          <a:stretch/>
        </p:blipFill>
        <p:spPr bwMode="auto">
          <a:xfrm>
            <a:off x="6807227" y="2991389"/>
            <a:ext cx="672434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602" y="3090786"/>
            <a:ext cx="535584" cy="2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3778490" y="3332453"/>
            <a:ext cx="567878" cy="216000"/>
            <a:chOff x="3445" y="1849"/>
            <a:chExt cx="1864" cy="709"/>
          </a:xfrm>
        </p:grpSpPr>
        <p:sp>
          <p:nvSpPr>
            <p:cNvPr id="13" name="AutoShape 4"/>
            <p:cNvSpPr>
              <a:spLocks noChangeAspect="1" noChangeArrowheads="1" noTextEdit="1"/>
            </p:cNvSpPr>
            <p:nvPr/>
          </p:nvSpPr>
          <p:spPr bwMode="auto">
            <a:xfrm>
              <a:off x="3445" y="1849"/>
              <a:ext cx="1864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5" y="1849"/>
              <a:ext cx="1869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3190" y="1442446"/>
            <a:ext cx="720000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/>
          <p:nvPr/>
        </p:nvCxnSpPr>
        <p:spPr>
          <a:xfrm flipV="1">
            <a:off x="4063190" y="2965243"/>
            <a:ext cx="179708" cy="3456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53074" y="2084650"/>
            <a:ext cx="389823" cy="6524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" t="1" r="49641" b="735"/>
          <a:stretch/>
        </p:blipFill>
        <p:spPr>
          <a:xfrm>
            <a:off x="7790213" y="2707035"/>
            <a:ext cx="4334467" cy="583479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6" r="1150"/>
          <a:stretch/>
        </p:blipFill>
        <p:spPr>
          <a:xfrm>
            <a:off x="7849591" y="3281911"/>
            <a:ext cx="4275090" cy="587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5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313" y="1022819"/>
            <a:ext cx="10327139" cy="5119492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Self Seeding in the hard X-ray regime: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SASE2 chicanes installed and operational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Commissioning with beam started in SASE2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SASE1 chicanes available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SASE3 Helical Afterburner and Two Color Scheme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Hardware installation starts in Winter shutdown 2019/2020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Hardware complete and first photons in 2021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Still two empty tunnels suitable for FELs; Let’s call them SASE4 and SASE5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Ideas to extend photon energy range in hard and soft x-ray regime are developed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Technical and scientific cases are explored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/>
              <a:t>Proof of principle tests, e.g. </a:t>
            </a:r>
            <a:r>
              <a:rPr lang="en-US" sz="2000" dirty="0"/>
              <a:t>Harmonic Lasing Self-Seeding (HLSS) </a:t>
            </a:r>
            <a:r>
              <a:rPr lang="en-US" sz="2000" dirty="0" smtClean="0"/>
              <a:t>have already been demonstrated at SASE3 reaching 4.5 </a:t>
            </a:r>
            <a:r>
              <a:rPr lang="en-US" sz="2000" dirty="0" err="1" smtClean="0"/>
              <a:t>keV</a:t>
            </a:r>
            <a:endParaRPr lang="en-US" sz="2000" dirty="0"/>
          </a:p>
          <a:p>
            <a:pPr marL="357188" lvl="1"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q"/>
            </a:pPr>
            <a:r>
              <a:rPr lang="en-US" sz="2000" dirty="0" smtClean="0"/>
              <a:t>R&amp;D towards CW operation and </a:t>
            </a:r>
            <a:r>
              <a:rPr lang="en-US" sz="2000" dirty="0"/>
              <a:t>a </a:t>
            </a:r>
            <a:r>
              <a:rPr lang="en-US" sz="2000" dirty="0" smtClean="0"/>
              <a:t>second fan</a:t>
            </a: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357187" lvl="1" indent="0">
              <a:spcAft>
                <a:spcPts val="600"/>
              </a:spcAft>
              <a:buNone/>
            </a:pPr>
            <a:endParaRPr lang="en-US" sz="1800" dirty="0" smtClean="0"/>
          </a:p>
          <a:p>
            <a:pPr marL="357187" lvl="1" indent="0">
              <a:buNone/>
            </a:pP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4" b="11178"/>
          <a:stretch/>
        </p:blipFill>
        <p:spPr>
          <a:xfrm>
            <a:off x="7783286" y="572855"/>
            <a:ext cx="4353634" cy="214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94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9" y="521201"/>
            <a:ext cx="10956924" cy="387519"/>
          </a:xfrm>
        </p:spPr>
        <p:txBody>
          <a:bodyPr/>
          <a:lstStyle/>
          <a:p>
            <a:r>
              <a:rPr lang="en-US" dirty="0" smtClean="0"/>
              <a:t>European XFEL at a Glance</a:t>
            </a:r>
            <a:endParaRPr lang="en-US" dirty="0"/>
          </a:p>
        </p:txBody>
      </p:sp>
      <p:sp>
        <p:nvSpPr>
          <p:cNvPr id="9" name="AutoShape 3"/>
          <p:cNvSpPr>
            <a:spLocks noChangeAspect="1" noChangeArrowheads="1" noTextEdit="1"/>
          </p:cNvSpPr>
          <p:nvPr/>
        </p:nvSpPr>
        <p:spPr bwMode="auto">
          <a:xfrm>
            <a:off x="36476" y="3142482"/>
            <a:ext cx="12238179" cy="3526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29" y="2748679"/>
            <a:ext cx="11496466" cy="354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2014956" y="6293730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88918" y="6461653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83169" y="3212976"/>
            <a:ext cx="183812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Experimental Hall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382913" y="3319856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010941" y="346991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447223" y="3946891"/>
            <a:ext cx="124232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Beam Dumps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4024038" y="3946890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961713" y="4096950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3583387" y="4182699"/>
            <a:ext cx="9906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Undulators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695733" y="4170193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847778" y="4320252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5634199" y="4940141"/>
            <a:ext cx="101149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Collimation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5789023" y="4954432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8528202" y="5501078"/>
            <a:ext cx="6444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Bunch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8528201" y="5651137"/>
            <a:ext cx="1219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Compressors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9571473" y="5651136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8528202" y="580119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6753689" y="5195600"/>
            <a:ext cx="1652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Linear Accelerator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8432926" y="5174162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7010935" y="532422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10088344" y="5835139"/>
            <a:ext cx="6732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Injector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" name="Rectangle 28"/>
          <p:cNvSpPr>
            <a:spLocks noChangeArrowheads="1"/>
          </p:cNvSpPr>
          <p:nvPr/>
        </p:nvSpPr>
        <p:spPr bwMode="auto">
          <a:xfrm>
            <a:off x="10631417" y="5942323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" name="Rectangle 29"/>
          <p:cNvSpPr>
            <a:spLocks noChangeArrowheads="1"/>
          </p:cNvSpPr>
          <p:nvPr/>
        </p:nvSpPr>
        <p:spPr bwMode="auto">
          <a:xfrm>
            <a:off x="9873632" y="6275865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Rectangle 30"/>
          <p:cNvSpPr>
            <a:spLocks noChangeArrowheads="1"/>
          </p:cNvSpPr>
          <p:nvPr/>
        </p:nvSpPr>
        <p:spPr bwMode="auto">
          <a:xfrm>
            <a:off x="1191965" y="3696792"/>
            <a:ext cx="17889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Photon Beam Lines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1"/>
          <p:cNvSpPr>
            <a:spLocks noChangeArrowheads="1"/>
          </p:cNvSpPr>
          <p:nvPr/>
        </p:nvSpPr>
        <p:spPr bwMode="auto">
          <a:xfrm>
            <a:off x="3438091" y="3687859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32"/>
          <p:cNvSpPr>
            <a:spLocks noChangeArrowheads="1"/>
          </p:cNvSpPr>
          <p:nvPr/>
        </p:nvSpPr>
        <p:spPr bwMode="auto">
          <a:xfrm>
            <a:off x="1908915" y="383791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34"/>
          <p:cNvSpPr>
            <a:spLocks noChangeArrowheads="1"/>
          </p:cNvSpPr>
          <p:nvPr/>
        </p:nvSpPr>
        <p:spPr bwMode="auto">
          <a:xfrm>
            <a:off x="3895416" y="4652528"/>
            <a:ext cx="2017465" cy="487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Electron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Beam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Distribution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35"/>
          <p:cNvSpPr>
            <a:spLocks noChangeArrowheads="1"/>
          </p:cNvSpPr>
          <p:nvPr/>
        </p:nvSpPr>
        <p:spPr bwMode="auto">
          <a:xfrm>
            <a:off x="6567902" y="4105882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36"/>
          <p:cNvSpPr>
            <a:spLocks noChangeArrowheads="1"/>
          </p:cNvSpPr>
          <p:nvPr/>
        </p:nvSpPr>
        <p:spPr bwMode="auto">
          <a:xfrm>
            <a:off x="5691365" y="425594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2293" y="908720"/>
            <a:ext cx="11734424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600"/>
              </a:spcAft>
              <a:buClr>
                <a:srgbClr val="FD930A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International project realised in Hamburg area, Germany</a:t>
            </a:r>
          </a:p>
          <a:p>
            <a:pPr marL="342900" lvl="0" indent="-342900">
              <a:spcAft>
                <a:spcPts val="600"/>
              </a:spcAft>
              <a:buClr>
                <a:srgbClr val="FD930A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Accelerator and large parts of infrastructure built by international consortium under the coordination of DESY</a:t>
            </a:r>
          </a:p>
          <a:p>
            <a:pPr marL="342900" lvl="0" indent="-342900">
              <a:spcAft>
                <a:spcPts val="600"/>
              </a:spcAft>
              <a:buClr>
                <a:srgbClr val="FD930A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Accelerator operation and development by DESY</a:t>
            </a:r>
          </a:p>
          <a:p>
            <a:pPr lvl="0">
              <a:spcAft>
                <a:spcPts val="600"/>
              </a:spcAft>
              <a:buClr>
                <a:srgbClr val="FD930A"/>
              </a:buClr>
              <a:buSzPct val="120000"/>
            </a:pPr>
            <a:endParaRPr lang="en-GB" kern="0" dirty="0" smtClean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7" name="Rectangle 34"/>
          <p:cNvSpPr>
            <a:spLocks noChangeArrowheads="1"/>
          </p:cNvSpPr>
          <p:nvPr/>
        </p:nvSpPr>
        <p:spPr bwMode="auto">
          <a:xfrm rot="1263989">
            <a:off x="6078422" y="4349537"/>
            <a:ext cx="20174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3.3 km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26440" y="2749116"/>
            <a:ext cx="8314176" cy="57512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326440" y="2748679"/>
            <a:ext cx="7647117" cy="576000"/>
            <a:chOff x="2720850" y="3142482"/>
            <a:chExt cx="5735338" cy="432666"/>
          </a:xfrm>
        </p:grpSpPr>
        <p:pic>
          <p:nvPicPr>
            <p:cNvPr id="43" name="Picture 28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20850" y="3142482"/>
              <a:ext cx="1683510" cy="432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42" name="Picture 28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358640" y="3142810"/>
              <a:ext cx="4097548" cy="432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470" y="2870298"/>
            <a:ext cx="523800" cy="349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49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419" y="521201"/>
            <a:ext cx="10956924" cy="387519"/>
          </a:xfrm>
        </p:spPr>
        <p:txBody>
          <a:bodyPr/>
          <a:lstStyle/>
          <a:p>
            <a:r>
              <a:rPr lang="en-US" dirty="0" smtClean="0"/>
              <a:t>European XFEL at a Glance</a:t>
            </a:r>
            <a:endParaRPr lang="en-US" dirty="0"/>
          </a:p>
        </p:txBody>
      </p:sp>
      <p:sp>
        <p:nvSpPr>
          <p:cNvPr id="9" name="AutoShape 3"/>
          <p:cNvSpPr>
            <a:spLocks noChangeAspect="1" noChangeArrowheads="1" noTextEdit="1"/>
          </p:cNvSpPr>
          <p:nvPr/>
        </p:nvSpPr>
        <p:spPr bwMode="auto">
          <a:xfrm>
            <a:off x="36476" y="3142482"/>
            <a:ext cx="12238179" cy="3526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180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29" y="2748679"/>
            <a:ext cx="11496466" cy="354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2014956" y="6293730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88918" y="6461653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83169" y="3212976"/>
            <a:ext cx="183812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Experimental Hall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382913" y="3319856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010941" y="346991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447223" y="3946891"/>
            <a:ext cx="124232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Beam Dumps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4024038" y="3946890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961713" y="4096950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3583387" y="4182699"/>
            <a:ext cx="99065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Undulators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695733" y="4170193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847778" y="4320252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5634199" y="4940141"/>
            <a:ext cx="101149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Collimation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5789023" y="4954432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8528202" y="5501078"/>
            <a:ext cx="6444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Bunch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8528201" y="5651137"/>
            <a:ext cx="12198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Compressors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9571473" y="5651136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8528202" y="5801196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6753689" y="5195600"/>
            <a:ext cx="1652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Linear Accelerator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8432926" y="5174162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7010935" y="532422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10088344" y="5835139"/>
            <a:ext cx="6732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Injector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" name="Rectangle 28"/>
          <p:cNvSpPr>
            <a:spLocks noChangeArrowheads="1"/>
          </p:cNvSpPr>
          <p:nvPr/>
        </p:nvSpPr>
        <p:spPr bwMode="auto">
          <a:xfrm>
            <a:off x="10631417" y="5942323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" name="Rectangle 29"/>
          <p:cNvSpPr>
            <a:spLocks noChangeArrowheads="1"/>
          </p:cNvSpPr>
          <p:nvPr/>
        </p:nvSpPr>
        <p:spPr bwMode="auto">
          <a:xfrm>
            <a:off x="9873632" y="6275865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Rectangle 30"/>
          <p:cNvSpPr>
            <a:spLocks noChangeArrowheads="1"/>
          </p:cNvSpPr>
          <p:nvPr/>
        </p:nvSpPr>
        <p:spPr bwMode="auto">
          <a:xfrm>
            <a:off x="1191965" y="3696792"/>
            <a:ext cx="17889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Photon Beam Lines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1" name="Rectangle 31"/>
          <p:cNvSpPr>
            <a:spLocks noChangeArrowheads="1"/>
          </p:cNvSpPr>
          <p:nvPr/>
        </p:nvSpPr>
        <p:spPr bwMode="auto">
          <a:xfrm>
            <a:off x="3438091" y="3687859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2" name="Rectangle 32"/>
          <p:cNvSpPr>
            <a:spLocks noChangeArrowheads="1"/>
          </p:cNvSpPr>
          <p:nvPr/>
        </p:nvSpPr>
        <p:spPr bwMode="auto">
          <a:xfrm>
            <a:off x="1908915" y="383791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34"/>
          <p:cNvSpPr>
            <a:spLocks noChangeArrowheads="1"/>
          </p:cNvSpPr>
          <p:nvPr/>
        </p:nvSpPr>
        <p:spPr bwMode="auto">
          <a:xfrm>
            <a:off x="3895416" y="4652528"/>
            <a:ext cx="2017465" cy="487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9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Electron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Beam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Distribution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6" name="Rectangle 35"/>
          <p:cNvSpPr>
            <a:spLocks noChangeArrowheads="1"/>
          </p:cNvSpPr>
          <p:nvPr/>
        </p:nvSpPr>
        <p:spPr bwMode="auto">
          <a:xfrm>
            <a:off x="6567902" y="4105882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36"/>
          <p:cNvSpPr>
            <a:spLocks noChangeArrowheads="1"/>
          </p:cNvSpPr>
          <p:nvPr/>
        </p:nvSpPr>
        <p:spPr bwMode="auto">
          <a:xfrm>
            <a:off x="5691365" y="4255941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2293" y="908720"/>
            <a:ext cx="117344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D930A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00"/>
                </a:solidFill>
                <a:ea typeface="ＭＳ Ｐゴシック"/>
              </a:rPr>
              <a:t>Superconducting accelerator in 10 Hz pulsed mode with 97 modules /  776 cavities</a:t>
            </a:r>
          </a:p>
          <a:p>
            <a:pPr marL="342900" indent="-342900">
              <a:spcAft>
                <a:spcPts val="600"/>
              </a:spcAft>
              <a:buClr>
                <a:srgbClr val="FD930A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00"/>
                </a:solidFill>
                <a:ea typeface="ＭＳ Ｐゴシック"/>
              </a:rPr>
              <a:t> </a:t>
            </a:r>
            <a:r>
              <a:rPr lang="en-GB" kern="0" dirty="0">
                <a:solidFill>
                  <a:srgbClr val="000000"/>
                </a:solidFill>
                <a:ea typeface="ＭＳ Ｐゴシック"/>
              </a:rPr>
              <a:t>U</a:t>
            </a:r>
            <a:r>
              <a:rPr lang="en-GB" kern="0" dirty="0" smtClean="0">
                <a:solidFill>
                  <a:srgbClr val="000000"/>
                </a:solidFill>
                <a:ea typeface="ＭＳ Ｐゴシック"/>
              </a:rPr>
              <a:t>p to 17.5 GeV and 27000 bunches/s</a:t>
            </a:r>
          </a:p>
          <a:p>
            <a:pPr marL="342900" indent="-342900">
              <a:spcAft>
                <a:spcPts val="600"/>
              </a:spcAft>
              <a:buClr>
                <a:srgbClr val="FD930A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00"/>
                </a:solidFill>
                <a:ea typeface="ＭＳ Ｐゴシック"/>
              </a:rPr>
              <a:t>Three </a:t>
            </a:r>
            <a:r>
              <a:rPr lang="en-GB" kern="0" dirty="0">
                <a:solidFill>
                  <a:srgbClr val="000000"/>
                </a:solidFill>
                <a:ea typeface="ＭＳ Ｐゴシック"/>
              </a:rPr>
              <a:t>variable gap undulators for hard and soft X-rays (250 eV to 25 keV</a:t>
            </a:r>
            <a:r>
              <a:rPr lang="en-GB" kern="0" dirty="0" smtClean="0">
                <a:solidFill>
                  <a:srgbClr val="000000"/>
                </a:solidFill>
                <a:ea typeface="ＭＳ Ｐゴシック"/>
              </a:rPr>
              <a:t>)</a:t>
            </a:r>
            <a:endParaRPr lang="en-GB" kern="0" dirty="0" smtClean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lvl="0" indent="-342900">
              <a:spcAft>
                <a:spcPts val="600"/>
              </a:spcAft>
              <a:buClr>
                <a:srgbClr val="FD930A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Initially 6 equipped experiments</a:t>
            </a:r>
            <a:endParaRPr lang="en-GB" kern="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lvl="0" indent="-342900">
              <a:spcAft>
                <a:spcPts val="600"/>
              </a:spcAft>
              <a:buClr>
                <a:srgbClr val="FD930A"/>
              </a:buClr>
              <a:buSzPct val="120000"/>
              <a:buFont typeface="Wingdings" panose="05000000000000000000" pitchFamily="2" charset="2"/>
              <a:buChar char="q"/>
            </a:pPr>
            <a:r>
              <a:rPr lang="en-GB" kern="0" dirty="0" smtClean="0">
                <a:solidFill>
                  <a:srgbClr val="000000"/>
                </a:solidFill>
                <a:latin typeface="Arial"/>
                <a:ea typeface="ＭＳ Ｐゴシック"/>
              </a:rPr>
              <a:t>All accelerator and beamlines in tunnels 6 -25 m below surface</a:t>
            </a:r>
            <a:endParaRPr lang="en-GB" sz="2000" kern="0" dirty="0" smtClean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7" name="Rectangle 34"/>
          <p:cNvSpPr>
            <a:spLocks noChangeArrowheads="1"/>
          </p:cNvSpPr>
          <p:nvPr/>
        </p:nvSpPr>
        <p:spPr bwMode="auto">
          <a:xfrm rot="1263989">
            <a:off x="6078422" y="4349537"/>
            <a:ext cx="20174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</a:rPr>
              <a:t>3.3 km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26440" y="2749116"/>
            <a:ext cx="8314176" cy="57512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326440" y="2748679"/>
            <a:ext cx="7647117" cy="576000"/>
            <a:chOff x="2720850" y="3142482"/>
            <a:chExt cx="5735338" cy="432666"/>
          </a:xfrm>
        </p:grpSpPr>
        <p:pic>
          <p:nvPicPr>
            <p:cNvPr id="43" name="Picture 28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720850" y="3142482"/>
              <a:ext cx="1683510" cy="432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42" name="Picture 28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358640" y="3142810"/>
              <a:ext cx="4097548" cy="432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470" y="2870298"/>
            <a:ext cx="523800" cy="3492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56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Covers photon energies from 0.25 </a:t>
            </a:r>
            <a:r>
              <a:rPr lang="en-US" dirty="0" err="1" smtClean="0"/>
              <a:t>keV</a:t>
            </a:r>
            <a:r>
              <a:rPr lang="en-US" dirty="0" smtClean="0"/>
              <a:t> to 25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5341" y="4454035"/>
            <a:ext cx="11750983" cy="1377291"/>
          </a:xfrm>
        </p:spPr>
        <p:txBody>
          <a:bodyPr/>
          <a:lstStyle/>
          <a:p>
            <a:pPr lvl="0">
              <a:buClr>
                <a:srgbClr val="FD930A"/>
              </a:buClr>
            </a:pPr>
            <a:endParaRPr lang="en-US" dirty="0" smtClean="0"/>
          </a:p>
          <a:p>
            <a:pPr lvl="0">
              <a:buClr>
                <a:srgbClr val="FD930A"/>
              </a:buClr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256434" y="114301"/>
            <a:ext cx="768351" cy="9112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ACC73E8-DF49-415E-9DE1-C5C18C4338E1}" type="slidenum">
              <a:rPr lang="en-GB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en-GB" dirty="0">
              <a:solidFill>
                <a:srgbClr val="FFFFFF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707770"/>
              </p:ext>
            </p:extLst>
          </p:nvPr>
        </p:nvGraphicFramePr>
        <p:xfrm>
          <a:off x="1593870" y="4127274"/>
          <a:ext cx="7930388" cy="21473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Picture" r:id="rId4" imgW="5462016" imgH="1970532" progId="Word.Picture.8">
                  <p:embed/>
                </p:oleObj>
              </mc:Choice>
              <mc:Fallback>
                <p:oleObj name="Picture" r:id="rId4" imgW="5462016" imgH="1970532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870" y="4127274"/>
                        <a:ext cx="7930388" cy="21473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700" y="1249136"/>
            <a:ext cx="9474200" cy="28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690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History</a:t>
            </a:r>
            <a:endParaRPr lang="de-DE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1545027" y="1123034"/>
            <a:ext cx="10716403" cy="511143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dirty="0" smtClean="0"/>
              <a:t>1993: Start of TESLA technology development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smtClean="0"/>
              <a:t>2000: First lasing at 109 nm at the TESLA Test Facility (TTF),  now FLASH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smtClean="0"/>
              <a:t>2001: TESLA Linear Collider TDR with XFEL appendix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smtClean="0"/>
              <a:t>2006: European XFEL TDR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smtClean="0"/>
              <a:t>2009: Foundation of the European XFEL GmbH</a:t>
            </a:r>
          </a:p>
          <a:p>
            <a:pPr marL="0" indent="0" defTabSz="715963">
              <a:lnSpc>
                <a:spcPct val="100000"/>
              </a:lnSpc>
              <a:buNone/>
            </a:pPr>
            <a:r>
              <a:rPr lang="en-US" sz="2000" dirty="0"/>
              <a:t>	</a:t>
            </a:r>
            <a:r>
              <a:rPr lang="en-US" sz="2000" dirty="0" smtClean="0"/>
              <a:t>Start of underground construction</a:t>
            </a:r>
          </a:p>
          <a:p>
            <a:pPr marL="0" indent="0" defTabSz="715963">
              <a:lnSpc>
                <a:spcPct val="100000"/>
              </a:lnSpc>
              <a:buNone/>
            </a:pPr>
            <a:r>
              <a:rPr lang="en-US" sz="2000" dirty="0" smtClean="0"/>
              <a:t>2010: Formation of the Accelerator Consortium:</a:t>
            </a:r>
          </a:p>
          <a:p>
            <a:pPr marL="0" indent="0" defTabSz="715963">
              <a:lnSpc>
                <a:spcPct val="100000"/>
              </a:lnSpc>
              <a:buNone/>
            </a:pPr>
            <a:r>
              <a:rPr lang="en-US" sz="2000" dirty="0"/>
              <a:t>	</a:t>
            </a:r>
            <a:r>
              <a:rPr lang="en-US" sz="2000" dirty="0" smtClean="0"/>
              <a:t>16 accelerator institutes under the coordination of DESY</a:t>
            </a:r>
          </a:p>
          <a:p>
            <a:pPr marL="0" indent="0" defTabSz="715963">
              <a:lnSpc>
                <a:spcPct val="100000"/>
              </a:lnSpc>
              <a:buNone/>
            </a:pPr>
            <a:r>
              <a:rPr lang="en-US" sz="2000" dirty="0" smtClean="0"/>
              <a:t>2012: End of tunne</a:t>
            </a:r>
            <a:r>
              <a:rPr lang="en-US" sz="2000" dirty="0"/>
              <a:t>l</a:t>
            </a:r>
            <a:r>
              <a:rPr lang="en-US" sz="2000" dirty="0" smtClean="0"/>
              <a:t> construction, start of underground installation</a:t>
            </a:r>
          </a:p>
          <a:p>
            <a:pPr marL="0" indent="0" defTabSz="715963">
              <a:lnSpc>
                <a:spcPct val="100000"/>
              </a:lnSpc>
              <a:buNone/>
            </a:pPr>
            <a:r>
              <a:rPr lang="en-US" sz="2000" dirty="0" smtClean="0"/>
              <a:t>2016: Finish of accelerator installation, start of commissioning</a:t>
            </a:r>
          </a:p>
          <a:p>
            <a:pPr marL="0" indent="0" defTabSz="715963">
              <a:lnSpc>
                <a:spcPct val="100000"/>
              </a:lnSpc>
              <a:buNone/>
            </a:pPr>
            <a:r>
              <a:rPr lang="en-US" sz="2000" dirty="0" smtClean="0"/>
              <a:t>2017: First lasing SASE1, start of early user program</a:t>
            </a:r>
          </a:p>
          <a:p>
            <a:pPr marL="0" indent="0" defTabSz="715963">
              <a:lnSpc>
                <a:spcPct val="100000"/>
              </a:lnSpc>
              <a:buNone/>
            </a:pPr>
            <a:r>
              <a:rPr lang="en-US" sz="2000" dirty="0" smtClean="0"/>
              <a:t>2018: First lasing SASE3 &amp; SASE2, parallel operation of all 3 FELs</a:t>
            </a:r>
          </a:p>
          <a:p>
            <a:pPr marL="0" indent="0" defTabSz="715963">
              <a:lnSpc>
                <a:spcPct val="100000"/>
              </a:lnSpc>
              <a:buNone/>
            </a:pPr>
            <a:r>
              <a:rPr lang="en-US" sz="2000" dirty="0" smtClean="0"/>
              <a:t>2019: User operation with all 3 FELs and 6 experiments</a:t>
            </a:r>
          </a:p>
          <a:p>
            <a:pPr lvl="1"/>
            <a:endParaRPr lang="de-D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256434" y="114301"/>
            <a:ext cx="768351" cy="911225"/>
          </a:xfrm>
          <a:prstGeom prst="rect">
            <a:avLst/>
          </a:prstGeom>
        </p:spPr>
        <p:txBody>
          <a:bodyPr/>
          <a:lstStyle/>
          <a:p>
            <a:fld id="{5D518E81-CA98-483E-BA30-586BB5DF9225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8697381" y="3396341"/>
            <a:ext cx="2994453" cy="1703034"/>
            <a:chOff x="6796514" y="3635205"/>
            <a:chExt cx="2245840" cy="1255892"/>
          </a:xfrm>
        </p:grpSpPr>
        <p:pic>
          <p:nvPicPr>
            <p:cNvPr id="28" name="Picture 27" descr="логотип Института Ядерной Физики СО РАН"/>
            <p:cNvPicPr preferRelativeResize="0"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0896" y="3679017"/>
              <a:ext cx="462919" cy="261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8"/>
            <p:cNvPicPr preferRelativeResize="0"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871631" y="3679517"/>
              <a:ext cx="271830" cy="260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9"/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270" y="3742145"/>
              <a:ext cx="527826" cy="135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30" descr="C:\Documents and Settings\weise\Desktop\Logo - Efremov Institute.jpg"/>
            <p:cNvPicPr preferRelativeResize="0"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1907" y="3678752"/>
              <a:ext cx="340447" cy="2621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1"/>
            <p:cNvPicPr preferRelativeResize="0"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1814" y="3969616"/>
              <a:ext cx="279748" cy="2607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33" name="Picture 32"/>
            <p:cNvPicPr preferRelativeResize="0"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14528" y="3954841"/>
              <a:ext cx="527826" cy="290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33"/>
            <p:cNvPicPr preferRelativeResize="0"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775833" y="3969489"/>
              <a:ext cx="285026" cy="261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35" descr="http://www.ihep.su/ihep/util2/logoihep70.gif"/>
            <p:cNvPicPr preferRelativeResize="0"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4200" y="4291202"/>
              <a:ext cx="254976" cy="264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36"/>
            <p:cNvPicPr preferRelativeResize="0"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1371" y="3967193"/>
              <a:ext cx="265600" cy="265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37"/>
            <p:cNvPicPr preferRelativeResize="0"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5833" y="4278323"/>
              <a:ext cx="265600" cy="290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38"/>
            <p:cNvPicPr preferRelativeResize="0"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16964" y="4324597"/>
              <a:ext cx="531199" cy="197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9"/>
            <p:cNvPicPr preferRelativeResize="0"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0896" y="4625952"/>
              <a:ext cx="268255" cy="264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40"/>
            <p:cNvPicPr preferRelativeResize="0"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749824" y="4625499"/>
              <a:ext cx="405977" cy="265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flat" cmpd="sng">
                  <a:solidFill>
                    <a:schemeClr val="folHlink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42" name="Picture 41"/>
            <p:cNvPicPr preferRelativeResize="0"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216359" y="4625753"/>
              <a:ext cx="278880" cy="265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2"/>
            <p:cNvPicPr preferRelativeResize="0"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49028" y="4626320"/>
              <a:ext cx="162016" cy="263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Bild 6"/>
            <p:cNvPicPr preferRelativeResize="0"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6514" y="3635205"/>
              <a:ext cx="580609" cy="580609"/>
            </a:xfrm>
            <a:prstGeom prst="rect">
              <a:avLst/>
            </a:prstGeom>
          </p:spPr>
        </p:pic>
      </p:grpSp>
      <p:pic>
        <p:nvPicPr>
          <p:cNvPr id="45" name="Bild 7" descr="Logo_XFEL_positiv_Pantone_C.eps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074" y="2490025"/>
            <a:ext cx="772800" cy="743479"/>
          </a:xfrm>
          <a:prstGeom prst="rect">
            <a:avLst/>
          </a:prstGeom>
        </p:spPr>
      </p:pic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9209931" y="2490025"/>
            <a:ext cx="2712016" cy="764179"/>
            <a:chOff x="6208343" y="2200129"/>
            <a:chExt cx="1768708" cy="532996"/>
          </a:xfrm>
        </p:grpSpPr>
        <p:grpSp>
          <p:nvGrpSpPr>
            <p:cNvPr id="50" name="Group 49"/>
            <p:cNvGrpSpPr/>
            <p:nvPr/>
          </p:nvGrpSpPr>
          <p:grpSpPr>
            <a:xfrm>
              <a:off x="6208343" y="2200129"/>
              <a:ext cx="1768708" cy="266498"/>
              <a:chOff x="5987915" y="1958138"/>
              <a:chExt cx="1768708" cy="266498"/>
            </a:xfrm>
          </p:grpSpPr>
          <p:pic>
            <p:nvPicPr>
              <p:cNvPr id="6" name="Picture 28"/>
              <p:cNvPicPr>
                <a:picLocks noChangeAspect="1" noChangeArrowheads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987915" y="1958138"/>
                <a:ext cx="950015" cy="2664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49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</p:pic>
          <p:pic>
            <p:nvPicPr>
              <p:cNvPr id="7" name="Picture 28"/>
              <p:cNvPicPr>
                <a:picLocks noChangeAspect="1" noChangeArrowheads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912130" y="1958342"/>
                <a:ext cx="844493" cy="2662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4925" algn="ctr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9" name="Picture 28"/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273364" y="2466627"/>
              <a:ext cx="1460595" cy="266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4925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7"/>
          <p:cNvSpPr/>
          <p:nvPr/>
        </p:nvSpPr>
        <p:spPr>
          <a:xfrm rot="16200000">
            <a:off x="236020" y="1479782"/>
            <a:ext cx="1564506" cy="806828"/>
          </a:xfrm>
          <a:prstGeom prst="rect">
            <a:avLst/>
          </a:prstGeom>
          <a:solidFill>
            <a:schemeClr val="accent6"/>
          </a:solidFill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r>
              <a:rPr lang="en-US" sz="2000" dirty="0" smtClean="0"/>
              <a:t>16 Years Preparation</a:t>
            </a:r>
            <a:endParaRPr lang="de-DE" sz="2000" dirty="0" err="1" smtClean="0"/>
          </a:p>
        </p:txBody>
      </p:sp>
      <p:sp>
        <p:nvSpPr>
          <p:cNvPr id="35" name="Rectangle 34"/>
          <p:cNvSpPr/>
          <p:nvPr/>
        </p:nvSpPr>
        <p:spPr>
          <a:xfrm rot="16200000">
            <a:off x="129027" y="3154047"/>
            <a:ext cx="1781279" cy="80961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r>
              <a:rPr lang="en-US" sz="2000" dirty="0" smtClean="0"/>
              <a:t> 7 Years Construction</a:t>
            </a:r>
            <a:endParaRPr lang="de-DE" sz="2000" dirty="0" err="1" smtClean="0"/>
          </a:p>
        </p:txBody>
      </p:sp>
      <p:sp>
        <p:nvSpPr>
          <p:cNvPr id="9" name="Pentagon 8"/>
          <p:cNvSpPr/>
          <p:nvPr/>
        </p:nvSpPr>
        <p:spPr>
          <a:xfrm rot="16200000" flipH="1">
            <a:off x="74154" y="4990201"/>
            <a:ext cx="1888244" cy="806830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r>
              <a:rPr lang="en-US" sz="2000" dirty="0" smtClean="0"/>
              <a:t> 3 Years Operation</a:t>
            </a:r>
            <a:endParaRPr lang="de-DE" sz="2000" dirty="0" err="1" smtClean="0"/>
          </a:p>
        </p:txBody>
      </p:sp>
    </p:spTree>
    <p:extLst>
      <p:ext uri="{BB962C8B-B14F-4D97-AF65-F5344CB8AC3E}">
        <p14:creationId xmlns:p14="http://schemas.microsoft.com/office/powerpoint/2010/main" val="1064168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717" b="-9717"/>
          <a:stretch/>
        </p:blipFill>
        <p:spPr>
          <a:xfrm>
            <a:off x="434799" y="2163961"/>
            <a:ext cx="9134289" cy="13003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" name="Straight Arrow Connector 41"/>
          <p:cNvCxnSpPr>
            <a:endCxn id="54" idx="2"/>
          </p:cNvCxnSpPr>
          <p:nvPr/>
        </p:nvCxnSpPr>
        <p:spPr bwMode="auto">
          <a:xfrm flipH="1" flipV="1">
            <a:off x="4785853" y="2263240"/>
            <a:ext cx="2318095" cy="550913"/>
          </a:xfrm>
          <a:prstGeom prst="straightConnector1">
            <a:avLst/>
          </a:prstGeom>
          <a:noFill/>
          <a:ln w="25400" cap="flat" cmpd="sng" algn="ctr">
            <a:solidFill>
              <a:srgbClr val="0D1546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9254552" y="3226824"/>
            <a:ext cx="460895" cy="531951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3509435" y="3075068"/>
            <a:ext cx="2439" cy="1630117"/>
          </a:xfrm>
          <a:prstGeom prst="straightConnector1">
            <a:avLst/>
          </a:prstGeom>
          <a:noFill/>
          <a:ln w="25400" cap="flat" cmpd="sng" algn="ctr">
            <a:solidFill>
              <a:srgbClr val="0D1546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572" y="1445123"/>
            <a:ext cx="2684461" cy="387519"/>
          </a:xfrm>
        </p:spPr>
        <p:txBody>
          <a:bodyPr/>
          <a:lstStyle/>
          <a:p>
            <a:r>
              <a:rPr lang="en-US" dirty="0" smtClean="0"/>
              <a:t>Commissioning Milestones 2016-2018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90147" y="4703335"/>
            <a:ext cx="2763694" cy="626701"/>
          </a:xfrm>
          <a:prstGeom prst="rect">
            <a:avLst/>
          </a:prstGeom>
          <a:solidFill>
            <a:srgbClr val="0D1546"/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Jan 15, 2017: 130 MeV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Jan 19, 2017: 600 MeV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57983" y="3590909"/>
            <a:ext cx="2699793" cy="626701"/>
          </a:xfrm>
          <a:prstGeom prst="rect">
            <a:avLst/>
          </a:prstGeom>
          <a:solidFill>
            <a:srgbClr val="0D1546"/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Feb 2, 2017: 600 MeV</a:t>
            </a:r>
          </a:p>
          <a:p>
            <a:pPr eaLnBrk="1" hangingPunct="1">
              <a:buNone/>
            </a:pPr>
            <a:r>
              <a:rPr lang="en-US" sz="1800" dirty="0">
                <a:solidFill>
                  <a:schemeClr val="bg1"/>
                </a:solidFill>
              </a:rPr>
              <a:t>Feb </a:t>
            </a:r>
            <a:r>
              <a:rPr lang="en-US" sz="1800" dirty="0" smtClean="0">
                <a:solidFill>
                  <a:schemeClr val="bg1"/>
                </a:solidFill>
              </a:rPr>
              <a:t>22, 2017: 2.5 GeV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701800" y="3119973"/>
            <a:ext cx="0" cy="585212"/>
          </a:xfrm>
          <a:prstGeom prst="straightConnector1">
            <a:avLst/>
          </a:prstGeom>
          <a:noFill/>
          <a:ln w="25400" cap="flat" cmpd="sng" algn="ctr">
            <a:solidFill>
              <a:srgbClr val="0D1546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endCxn id="5" idx="0"/>
          </p:cNvCxnSpPr>
          <p:nvPr/>
        </p:nvCxnSpPr>
        <p:spPr bwMode="auto">
          <a:xfrm>
            <a:off x="5188801" y="3141554"/>
            <a:ext cx="19079" cy="449355"/>
          </a:xfrm>
          <a:prstGeom prst="straightConnector1">
            <a:avLst/>
          </a:prstGeom>
          <a:noFill/>
          <a:ln w="25400" cap="flat" cmpd="sng" algn="ctr">
            <a:solidFill>
              <a:srgbClr val="0D1546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7476349" y="3226824"/>
            <a:ext cx="6171" cy="931949"/>
          </a:xfrm>
          <a:prstGeom prst="straightConnector1">
            <a:avLst/>
          </a:prstGeom>
          <a:noFill/>
          <a:ln w="25400" cap="flat" cmpd="sng" algn="ctr">
            <a:solidFill>
              <a:srgbClr val="0D1546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128603" y="4313782"/>
            <a:ext cx="2747718" cy="903700"/>
          </a:xfrm>
          <a:prstGeom prst="rect">
            <a:avLst/>
          </a:prstGeom>
          <a:solidFill>
            <a:srgbClr val="0D1546"/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Feb 25, 2017: 2.5 GeV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Apr 8, 2017: 12 GeV</a:t>
            </a:r>
          </a:p>
          <a:p>
            <a:pPr eaLnBrk="1" hangingPunct="1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Oct 23, 2017: 14.9 GeV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25572" y="3530334"/>
            <a:ext cx="2520399" cy="903700"/>
          </a:xfrm>
          <a:prstGeom prst="rect">
            <a:avLst/>
          </a:prstGeom>
          <a:solidFill>
            <a:srgbClr val="0D1546"/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Dec 12, 2015: 130 MeV</a:t>
            </a:r>
          </a:p>
          <a:p>
            <a:pPr eaLnBrk="1" hangingPunct="1">
              <a:buNone/>
              <a:tabLst>
                <a:tab pos="358775" algn="l"/>
              </a:tabLst>
            </a:pPr>
            <a:r>
              <a:rPr lang="en-US" sz="1800" dirty="0" smtClean="0">
                <a:solidFill>
                  <a:schemeClr val="bg1"/>
                </a:solidFill>
              </a:rPr>
              <a:t>Mar 19 ,2016: 2700 		bunches/RF pulse</a:t>
            </a:r>
          </a:p>
        </p:txBody>
      </p:sp>
      <p:cxnSp>
        <p:nvCxnSpPr>
          <p:cNvPr id="31" name="Straight Arrow Connector 30"/>
          <p:cNvCxnSpPr>
            <a:endCxn id="30" idx="1"/>
          </p:cNvCxnSpPr>
          <p:nvPr/>
        </p:nvCxnSpPr>
        <p:spPr bwMode="auto">
          <a:xfrm flipV="1">
            <a:off x="9569088" y="2691966"/>
            <a:ext cx="437453" cy="428007"/>
          </a:xfrm>
          <a:prstGeom prst="straightConnector1">
            <a:avLst/>
          </a:prstGeom>
          <a:noFill/>
          <a:ln w="25400" cap="flat" cmpd="sng" algn="ctr">
            <a:solidFill>
              <a:srgbClr val="0D1546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0006541" y="2517115"/>
            <a:ext cx="1867819" cy="349702"/>
          </a:xfrm>
          <a:prstGeom prst="rect">
            <a:avLst/>
          </a:prstGeom>
          <a:solidFill>
            <a:srgbClr val="0D1546"/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April 27, 2017</a:t>
            </a: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047"/>
          <a:stretch/>
        </p:blipFill>
        <p:spPr bwMode="auto">
          <a:xfrm>
            <a:off x="9720851" y="724543"/>
            <a:ext cx="1872000" cy="165278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9688902" y="756740"/>
            <a:ext cx="2503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First lasing SASE1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719648" y="1928700"/>
            <a:ext cx="1873203" cy="349702"/>
          </a:xfrm>
          <a:prstGeom prst="rect">
            <a:avLst/>
          </a:prstGeom>
          <a:solidFill>
            <a:srgbClr val="0D1546"/>
          </a:solidFill>
          <a:ln>
            <a:noFill/>
          </a:ln>
          <a:effectLst/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May 2-3, 2017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715447" y="1040031"/>
            <a:ext cx="2503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@ 9 </a:t>
            </a:r>
            <a:r>
              <a:rPr lang="en-US" sz="1600" b="1" kern="1000" dirty="0" err="1">
                <a:solidFill>
                  <a:schemeClr val="bg1"/>
                </a:solidFill>
              </a:rPr>
              <a:t>Å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41" name="Straight Arrow Connector 40"/>
          <p:cNvCxnSpPr>
            <a:endCxn id="37" idx="2"/>
          </p:cNvCxnSpPr>
          <p:nvPr/>
        </p:nvCxnSpPr>
        <p:spPr bwMode="auto">
          <a:xfrm flipV="1">
            <a:off x="8972379" y="2278402"/>
            <a:ext cx="1683871" cy="535752"/>
          </a:xfrm>
          <a:prstGeom prst="straightConnector1">
            <a:avLst/>
          </a:prstGeom>
          <a:noFill/>
          <a:ln w="25400" cap="flat" cmpd="sng" algn="ctr">
            <a:solidFill>
              <a:srgbClr val="FD930A"/>
            </a:solidFill>
            <a:prstDash val="solid"/>
            <a:round/>
            <a:headEnd type="triangle" w="med" len="med"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486374" y="3341741"/>
            <a:ext cx="8621365" cy="2780922"/>
          </a:xfrm>
          <a:prstGeom prst="rect">
            <a:avLst/>
          </a:prstGeom>
          <a:noFill/>
          <a:ln w="25400">
            <a:solidFill>
              <a:srgbClr val="0D1546"/>
            </a:solidFill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en-US" sz="1400" dirty="0" err="1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6214766" y="708968"/>
            <a:ext cx="2567681" cy="1553911"/>
            <a:chOff x="6214766" y="708968"/>
            <a:chExt cx="2567681" cy="1553911"/>
          </a:xfrm>
        </p:grpSpPr>
        <p:grpSp>
          <p:nvGrpSpPr>
            <p:cNvPr id="19" name="Group 18"/>
            <p:cNvGrpSpPr/>
            <p:nvPr/>
          </p:nvGrpSpPr>
          <p:grpSpPr>
            <a:xfrm>
              <a:off x="6214766" y="708968"/>
              <a:ext cx="2567681" cy="1553911"/>
              <a:chOff x="6214766" y="708968"/>
              <a:chExt cx="2567681" cy="155391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6214766" y="708968"/>
                <a:ext cx="2370434" cy="1553910"/>
                <a:chOff x="6591086" y="810568"/>
                <a:chExt cx="2503098" cy="1553910"/>
              </a:xfrm>
            </p:grpSpPr>
            <p:pic>
              <p:nvPicPr>
                <p:cNvPr id="43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6678936" y="876943"/>
                  <a:ext cx="1988675" cy="11378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5" name="TextBox 44"/>
                <p:cNvSpPr txBox="1">
                  <a:spLocks noChangeArrowheads="1"/>
                </p:cNvSpPr>
                <p:nvPr/>
              </p:nvSpPr>
              <p:spPr bwMode="auto">
                <a:xfrm>
                  <a:off x="6682248" y="2014776"/>
                  <a:ext cx="1984001" cy="349702"/>
                </a:xfrm>
                <a:prstGeom prst="rect">
                  <a:avLst/>
                </a:prstGeom>
                <a:solidFill>
                  <a:srgbClr val="0D1546"/>
                </a:solidFill>
                <a:ln>
                  <a:noFill/>
                </a:ln>
                <a:effectLst/>
                <a:extLst/>
              </p:spPr>
              <p:txBody>
                <a:bodyPr wrap="square" lIns="36000" tIns="36000" rIns="36000" bIns="36000">
                  <a:spAutoFit/>
                </a:bodyPr>
                <a:lstStyle>
                  <a:lvl1pPr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1pPr>
                  <a:lvl2pPr marL="742950" indent="-285750"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2pPr>
                  <a:lvl3pPr marL="1143000" indent="-228600"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3pPr>
                  <a:lvl4pPr marL="1600200" indent="-228600"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4pPr>
                  <a:lvl5pPr marL="2057400" indent="-228600" eaLnBrk="0" hangingPunct="0"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F8B323"/>
                    </a:buClr>
                    <a:buFont typeface="Wingdings" pitchFamily="2" charset="2"/>
                    <a:buChar char="n"/>
                    <a:defRPr sz="9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9pPr>
                </a:lstStyle>
                <a:p>
                  <a:pPr eaLnBrk="1" hangingPunct="1">
                    <a:buNone/>
                  </a:pPr>
                  <a:r>
                    <a:rPr lang="en-US" sz="1800" dirty="0" smtClean="0">
                      <a:solidFill>
                        <a:srgbClr val="FFFFFF"/>
                      </a:solidFill>
                    </a:rPr>
                    <a:t>May 1, 2018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6591086" y="810568"/>
                  <a:ext cx="2503098" cy="584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b="1" dirty="0" smtClean="0"/>
                    <a:t>First lasing SASE2</a:t>
                  </a:r>
                </a:p>
                <a:p>
                  <a:pPr>
                    <a:buNone/>
                  </a:pPr>
                  <a:r>
                    <a:rPr lang="en-US" sz="1600" b="1" dirty="0" smtClean="0"/>
                    <a:t>@ 1.8 </a:t>
                  </a:r>
                  <a:r>
                    <a:rPr lang="en-US" sz="1600" b="1" kern="1000" dirty="0"/>
                    <a:t>Å</a:t>
                  </a:r>
                  <a:endParaRPr lang="en-US" sz="1600" b="1" dirty="0"/>
                </a:p>
              </p:txBody>
            </p:sp>
          </p:grpSp>
          <p:cxnSp>
            <p:nvCxnSpPr>
              <p:cNvPr id="48" name="Straight Arrow Connector 47"/>
              <p:cNvCxnSpPr>
                <a:endCxn id="45" idx="3"/>
              </p:cNvCxnSpPr>
              <p:nvPr/>
            </p:nvCxnSpPr>
            <p:spPr bwMode="auto">
              <a:xfrm flipH="1" flipV="1">
                <a:off x="8179945" y="2088027"/>
                <a:ext cx="602502" cy="174852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D930A"/>
                </a:solidFill>
                <a:prstDash val="solid"/>
                <a:round/>
                <a:headEnd type="triangle" w="med" len="med"/>
                <a:tailEnd type="non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0" name="Rectangle 39"/>
            <p:cNvSpPr/>
            <p:nvPr/>
          </p:nvSpPr>
          <p:spPr>
            <a:xfrm>
              <a:off x="6313797" y="775343"/>
              <a:ext cx="1878849" cy="1487535"/>
            </a:xfrm>
            <a:prstGeom prst="rect">
              <a:avLst/>
            </a:prstGeom>
            <a:noFill/>
            <a:ln w="50800">
              <a:noFill/>
            </a:ln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en-US" sz="1400" dirty="0" err="1" smtClean="0"/>
            </a:p>
          </p:txBody>
        </p:sp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9708723" y="2866817"/>
            <a:ext cx="1874745" cy="1783916"/>
            <a:chOff x="9713160" y="3709862"/>
            <a:chExt cx="2535656" cy="2412801"/>
          </a:xfrm>
          <a:effectLst/>
        </p:grpSpPr>
        <p:pic>
          <p:nvPicPr>
            <p:cNvPr id="34" name="Picture 33" descr="firstSASE3.png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390" b="15120"/>
            <a:stretch/>
          </p:blipFill>
          <p:spPr>
            <a:xfrm>
              <a:off x="9716872" y="4109513"/>
              <a:ext cx="2531944" cy="185778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56" name="TextBox 55"/>
            <p:cNvSpPr txBox="1">
              <a:spLocks noChangeArrowheads="1"/>
            </p:cNvSpPr>
            <p:nvPr/>
          </p:nvSpPr>
          <p:spPr bwMode="auto">
            <a:xfrm>
              <a:off x="9716871" y="5501110"/>
              <a:ext cx="2531945" cy="472983"/>
            </a:xfrm>
            <a:prstGeom prst="rect">
              <a:avLst/>
            </a:prstGeom>
            <a:solidFill>
              <a:srgbClr val="0D1546"/>
            </a:solidFill>
            <a:ln>
              <a:noFill/>
            </a:ln>
            <a:effectLst/>
            <a:extLst/>
          </p:spPr>
          <p:txBody>
            <a:bodyPr wrap="square" lIns="36000" tIns="36000" rIns="36000" bIns="36000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dirty="0" smtClean="0">
                  <a:solidFill>
                    <a:srgbClr val="FFFFFF"/>
                  </a:solidFill>
                </a:rPr>
                <a:t>February 8, 2018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713160" y="4076595"/>
              <a:ext cx="2503098" cy="112394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First lasing </a:t>
              </a:r>
              <a:r>
                <a:rPr lang="en-US" sz="1600" b="1" dirty="0">
                  <a:solidFill>
                    <a:schemeClr val="bg1"/>
                  </a:solidFill>
                </a:rPr>
                <a:t>SASE3 @ 1.3 nm</a:t>
              </a:r>
            </a:p>
            <a:p>
              <a:pPr>
                <a:buNone/>
              </a:pP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35219" y="3709862"/>
              <a:ext cx="2266094" cy="2412801"/>
            </a:xfrm>
            <a:prstGeom prst="rect">
              <a:avLst/>
            </a:prstGeom>
            <a:noFill/>
            <a:ln w="50800">
              <a:noFill/>
            </a:ln>
            <a:effectLst/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en-US" sz="1400" dirty="0" err="1" smtClean="0"/>
            </a:p>
          </p:txBody>
        </p:sp>
      </p:grp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104253" y="5606711"/>
            <a:ext cx="3901441" cy="356198"/>
          </a:xfrm>
          <a:prstGeom prst="rect">
            <a:avLst/>
          </a:prstGeom>
          <a:solidFill>
            <a:srgbClr val="0D1546"/>
          </a:solidFill>
          <a:ln>
            <a:noFill/>
          </a:ln>
          <a:extLst/>
        </p:spPr>
        <p:txBody>
          <a:bodyPr wrap="square" lIns="36000" tIns="36000" rIns="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Nov 2, 2018: 2699 bunches/RF pulse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098720" y="5624832"/>
            <a:ext cx="3906974" cy="313703"/>
          </a:xfrm>
          <a:prstGeom prst="rect">
            <a:avLst/>
          </a:prstGeom>
          <a:noFill/>
          <a:ln w="50800">
            <a:noFill/>
          </a:ln>
        </p:spPr>
        <p:txBody>
          <a:bodyPr rtlCol="0" anchor="ctr">
            <a:noAutofit/>
          </a:bodyPr>
          <a:lstStyle/>
          <a:p>
            <a:pPr algn="ctr">
              <a:lnSpc>
                <a:spcPct val="113000"/>
              </a:lnSpc>
            </a:pPr>
            <a:endParaRPr lang="en-US" sz="1400" dirty="0" err="1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3403601" y="756740"/>
            <a:ext cx="2764504" cy="1506500"/>
            <a:chOff x="3403601" y="756740"/>
            <a:chExt cx="2764504" cy="1506500"/>
          </a:xfrm>
        </p:grpSpPr>
        <p:pic>
          <p:nvPicPr>
            <p:cNvPr id="51" name="Picture 50" descr="Distribution_overview.png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366" r="-2"/>
            <a:stretch/>
          </p:blipFill>
          <p:spPr>
            <a:xfrm>
              <a:off x="3403601" y="756740"/>
              <a:ext cx="2764504" cy="1486672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52" name="TextBox 51"/>
            <p:cNvSpPr txBox="1">
              <a:spLocks noChangeArrowheads="1"/>
            </p:cNvSpPr>
            <p:nvPr/>
          </p:nvSpPr>
          <p:spPr bwMode="auto">
            <a:xfrm>
              <a:off x="3502023" y="1889250"/>
              <a:ext cx="2599407" cy="349702"/>
            </a:xfrm>
            <a:prstGeom prst="rect">
              <a:avLst/>
            </a:prstGeom>
            <a:solidFill>
              <a:srgbClr val="0D1546"/>
            </a:solidFill>
            <a:ln>
              <a:noFill/>
            </a:ln>
            <a:effectLst/>
            <a:extLst/>
          </p:spPr>
          <p:txBody>
            <a:bodyPr wrap="square" lIns="36000" tIns="36000" rIns="36000" bIns="36000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dirty="0" smtClean="0">
                  <a:solidFill>
                    <a:srgbClr val="FFFFFF"/>
                  </a:solidFill>
                </a:rPr>
                <a:t>May - October, 2018</a:t>
              </a:r>
            </a:p>
          </p:txBody>
        </p:sp>
        <p:sp>
          <p:nvSpPr>
            <p:cNvPr id="53" name="TextBox 52"/>
            <p:cNvSpPr txBox="1">
              <a:spLocks noChangeArrowheads="1"/>
            </p:cNvSpPr>
            <p:nvPr/>
          </p:nvSpPr>
          <p:spPr bwMode="auto">
            <a:xfrm>
              <a:off x="3450189" y="775705"/>
              <a:ext cx="2717916" cy="318924"/>
            </a:xfrm>
            <a:prstGeom prst="rect">
              <a:avLst/>
            </a:prstGeom>
            <a:solidFill>
              <a:srgbClr val="0D1546"/>
            </a:solidFill>
            <a:ln>
              <a:noFill/>
            </a:ln>
            <a:effectLst/>
            <a:extLst/>
          </p:spPr>
          <p:txBody>
            <a:bodyPr wrap="square" lIns="36000" tIns="36000" rIns="36000" bIns="36000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600" b="1" dirty="0" smtClean="0">
                  <a:solidFill>
                    <a:srgbClr val="FFFFFF"/>
                  </a:solidFill>
                </a:rPr>
                <a:t>Flexible Beam Distribution</a:t>
              </a: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403601" y="775705"/>
              <a:ext cx="2764504" cy="1487535"/>
            </a:xfrm>
            <a:prstGeom prst="rect">
              <a:avLst/>
            </a:prstGeom>
            <a:noFill/>
            <a:ln w="50800">
              <a:noFill/>
            </a:ln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en-US" sz="1400" dirty="0" err="1" smtClean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402773" y="756740"/>
            <a:ext cx="1133953" cy="1506500"/>
            <a:chOff x="8402773" y="756740"/>
            <a:chExt cx="1133953" cy="1506500"/>
          </a:xfrm>
        </p:grpSpPr>
        <p:sp>
          <p:nvSpPr>
            <p:cNvPr id="33" name="TextBox 32"/>
            <p:cNvSpPr txBox="1">
              <a:spLocks noChangeArrowheads="1"/>
            </p:cNvSpPr>
            <p:nvPr/>
          </p:nvSpPr>
          <p:spPr bwMode="auto">
            <a:xfrm>
              <a:off x="8408032" y="775343"/>
              <a:ext cx="1128694" cy="626701"/>
            </a:xfrm>
            <a:prstGeom prst="rect">
              <a:avLst/>
            </a:prstGeom>
            <a:solidFill>
              <a:srgbClr val="0D1546"/>
            </a:solidFill>
            <a:ln>
              <a:noFill/>
            </a:ln>
            <a:effectLst/>
            <a:extLst/>
          </p:spPr>
          <p:txBody>
            <a:bodyPr wrap="square" lIns="36000" tIns="36000" rIns="36000" bIns="36000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buNone/>
              </a:pPr>
              <a:r>
                <a:rPr lang="en-US" sz="1800" dirty="0" smtClean="0">
                  <a:solidFill>
                    <a:srgbClr val="FFFFFF"/>
                  </a:solidFill>
                </a:rPr>
                <a:t>March 13, 2018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402773" y="756740"/>
              <a:ext cx="1133953" cy="645304"/>
            </a:xfrm>
            <a:prstGeom prst="rect">
              <a:avLst/>
            </a:prstGeom>
            <a:noFill/>
            <a:ln w="50800">
              <a:noFill/>
            </a:ln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en-US" sz="1400" dirty="0" err="1" smtClean="0"/>
            </a:p>
          </p:txBody>
        </p:sp>
        <p:cxnSp>
          <p:nvCxnSpPr>
            <p:cNvPr id="59" name="Straight Arrow Connector 58"/>
            <p:cNvCxnSpPr>
              <a:endCxn id="33" idx="2"/>
            </p:cNvCxnSpPr>
            <p:nvPr/>
          </p:nvCxnSpPr>
          <p:spPr bwMode="auto">
            <a:xfrm flipH="1" flipV="1">
              <a:off x="8972379" y="1402044"/>
              <a:ext cx="564347" cy="861196"/>
            </a:xfrm>
            <a:prstGeom prst="straightConnector1">
              <a:avLst/>
            </a:prstGeom>
            <a:noFill/>
            <a:ln w="25400" cap="flat" cmpd="sng" algn="ctr">
              <a:solidFill>
                <a:srgbClr val="0D1546"/>
              </a:solidFill>
              <a:prstDash val="solid"/>
              <a:round/>
              <a:headEnd type="triangle" w="med" len="med"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</p:grpSp>
      <p:grpSp>
        <p:nvGrpSpPr>
          <p:cNvPr id="21" name="Group 20"/>
          <p:cNvGrpSpPr/>
          <p:nvPr/>
        </p:nvGrpSpPr>
        <p:grpSpPr>
          <a:xfrm>
            <a:off x="5128603" y="5214081"/>
            <a:ext cx="2747718" cy="349702"/>
            <a:chOff x="5128603" y="5214081"/>
            <a:chExt cx="2747718" cy="349702"/>
          </a:xfrm>
        </p:grpSpPr>
        <p:sp>
          <p:nvSpPr>
            <p:cNvPr id="63" name="TextBox 62"/>
            <p:cNvSpPr txBox="1">
              <a:spLocks noChangeArrowheads="1"/>
            </p:cNvSpPr>
            <p:nvPr/>
          </p:nvSpPr>
          <p:spPr bwMode="auto">
            <a:xfrm>
              <a:off x="5128603" y="5214081"/>
              <a:ext cx="2747718" cy="349702"/>
            </a:xfrm>
            <a:prstGeom prst="rect">
              <a:avLst/>
            </a:prstGeom>
            <a:solidFill>
              <a:srgbClr val="0D1546"/>
            </a:solidFill>
            <a:ln>
              <a:noFill/>
            </a:ln>
            <a:extLst/>
          </p:spPr>
          <p:txBody>
            <a:bodyPr wrap="square" lIns="36000" tIns="36000" rIns="36000" bIns="36000">
              <a:spAutoFit/>
            </a:bodyPr>
            <a:lstStyle>
              <a:lvl1pPr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8B323"/>
                </a:buClr>
                <a:buFont typeface="Wingdings" pitchFamily="2" charset="2"/>
                <a:buChar char="n"/>
                <a:defRPr sz="9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sz="1800" dirty="0" smtClean="0">
                  <a:solidFill>
                    <a:schemeClr val="bg1"/>
                  </a:solidFill>
                </a:rPr>
                <a:t>July </a:t>
              </a:r>
              <a:r>
                <a:rPr lang="en-US" sz="1800" dirty="0">
                  <a:solidFill>
                    <a:schemeClr val="bg1"/>
                  </a:solidFill>
                </a:rPr>
                <a:t>12, </a:t>
              </a:r>
              <a:r>
                <a:rPr lang="en-US" sz="1800" dirty="0" smtClean="0">
                  <a:solidFill>
                    <a:schemeClr val="bg1"/>
                  </a:solidFill>
                </a:rPr>
                <a:t>2018: 17.6 GeV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128603" y="5214081"/>
              <a:ext cx="2747718" cy="319955"/>
            </a:xfrm>
            <a:prstGeom prst="rect">
              <a:avLst/>
            </a:prstGeom>
            <a:noFill/>
            <a:ln w="50800">
              <a:noFill/>
            </a:ln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en-US" sz="1400" dirty="0" err="1" smtClean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8724" y="4650733"/>
            <a:ext cx="2077168" cy="1177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9709964" y="5755861"/>
            <a:ext cx="2075928" cy="349702"/>
          </a:xfrm>
          <a:prstGeom prst="rect">
            <a:avLst/>
          </a:prstGeom>
          <a:solidFill>
            <a:srgbClr val="0D1546"/>
          </a:solidFill>
          <a:ln>
            <a:noFill/>
          </a:ln>
          <a:extLst/>
        </p:spPr>
        <p:txBody>
          <a:bodyPr wrap="square" lIns="36000" tIns="36000" rIns="36000" bIns="36000"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May 2, 2018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9688902" y="4632707"/>
            <a:ext cx="2149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Lasing in all 3 FELs in parallel</a:t>
            </a:r>
            <a:endParaRPr 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6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44" b="7944"/>
          <a:stretch/>
        </p:blipFill>
        <p:spPr>
          <a:xfrm>
            <a:off x="-38104" y="0"/>
            <a:ext cx="12230104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4388" y="4815840"/>
            <a:ext cx="9803132" cy="117348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Superconducting linear accelerator demonstrates design performance: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Reached design energy of 17.5 GeV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Accelerated full bunch train of 27000 bunches/second</a:t>
            </a:r>
          </a:p>
        </p:txBody>
      </p:sp>
    </p:spTree>
    <p:extLst>
      <p:ext uri="{BB962C8B-B14F-4D97-AF65-F5344CB8AC3E}">
        <p14:creationId xmlns:p14="http://schemas.microsoft.com/office/powerpoint/2010/main" val="8504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FEL Status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1037" y="5856357"/>
            <a:ext cx="53807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http://tesla.desy.de/status_PNGs/XFEL_StatusPublic.png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037" y="1059722"/>
            <a:ext cx="8445909" cy="473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82100" y="2117361"/>
            <a:ext cx="2806700" cy="211527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342900" indent="-34290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en-US" sz="2000" dirty="0" smtClean="0"/>
              <a:t>All 3 FELs in routine operation</a:t>
            </a:r>
          </a:p>
          <a:p>
            <a:pPr marL="342900" indent="-34290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en-US" sz="2000" dirty="0" smtClean="0"/>
              <a:t>All 6 photon beam lines commissioned</a:t>
            </a:r>
          </a:p>
          <a:p>
            <a:pPr marL="342900" indent="-342900"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q"/>
            </a:pPr>
            <a:r>
              <a:rPr lang="en-US" sz="2000" dirty="0" smtClean="0"/>
              <a:t>All 6 experiments in operation</a:t>
            </a:r>
          </a:p>
        </p:txBody>
      </p:sp>
    </p:spTree>
    <p:extLst>
      <p:ext uri="{BB962C8B-B14F-4D97-AF65-F5344CB8AC3E}">
        <p14:creationId xmlns:p14="http://schemas.microsoft.com/office/powerpoint/2010/main" val="156621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Achieved Accelerator and SASE Parameters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200833"/>
            <a:ext cx="5188498" cy="4768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911" y="1200833"/>
            <a:ext cx="5181600" cy="3403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5787336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-european-xfel-DESY-new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</a:spPr>
      <a:bodyPr rtlCol="0" anchor="ctr">
        <a:noAutofit/>
      </a:bodyPr>
      <a:lstStyle>
        <a:defPPr algn="ctr">
          <a:lnSpc>
            <a:spcPct val="113000"/>
          </a:lnSpc>
          <a:defRPr sz="1400" dirty="0" err="1" smtClean="0"/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 anchorCtr="0">
        <a:noAutofit/>
      </a:bodyPr>
      <a:lstStyle>
        <a:defPPr marL="0" indent="0">
          <a:buNone/>
          <a:defRPr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XFEL_PowerPoint_16x9.potx" id="{5D9E4C7F-CF90-47AA-9B5A-D1B8A1F64B49}" vid="{107EC11D-EED3-47DC-89A2-C8C245B9F565}"/>
    </a:ext>
  </a:extLst>
</a:theme>
</file>

<file path=ppt/theme/theme2.xml><?xml version="1.0" encoding="utf-8"?>
<a:theme xmlns:a="http://schemas.openxmlformats.org/drawingml/2006/main" name="template-european-xfel-gmbh_presentation-with-partner-logos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template-european-xfel-DESY-new</Template>
  <TotalTime>0</TotalTime>
  <Words>554</Words>
  <Application>Microsoft Office PowerPoint</Application>
  <PresentationFormat>Custom</PresentationFormat>
  <Paragraphs>152</Paragraphs>
  <Slides>10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template-european-xfel-DESY-new</vt:lpstr>
      <vt:lpstr>template-european-xfel-gmbh_presentation-with-partner-logos</vt:lpstr>
      <vt:lpstr>Picture</vt:lpstr>
      <vt:lpstr>Hard X-Ray FELs &amp; The European XFEL</vt:lpstr>
      <vt:lpstr>European XFEL at a Glance</vt:lpstr>
      <vt:lpstr>European XFEL at a Glance</vt:lpstr>
      <vt:lpstr>Covers photon energies from 0.25 keV to 25 keV</vt:lpstr>
      <vt:lpstr>Project History</vt:lpstr>
      <vt:lpstr>Commissioning Milestones 2016-2018</vt:lpstr>
      <vt:lpstr>PowerPoint Presentation</vt:lpstr>
      <vt:lpstr>FEL Status</vt:lpstr>
      <vt:lpstr>Achieved Accelerator and SASE Parameters</vt:lpstr>
      <vt:lpstr>Upgrades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R&amp;D for European XFEL</dc:title>
  <dc:creator>wdecking</dc:creator>
  <cp:lastModifiedBy>Winni Decking</cp:lastModifiedBy>
  <cp:revision>296</cp:revision>
  <dcterms:created xsi:type="dcterms:W3CDTF">2018-04-17T09:47:39Z</dcterms:created>
  <dcterms:modified xsi:type="dcterms:W3CDTF">2019-11-20T10:43:39Z</dcterms:modified>
</cp:coreProperties>
</file>