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1"/>
  </p:sldMasterIdLst>
  <p:notesMasterIdLst>
    <p:notesMasterId r:id="rId32"/>
  </p:notesMasterIdLst>
  <p:sldIdLst>
    <p:sldId id="256" r:id="rId2"/>
    <p:sldId id="493" r:id="rId3"/>
    <p:sldId id="500" r:id="rId4"/>
    <p:sldId id="599" r:id="rId5"/>
    <p:sldId id="632" r:id="rId6"/>
    <p:sldId id="355" r:id="rId7"/>
    <p:sldId id="604" r:id="rId8"/>
    <p:sldId id="605" r:id="rId9"/>
    <p:sldId id="606" r:id="rId10"/>
    <p:sldId id="592" r:id="rId11"/>
    <p:sldId id="649" r:id="rId12"/>
    <p:sldId id="658" r:id="rId13"/>
    <p:sldId id="650" r:id="rId14"/>
    <p:sldId id="593" r:id="rId15"/>
    <p:sldId id="652" r:id="rId16"/>
    <p:sldId id="595" r:id="rId17"/>
    <p:sldId id="655" r:id="rId18"/>
    <p:sldId id="656" r:id="rId19"/>
    <p:sldId id="657" r:id="rId20"/>
    <p:sldId id="663" r:id="rId21"/>
    <p:sldId id="661" r:id="rId22"/>
    <p:sldId id="662" r:id="rId23"/>
    <p:sldId id="512" r:id="rId24"/>
    <p:sldId id="608" r:id="rId25"/>
    <p:sldId id="545" r:id="rId26"/>
    <p:sldId id="494" r:id="rId27"/>
    <p:sldId id="479" r:id="rId28"/>
    <p:sldId id="659" r:id="rId29"/>
    <p:sldId id="660" r:id="rId30"/>
    <p:sldId id="618" r:id="rId31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FF0000"/>
    <a:srgbClr val="5CADFF"/>
    <a:srgbClr val="00B0F0"/>
    <a:srgbClr val="00F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11" autoAdjust="0"/>
    <p:restoredTop sz="91969" autoAdjust="0"/>
  </p:normalViewPr>
  <p:slideViewPr>
    <p:cSldViewPr>
      <p:cViewPr>
        <p:scale>
          <a:sx n="66" d="100"/>
          <a:sy n="66" d="100"/>
        </p:scale>
        <p:origin x="570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1440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4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13" Type="http://schemas.openxmlformats.org/officeDocument/2006/relationships/image" Target="../media/image27.wmf"/><Relationship Id="rId3" Type="http://schemas.openxmlformats.org/officeDocument/2006/relationships/image" Target="../media/image17.wmf"/><Relationship Id="rId7" Type="http://schemas.openxmlformats.org/officeDocument/2006/relationships/image" Target="../media/image21.wmf"/><Relationship Id="rId12" Type="http://schemas.openxmlformats.org/officeDocument/2006/relationships/image" Target="../media/image26.wmf"/><Relationship Id="rId2" Type="http://schemas.openxmlformats.org/officeDocument/2006/relationships/image" Target="../media/image16.wmf"/><Relationship Id="rId16" Type="http://schemas.openxmlformats.org/officeDocument/2006/relationships/image" Target="../media/image30.wmf"/><Relationship Id="rId1" Type="http://schemas.openxmlformats.org/officeDocument/2006/relationships/image" Target="../media/image15.wmf"/><Relationship Id="rId6" Type="http://schemas.openxmlformats.org/officeDocument/2006/relationships/image" Target="../media/image20.wmf"/><Relationship Id="rId11" Type="http://schemas.openxmlformats.org/officeDocument/2006/relationships/image" Target="../media/image25.wmf"/><Relationship Id="rId5" Type="http://schemas.openxmlformats.org/officeDocument/2006/relationships/image" Target="../media/image19.wmf"/><Relationship Id="rId15" Type="http://schemas.openxmlformats.org/officeDocument/2006/relationships/image" Target="../media/image29.wmf"/><Relationship Id="rId10" Type="http://schemas.openxmlformats.org/officeDocument/2006/relationships/image" Target="../media/image24.wmf"/><Relationship Id="rId4" Type="http://schemas.openxmlformats.org/officeDocument/2006/relationships/image" Target="../media/image18.wmf"/><Relationship Id="rId9" Type="http://schemas.openxmlformats.org/officeDocument/2006/relationships/image" Target="../media/image23.wmf"/><Relationship Id="rId14" Type="http://schemas.openxmlformats.org/officeDocument/2006/relationships/image" Target="../media/image2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i="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69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1269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i="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1269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47AB07D5-7C10-40A6-8B6F-FA04D19BD4AF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9983676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0ACE08-4F3F-4A7F-9EAB-5F58FCE9614A}" type="slidenum">
              <a:rPr lang="en-US" altLang="ja-JP" smtClean="0">
                <a:ea typeface="ＭＳ Ｐゴシック" charset="-128"/>
              </a:rPr>
              <a:pPr/>
              <a:t>1</a:t>
            </a:fld>
            <a:endParaRPr lang="en-US" altLang="ja-JP" dirty="0" smtClean="0">
              <a:ea typeface="ＭＳ Ｐゴシック" charset="-128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3804852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0E574E-D3DD-45D0-8C46-E4CBCB4F7614}" type="slidenum">
              <a:rPr lang="en-US" altLang="ja-JP" smtClean="0">
                <a:ea typeface="ＭＳ Ｐゴシック" charset="-128"/>
              </a:rPr>
              <a:pPr/>
              <a:t>2</a:t>
            </a:fld>
            <a:endParaRPr lang="en-US" altLang="ja-JP" dirty="0" smtClean="0">
              <a:ea typeface="ＭＳ Ｐゴシック" charset="-128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59266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BC53A4-B626-43AC-A566-4C1AC1E9B485}" type="slidenum">
              <a:rPr lang="en-US" altLang="ja-JP" smtClean="0">
                <a:ea typeface="ＭＳ Ｐゴシック" charset="-128"/>
              </a:rPr>
              <a:pPr/>
              <a:t>3</a:t>
            </a:fld>
            <a:endParaRPr lang="en-US" altLang="ja-JP" dirty="0" smtClean="0">
              <a:ea typeface="ＭＳ Ｐゴシック" charset="-128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8127970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C30EED-1583-4DD4-9BD8-95E0EFB5CF95}" type="slidenum">
              <a:rPr lang="en-US" altLang="ja-JP" smtClean="0">
                <a:ea typeface="ＭＳ Ｐゴシック" charset="-128"/>
              </a:rPr>
              <a:pPr/>
              <a:t>4</a:t>
            </a:fld>
            <a:endParaRPr lang="en-US" altLang="ja-JP" dirty="0" smtClean="0">
              <a:ea typeface="ＭＳ Ｐゴシック" charset="-128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6490327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241B65-E4BC-458D-9CA1-7FD6E3E98D47}" type="slidenum">
              <a:rPr lang="en-US" altLang="ja-JP" smtClean="0">
                <a:ea typeface="ＭＳ Ｐゴシック" charset="-128"/>
              </a:rPr>
              <a:pPr/>
              <a:t>5</a:t>
            </a:fld>
            <a:endParaRPr lang="en-US" altLang="ja-JP" dirty="0" smtClean="0">
              <a:ea typeface="ＭＳ Ｐゴシック" charset="-128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8947070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0CDAF2-594D-4302-882B-47928E2E6326}" type="slidenum">
              <a:rPr lang="en-US" altLang="ja-JP" smtClean="0">
                <a:ea typeface="ＭＳ Ｐゴシック" charset="-128"/>
              </a:rPr>
              <a:pPr/>
              <a:t>6</a:t>
            </a:fld>
            <a:endParaRPr lang="en-US" altLang="ja-JP" dirty="0" smtClean="0">
              <a:ea typeface="ＭＳ Ｐゴシック" charset="-128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altLang="ja-JP" dirty="0" smtClean="0"/>
              <a:t>Experimental constraint from B(b -&gt; s l+ l-) ;</a:t>
            </a:r>
          </a:p>
          <a:p>
            <a:pPr eaLnBrk="1" hangingPunct="1"/>
            <a:r>
              <a:rPr lang="en-US" altLang="ja-JP" dirty="0" smtClean="0"/>
              <a:t>The low-s region (1 GeV^2 &lt; s &lt; 6 GeV^2) is dominated by the Wilson </a:t>
            </a:r>
          </a:p>
          <a:p>
            <a:pPr eaLnBrk="1" hangingPunct="1"/>
            <a:r>
              <a:rPr lang="en-US" altLang="ja-JP" dirty="0" smtClean="0"/>
              <a:t>      coefficients C_9 and C_10, has sizable integrated branching ratio and is very </a:t>
            </a:r>
          </a:p>
          <a:p>
            <a:pPr eaLnBrk="1" hangingPunct="1"/>
            <a:r>
              <a:rPr lang="en-US" altLang="ja-JP" dirty="0" smtClean="0"/>
              <a:t>      sensitive to the C_7 - C_9 interference. In the following, we utilize the latter </a:t>
            </a:r>
          </a:p>
          <a:p>
            <a:pPr eaLnBrk="1" hangingPunct="1"/>
            <a:r>
              <a:rPr lang="en-US" altLang="ja-JP" dirty="0" smtClean="0"/>
              <a:t>      to put constraints on the Wilson coefficients C_7,8,9,10.</a:t>
            </a:r>
          </a:p>
          <a:p>
            <a:pPr eaLnBrk="1" hangingPunct="1"/>
            <a:r>
              <a:rPr lang="en-US" altLang="ja-JP" dirty="0" smtClean="0"/>
              <a:t>      We calculate the integrated branching ratio in the low-s region following Ref. [52]: </a:t>
            </a:r>
          </a:p>
          <a:p>
            <a:pPr eaLnBrk="1" hangingPunct="1"/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918960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F059F-B099-46E2-A2FE-AA1E517B1403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74E98-E3A8-418D-AE5D-D31493291631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9C8BA2-7591-41CC-94D0-79B5CE0F5C9D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5394B6-57B2-4F4F-BD69-7B96C50DAE42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EB5CFE-1AA9-4CA3-B5CB-3B378AD5137C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2AD5E9-4070-4853-A99F-2682CE6AC5AD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DDCBE-A8EA-4F74-9EB3-3C170521F3C5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60BCEC-D7F0-4694-A1E1-85C31B55E8FF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3A897A-64AF-4EFE-8C08-1D0BC1CC70C5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BA60AD-5450-41C3-91CB-C6C1ECF7A93C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dirty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0DF1A6-5AD7-4C2D-89DC-649C709E3BCE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i="0">
                <a:solidFill>
                  <a:schemeClr val="tx1"/>
                </a:solidFill>
                <a:latin typeface="+mn-lt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i="0">
                <a:solidFill>
                  <a:schemeClr val="tx1"/>
                </a:solidFill>
                <a:latin typeface="+mn-lt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839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i="0">
                <a:solidFill>
                  <a:schemeClr val="tx1"/>
                </a:solidFill>
                <a:latin typeface="+mn-lt"/>
                <a:ea typeface="ＭＳ Ｐゴシック" pitchFamily="50" charset="-128"/>
              </a:defRPr>
            </a:lvl1pPr>
          </a:lstStyle>
          <a:p>
            <a:pPr>
              <a:defRPr/>
            </a:pPr>
            <a:fld id="{C6E54A6D-B979-49A6-B01B-5ECFFDFDF60B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13" Type="http://schemas.openxmlformats.org/officeDocument/2006/relationships/oleObject" Target="../embeddings/oleObject20.bin"/><Relationship Id="rId18" Type="http://schemas.openxmlformats.org/officeDocument/2006/relationships/image" Target="../media/image22.wmf"/><Relationship Id="rId26" Type="http://schemas.openxmlformats.org/officeDocument/2006/relationships/image" Target="../media/image26.wmf"/><Relationship Id="rId3" Type="http://schemas.openxmlformats.org/officeDocument/2006/relationships/oleObject" Target="../embeddings/oleObject15.bin"/><Relationship Id="rId21" Type="http://schemas.openxmlformats.org/officeDocument/2006/relationships/oleObject" Target="../embeddings/oleObject24.bin"/><Relationship Id="rId34" Type="http://schemas.openxmlformats.org/officeDocument/2006/relationships/image" Target="../media/image30.wmf"/><Relationship Id="rId7" Type="http://schemas.openxmlformats.org/officeDocument/2006/relationships/oleObject" Target="../embeddings/oleObject17.bin"/><Relationship Id="rId12" Type="http://schemas.openxmlformats.org/officeDocument/2006/relationships/image" Target="../media/image19.wmf"/><Relationship Id="rId17" Type="http://schemas.openxmlformats.org/officeDocument/2006/relationships/oleObject" Target="../embeddings/oleObject22.bin"/><Relationship Id="rId25" Type="http://schemas.openxmlformats.org/officeDocument/2006/relationships/oleObject" Target="../embeddings/oleObject26.bin"/><Relationship Id="rId33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1.wmf"/><Relationship Id="rId20" Type="http://schemas.openxmlformats.org/officeDocument/2006/relationships/image" Target="../media/image23.wmf"/><Relationship Id="rId29" Type="http://schemas.openxmlformats.org/officeDocument/2006/relationships/oleObject" Target="../embeddings/oleObject28.bin"/><Relationship Id="rId1" Type="http://schemas.openxmlformats.org/officeDocument/2006/relationships/vmlDrawing" Target="../drawings/vmlDrawing5.vml"/><Relationship Id="rId6" Type="http://schemas.openxmlformats.org/officeDocument/2006/relationships/image" Target="../media/image16.wmf"/><Relationship Id="rId11" Type="http://schemas.openxmlformats.org/officeDocument/2006/relationships/oleObject" Target="../embeddings/oleObject19.bin"/><Relationship Id="rId24" Type="http://schemas.openxmlformats.org/officeDocument/2006/relationships/image" Target="../media/image25.wmf"/><Relationship Id="rId32" Type="http://schemas.openxmlformats.org/officeDocument/2006/relationships/image" Target="../media/image29.wmf"/><Relationship Id="rId5" Type="http://schemas.openxmlformats.org/officeDocument/2006/relationships/oleObject" Target="../embeddings/oleObject16.bin"/><Relationship Id="rId15" Type="http://schemas.openxmlformats.org/officeDocument/2006/relationships/oleObject" Target="../embeddings/oleObject21.bin"/><Relationship Id="rId23" Type="http://schemas.openxmlformats.org/officeDocument/2006/relationships/oleObject" Target="../embeddings/oleObject25.bin"/><Relationship Id="rId28" Type="http://schemas.openxmlformats.org/officeDocument/2006/relationships/image" Target="../media/image27.wmf"/><Relationship Id="rId10" Type="http://schemas.openxmlformats.org/officeDocument/2006/relationships/image" Target="../media/image18.wmf"/><Relationship Id="rId19" Type="http://schemas.openxmlformats.org/officeDocument/2006/relationships/oleObject" Target="../embeddings/oleObject23.bin"/><Relationship Id="rId31" Type="http://schemas.openxmlformats.org/officeDocument/2006/relationships/oleObject" Target="../embeddings/oleObject29.bin"/><Relationship Id="rId4" Type="http://schemas.openxmlformats.org/officeDocument/2006/relationships/image" Target="../media/image15.wmf"/><Relationship Id="rId9" Type="http://schemas.openxmlformats.org/officeDocument/2006/relationships/oleObject" Target="../embeddings/oleObject18.bin"/><Relationship Id="rId14" Type="http://schemas.openxmlformats.org/officeDocument/2006/relationships/image" Target="../media/image20.wmf"/><Relationship Id="rId22" Type="http://schemas.openxmlformats.org/officeDocument/2006/relationships/image" Target="../media/image24.wmf"/><Relationship Id="rId27" Type="http://schemas.openxmlformats.org/officeDocument/2006/relationships/oleObject" Target="../embeddings/oleObject27.bin"/><Relationship Id="rId30" Type="http://schemas.openxmlformats.org/officeDocument/2006/relationships/image" Target="../media/image28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8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image" Target="../media/image8.wmf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5.wmf"/><Relationship Id="rId12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0.bin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7.wmf"/><Relationship Id="rId5" Type="http://schemas.openxmlformats.org/officeDocument/2006/relationships/image" Target="../media/image4.wmf"/><Relationship Id="rId15" Type="http://schemas.openxmlformats.org/officeDocument/2006/relationships/image" Target="../media/image9.wmf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4.bin"/><Relationship Id="rId9" Type="http://schemas.openxmlformats.org/officeDocument/2006/relationships/image" Target="../media/image6.wmf"/><Relationship Id="rId14" Type="http://schemas.openxmlformats.org/officeDocument/2006/relationships/oleObject" Target="../embeddings/oleObject9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13.wmf"/><Relationship Id="rId5" Type="http://schemas.openxmlformats.org/officeDocument/2006/relationships/image" Target="../media/image10.wmf"/><Relationship Id="rId10" Type="http://schemas.openxmlformats.org/officeDocument/2006/relationships/oleObject" Target="../embeddings/oleObject14.bin"/><Relationship Id="rId4" Type="http://schemas.openxmlformats.org/officeDocument/2006/relationships/oleObject" Target="../embeddings/oleObject11.bin"/><Relationship Id="rId9" Type="http://schemas.openxmlformats.org/officeDocument/2006/relationships/image" Target="../media/image12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7"/>
          <p:cNvSpPr>
            <a:spLocks noChangeArrowheads="1"/>
          </p:cNvSpPr>
          <p:nvPr/>
        </p:nvSpPr>
        <p:spPr bwMode="auto">
          <a:xfrm>
            <a:off x="1115616" y="2492896"/>
            <a:ext cx="7272808" cy="3822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000" dirty="0" smtClean="0">
                <a:solidFill>
                  <a:schemeClr val="tx1"/>
                </a:solidFill>
              </a:rPr>
              <a:t>K. Hidaka</a:t>
            </a:r>
          </a:p>
          <a:p>
            <a:r>
              <a:rPr lang="en-US" altLang="ja-JP" sz="2000" dirty="0" smtClean="0">
                <a:solidFill>
                  <a:schemeClr val="tx1"/>
                </a:solidFill>
              </a:rPr>
              <a:t>Tokyo </a:t>
            </a:r>
            <a:r>
              <a:rPr lang="en-US" altLang="ja-JP" sz="2000" dirty="0" err="1" smtClean="0">
                <a:solidFill>
                  <a:schemeClr val="tx1"/>
                </a:solidFill>
              </a:rPr>
              <a:t>Gakugei</a:t>
            </a:r>
            <a:r>
              <a:rPr lang="en-US" altLang="ja-JP" sz="2000" dirty="0" smtClean="0">
                <a:solidFill>
                  <a:schemeClr val="tx1"/>
                </a:solidFill>
              </a:rPr>
              <a:t> University </a:t>
            </a:r>
          </a:p>
          <a:p>
            <a:endParaRPr lang="en-US" altLang="ja-JP" sz="2000" dirty="0" smtClean="0">
              <a:solidFill>
                <a:schemeClr val="tx1"/>
              </a:solidFill>
            </a:endParaRPr>
          </a:p>
          <a:p>
            <a:r>
              <a:rPr lang="en-US" altLang="ja-JP" sz="2000" dirty="0" smtClean="0">
                <a:solidFill>
                  <a:schemeClr val="tx1"/>
                </a:solidFill>
              </a:rPr>
              <a:t>Collaboration with</a:t>
            </a:r>
          </a:p>
          <a:p>
            <a:r>
              <a:rPr lang="en-US" altLang="ja-JP" sz="2000" dirty="0" smtClean="0">
                <a:solidFill>
                  <a:schemeClr val="tx1"/>
                </a:solidFill>
              </a:rPr>
              <a:t>H. </a:t>
            </a:r>
            <a:r>
              <a:rPr lang="en-US" altLang="ja-JP" sz="2000" dirty="0" err="1" smtClean="0">
                <a:solidFill>
                  <a:schemeClr val="tx1"/>
                </a:solidFill>
              </a:rPr>
              <a:t>Eberl</a:t>
            </a:r>
            <a:r>
              <a:rPr lang="en-US" altLang="ja-JP" sz="2000" dirty="0" smtClean="0">
                <a:solidFill>
                  <a:schemeClr val="tx1"/>
                </a:solidFill>
              </a:rPr>
              <a:t>, E. </a:t>
            </a:r>
            <a:r>
              <a:rPr lang="en-US" altLang="ja-JP" sz="2000" dirty="0" err="1" smtClean="0">
                <a:solidFill>
                  <a:schemeClr val="tx1"/>
                </a:solidFill>
              </a:rPr>
              <a:t>Ginina</a:t>
            </a:r>
            <a:r>
              <a:rPr lang="en-US" altLang="ja-JP" sz="2000" dirty="0" smtClean="0">
                <a:solidFill>
                  <a:schemeClr val="tx1"/>
                </a:solidFill>
              </a:rPr>
              <a:t> </a:t>
            </a:r>
          </a:p>
          <a:p>
            <a:endParaRPr lang="en-US" altLang="ja-JP" sz="1600" dirty="0" smtClean="0">
              <a:solidFill>
                <a:schemeClr val="tx1"/>
              </a:solidFill>
            </a:endParaRPr>
          </a:p>
          <a:p>
            <a:endParaRPr lang="en-US" altLang="ja-JP" sz="1600" dirty="0" smtClean="0">
              <a:solidFill>
                <a:schemeClr val="tx1"/>
              </a:solidFill>
            </a:endParaRPr>
          </a:p>
          <a:p>
            <a:r>
              <a:rPr lang="en-US" altLang="ja-JP" sz="1600" dirty="0" smtClean="0">
                <a:solidFill>
                  <a:schemeClr val="tx1"/>
                </a:solidFill>
              </a:rPr>
              <a:t>References: 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n-US" altLang="ja-JP" sz="1600" dirty="0" smtClean="0">
                <a:solidFill>
                  <a:schemeClr val="tx1"/>
                </a:solidFill>
              </a:rPr>
              <a:t> </a:t>
            </a:r>
            <a:r>
              <a:rPr lang="en-US" altLang="ja-JP" sz="1600" i="0" dirty="0" smtClean="0">
                <a:solidFill>
                  <a:schemeClr val="tx1"/>
                </a:solidFill>
              </a:rPr>
              <a:t>  </a:t>
            </a:r>
            <a:r>
              <a:rPr lang="en-US" altLang="ja-JP" sz="1600" dirty="0" smtClean="0">
                <a:solidFill>
                  <a:schemeClr val="tx1"/>
                </a:solidFill>
              </a:rPr>
              <a:t>Phys. Rev. D 91 (2015) 015007 [arXiv:1411.2840 [</a:t>
            </a:r>
            <a:r>
              <a:rPr lang="en-US" altLang="ja-JP" sz="1600" dirty="0" err="1" smtClean="0">
                <a:solidFill>
                  <a:schemeClr val="tx1"/>
                </a:solidFill>
              </a:rPr>
              <a:t>hep</a:t>
            </a:r>
            <a:r>
              <a:rPr lang="en-US" altLang="ja-JP" sz="1600" dirty="0" smtClean="0">
                <a:solidFill>
                  <a:schemeClr val="tx1"/>
                </a:solidFill>
              </a:rPr>
              <a:t>-ph] ]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n-US" altLang="ja-JP" sz="1600" dirty="0" smtClean="0">
                <a:solidFill>
                  <a:schemeClr val="tx1"/>
                </a:solidFill>
              </a:rPr>
              <a:t>   JHEP 1606 (2016) 143  [arXiv:1604.02366 [</a:t>
            </a:r>
            <a:r>
              <a:rPr lang="en-US" altLang="ja-JP" sz="1600" dirty="0" err="1" smtClean="0">
                <a:solidFill>
                  <a:schemeClr val="tx1"/>
                </a:solidFill>
              </a:rPr>
              <a:t>hep</a:t>
            </a:r>
            <a:r>
              <a:rPr lang="en-US" altLang="ja-JP" sz="1600" dirty="0" smtClean="0">
                <a:solidFill>
                  <a:schemeClr val="tx1"/>
                </a:solidFill>
              </a:rPr>
              <a:t>-ph]]</a:t>
            </a:r>
            <a:r>
              <a:rPr lang="en-US" altLang="ja-JP" sz="1600" i="0" dirty="0" smtClean="0">
                <a:solidFill>
                  <a:schemeClr val="tx1"/>
                </a:solidFill>
              </a:rPr>
              <a:t>]</a:t>
            </a:r>
            <a:endParaRPr lang="en-US" altLang="ja-JP" sz="1600" dirty="0" smtClean="0">
              <a:solidFill>
                <a:schemeClr val="tx1"/>
              </a:solidFill>
            </a:endParaRPr>
          </a:p>
          <a:p>
            <a:r>
              <a:rPr lang="en-US" altLang="ja-JP" sz="1600" dirty="0" smtClean="0">
                <a:solidFill>
                  <a:schemeClr val="tx1"/>
                </a:solidFill>
              </a:rPr>
              <a:t>   </a:t>
            </a:r>
          </a:p>
          <a:p>
            <a:r>
              <a:rPr lang="en-US" altLang="ja-JP" sz="2000" dirty="0" smtClean="0">
                <a:solidFill>
                  <a:schemeClr val="tx1"/>
                </a:solidFill>
              </a:rPr>
              <a:t> </a:t>
            </a:r>
            <a:r>
              <a:rPr lang="en-US" altLang="ja-JP" sz="2000" dirty="0">
                <a:solidFill>
                  <a:schemeClr val="tx1">
                    <a:lumMod val="95000"/>
                  </a:schemeClr>
                </a:solidFill>
              </a:rPr>
              <a:t>The 64th General Meeting of the ILC physics working </a:t>
            </a:r>
            <a:r>
              <a:rPr lang="en-US" altLang="ja-JP" sz="2000" dirty="0" smtClean="0">
                <a:solidFill>
                  <a:schemeClr val="tx1">
                    <a:lumMod val="95000"/>
                  </a:schemeClr>
                </a:solidFill>
              </a:rPr>
              <a:t>group, </a:t>
            </a:r>
          </a:p>
          <a:p>
            <a:r>
              <a:rPr lang="en-US" altLang="ja-JP" sz="2000" dirty="0" smtClean="0">
                <a:solidFill>
                  <a:schemeClr val="tx1"/>
                </a:solidFill>
              </a:rPr>
              <a:t> </a:t>
            </a:r>
            <a:r>
              <a:rPr lang="en-US" altLang="ja-JP" sz="2000" dirty="0">
                <a:solidFill>
                  <a:schemeClr val="tx1"/>
                </a:solidFill>
              </a:rPr>
              <a:t>6</a:t>
            </a:r>
            <a:r>
              <a:rPr lang="en-US" altLang="ja-JP" sz="2000" dirty="0" smtClean="0">
                <a:solidFill>
                  <a:schemeClr val="tx1"/>
                </a:solidFill>
              </a:rPr>
              <a:t> Dec. 2019, KEK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539552" y="476672"/>
            <a:ext cx="8064896" cy="1224136"/>
          </a:xfrm>
          <a:prstGeom prst="rect">
            <a:avLst/>
          </a:prstGeom>
          <a:solidFill>
            <a:schemeClr val="tx2">
              <a:lumMod val="90000"/>
            </a:schemeClr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The             decays</a:t>
            </a:r>
            <a:r>
              <a:rPr lang="ja-JP" altLang="en-US" sz="2800" kern="0" dirty="0" smtClean="0">
                <a:solidFill>
                  <a:schemeClr val="accent4">
                    <a:lumMod val="10000"/>
                  </a:schemeClr>
                </a:solidFill>
                <a:ea typeface="+mj-ea"/>
                <a:cs typeface="Times New Roman" pitchFamily="18" charset="0"/>
              </a:rPr>
              <a:t> 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to c c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uLnTx/>
                <a:uFillTx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̅̅, 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uLnTx/>
                <a:uFillTx/>
                <a:ea typeface="Arial Unicode MS" panose="020B0604020202020204" pitchFamily="50" charset="-128"/>
                <a:cs typeface="Times New Roman" panose="02020603050405020304" pitchFamily="18" charset="0"/>
              </a:rPr>
              <a:t>b </a:t>
            </a:r>
            <a:r>
              <a:rPr kumimoji="1" lang="en-US" altLang="ja-JP" sz="2800" b="1" i="1" u="none" strike="noStrike" kern="0" cap="none" spc="0" normalizeH="0" baseline="0" noProof="0" dirty="0" err="1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uLnTx/>
                <a:uFillTx/>
                <a:ea typeface="Arial Unicode MS" panose="020B0604020202020204" pitchFamily="50" charset="-128"/>
                <a:cs typeface="Times New Roman" panose="02020603050405020304" pitchFamily="18" charset="0"/>
              </a:rPr>
              <a:t>b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uLnTx/>
                <a:uFillTx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uLnTx/>
                <a:uFillTx/>
                <a:ea typeface="Arial Unicode MS" panose="020B0604020202020204" pitchFamily="50" charset="-128"/>
                <a:cs typeface="Times New Roman" panose="02020603050405020304" pitchFamily="18" charset="0"/>
              </a:rPr>
              <a:t>,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uLnTx/>
                <a:uFillTx/>
                <a:ea typeface="Arial Unicode MS" panose="020B0604020202020204" pitchFamily="50" charset="-128"/>
                <a:cs typeface="Times New Roman" panose="02020603050405020304" pitchFamily="18" charset="0"/>
              </a:rPr>
              <a:t> b s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uLnTx/>
                <a:uFillTx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ja-JP" altLang="en-US" sz="2800" kern="0" dirty="0">
                <a:solidFill>
                  <a:schemeClr val="accent4">
                    <a:lumMod val="10000"/>
                  </a:schemeClr>
                </a:solidFill>
                <a:ea typeface="+mj-ea"/>
                <a:cs typeface="Times New Roman" pitchFamily="18" charset="0"/>
              </a:rPr>
              <a:t> </a:t>
            </a:r>
            <a:r>
              <a:rPr lang="ja-JP" altLang="en-US" sz="2800" kern="0" dirty="0" smtClean="0">
                <a:solidFill>
                  <a:schemeClr val="accent4">
                    <a:lumMod val="10000"/>
                  </a:schemeClr>
                </a:solidFill>
                <a:ea typeface="+mj-ea"/>
                <a:cs typeface="Times New Roman" pitchFamily="18" charset="0"/>
              </a:rPr>
              <a:t> 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in </a:t>
            </a:r>
            <a:r>
              <a:rPr lang="en-US" altLang="ja-JP" sz="2800" kern="0" dirty="0" smtClean="0">
                <a:solidFill>
                  <a:schemeClr val="accent4">
                    <a:lumMod val="10000"/>
                  </a:schemeClr>
                </a:solidFill>
                <a:ea typeface="+mj-ea"/>
                <a:cs typeface="Times New Roman" pitchFamily="18" charset="0"/>
              </a:rPr>
              <a:t>the light of the MSSM with quark flavor violation</a:t>
            </a:r>
            <a:endParaRPr kumimoji="1" lang="en-US" altLang="ja-JP" sz="2800" b="1" i="1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1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5512559"/>
              </p:ext>
            </p:extLst>
          </p:nvPr>
        </p:nvGraphicFramePr>
        <p:xfrm>
          <a:off x="1449606" y="579160"/>
          <a:ext cx="1060450" cy="566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484" name="数式" r:id="rId4" imgW="482400" imgH="241200" progId="Equation.3">
                  <p:embed/>
                </p:oleObj>
              </mc:Choice>
              <mc:Fallback>
                <p:oleObj name="数式" r:id="rId4" imgW="482400" imgH="2412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9606" y="579160"/>
                        <a:ext cx="1060450" cy="5667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95536" y="44624"/>
            <a:ext cx="756084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ja-JP" sz="4400" kern="0" dirty="0" smtClean="0">
                <a:solidFill>
                  <a:schemeClr val="tx2"/>
                </a:solidFill>
                <a:ea typeface="+mj-ea"/>
                <a:cs typeface="+mj-cs"/>
              </a:rPr>
              <a:t>5</a:t>
            </a:r>
            <a:r>
              <a:rPr kumimoji="1" lang="en-US" altLang="ja-JP" sz="44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. </a:t>
            </a:r>
            <a:r>
              <a:rPr lang="en-US" altLang="ja-JP" sz="3200" dirty="0">
                <a:solidFill>
                  <a:schemeClr val="tx2"/>
                </a:solidFill>
              </a:rPr>
              <a:t>h</a:t>
            </a:r>
            <a:r>
              <a:rPr lang="en-US" altLang="ja-JP" sz="3200" baseline="30000" dirty="0">
                <a:solidFill>
                  <a:schemeClr val="tx2"/>
                </a:solidFill>
              </a:rPr>
              <a:t>0</a:t>
            </a:r>
            <a:r>
              <a:rPr lang="en-US" altLang="ja-JP" sz="3200" dirty="0">
                <a:solidFill>
                  <a:schemeClr val="tx2"/>
                </a:solidFill>
              </a:rPr>
              <a:t> →  c </a:t>
            </a:r>
            <a:r>
              <a:rPr lang="en-US" altLang="ja-JP" sz="3200" dirty="0" err="1">
                <a:solidFill>
                  <a:schemeClr val="tx2"/>
                </a:solidFill>
              </a:rPr>
              <a:t>c</a:t>
            </a:r>
            <a:r>
              <a:rPr lang="en-US" altLang="ja-JP" sz="3200" dirty="0">
                <a:solidFill>
                  <a:schemeClr val="tx2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3200" dirty="0">
                <a:solidFill>
                  <a:schemeClr val="tx2"/>
                </a:solidFill>
              </a:rPr>
              <a:t> &amp; b </a:t>
            </a:r>
            <a:r>
              <a:rPr lang="en-US" altLang="ja-JP" sz="3200" dirty="0" err="1">
                <a:solidFill>
                  <a:schemeClr val="tx2"/>
                </a:solidFill>
              </a:rPr>
              <a:t>b</a:t>
            </a:r>
            <a:r>
              <a:rPr lang="en-US" altLang="ja-JP" sz="3200" dirty="0">
                <a:solidFill>
                  <a:schemeClr val="tx2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3200" dirty="0">
                <a:solidFill>
                  <a:schemeClr val="tx2"/>
                </a:solidFill>
              </a:rPr>
              <a:t> &amp; b s</a:t>
            </a:r>
            <a:r>
              <a:rPr lang="en-US" altLang="ja-JP" sz="3200" dirty="0">
                <a:solidFill>
                  <a:schemeClr val="tx2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  </a:t>
            </a:r>
            <a:r>
              <a:rPr lang="en-US" altLang="ja-JP" sz="3200" dirty="0">
                <a:solidFill>
                  <a:schemeClr val="tx2"/>
                </a:solidFill>
              </a:rPr>
              <a:t>in the </a:t>
            </a:r>
            <a:r>
              <a:rPr lang="en-US" altLang="ja-JP" sz="3200" dirty="0" smtClean="0">
                <a:solidFill>
                  <a:schemeClr val="tx2"/>
                </a:solidFill>
              </a:rPr>
              <a:t>MSSM</a:t>
            </a:r>
            <a:r>
              <a:rPr lang="en-US" altLang="ja-JP" sz="3200" u="sng" kern="0" dirty="0" smtClean="0">
                <a:solidFill>
                  <a:schemeClr val="tx2"/>
                </a:solidFill>
                <a:ea typeface="+mj-ea"/>
                <a:cs typeface="+mj-cs"/>
              </a:rPr>
              <a:t> </a:t>
            </a:r>
            <a:endParaRPr kumimoji="1" lang="en-US" altLang="ja-JP" sz="3200" b="1" i="1" u="sng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テキスト ボックス 14"/>
              <p:cNvSpPr txBox="1"/>
              <p:nvPr/>
            </p:nvSpPr>
            <p:spPr>
              <a:xfrm>
                <a:off x="346014" y="876968"/>
                <a:ext cx="8402450" cy="52322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Tx/>
                  <a:buChar char="-"/>
                </a:pPr>
                <a:r>
                  <a:rPr lang="en-US" altLang="ja-JP" sz="2000" dirty="0" smtClean="0">
                    <a:solidFill>
                      <a:schemeClr val="tx1"/>
                    </a:solidFill>
                  </a:rPr>
                  <a:t> We </a:t>
                </a:r>
                <a:r>
                  <a:rPr lang="en-US" altLang="ja-JP" sz="2000" dirty="0">
                    <a:solidFill>
                      <a:schemeClr val="tx1"/>
                    </a:solidFill>
                  </a:rPr>
                  <a:t>compute the decay widths </a:t>
                </a:r>
                <a:r>
                  <a:rPr lang="en-US" altLang="ja-JP" sz="2000" dirty="0">
                    <a:solidFill>
                      <a:schemeClr val="tx1"/>
                    </a:solidFill>
                    <a:latin typeface="Symbol" pitchFamily="18" charset="2"/>
                  </a:rPr>
                  <a:t>G </a:t>
                </a:r>
                <a:r>
                  <a:rPr lang="en-US" altLang="ja-JP" sz="2000" dirty="0">
                    <a:solidFill>
                      <a:schemeClr val="tx1"/>
                    </a:solidFill>
                  </a:rPr>
                  <a:t>(h</a:t>
                </a:r>
                <a:r>
                  <a:rPr lang="en-US" altLang="ja-JP" sz="2000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en-US" altLang="ja-JP" sz="20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ja-JP" sz="2000" dirty="0">
                    <a:solidFill>
                      <a:schemeClr val="tx1"/>
                    </a:solidFill>
                  </a:rPr>
                  <a:t> c c</a:t>
                </a:r>
                <a:r>
                  <a:rPr lang="en-US" altLang="ja-JP" sz="2000" dirty="0">
                    <a:solidFill>
                      <a:schemeClr val="tx1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̅), </a:t>
                </a:r>
                <a:r>
                  <a:rPr lang="en-US" altLang="ja-JP" sz="2000" dirty="0">
                    <a:solidFill>
                      <a:schemeClr val="tx1"/>
                    </a:solidFill>
                    <a:latin typeface="Symbol" pitchFamily="18" charset="2"/>
                  </a:rPr>
                  <a:t>G </a:t>
                </a:r>
                <a:r>
                  <a:rPr lang="en-US" altLang="ja-JP" sz="2000" dirty="0">
                    <a:solidFill>
                      <a:schemeClr val="tx1"/>
                    </a:solidFill>
                  </a:rPr>
                  <a:t>(h</a:t>
                </a:r>
                <a:r>
                  <a:rPr lang="en-US" altLang="ja-JP" sz="2000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en-US" altLang="ja-JP" sz="20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ja-JP" sz="2000" dirty="0">
                    <a:solidFill>
                      <a:schemeClr val="tx1"/>
                    </a:solidFill>
                  </a:rPr>
                  <a:t> b b</a:t>
                </a:r>
                <a:r>
                  <a:rPr lang="en-US" altLang="ja-JP" sz="2000" dirty="0">
                    <a:solidFill>
                      <a:schemeClr val="tx1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̅), </a:t>
                </a:r>
                <a:endParaRPr lang="en-US" altLang="ja-JP" sz="2000" dirty="0">
                  <a:solidFill>
                    <a:schemeClr val="tx1"/>
                  </a:solidFill>
                </a:endParaRPr>
              </a:p>
              <a:p>
                <a:r>
                  <a:rPr lang="en-US" altLang="ja-JP" sz="2000" dirty="0">
                    <a:solidFill>
                      <a:schemeClr val="tx1"/>
                    </a:solidFill>
                  </a:rPr>
                  <a:t>  and </a:t>
                </a:r>
                <a:r>
                  <a:rPr lang="en-US" altLang="ja-JP" sz="2000" dirty="0">
                    <a:solidFill>
                      <a:schemeClr val="tx1"/>
                    </a:solidFill>
                    <a:latin typeface="Symbol" pitchFamily="18" charset="2"/>
                  </a:rPr>
                  <a:t>G </a:t>
                </a:r>
                <a:r>
                  <a:rPr lang="en-US" altLang="ja-JP" sz="2000" dirty="0">
                    <a:solidFill>
                      <a:schemeClr val="tx1"/>
                    </a:solidFill>
                  </a:rPr>
                  <a:t>(h</a:t>
                </a:r>
                <a:r>
                  <a:rPr lang="en-US" altLang="ja-JP" sz="2000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en-US" altLang="ja-JP" sz="20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ja-JP" sz="2000" dirty="0">
                    <a:solidFill>
                      <a:schemeClr val="tx1"/>
                    </a:solidFill>
                  </a:rPr>
                  <a:t> b s</a:t>
                </a:r>
                <a:r>
                  <a:rPr lang="en-US" altLang="ja-JP" sz="2000" dirty="0">
                    <a:solidFill>
                      <a:schemeClr val="tx1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̅)  </a:t>
                </a:r>
                <a:r>
                  <a:rPr lang="en-US" altLang="ja-JP" sz="2000" dirty="0">
                    <a:solidFill>
                      <a:schemeClr val="tx1"/>
                    </a:solidFill>
                    <a:ea typeface="Arial Unicode MS" panose="020B0604020202020204" pitchFamily="50" charset="-128"/>
                    <a:cs typeface="Times New Roman" panose="02020603050405020304" pitchFamily="18" charset="0"/>
                  </a:rPr>
                  <a:t>at full 1-loop level </a:t>
                </a:r>
                <a:r>
                  <a:rPr lang="en-US" altLang="ja-JP" sz="2000" dirty="0">
                    <a:solidFill>
                      <a:schemeClr val="tx1"/>
                    </a:solidFill>
                    <a:cs typeface="Times New Roman" pitchFamily="18" charset="0"/>
                  </a:rPr>
                  <a:t>in </a:t>
                </a:r>
                <a:r>
                  <a:rPr lang="en-US" altLang="ja-JP" sz="2000" dirty="0" smtClean="0">
                    <a:solidFill>
                      <a:schemeClr val="tx1"/>
                    </a:solidFill>
                    <a:cs typeface="Times New Roman" pitchFamily="18" charset="0"/>
                  </a:rPr>
                  <a:t>the </a:t>
                </a:r>
                <a:r>
                  <a:rPr lang="en-US" altLang="ja-JP" sz="2000" dirty="0" err="1" smtClean="0">
                    <a:solidFill>
                      <a:schemeClr val="tx1"/>
                    </a:solidFill>
                    <a:cs typeface="Times New Roman" pitchFamily="18" charset="0"/>
                  </a:rPr>
                  <a:t>DRbar</a:t>
                </a:r>
                <a:r>
                  <a:rPr lang="en-US" altLang="ja-JP" sz="2000" dirty="0" smtClean="0">
                    <a:solidFill>
                      <a:schemeClr val="tx1"/>
                    </a:solidFill>
                    <a:cs typeface="Times New Roman" pitchFamily="18" charset="0"/>
                  </a:rPr>
                  <a:t> renormalization </a:t>
                </a:r>
                <a:r>
                  <a:rPr lang="en-US" altLang="ja-JP" sz="2000" dirty="0">
                    <a:solidFill>
                      <a:schemeClr val="tx1"/>
                    </a:solidFill>
                    <a:cs typeface="Times New Roman" pitchFamily="18" charset="0"/>
                  </a:rPr>
                  <a:t>scheme</a:t>
                </a:r>
                <a:r>
                  <a:rPr lang="en-US" altLang="ja-JP" sz="2000" dirty="0">
                    <a:solidFill>
                      <a:schemeClr val="accent4">
                        <a:lumMod val="10000"/>
                      </a:schemeClr>
                    </a:solidFill>
                    <a:cs typeface="Times New Roman" pitchFamily="18" charset="0"/>
                  </a:rPr>
                  <a:t> </a:t>
                </a:r>
                <a:r>
                  <a:rPr lang="en-US" altLang="ja-JP" sz="2000" dirty="0" smtClean="0">
                    <a:solidFill>
                      <a:schemeClr val="accent4">
                        <a:lumMod val="10000"/>
                      </a:schemeClr>
                    </a:solidFill>
                    <a:cs typeface="Times New Roman" pitchFamily="18" charset="0"/>
                  </a:rPr>
                  <a:t> </a:t>
                </a:r>
              </a:p>
              <a:p>
                <a:r>
                  <a:rPr lang="en-US" altLang="ja-JP" sz="2000" dirty="0">
                    <a:solidFill>
                      <a:schemeClr val="accent4">
                        <a:lumMod val="10000"/>
                      </a:schemeClr>
                    </a:solidFill>
                    <a:cs typeface="Times New Roman" pitchFamily="18" charset="0"/>
                  </a:rPr>
                  <a:t> </a:t>
                </a:r>
                <a:r>
                  <a:rPr lang="en-US" altLang="ja-JP" sz="2000" dirty="0" smtClean="0">
                    <a:solidFill>
                      <a:schemeClr val="accent4">
                        <a:lumMod val="10000"/>
                      </a:schemeClr>
                    </a:solidFill>
                    <a:cs typeface="Times New Roman" pitchFamily="18" charset="0"/>
                  </a:rPr>
                  <a:t> </a:t>
                </a:r>
                <a:r>
                  <a:rPr lang="en-US" altLang="ja-JP" sz="2000" dirty="0" smtClean="0">
                    <a:solidFill>
                      <a:schemeClr val="tx1"/>
                    </a:solidFill>
                  </a:rPr>
                  <a:t>in </a:t>
                </a:r>
                <a:r>
                  <a:rPr lang="en-US" altLang="ja-JP" sz="2000" dirty="0">
                    <a:solidFill>
                      <a:schemeClr val="tx1"/>
                    </a:solidFill>
                  </a:rPr>
                  <a:t>the </a:t>
                </a:r>
                <a:r>
                  <a:rPr lang="en-US" altLang="ja-JP" sz="20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altLang="ja-JP" sz="2000" dirty="0" smtClean="0">
                    <a:solidFill>
                      <a:srgbClr val="FF6699"/>
                    </a:solidFill>
                  </a:rPr>
                  <a:t>MSSM </a:t>
                </a:r>
                <a:r>
                  <a:rPr lang="en-US" altLang="ja-JP" sz="2000" dirty="0">
                    <a:solidFill>
                      <a:srgbClr val="FF6699"/>
                    </a:solidFill>
                  </a:rPr>
                  <a:t>with QFV.</a:t>
                </a:r>
              </a:p>
              <a:p>
                <a:r>
                  <a:rPr lang="en-US" altLang="ja-JP" sz="1400" dirty="0" smtClean="0">
                    <a:solidFill>
                      <a:schemeClr val="tx1"/>
                    </a:solidFill>
                  </a:rPr>
                  <a:t>                                                                        </a:t>
                </a:r>
                <a:endParaRPr lang="en-US" altLang="ja-JP" sz="2000" dirty="0" smtClean="0">
                  <a:solidFill>
                    <a:schemeClr val="tx1"/>
                  </a:solidFill>
                </a:endParaRPr>
              </a:p>
              <a:p>
                <a:pPr>
                  <a:buFontTx/>
                  <a:buChar char="-"/>
                </a:pPr>
                <a:r>
                  <a:rPr lang="en-US" altLang="ja-JP" sz="2000" dirty="0" smtClean="0">
                    <a:solidFill>
                      <a:schemeClr val="tx1"/>
                    </a:solidFill>
                  </a:rPr>
                  <a:t> Main 1-loop correction  to </a:t>
                </a:r>
                <a:r>
                  <a:rPr lang="en-US" altLang="ja-JP" sz="2000" dirty="0">
                    <a:solidFill>
                      <a:schemeClr val="tx2"/>
                    </a:solidFill>
                  </a:rPr>
                  <a:t>h</a:t>
                </a:r>
                <a:r>
                  <a:rPr lang="en-US" altLang="ja-JP" sz="2000" baseline="30000" dirty="0">
                    <a:solidFill>
                      <a:schemeClr val="tx2"/>
                    </a:solidFill>
                  </a:rPr>
                  <a:t>0</a:t>
                </a:r>
                <a:r>
                  <a:rPr lang="en-US" altLang="ja-JP" sz="2000" dirty="0">
                    <a:solidFill>
                      <a:schemeClr val="tx2"/>
                    </a:solidFill>
                  </a:rPr>
                  <a:t> → </a:t>
                </a:r>
                <a:r>
                  <a:rPr lang="en-US" altLang="ja-JP" sz="2000" dirty="0" smtClean="0">
                    <a:solidFill>
                      <a:schemeClr val="tx2"/>
                    </a:solidFill>
                  </a:rPr>
                  <a:t>c </a:t>
                </a:r>
                <a:r>
                  <a:rPr lang="en-US" altLang="ja-JP" sz="2000" dirty="0" err="1">
                    <a:solidFill>
                      <a:schemeClr val="tx2"/>
                    </a:solidFill>
                  </a:rPr>
                  <a:t>c</a:t>
                </a:r>
                <a:r>
                  <a:rPr lang="en-US" altLang="ja-JP" sz="2000" dirty="0">
                    <a:solidFill>
                      <a:schemeClr val="tx2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</a:t>
                </a:r>
                <a:r>
                  <a:rPr lang="en-US" altLang="ja-JP" sz="2000" dirty="0" smtClean="0">
                    <a:solidFill>
                      <a:srgbClr val="FF6699"/>
                    </a:solidFill>
                  </a:rPr>
                  <a:t> </a:t>
                </a:r>
                <a:r>
                  <a:rPr lang="en-US" altLang="ja-JP" sz="2000" dirty="0" smtClean="0">
                    <a:solidFill>
                      <a:schemeClr val="tx1"/>
                    </a:solidFill>
                  </a:rPr>
                  <a:t>:  </a:t>
                </a:r>
              </a:p>
              <a:p>
                <a:pPr>
                  <a:buFontTx/>
                  <a:buChar char="-"/>
                </a:pPr>
                <a:endParaRPr lang="en-US" altLang="ja-JP" sz="2000" dirty="0" smtClean="0">
                  <a:solidFill>
                    <a:schemeClr val="tx1"/>
                  </a:solidFill>
                </a:endParaRPr>
              </a:p>
              <a:p>
                <a:r>
                  <a:rPr lang="en-US" altLang="ja-JP" sz="2000" dirty="0" smtClean="0">
                    <a:solidFill>
                      <a:srgbClr val="FF6699"/>
                    </a:solidFill>
                  </a:rPr>
                  <a:t>              </a:t>
                </a:r>
                <a:r>
                  <a:rPr lang="en-US" altLang="ja-JP" sz="2000" dirty="0" err="1" smtClean="0">
                    <a:solidFill>
                      <a:srgbClr val="FF6699"/>
                    </a:solidFill>
                  </a:rPr>
                  <a:t>gluino</a:t>
                </a:r>
                <a:r>
                  <a:rPr lang="en-US" altLang="ja-JP" sz="2000" dirty="0" smtClean="0">
                    <a:solidFill>
                      <a:srgbClr val="FF6699"/>
                    </a:solidFill>
                  </a:rPr>
                  <a:t> - </a:t>
                </a:r>
                <a:r>
                  <a:rPr lang="en-US" altLang="ja-JP" sz="2000" dirty="0" err="1" smtClean="0">
                    <a:solidFill>
                      <a:srgbClr val="FF6699"/>
                    </a:solidFill>
                  </a:rPr>
                  <a:t>su</a:t>
                </a:r>
                <a:r>
                  <a:rPr lang="en-US" altLang="ja-JP" sz="2000" dirty="0" smtClean="0">
                    <a:solidFill>
                      <a:srgbClr val="FF6699"/>
                    </a:solidFill>
                  </a:rPr>
                  <a:t> loops</a:t>
                </a:r>
                <a:r>
                  <a:rPr lang="en-US" altLang="ja-JP" sz="2000" i="0" dirty="0" smtClean="0">
                    <a:solidFill>
                      <a:srgbClr val="FF6699"/>
                    </a:solidFill>
                  </a:rPr>
                  <a:t> [ </a:t>
                </a:r>
                <a:r>
                  <a:rPr lang="en-US" altLang="ja-JP" sz="2000" dirty="0" err="1" smtClean="0">
                    <a:solidFill>
                      <a:srgbClr val="FF6699"/>
                    </a:solidFill>
                  </a:rPr>
                  <a:t>su</a:t>
                </a:r>
                <a:r>
                  <a:rPr lang="en-US" altLang="ja-JP" sz="2000" dirty="0" smtClean="0">
                    <a:solidFill>
                      <a:srgbClr val="FF6699"/>
                    </a:solidFill>
                  </a:rPr>
                  <a:t> = (t̃ - c̃ mixture)</a:t>
                </a:r>
                <a:r>
                  <a:rPr lang="en-US" altLang="ja-JP" sz="2000" i="0" dirty="0" smtClean="0">
                    <a:solidFill>
                      <a:srgbClr val="FF6699"/>
                    </a:solidFill>
                  </a:rPr>
                  <a:t>]</a:t>
                </a:r>
              </a:p>
              <a:p>
                <a:endParaRPr lang="en-US" altLang="ja-JP" sz="2000" i="0" dirty="0" smtClean="0">
                  <a:solidFill>
                    <a:schemeClr val="tx1"/>
                  </a:solidFill>
                </a:endParaRPr>
              </a:p>
              <a:p>
                <a:pPr>
                  <a:buFontTx/>
                  <a:buChar char="-"/>
                </a:pPr>
                <a:r>
                  <a:rPr lang="en-US" altLang="ja-JP" sz="2000" dirty="0" smtClean="0">
                    <a:solidFill>
                      <a:schemeClr val="tx1"/>
                    </a:solidFill>
                  </a:rPr>
                  <a:t> Main 1-loop corrections to </a:t>
                </a:r>
                <a:r>
                  <a:rPr lang="en-US" altLang="ja-JP" sz="2000" dirty="0">
                    <a:solidFill>
                      <a:schemeClr val="tx2"/>
                    </a:solidFill>
                  </a:rPr>
                  <a:t>h</a:t>
                </a:r>
                <a:r>
                  <a:rPr lang="en-US" altLang="ja-JP" sz="2000" baseline="30000" dirty="0">
                    <a:solidFill>
                      <a:schemeClr val="tx2"/>
                    </a:solidFill>
                  </a:rPr>
                  <a:t>0</a:t>
                </a:r>
                <a:r>
                  <a:rPr lang="en-US" altLang="ja-JP" sz="2000" dirty="0">
                    <a:solidFill>
                      <a:schemeClr val="tx2"/>
                    </a:solidFill>
                  </a:rPr>
                  <a:t> </a:t>
                </a:r>
                <a:r>
                  <a:rPr lang="en-US" altLang="ja-JP" sz="2000" dirty="0" smtClean="0">
                    <a:solidFill>
                      <a:schemeClr val="tx2"/>
                    </a:solidFill>
                  </a:rPr>
                  <a:t>→ b </a:t>
                </a:r>
                <a:r>
                  <a:rPr lang="en-US" altLang="ja-JP" sz="2000" dirty="0">
                    <a:solidFill>
                      <a:schemeClr val="tx2"/>
                    </a:solidFill>
                  </a:rPr>
                  <a:t>b</a:t>
                </a:r>
                <a:r>
                  <a:rPr lang="en-US" altLang="ja-JP" sz="2000" dirty="0">
                    <a:solidFill>
                      <a:schemeClr val="tx2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</a:t>
                </a:r>
                <a:r>
                  <a:rPr lang="en-US" altLang="ja-JP" sz="2000" dirty="0">
                    <a:solidFill>
                      <a:schemeClr val="tx2"/>
                    </a:solidFill>
                  </a:rPr>
                  <a:t> &amp; b s</a:t>
                </a:r>
                <a:r>
                  <a:rPr lang="en-US" altLang="ja-JP" sz="2000" dirty="0">
                    <a:solidFill>
                      <a:schemeClr val="tx2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 </a:t>
                </a:r>
                <a:r>
                  <a:rPr lang="en-US" altLang="ja-JP" sz="2000" dirty="0" smtClean="0">
                    <a:solidFill>
                      <a:schemeClr val="tx1"/>
                    </a:solidFill>
                  </a:rPr>
                  <a:t>:  </a:t>
                </a:r>
              </a:p>
              <a:p>
                <a:pPr>
                  <a:buFontTx/>
                  <a:buChar char="-"/>
                </a:pPr>
                <a:endParaRPr lang="en-US" altLang="ja-JP" sz="2000" dirty="0" smtClean="0">
                  <a:solidFill>
                    <a:schemeClr val="tx1"/>
                  </a:solidFill>
                </a:endParaRPr>
              </a:p>
              <a:p>
                <a:r>
                  <a:rPr lang="en-US" altLang="ja-JP" sz="20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ja-JP" sz="2000" dirty="0" smtClean="0">
                    <a:solidFill>
                      <a:schemeClr val="tx1"/>
                    </a:solidFill>
                  </a:rPr>
                  <a:t>              </a:t>
                </a:r>
                <a:r>
                  <a:rPr lang="en-US" altLang="ja-JP" sz="2000" dirty="0" err="1" smtClean="0">
                    <a:solidFill>
                      <a:srgbClr val="FF6699"/>
                    </a:solidFill>
                  </a:rPr>
                  <a:t>gluino</a:t>
                </a:r>
                <a:r>
                  <a:rPr lang="en-US" altLang="ja-JP" sz="2000" dirty="0" smtClean="0">
                    <a:solidFill>
                      <a:srgbClr val="FF6699"/>
                    </a:solidFill>
                  </a:rPr>
                  <a:t> – </a:t>
                </a:r>
                <a:r>
                  <a:rPr lang="en-US" altLang="ja-JP" sz="2000" dirty="0" err="1" smtClean="0">
                    <a:solidFill>
                      <a:srgbClr val="FF6699"/>
                    </a:solidFill>
                  </a:rPr>
                  <a:t>sd</a:t>
                </a:r>
                <a:r>
                  <a:rPr lang="en-US" altLang="ja-JP" sz="2000" dirty="0" smtClean="0">
                    <a:solidFill>
                      <a:srgbClr val="FF6699"/>
                    </a:solidFill>
                  </a:rPr>
                  <a:t> loops </a:t>
                </a:r>
                <a:r>
                  <a:rPr lang="en-US" altLang="ja-JP" sz="2000" i="0" dirty="0" smtClean="0">
                    <a:solidFill>
                      <a:srgbClr val="FF6699"/>
                    </a:solidFill>
                  </a:rPr>
                  <a:t>[</a:t>
                </a:r>
                <a:r>
                  <a:rPr lang="en-US" altLang="ja-JP" sz="2000" dirty="0" smtClean="0">
                    <a:solidFill>
                      <a:srgbClr val="FF6699"/>
                    </a:solidFill>
                  </a:rPr>
                  <a:t> </a:t>
                </a:r>
                <a:r>
                  <a:rPr lang="en-US" altLang="ja-JP" sz="2000" dirty="0" err="1" smtClean="0">
                    <a:solidFill>
                      <a:srgbClr val="FF6699"/>
                    </a:solidFill>
                  </a:rPr>
                  <a:t>sd</a:t>
                </a:r>
                <a:r>
                  <a:rPr lang="en-US" altLang="ja-JP" sz="2000" dirty="0" smtClean="0">
                    <a:solidFill>
                      <a:srgbClr val="FF6699"/>
                    </a:solidFill>
                  </a:rPr>
                  <a:t> = (̂b̃ - s̃ mixture)</a:t>
                </a:r>
                <a:r>
                  <a:rPr lang="en-US" altLang="ja-JP" sz="2000" i="0" dirty="0" smtClean="0">
                    <a:solidFill>
                      <a:srgbClr val="FF6699"/>
                    </a:solidFill>
                  </a:rPr>
                  <a:t>]</a:t>
                </a:r>
              </a:p>
              <a:p>
                <a:endParaRPr lang="en-US" altLang="ja-JP" sz="2000" i="0" dirty="0" smtClean="0">
                  <a:solidFill>
                    <a:srgbClr val="FF6699"/>
                  </a:solidFill>
                </a:endParaRPr>
              </a:p>
              <a:p>
                <a:r>
                  <a:rPr lang="en-US" altLang="ja-JP" sz="2000" i="0" dirty="0">
                    <a:solidFill>
                      <a:srgbClr val="FF6699"/>
                    </a:solidFill>
                  </a:rPr>
                  <a:t> </a:t>
                </a:r>
                <a:r>
                  <a:rPr lang="en-US" altLang="ja-JP" sz="2000" i="0" dirty="0" smtClean="0">
                    <a:solidFill>
                      <a:srgbClr val="FF6699"/>
                    </a:solidFill>
                  </a:rPr>
                  <a:t>              </a:t>
                </a:r>
                <a:r>
                  <a:rPr lang="en-US" altLang="ja-JP" sz="2000" dirty="0" err="1" smtClean="0">
                    <a:solidFill>
                      <a:srgbClr val="FF6699"/>
                    </a:solidFill>
                  </a:rPr>
                  <a:t>chargino</a:t>
                </a:r>
                <a:r>
                  <a:rPr lang="en-US" altLang="ja-JP" sz="2000" i="0" dirty="0" smtClean="0">
                    <a:solidFill>
                      <a:srgbClr val="FF6699"/>
                    </a:solidFill>
                  </a:rPr>
                  <a:t> - </a:t>
                </a:r>
                <a:r>
                  <a:rPr lang="en-US" altLang="ja-JP" sz="2000" dirty="0" err="1">
                    <a:solidFill>
                      <a:srgbClr val="FF6699"/>
                    </a:solidFill>
                  </a:rPr>
                  <a:t>su</a:t>
                </a:r>
                <a:r>
                  <a:rPr lang="en-US" altLang="ja-JP" sz="2000" dirty="0">
                    <a:solidFill>
                      <a:srgbClr val="FF6699"/>
                    </a:solidFill>
                  </a:rPr>
                  <a:t> loops</a:t>
                </a:r>
                <a:r>
                  <a:rPr lang="en-US" altLang="ja-JP" sz="2000" i="0" dirty="0">
                    <a:solidFill>
                      <a:srgbClr val="FF6699"/>
                    </a:solidFill>
                  </a:rPr>
                  <a:t> [ </a:t>
                </a:r>
                <a:r>
                  <a:rPr lang="en-US" altLang="ja-JP" sz="2000" dirty="0" err="1">
                    <a:solidFill>
                      <a:srgbClr val="FF6699"/>
                    </a:solidFill>
                  </a:rPr>
                  <a:t>su</a:t>
                </a:r>
                <a:r>
                  <a:rPr lang="en-US" altLang="ja-JP" sz="2000" dirty="0">
                    <a:solidFill>
                      <a:srgbClr val="FF6699"/>
                    </a:solidFill>
                  </a:rPr>
                  <a:t> = (t̃ - c̃ mixture)</a:t>
                </a:r>
                <a:r>
                  <a:rPr lang="en-US" altLang="ja-JP" sz="2000" i="0" dirty="0">
                    <a:solidFill>
                      <a:srgbClr val="FF6699"/>
                    </a:solidFill>
                  </a:rPr>
                  <a:t>]</a:t>
                </a:r>
              </a:p>
              <a:p>
                <a:endParaRPr lang="en-US" altLang="ja-JP" sz="2000" i="0" dirty="0" smtClean="0">
                  <a:solidFill>
                    <a:srgbClr val="FF6699"/>
                  </a:solidFill>
                </a:endParaRPr>
              </a:p>
              <a:p>
                <a:endParaRPr lang="en-US" altLang="ja-JP" sz="2000" dirty="0" smtClean="0">
                  <a:solidFill>
                    <a:schemeClr val="tx1"/>
                  </a:solidFill>
                </a:endParaRPr>
              </a:p>
              <a:p>
                <a:r>
                  <a:rPr lang="en-US" altLang="ja-JP" sz="2000" dirty="0" smtClean="0">
                    <a:solidFill>
                      <a:schemeClr val="tx1"/>
                    </a:solidFill>
                  </a:rPr>
                  <a:t>- The width </a:t>
                </a:r>
                <a:r>
                  <a:rPr lang="en-US" altLang="ja-JP" sz="2000" dirty="0">
                    <a:solidFill>
                      <a:schemeClr val="tx1"/>
                    </a:solidFill>
                    <a:latin typeface="Symbol" pitchFamily="18" charset="2"/>
                  </a:rPr>
                  <a:t>G </a:t>
                </a:r>
                <a:r>
                  <a:rPr lang="en-US" altLang="ja-JP" sz="2000" dirty="0">
                    <a:solidFill>
                      <a:schemeClr val="tx1"/>
                    </a:solidFill>
                  </a:rPr>
                  <a:t>(h</a:t>
                </a:r>
                <a:r>
                  <a:rPr lang="en-US" altLang="ja-JP" sz="2000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en-US" altLang="ja-JP" sz="20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ja-JP" sz="2000" dirty="0">
                    <a:solidFill>
                      <a:schemeClr val="tx1"/>
                    </a:solidFill>
                  </a:rPr>
                  <a:t> c c</a:t>
                </a:r>
                <a:r>
                  <a:rPr lang="en-US" altLang="ja-JP" sz="2000" dirty="0">
                    <a:solidFill>
                      <a:schemeClr val="tx1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̅)</a:t>
                </a:r>
                <a:r>
                  <a:rPr lang="en-US" altLang="ja-JP" sz="20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altLang="ja-JP" sz="2000" dirty="0" smtClean="0">
                    <a:solidFill>
                      <a:schemeClr val="tx1"/>
                    </a:solidFill>
                  </a:rPr>
                  <a:t> can </a:t>
                </a:r>
                <a:r>
                  <a:rPr lang="en-US" altLang="ja-JP" sz="2000" dirty="0" smtClean="0">
                    <a:solidFill>
                      <a:schemeClr val="tx1"/>
                    </a:solidFill>
                  </a:rPr>
                  <a:t>be measured very precisely at ILC, </a:t>
                </a:r>
              </a:p>
              <a:p>
                <a:r>
                  <a:rPr lang="en-US" altLang="ja-JP" sz="2000" dirty="0" smtClean="0">
                    <a:solidFill>
                      <a:schemeClr val="tx1"/>
                    </a:solidFill>
                  </a:rPr>
                  <a:t>   but  it is very difficult to measure it at LHC.</a:t>
                </a:r>
              </a:p>
            </p:txBody>
          </p:sp>
        </mc:Choice>
        <mc:Fallback>
          <p:sp>
            <p:nvSpPr>
              <p:cNvPr id="15" name="テキスト ボックス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014" y="876968"/>
                <a:ext cx="8402450" cy="5232202"/>
              </a:xfrm>
              <a:prstGeom prst="rect">
                <a:avLst/>
              </a:prstGeom>
              <a:blipFill rotWithShape="0">
                <a:blip r:embed="rId2"/>
                <a:stretch>
                  <a:fillRect l="-798" t="-816" b="-116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51520" y="261407"/>
            <a:ext cx="8424936" cy="3095585"/>
          </a:xfrm>
          <a:solidFill>
            <a:schemeClr val="tx2">
              <a:lumMod val="90000"/>
            </a:schemeClr>
          </a:solidFill>
        </p:spPr>
        <p:txBody>
          <a:bodyPr/>
          <a:lstStyle/>
          <a:p>
            <a:pPr>
              <a:buNone/>
            </a:pPr>
            <a:r>
              <a:rPr lang="en-US" altLang="ja-JP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 this large                     </a:t>
            </a:r>
            <a:r>
              <a:rPr lang="en-US" altLang="ja-JP" sz="24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&amp;</a:t>
            </a:r>
            <a:r>
              <a:rPr lang="en-US" altLang="ja-JP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mixing scenario; </a:t>
            </a:r>
          </a:p>
          <a:p>
            <a:pPr>
              <a:buNone/>
            </a:pPr>
            <a:r>
              <a:rPr lang="en-US" altLang="ja-JP" sz="24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altLang="ja-JP" sz="24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altLang="ja-JP" sz="24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コンテンツ プレースホルダ 2"/>
          <p:cNvSpPr txBox="1">
            <a:spLocks/>
          </p:cNvSpPr>
          <p:nvPr/>
        </p:nvSpPr>
        <p:spPr bwMode="auto">
          <a:xfrm>
            <a:off x="971600" y="6165304"/>
            <a:ext cx="6192688" cy="576064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1" u="none" strike="noStrike" kern="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Gluino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loop contributions </a:t>
            </a:r>
            <a:r>
              <a:rPr lang="en-US" altLang="ja-JP" sz="28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can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be </a:t>
            </a:r>
            <a:r>
              <a:rPr lang="en-US" altLang="ja-JP" sz="2800" kern="0" noProof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large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!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1" lang="ja-JP" alt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下矢印 6"/>
          <p:cNvSpPr/>
          <p:nvPr/>
        </p:nvSpPr>
        <p:spPr bwMode="auto">
          <a:xfrm>
            <a:off x="3419872" y="4869160"/>
            <a:ext cx="864096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66564" name="Object 4"/>
          <p:cNvGraphicFramePr>
            <a:graphicFrameLocks noChangeAspect="1"/>
          </p:cNvGraphicFramePr>
          <p:nvPr/>
        </p:nvGraphicFramePr>
        <p:xfrm>
          <a:off x="2006997" y="260350"/>
          <a:ext cx="1412875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5634" name="数式" r:id="rId3" imgW="838080" imgH="253800" progId="Equation.3">
                  <p:embed/>
                </p:oleObj>
              </mc:Choice>
              <mc:Fallback>
                <p:oleObj name="数式" r:id="rId3" imgW="83808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6997" y="260350"/>
                        <a:ext cx="1412875" cy="428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6685" name="Object 13"/>
          <p:cNvGraphicFramePr>
            <a:graphicFrameLocks noChangeAspect="1"/>
          </p:cNvGraphicFramePr>
          <p:nvPr/>
        </p:nvGraphicFramePr>
        <p:xfrm>
          <a:off x="467544" y="1196752"/>
          <a:ext cx="2051050" cy="487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5635" name="数式" r:id="rId5" imgW="965160" imgH="228600" progId="Equation.3">
                  <p:embed/>
                </p:oleObj>
              </mc:Choice>
              <mc:Fallback>
                <p:oleObj name="数式" r:id="rId5" imgW="965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1196752"/>
                        <a:ext cx="2051050" cy="4873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6688" name="Object 16"/>
          <p:cNvGraphicFramePr>
            <a:graphicFrameLocks noChangeAspect="1"/>
          </p:cNvGraphicFramePr>
          <p:nvPr/>
        </p:nvGraphicFramePr>
        <p:xfrm>
          <a:off x="467544" y="1752724"/>
          <a:ext cx="1079500" cy="487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5636" name="数式" r:id="rId7" imgW="507960" imgH="228600" progId="Equation.3">
                  <p:embed/>
                </p:oleObj>
              </mc:Choice>
              <mc:Fallback>
                <p:oleObj name="数式" r:id="rId7" imgW="507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1752724"/>
                        <a:ext cx="1079500" cy="4873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6683" name="Object 11"/>
          <p:cNvGraphicFramePr>
            <a:graphicFrameLocks noChangeAspect="1"/>
          </p:cNvGraphicFramePr>
          <p:nvPr/>
        </p:nvGraphicFramePr>
        <p:xfrm>
          <a:off x="3752404" y="260648"/>
          <a:ext cx="963612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5637" name="数式" r:id="rId9" imgW="571320" imgH="253800" progId="Equation.3">
                  <p:embed/>
                </p:oleObj>
              </mc:Choice>
              <mc:Fallback>
                <p:oleObj name="数式" r:id="rId9" imgW="57132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52404" y="260648"/>
                        <a:ext cx="963612" cy="428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コンテンツ プレースホルダ 2"/>
          <p:cNvSpPr txBox="1">
            <a:spLocks/>
          </p:cNvSpPr>
          <p:nvPr/>
        </p:nvSpPr>
        <p:spPr bwMode="auto">
          <a:xfrm>
            <a:off x="107504" y="3933056"/>
            <a:ext cx="8784976" cy="864096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lang="en-US" altLang="ja-JP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In our scenario “</a:t>
            </a:r>
            <a:r>
              <a:rPr lang="en-US" altLang="ja-JP" sz="2000" kern="0" dirty="0" err="1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trilinear</a:t>
            </a:r>
            <a:r>
              <a:rPr lang="en-US" altLang="ja-JP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 couplings“ </a:t>
            </a: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(</a:t>
            </a:r>
            <a:r>
              <a:rPr lang="ja-JP" altLang="en-US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　      　　　　　</a:t>
            </a: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, </a:t>
            </a:r>
            <a:r>
              <a:rPr lang="ja-JP" altLang="en-US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　　</a:t>
            </a: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                 ,            </a:t>
            </a:r>
          </a:p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 couplings)</a:t>
            </a:r>
            <a:r>
              <a:rPr lang="en-US" altLang="ja-JP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 = (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</a:t>
            </a:r>
            <a:r>
              <a:rPr lang="en-US" altLang="ja-JP" sz="2000" baseline="-25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23</a:t>
            </a:r>
            <a:r>
              <a:rPr lang="en-US" altLang="ja-JP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</a:t>
            </a:r>
            <a:r>
              <a:rPr lang="en-US" altLang="ja-JP" sz="2000" baseline="-25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32</a:t>
            </a:r>
            <a:r>
              <a:rPr lang="en-US" altLang="ja-JP" sz="2000" kern="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altLang="ja-JP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,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</a:t>
            </a:r>
            <a:r>
              <a:rPr lang="en-US" altLang="ja-JP" sz="2000" baseline="-25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33</a:t>
            </a:r>
            <a:r>
              <a:rPr lang="en-US" altLang="ja-JP" sz="2000" kern="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altLang="ja-JP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) are large!</a:t>
            </a:r>
            <a:endParaRPr kumimoji="1" lang="ja-JP" altLang="en-US" sz="2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5" name="下矢印 44"/>
          <p:cNvSpPr/>
          <p:nvPr/>
        </p:nvSpPr>
        <p:spPr bwMode="auto">
          <a:xfrm>
            <a:off x="3347864" y="3501008"/>
            <a:ext cx="864096" cy="36004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47" name="コンテンツ プレースホルダ 2"/>
          <p:cNvSpPr txBox="1">
            <a:spLocks/>
          </p:cNvSpPr>
          <p:nvPr/>
        </p:nvSpPr>
        <p:spPr bwMode="auto">
          <a:xfrm>
            <a:off x="1763688" y="5250433"/>
            <a:ext cx="5112568" cy="504056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lang="en-US" altLang="ja-JP" sz="28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                      couplings are large!</a:t>
            </a:r>
            <a:endParaRPr kumimoji="1" lang="en-US" altLang="ja-JP" sz="2800" b="1" i="1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8" name="下矢印 47"/>
          <p:cNvSpPr/>
          <p:nvPr/>
        </p:nvSpPr>
        <p:spPr bwMode="auto">
          <a:xfrm>
            <a:off x="3419872" y="5805264"/>
            <a:ext cx="864096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156697" name="Object 25"/>
          <p:cNvGraphicFramePr>
            <a:graphicFrameLocks noChangeAspect="1"/>
          </p:cNvGraphicFramePr>
          <p:nvPr/>
        </p:nvGraphicFramePr>
        <p:xfrm>
          <a:off x="7236296" y="3933056"/>
          <a:ext cx="1368152" cy="4259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5638" name="数式" r:id="rId11" imgW="736560" imgH="228600" progId="Equation.3">
                  <p:embed/>
                </p:oleObj>
              </mc:Choice>
              <mc:Fallback>
                <p:oleObj name="数式" r:id="rId11" imgW="7365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6296" y="3933056"/>
                        <a:ext cx="1368152" cy="42598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6698" name="Object 26"/>
          <p:cNvGraphicFramePr>
            <a:graphicFrameLocks noChangeAspect="1"/>
          </p:cNvGraphicFramePr>
          <p:nvPr/>
        </p:nvGraphicFramePr>
        <p:xfrm>
          <a:off x="1774825" y="5195664"/>
          <a:ext cx="2024063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5639" name="数式" r:id="rId13" imgW="838080" imgH="253800" progId="Equation.3">
                  <p:embed/>
                </p:oleObj>
              </mc:Choice>
              <mc:Fallback>
                <p:oleObj name="数式" r:id="rId13" imgW="83808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4825" y="5195664"/>
                        <a:ext cx="2024063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4" name="グループ化 53"/>
          <p:cNvGrpSpPr/>
          <p:nvPr/>
        </p:nvGrpSpPr>
        <p:grpSpPr>
          <a:xfrm>
            <a:off x="3563888" y="764704"/>
            <a:ext cx="4248472" cy="2520280"/>
            <a:chOff x="2915816" y="1484784"/>
            <a:chExt cx="4248472" cy="2520280"/>
          </a:xfrm>
        </p:grpSpPr>
        <p:sp>
          <p:nvSpPr>
            <p:cNvPr id="26" name="正方形/長方形 25"/>
            <p:cNvSpPr/>
            <p:nvPr/>
          </p:nvSpPr>
          <p:spPr bwMode="auto">
            <a:xfrm>
              <a:off x="2915816" y="1484784"/>
              <a:ext cx="4248472" cy="2520280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graphicFrame>
          <p:nvGraphicFramePr>
            <p:cNvPr id="619536" name="Object 16"/>
            <p:cNvGraphicFramePr>
              <a:graphicFrameLocks noChangeAspect="1"/>
            </p:cNvGraphicFramePr>
            <p:nvPr/>
          </p:nvGraphicFramePr>
          <p:xfrm>
            <a:off x="4752330" y="3212976"/>
            <a:ext cx="539750" cy="406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45640" name="数式" r:id="rId15" imgW="253800" imgH="190440" progId="Equation.3">
                    <p:embed/>
                  </p:oleObj>
                </mc:Choice>
                <mc:Fallback>
                  <p:oleObj name="数式" r:id="rId15" imgW="253800" imgH="1904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52330" y="3212976"/>
                          <a:ext cx="539750" cy="4064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8" name="直線矢印コネクタ 27"/>
            <p:cNvCxnSpPr/>
            <p:nvPr/>
          </p:nvCxnSpPr>
          <p:spPr bwMode="auto">
            <a:xfrm flipV="1">
              <a:off x="3563888" y="2824028"/>
              <a:ext cx="1152128" cy="2890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0" name="直線矢印コネクタ 29"/>
            <p:cNvCxnSpPr/>
            <p:nvPr/>
          </p:nvCxnSpPr>
          <p:spPr bwMode="auto">
            <a:xfrm flipV="1">
              <a:off x="4716016" y="1700808"/>
              <a:ext cx="1512168" cy="112321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1" name="直線矢印コネクタ 30"/>
            <p:cNvCxnSpPr/>
            <p:nvPr/>
          </p:nvCxnSpPr>
          <p:spPr bwMode="auto">
            <a:xfrm flipH="1" flipV="1">
              <a:off x="4716016" y="2852936"/>
              <a:ext cx="1584176" cy="86409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aphicFrame>
          <p:nvGraphicFramePr>
            <p:cNvPr id="156689" name="Object 17"/>
            <p:cNvGraphicFramePr>
              <a:graphicFrameLocks noChangeAspect="1"/>
            </p:cNvGraphicFramePr>
            <p:nvPr/>
          </p:nvGraphicFramePr>
          <p:xfrm>
            <a:off x="3131840" y="2348880"/>
            <a:ext cx="1079500" cy="487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45641" name="数式" r:id="rId17" imgW="507960" imgH="228600" progId="Equation.3">
                    <p:embed/>
                  </p:oleObj>
                </mc:Choice>
                <mc:Fallback>
                  <p:oleObj name="数式" r:id="rId17" imgW="5079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31840" y="2348880"/>
                          <a:ext cx="1079500" cy="4873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6690" name="Object 18"/>
            <p:cNvGraphicFramePr>
              <a:graphicFrameLocks noChangeAspect="1"/>
            </p:cNvGraphicFramePr>
            <p:nvPr/>
          </p:nvGraphicFramePr>
          <p:xfrm>
            <a:off x="4185841" y="1556792"/>
            <a:ext cx="1538287" cy="4873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45642" name="数式" r:id="rId19" imgW="723600" imgH="228600" progId="Equation.3">
                    <p:embed/>
                  </p:oleObj>
                </mc:Choice>
                <mc:Fallback>
                  <p:oleObj name="数式" r:id="rId19" imgW="7236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85841" y="1556792"/>
                          <a:ext cx="1538287" cy="4873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6691" name="Object 19"/>
            <p:cNvGraphicFramePr>
              <a:graphicFrameLocks noChangeAspect="1"/>
            </p:cNvGraphicFramePr>
            <p:nvPr/>
          </p:nvGraphicFramePr>
          <p:xfrm>
            <a:off x="4680322" y="2073449"/>
            <a:ext cx="539750" cy="406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45643" name="数式" r:id="rId21" imgW="253800" imgH="190440" progId="Equation.3">
                    <p:embed/>
                  </p:oleObj>
                </mc:Choice>
                <mc:Fallback>
                  <p:oleObj name="数式" r:id="rId21" imgW="253800" imgH="1904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80322" y="2073449"/>
                          <a:ext cx="539750" cy="4064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2" name="円/楕円 41"/>
            <p:cNvSpPr/>
            <p:nvPr/>
          </p:nvSpPr>
          <p:spPr bwMode="auto">
            <a:xfrm>
              <a:off x="4716016" y="3212976"/>
              <a:ext cx="576064" cy="432048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43" name="円/楕円 42"/>
            <p:cNvSpPr/>
            <p:nvPr/>
          </p:nvSpPr>
          <p:spPr bwMode="auto">
            <a:xfrm>
              <a:off x="4608314" y="2060848"/>
              <a:ext cx="576064" cy="432048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17" name="円/楕円 16"/>
            <p:cNvSpPr/>
            <p:nvPr/>
          </p:nvSpPr>
          <p:spPr bwMode="auto">
            <a:xfrm>
              <a:off x="3131840" y="2276872"/>
              <a:ext cx="360040" cy="576064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cxnSp>
          <p:nvCxnSpPr>
            <p:cNvPr id="40" name="直線コネクタ 39"/>
            <p:cNvCxnSpPr/>
            <p:nvPr/>
          </p:nvCxnSpPr>
          <p:spPr bwMode="auto">
            <a:xfrm>
              <a:off x="5724128" y="2060848"/>
              <a:ext cx="72008" cy="1368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aphicFrame>
          <p:nvGraphicFramePr>
            <p:cNvPr id="619537" name="Object 17"/>
            <p:cNvGraphicFramePr>
              <a:graphicFrameLocks noChangeAspect="1"/>
            </p:cNvGraphicFramePr>
            <p:nvPr/>
          </p:nvGraphicFramePr>
          <p:xfrm>
            <a:off x="6375400" y="1538288"/>
            <a:ext cx="242888" cy="2968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45644" name="数式" r:id="rId23" imgW="114120" imgH="139680" progId="Equation.3">
                    <p:embed/>
                  </p:oleObj>
                </mc:Choice>
                <mc:Fallback>
                  <p:oleObj name="数式" r:id="rId23" imgW="11412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75400" y="1538288"/>
                          <a:ext cx="242888" cy="2968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19538" name="Object 18"/>
            <p:cNvGraphicFramePr>
              <a:graphicFrameLocks noChangeAspect="1"/>
            </p:cNvGraphicFramePr>
            <p:nvPr/>
          </p:nvGraphicFramePr>
          <p:xfrm>
            <a:off x="6430963" y="3546475"/>
            <a:ext cx="269875" cy="3508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45645" name="数式" r:id="rId25" imgW="126720" imgH="164880" progId="Equation.3">
                    <p:embed/>
                  </p:oleObj>
                </mc:Choice>
                <mc:Fallback>
                  <p:oleObj name="数式" r:id="rId25" imgW="12672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30963" y="3546475"/>
                          <a:ext cx="269875" cy="3508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19539" name="Object 19"/>
            <p:cNvGraphicFramePr>
              <a:graphicFrameLocks noChangeAspect="1"/>
            </p:cNvGraphicFramePr>
            <p:nvPr/>
          </p:nvGraphicFramePr>
          <p:xfrm>
            <a:off x="4283968" y="3501008"/>
            <a:ext cx="1538288" cy="4873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45646" name="数式" r:id="rId27" imgW="723600" imgH="228600" progId="Equation.3">
                    <p:embed/>
                  </p:oleObj>
                </mc:Choice>
                <mc:Fallback>
                  <p:oleObj name="数式" r:id="rId27" imgW="7236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83968" y="3501008"/>
                          <a:ext cx="1538288" cy="4873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19540" name="Object 20"/>
            <p:cNvGraphicFramePr>
              <a:graphicFrameLocks noChangeAspect="1"/>
            </p:cNvGraphicFramePr>
            <p:nvPr/>
          </p:nvGraphicFramePr>
          <p:xfrm>
            <a:off x="5940152" y="2564904"/>
            <a:ext cx="323850" cy="431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45647" name="数式" r:id="rId29" imgW="152280" imgH="203040" progId="Equation.3">
                    <p:embed/>
                  </p:oleObj>
                </mc:Choice>
                <mc:Fallback>
                  <p:oleObj name="数式" r:id="rId29" imgW="15228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40152" y="2564904"/>
                          <a:ext cx="323850" cy="431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619543" name="Object 23"/>
          <p:cNvGraphicFramePr>
            <a:graphicFrameLocks noChangeAspect="1"/>
          </p:cNvGraphicFramePr>
          <p:nvPr/>
        </p:nvGraphicFramePr>
        <p:xfrm>
          <a:off x="4211961" y="3968777"/>
          <a:ext cx="1296144" cy="3913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5648" name="数式" r:id="rId31" imgW="761760" imgH="228600" progId="Equation.3">
                  <p:embed/>
                </p:oleObj>
              </mc:Choice>
              <mc:Fallback>
                <p:oleObj name="数式" r:id="rId31" imgW="7617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961" y="3968777"/>
                        <a:ext cx="1296144" cy="39131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9544" name="Object 24"/>
          <p:cNvGraphicFramePr>
            <a:graphicFrameLocks noChangeAspect="1"/>
          </p:cNvGraphicFramePr>
          <p:nvPr/>
        </p:nvGraphicFramePr>
        <p:xfrm>
          <a:off x="5677817" y="3938067"/>
          <a:ext cx="1414463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5649" name="数式" r:id="rId33" imgW="761760" imgH="228600" progId="Equation.3">
                  <p:embed/>
                </p:oleObj>
              </mc:Choice>
              <mc:Fallback>
                <p:oleObj name="数式" r:id="rId33" imgW="7617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77817" y="3938067"/>
                        <a:ext cx="1414463" cy="427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7096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268760"/>
            <a:ext cx="5616624" cy="5231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テキスト ボックス 4"/>
          <p:cNvSpPr txBox="1"/>
          <p:nvPr/>
        </p:nvSpPr>
        <p:spPr>
          <a:xfrm>
            <a:off x="1204908" y="548680"/>
            <a:ext cx="6463436" cy="461665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Main one-loop contributions with SUSY particles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4289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23528" y="116632"/>
            <a:ext cx="8352928" cy="3311609"/>
          </a:xfrm>
          <a:solidFill>
            <a:schemeClr val="tx2">
              <a:lumMod val="90000"/>
            </a:schemeClr>
          </a:solidFill>
        </p:spPr>
        <p:txBody>
          <a:bodyPr/>
          <a:lstStyle/>
          <a:p>
            <a:pPr>
              <a:buNone/>
            </a:pPr>
            <a:r>
              <a:rPr lang="en-US" altLang="ja-JP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altLang="ja-JP" sz="24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altLang="ja-JP" sz="24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altLang="ja-JP" sz="24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4" name="グループ化 53"/>
          <p:cNvGrpSpPr/>
          <p:nvPr/>
        </p:nvGrpSpPr>
        <p:grpSpPr>
          <a:xfrm>
            <a:off x="3599892" y="576521"/>
            <a:ext cx="4248472" cy="2520280"/>
            <a:chOff x="2879812" y="1441376"/>
            <a:chExt cx="4248472" cy="2520280"/>
          </a:xfrm>
        </p:grpSpPr>
        <p:sp>
          <p:nvSpPr>
            <p:cNvPr id="26" name="正方形/長方形 25"/>
            <p:cNvSpPr/>
            <p:nvPr/>
          </p:nvSpPr>
          <p:spPr bwMode="auto">
            <a:xfrm>
              <a:off x="2879812" y="1441376"/>
              <a:ext cx="4248472" cy="2520280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4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ＭＳ Ｐゴシック" pitchFamily="50" charset="-128"/>
                </a:rPr>
                <a:t>                             </a:t>
              </a: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altLang="ja-JP" dirty="0">
                <a:ea typeface="ＭＳ Ｐゴシック" pitchFamily="50" charset="-128"/>
              </a:endParaRP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cxnSp>
          <p:nvCxnSpPr>
            <p:cNvPr id="28" name="直線矢印コネクタ 27"/>
            <p:cNvCxnSpPr/>
            <p:nvPr/>
          </p:nvCxnSpPr>
          <p:spPr bwMode="auto">
            <a:xfrm flipV="1">
              <a:off x="3563888" y="2824028"/>
              <a:ext cx="1152128" cy="2890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0" name="直線矢印コネクタ 29"/>
            <p:cNvCxnSpPr/>
            <p:nvPr/>
          </p:nvCxnSpPr>
          <p:spPr bwMode="auto">
            <a:xfrm flipV="1">
              <a:off x="4716016" y="1700808"/>
              <a:ext cx="1512168" cy="112321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1" name="直線矢印コネクタ 30"/>
            <p:cNvCxnSpPr/>
            <p:nvPr/>
          </p:nvCxnSpPr>
          <p:spPr bwMode="auto">
            <a:xfrm flipH="1" flipV="1">
              <a:off x="4716016" y="2852936"/>
              <a:ext cx="1584176" cy="86409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42" name="円/楕円 41"/>
            <p:cNvSpPr/>
            <p:nvPr/>
          </p:nvSpPr>
          <p:spPr bwMode="auto">
            <a:xfrm>
              <a:off x="4716016" y="3212976"/>
              <a:ext cx="576064" cy="432048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43" name="円/楕円 42"/>
            <p:cNvSpPr/>
            <p:nvPr/>
          </p:nvSpPr>
          <p:spPr bwMode="auto">
            <a:xfrm>
              <a:off x="4608314" y="2060848"/>
              <a:ext cx="576064" cy="432048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17" name="円/楕円 16"/>
            <p:cNvSpPr/>
            <p:nvPr/>
          </p:nvSpPr>
          <p:spPr bwMode="auto">
            <a:xfrm>
              <a:off x="3219088" y="2276872"/>
              <a:ext cx="360040" cy="576064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cxnSp>
          <p:nvCxnSpPr>
            <p:cNvPr id="40" name="直線コネクタ 39"/>
            <p:cNvCxnSpPr/>
            <p:nvPr/>
          </p:nvCxnSpPr>
          <p:spPr bwMode="auto">
            <a:xfrm>
              <a:off x="5724128" y="2060848"/>
              <a:ext cx="72008" cy="1368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aphicFrame>
          <p:nvGraphicFramePr>
            <p:cNvPr id="619540" name="Object 20"/>
            <p:cNvGraphicFramePr>
              <a:graphicFrameLocks noChangeAspect="1"/>
            </p:cNvGraphicFramePr>
            <p:nvPr/>
          </p:nvGraphicFramePr>
          <p:xfrm>
            <a:off x="5940152" y="2564904"/>
            <a:ext cx="323850" cy="431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46533" name="数式" r:id="rId3" imgW="152280" imgH="203040" progId="Equation.3">
                    <p:embed/>
                  </p:oleObj>
                </mc:Choice>
                <mc:Fallback>
                  <p:oleObj name="数式" r:id="rId3" imgW="15228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40152" y="2564904"/>
                          <a:ext cx="323850" cy="431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テキスト ボックス 1"/>
          <p:cNvSpPr txBox="1"/>
          <p:nvPr/>
        </p:nvSpPr>
        <p:spPr>
          <a:xfrm>
            <a:off x="7046406" y="619929"/>
            <a:ext cx="315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b</a:t>
            </a:r>
            <a:endParaRPr kumimoji="1" lang="ja-JP" altLang="en-US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7040532" y="2646968"/>
            <a:ext cx="880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b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 </a:t>
            </a:r>
            <a:r>
              <a:rPr kumimoji="1" lang="en-US" altLang="ja-JP" dirty="0" smtClean="0"/>
              <a:t>/ s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404036" y="1230672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d̃</a:t>
            </a:r>
            <a:endParaRPr kumimoji="1" lang="ja-JP" altLang="en-US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5493994" y="2347811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d̃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882400" y="1454284"/>
            <a:ext cx="458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</a:t>
            </a:r>
            <a:r>
              <a:rPr kumimoji="1" lang="en-US" altLang="ja-JP" baseline="30000" dirty="0" smtClean="0"/>
              <a:t>0</a:t>
            </a:r>
            <a:endParaRPr kumimoji="1" lang="ja-JP" altLang="en-US" dirty="0"/>
          </a:p>
        </p:txBody>
      </p:sp>
      <p:sp>
        <p:nvSpPr>
          <p:cNvPr id="41" name="コンテンツ プレースホルダ 2"/>
          <p:cNvSpPr txBox="1">
            <a:spLocks/>
          </p:cNvSpPr>
          <p:nvPr/>
        </p:nvSpPr>
        <p:spPr bwMode="auto">
          <a:xfrm>
            <a:off x="323528" y="3501008"/>
            <a:ext cx="8352928" cy="3311609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FontTx/>
              <a:buNone/>
            </a:pPr>
            <a:r>
              <a:rPr lang="en-US" altLang="ja-JP" sz="2400" b="1" i="1" kern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Tx/>
              <a:buNone/>
            </a:pPr>
            <a:r>
              <a:rPr lang="en-US" altLang="ja-JP" sz="2400" b="1" i="1" kern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altLang="ja-JP" sz="2400" b="1" i="1" kern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en-US" altLang="ja-JP" sz="2400" b="1" i="1" kern="0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6" name="グループ化 45"/>
          <p:cNvGrpSpPr/>
          <p:nvPr/>
        </p:nvGrpSpPr>
        <p:grpSpPr>
          <a:xfrm>
            <a:off x="3599892" y="4005064"/>
            <a:ext cx="4248472" cy="2520280"/>
            <a:chOff x="2879812" y="1441376"/>
            <a:chExt cx="4248472" cy="2520280"/>
          </a:xfrm>
        </p:grpSpPr>
        <p:sp>
          <p:nvSpPr>
            <p:cNvPr id="49" name="正方形/長方形 48"/>
            <p:cNvSpPr/>
            <p:nvPr/>
          </p:nvSpPr>
          <p:spPr bwMode="auto">
            <a:xfrm>
              <a:off x="2879812" y="1441376"/>
              <a:ext cx="4248472" cy="2520280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4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ＭＳ Ｐゴシック" pitchFamily="50" charset="-128"/>
                </a:rPr>
                <a:t>                             </a:t>
              </a: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altLang="ja-JP" dirty="0">
                <a:ea typeface="ＭＳ Ｐゴシック" pitchFamily="50" charset="-128"/>
              </a:endParaRP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cxnSp>
          <p:nvCxnSpPr>
            <p:cNvPr id="50" name="直線矢印コネクタ 49"/>
            <p:cNvCxnSpPr/>
            <p:nvPr/>
          </p:nvCxnSpPr>
          <p:spPr bwMode="auto">
            <a:xfrm flipV="1">
              <a:off x="3563888" y="2824028"/>
              <a:ext cx="1152128" cy="2890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1" name="直線矢印コネクタ 50"/>
            <p:cNvCxnSpPr/>
            <p:nvPr/>
          </p:nvCxnSpPr>
          <p:spPr bwMode="auto">
            <a:xfrm flipV="1">
              <a:off x="4716016" y="1700808"/>
              <a:ext cx="1512168" cy="112321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2" name="直線矢印コネクタ 51"/>
            <p:cNvCxnSpPr/>
            <p:nvPr/>
          </p:nvCxnSpPr>
          <p:spPr bwMode="auto">
            <a:xfrm flipH="1" flipV="1">
              <a:off x="4716016" y="2852936"/>
              <a:ext cx="1584176" cy="86409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53" name="円/楕円 52"/>
            <p:cNvSpPr/>
            <p:nvPr/>
          </p:nvSpPr>
          <p:spPr bwMode="auto">
            <a:xfrm>
              <a:off x="4716016" y="3212976"/>
              <a:ext cx="576064" cy="432048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55" name="円/楕円 54"/>
            <p:cNvSpPr/>
            <p:nvPr/>
          </p:nvSpPr>
          <p:spPr bwMode="auto">
            <a:xfrm>
              <a:off x="4608314" y="2060848"/>
              <a:ext cx="576064" cy="432048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56" name="円/楕円 55"/>
            <p:cNvSpPr/>
            <p:nvPr/>
          </p:nvSpPr>
          <p:spPr bwMode="auto">
            <a:xfrm>
              <a:off x="3219088" y="2276872"/>
              <a:ext cx="360040" cy="576064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cxnSp>
          <p:nvCxnSpPr>
            <p:cNvPr id="57" name="直線コネクタ 56"/>
            <p:cNvCxnSpPr/>
            <p:nvPr/>
          </p:nvCxnSpPr>
          <p:spPr bwMode="auto">
            <a:xfrm>
              <a:off x="5724128" y="2060848"/>
              <a:ext cx="72008" cy="1368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9" name="テキスト ボックス 58"/>
          <p:cNvSpPr txBox="1"/>
          <p:nvPr/>
        </p:nvSpPr>
        <p:spPr>
          <a:xfrm>
            <a:off x="7046406" y="4004305"/>
            <a:ext cx="315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b</a:t>
            </a:r>
            <a:endParaRPr kumimoji="1" lang="ja-JP" altLang="en-US" dirty="0"/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7040532" y="6031344"/>
            <a:ext cx="880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b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 </a:t>
            </a:r>
            <a:r>
              <a:rPr kumimoji="1" lang="en-US" altLang="ja-JP" dirty="0" smtClean="0"/>
              <a:t>/ s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endParaRPr kumimoji="1" lang="ja-JP" altLang="en-US" dirty="0"/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5404036" y="4615048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u</a:t>
            </a:r>
            <a:r>
              <a:rPr lang="en-US" altLang="ja-JP" dirty="0" smtClean="0">
                <a:cs typeface="Times New Roman" panose="02020603050405020304" pitchFamily="18" charset="0"/>
              </a:rPr>
              <a:t>̃</a:t>
            </a:r>
            <a:endParaRPr kumimoji="1" lang="ja-JP" altLang="en-US" dirty="0"/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5493994" y="5732187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u</a:t>
            </a:r>
            <a:r>
              <a:rPr lang="en-US" altLang="ja-JP" dirty="0" smtClean="0">
                <a:cs typeface="Times New Roman" panose="02020603050405020304" pitchFamily="18" charset="0"/>
              </a:rPr>
              <a:t>̃</a:t>
            </a:r>
            <a:endParaRPr kumimoji="1" lang="ja-JP" altLang="en-US" dirty="0"/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3882400" y="4838660"/>
            <a:ext cx="458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</a:t>
            </a:r>
            <a:r>
              <a:rPr kumimoji="1" lang="en-US" altLang="ja-JP" baseline="30000" dirty="0" smtClean="0"/>
              <a:t>0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588224" y="5013176"/>
            <a:ext cx="559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Symbol" panose="05050102010706020507" pitchFamily="18" charset="2"/>
              </a:rPr>
              <a:t>c</a:t>
            </a:r>
            <a:r>
              <a:rPr kumimoji="1" lang="en-US" altLang="ja-JP" dirty="0" smtClean="0">
                <a:cs typeface="Times New Roman" panose="02020603050405020304" pitchFamily="18" charset="0"/>
              </a:rPr>
              <a:t>̃</a:t>
            </a:r>
            <a:r>
              <a:rPr kumimoji="1" lang="en-US" altLang="ja-JP" baseline="30000" dirty="0" smtClean="0">
                <a:cs typeface="Times New Roman" panose="02020603050405020304" pitchFamily="18" charset="0"/>
              </a:rPr>
              <a:t>±</a:t>
            </a:r>
            <a:endParaRPr kumimoji="1" lang="ja-JP" altLang="en-US" dirty="0">
              <a:latin typeface="Symbol" panose="05050102010706020507" pitchFamily="18" charset="2"/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993086" y="1495971"/>
            <a:ext cx="13260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d̃  ̴  s</a:t>
            </a:r>
            <a:r>
              <a:rPr kumimoji="1" lang="en-US" altLang="ja-JP" dirty="0" smtClean="0">
                <a:cs typeface="Times New Roman" panose="02020603050405020304" pitchFamily="18" charset="0"/>
              </a:rPr>
              <a:t>̃</a:t>
            </a:r>
            <a:r>
              <a:rPr kumimoji="1" lang="en-US" altLang="ja-JP" dirty="0" smtClean="0"/>
              <a:t>  + b</a:t>
            </a:r>
            <a:r>
              <a:rPr kumimoji="1" lang="en-US" altLang="ja-JP" dirty="0" smtClean="0">
                <a:cs typeface="Times New Roman" panose="02020603050405020304" pitchFamily="18" charset="0"/>
              </a:rPr>
              <a:t>̃</a:t>
            </a:r>
            <a:endParaRPr kumimoji="1" lang="ja-JP" altLang="en-US" dirty="0"/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1043608" y="4839543"/>
            <a:ext cx="14446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u</a:t>
            </a:r>
            <a:r>
              <a:rPr lang="en-US" altLang="ja-JP" dirty="0">
                <a:cs typeface="Times New Roman" panose="02020603050405020304" pitchFamily="18" charset="0"/>
              </a:rPr>
              <a:t>̃</a:t>
            </a:r>
            <a:r>
              <a:rPr lang="en-US" altLang="ja-JP" dirty="0" smtClean="0">
                <a:cs typeface="Times New Roman" panose="02020603050405020304" pitchFamily="18" charset="0"/>
              </a:rPr>
              <a:t>  ̴   c̃  +  t̃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9419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79512" y="188640"/>
            <a:ext cx="8784976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z="3200" kern="0" dirty="0" smtClean="0">
                <a:solidFill>
                  <a:schemeClr val="tx2"/>
                </a:solidFill>
                <a:ea typeface="+mj-ea"/>
                <a:cs typeface="+mj-cs"/>
              </a:rPr>
              <a:t>5.1 </a:t>
            </a:r>
            <a:r>
              <a:rPr lang="en-US" altLang="ja-JP" sz="3200" u="sng" kern="0" dirty="0" smtClean="0">
                <a:solidFill>
                  <a:schemeClr val="tx2"/>
                </a:solidFill>
                <a:ea typeface="+mj-ea"/>
                <a:cs typeface="+mj-cs"/>
              </a:rPr>
              <a:t>Deviation of the width from the SM prediction</a:t>
            </a:r>
            <a:r>
              <a:rPr lang="en-US" altLang="ja-JP" sz="3200" kern="0" dirty="0" smtClean="0">
                <a:solidFill>
                  <a:schemeClr val="tx2"/>
                </a:solidFill>
                <a:ea typeface="+mj-ea"/>
                <a:cs typeface="+mj-cs"/>
              </a:rPr>
              <a:t> </a:t>
            </a:r>
            <a:endParaRPr kumimoji="1" lang="en-US" altLang="ja-JP" sz="3200" b="1" i="1" u="sng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79512" y="1412776"/>
            <a:ext cx="871296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chemeClr val="tx1"/>
                </a:solidFill>
              </a:rPr>
              <a:t>- The deviation of the width from the SM prediction: 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                           </a:t>
            </a:r>
            <a:r>
              <a:rPr lang="en-US" altLang="ja-JP" dirty="0" smtClean="0">
                <a:solidFill>
                  <a:srgbClr val="FF6699"/>
                </a:solidFill>
              </a:rPr>
              <a:t>_                       </a:t>
            </a:r>
            <a:r>
              <a:rPr lang="en-US" altLang="ja-JP" dirty="0" smtClean="0">
                <a:solidFill>
                  <a:schemeClr val="tx1"/>
                </a:solidFill>
              </a:rPr>
              <a:t>_                               _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    </a:t>
            </a:r>
            <a:r>
              <a:rPr lang="en-US" altLang="ja-JP" dirty="0" smtClean="0">
                <a:solidFill>
                  <a:srgbClr val="FF6699"/>
                </a:solidFill>
              </a:rPr>
              <a:t>DEV(h</a:t>
            </a:r>
            <a:r>
              <a:rPr lang="en-US" altLang="ja-JP" baseline="30000" dirty="0" smtClean="0">
                <a:solidFill>
                  <a:srgbClr val="FF6699"/>
                </a:solidFill>
              </a:rPr>
              <a:t>0</a:t>
            </a:r>
            <a:r>
              <a:rPr lang="en-US" altLang="ja-JP" dirty="0" smtClean="0">
                <a:solidFill>
                  <a:srgbClr val="FF6699"/>
                </a:solidFill>
              </a:rPr>
              <a:t> -&gt; X X)</a:t>
            </a:r>
            <a:r>
              <a:rPr lang="en-US" altLang="ja-JP" dirty="0" smtClean="0">
                <a:solidFill>
                  <a:schemeClr val="tx1"/>
                </a:solidFill>
              </a:rPr>
              <a:t> = </a:t>
            </a:r>
            <a:r>
              <a:rPr lang="en-US" altLang="ja-JP" dirty="0" smtClean="0">
                <a:solidFill>
                  <a:schemeClr val="tx1"/>
                </a:solidFill>
                <a:latin typeface="Symbol" pitchFamily="18" charset="2"/>
              </a:rPr>
              <a:t>G</a:t>
            </a:r>
            <a:r>
              <a:rPr lang="en-US" altLang="ja-JP" dirty="0" smtClean="0">
                <a:solidFill>
                  <a:schemeClr val="tx1"/>
                </a:solidFill>
              </a:rPr>
              <a:t>(h</a:t>
            </a:r>
            <a:r>
              <a:rPr lang="en-US" altLang="ja-JP" baseline="30000" dirty="0" smtClean="0">
                <a:solidFill>
                  <a:schemeClr val="tx1"/>
                </a:solidFill>
              </a:rPr>
              <a:t>0</a:t>
            </a:r>
            <a:r>
              <a:rPr lang="en-US" altLang="ja-JP" dirty="0" smtClean="0">
                <a:solidFill>
                  <a:schemeClr val="tx1"/>
                </a:solidFill>
              </a:rPr>
              <a:t> -&gt; X X)</a:t>
            </a:r>
            <a:r>
              <a:rPr lang="en-US" altLang="ja-JP" baseline="-25000" dirty="0" smtClean="0">
                <a:solidFill>
                  <a:srgbClr val="FF6699"/>
                </a:solidFill>
              </a:rPr>
              <a:t>MSSM</a:t>
            </a:r>
            <a:r>
              <a:rPr lang="en-US" altLang="ja-JP" baseline="-25000" dirty="0" smtClean="0">
                <a:solidFill>
                  <a:schemeClr val="tx1"/>
                </a:solidFill>
              </a:rPr>
              <a:t>  </a:t>
            </a:r>
            <a:r>
              <a:rPr lang="en-US" altLang="ja-JP" dirty="0" smtClean="0">
                <a:solidFill>
                  <a:schemeClr val="tx1"/>
                </a:solidFill>
              </a:rPr>
              <a:t>/ </a:t>
            </a:r>
            <a:r>
              <a:rPr lang="en-US" altLang="ja-JP" dirty="0" smtClean="0">
                <a:solidFill>
                  <a:schemeClr val="tx1"/>
                </a:solidFill>
                <a:latin typeface="Symbol" pitchFamily="18" charset="2"/>
              </a:rPr>
              <a:t>G </a:t>
            </a:r>
            <a:r>
              <a:rPr lang="en-US" altLang="ja-JP" dirty="0" smtClean="0">
                <a:solidFill>
                  <a:schemeClr val="tx1"/>
                </a:solidFill>
              </a:rPr>
              <a:t>(h</a:t>
            </a:r>
            <a:r>
              <a:rPr lang="en-US" altLang="ja-JP" baseline="30000" dirty="0" smtClean="0">
                <a:solidFill>
                  <a:schemeClr val="tx1"/>
                </a:solidFill>
              </a:rPr>
              <a:t>0</a:t>
            </a:r>
            <a:r>
              <a:rPr lang="en-US" altLang="ja-JP" dirty="0" smtClean="0">
                <a:solidFill>
                  <a:schemeClr val="tx1"/>
                </a:solidFill>
              </a:rPr>
              <a:t> -&gt; X X)</a:t>
            </a:r>
            <a:r>
              <a:rPr lang="en-US" altLang="ja-JP" baseline="-25000" dirty="0" smtClean="0">
                <a:solidFill>
                  <a:srgbClr val="FF6699"/>
                </a:solidFill>
              </a:rPr>
              <a:t>SM</a:t>
            </a:r>
            <a:r>
              <a:rPr lang="en-US" altLang="ja-JP" dirty="0" smtClean="0">
                <a:solidFill>
                  <a:schemeClr val="tx1"/>
                </a:solidFill>
              </a:rPr>
              <a:t>  -  1 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   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    X = c, b</a:t>
            </a:r>
          </a:p>
          <a:p>
            <a:endParaRPr lang="en-US" altLang="ja-JP" sz="20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 bwMode="auto">
          <a:xfrm>
            <a:off x="1619672" y="476672"/>
            <a:ext cx="5328592" cy="3456384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noFill/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547664" y="44624"/>
            <a:ext cx="5472608" cy="369332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Scatter plot in DEV(h</a:t>
            </a:r>
            <a:r>
              <a:rPr lang="en-US" altLang="ja-JP" sz="1800" baseline="300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0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-&gt; c c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) - DEV(h</a:t>
            </a:r>
            <a:r>
              <a:rPr lang="en-US" altLang="ja-JP" sz="1800" baseline="300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0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-&gt; b b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)  plane</a:t>
            </a:r>
          </a:p>
        </p:txBody>
      </p:sp>
      <p:sp>
        <p:nvSpPr>
          <p:cNvPr id="9" name="正方形/長方形 8"/>
          <p:cNvSpPr/>
          <p:nvPr/>
        </p:nvSpPr>
        <p:spPr bwMode="auto">
          <a:xfrm>
            <a:off x="194590" y="4221088"/>
            <a:ext cx="8769898" cy="2531678"/>
          </a:xfrm>
          <a:prstGeom prst="rect">
            <a:avLst/>
          </a:prstGeom>
          <a:solidFill>
            <a:schemeClr val="tx2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Tx/>
              <a:buChar char="-"/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DEV(h</a:t>
            </a:r>
            <a:r>
              <a:rPr lang="en-US" altLang="ja-JP" sz="1800" baseline="30000" dirty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 -&gt; c c</a:t>
            </a:r>
            <a:r>
              <a:rPr lang="en-US" altLang="ja-JP" sz="18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and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DEV(h</a:t>
            </a:r>
            <a:r>
              <a:rPr lang="en-US" altLang="ja-JP" sz="1800" baseline="30000" dirty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 -&gt; b b</a:t>
            </a:r>
            <a:r>
              <a:rPr lang="en-US" altLang="ja-JP" sz="18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can be very large simultaneously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!</a:t>
            </a: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800"/>
              </a:lnSpc>
              <a:buFontTx/>
              <a:buChar char="-"/>
              <a:defRPr/>
            </a:pPr>
            <a:r>
              <a:rPr lang="en-US" altLang="ja-JP" sz="1800" dirty="0" smtClean="0">
                <a:solidFill>
                  <a:srgbClr val="FF0000"/>
                </a:solidFill>
              </a:rPr>
              <a:t> </a:t>
            </a:r>
            <a:r>
              <a:rPr lang="en-US" altLang="ja-JP" sz="1800" dirty="0" smtClean="0">
                <a:solidFill>
                  <a:srgbClr val="FF0000"/>
                </a:solidFill>
              </a:rPr>
              <a:t>ILC </a:t>
            </a:r>
            <a:r>
              <a:rPr lang="en-US" altLang="ja-JP" sz="1800" dirty="0" smtClean="0">
                <a:solidFill>
                  <a:srgbClr val="FF0000"/>
                </a:solidFill>
              </a:rPr>
              <a:t>can observe such large deviations from SM at high significance</a:t>
            </a:r>
            <a:r>
              <a:rPr lang="en-US" altLang="ja-JP" sz="1800" dirty="0">
                <a:solidFill>
                  <a:srgbClr val="FF0000"/>
                </a:solidFill>
              </a:rPr>
              <a:t>!(</a:t>
            </a:r>
            <a:r>
              <a:rPr lang="en-US" altLang="ja-JP" sz="1800" dirty="0" smtClean="0">
                <a:solidFill>
                  <a:srgbClr val="FF0000"/>
                </a:solidFill>
              </a:rPr>
              <a:t>arXiv:1908.11299</a:t>
            </a:r>
            <a:r>
              <a:rPr lang="en-US" altLang="ja-JP" sz="1800" dirty="0">
                <a:solidFill>
                  <a:srgbClr val="FF0000"/>
                </a:solidFill>
              </a:rPr>
              <a:t>):</a:t>
            </a:r>
            <a:endParaRPr lang="en-US" altLang="ja-JP" sz="1800" dirty="0" smtClean="0">
              <a:solidFill>
                <a:srgbClr val="FF0000"/>
              </a:solidFill>
            </a:endParaRPr>
          </a:p>
          <a:p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      </a:t>
            </a:r>
            <a:r>
              <a:rPr lang="en-US" altLang="ja-JP" sz="1800" dirty="0" smtClean="0">
                <a:solidFill>
                  <a:srgbClr val="FF0000"/>
                </a:solidFill>
                <a:latin typeface="Symbol" panose="05050102010706020507" pitchFamily="18" charset="2"/>
                <a:ea typeface="ＭＳ Ｐゴシック" pitchFamily="50" charset="-128"/>
              </a:rPr>
              <a:t>D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DEV(h</a:t>
            </a:r>
            <a:r>
              <a:rPr lang="en-US" altLang="ja-JP" sz="1800" baseline="30000" dirty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 -&gt; c c</a:t>
            </a:r>
            <a:r>
              <a:rPr lang="en-US" altLang="ja-JP" sz="18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) =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(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3.60%, 2.40%,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1.58%)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at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(ILC250, ILC500, ILC1000)</a:t>
            </a: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     </a:t>
            </a:r>
            <a:r>
              <a:rPr lang="en-US" altLang="ja-JP" sz="1800" dirty="0" smtClean="0">
                <a:solidFill>
                  <a:srgbClr val="FF0000"/>
                </a:solidFill>
                <a:latin typeface="Symbol" panose="05050102010706020507" pitchFamily="18" charset="2"/>
                <a:ea typeface="ＭＳ Ｐゴシック" pitchFamily="50" charset="-128"/>
              </a:rPr>
              <a:t>D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DEV(h</a:t>
            </a:r>
            <a:r>
              <a:rPr lang="en-US" altLang="ja-JP" sz="1800" baseline="30000" dirty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 -&gt; b b</a:t>
            </a:r>
            <a:r>
              <a:rPr lang="en-US" altLang="ja-JP" sz="18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=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(1.98%, 1.16%, 0.94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%)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at (ILC250, ILC500, ILC1000)</a:t>
            </a: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 marL="285750" indent="-285750">
              <a:buFontTx/>
              <a:buChar char="-"/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Recent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LHC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data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: </a:t>
            </a:r>
          </a:p>
          <a:p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  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DEV(h</a:t>
            </a:r>
            <a:r>
              <a:rPr lang="en-US" altLang="ja-JP" sz="1800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-&gt; b b</a:t>
            </a:r>
            <a:r>
              <a:rPr lang="en-US" altLang="ja-JP" sz="18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) =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0.12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+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0.92/-0.62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= [-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0.50, 1.04] (ATLA S) (</a:t>
            </a:r>
            <a:r>
              <a:rPr lang="en-US" altLang="ja-JP" sz="1800" dirty="0" smtClean="0">
                <a:solidFill>
                  <a:srgbClr val="FF0000"/>
                </a:solidFill>
              </a:rPr>
              <a:t>ATLAS-CONF-2019-005)</a:t>
            </a:r>
            <a:endParaRPr lang="en-US" altLang="ja-JP" sz="1800" dirty="0">
              <a:solidFill>
                <a:srgbClr val="FF0000"/>
              </a:solidFill>
              <a:ea typeface="ＭＳ Ｐゴシック" pitchFamily="50" charset="-128"/>
            </a:endParaRPr>
          </a:p>
          <a:p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    DEV(h</a:t>
            </a:r>
            <a:r>
              <a:rPr lang="en-US" altLang="ja-JP" sz="1800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-&gt; b b</a:t>
            </a:r>
            <a:r>
              <a:rPr lang="en-US" altLang="ja-JP" sz="18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) =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0.37 +1.52/-1.06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= [-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0.69, 1.89] (CMS)      (</a:t>
            </a:r>
            <a:r>
              <a:rPr lang="en-US" altLang="ja-JP" sz="1800" dirty="0">
                <a:solidFill>
                  <a:srgbClr val="FF0000"/>
                </a:solidFill>
              </a:rPr>
              <a:t>arXiv:1809.10733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)                               </a:t>
            </a: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 marL="285750" indent="-285750">
              <a:buFontTx/>
              <a:buChar char="-"/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Both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SM and MSSM are consistent with the recent ATLAS/CMS data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! </a:t>
            </a: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   The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errors of the recent ATLAS/CMS data are too large!</a:t>
            </a:r>
          </a:p>
          <a:p>
            <a:pPr marL="285750" indent="-285750">
              <a:buFontTx/>
              <a:buChar char="-"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r>
              <a:rPr kumimoji="1" lang="en-US" altLang="ja-JP" sz="1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 </a:t>
            </a: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8" name="下矢印 7"/>
          <p:cNvSpPr/>
          <p:nvPr/>
        </p:nvSpPr>
        <p:spPr bwMode="auto">
          <a:xfrm>
            <a:off x="3775232" y="3960352"/>
            <a:ext cx="940784" cy="208473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909536" y="3573016"/>
            <a:ext cx="1480741" cy="307777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DEV(h</a:t>
            </a:r>
            <a:r>
              <a:rPr lang="en-US" altLang="ja-JP" sz="1400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-&gt; c c</a:t>
            </a:r>
            <a:r>
              <a:rPr lang="en-US" altLang="ja-JP" sz="14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) 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 rot="16200000">
            <a:off x="1462073" y="1816879"/>
            <a:ext cx="1343055" cy="307777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DEV(h</a:t>
            </a:r>
            <a:r>
              <a:rPr lang="en-US" altLang="ja-JP" sz="1400" baseline="30000" dirty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 -&gt; b b</a:t>
            </a:r>
            <a:r>
              <a:rPr lang="en-US" altLang="ja-JP" sz="14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1726" y="476673"/>
            <a:ext cx="4344483" cy="317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24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15714" y="319600"/>
            <a:ext cx="9505056" cy="80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z="3200" kern="0" dirty="0" smtClean="0">
                <a:solidFill>
                  <a:schemeClr val="tx2"/>
                </a:solidFill>
                <a:ea typeface="+mj-ea"/>
                <a:cs typeface="+mj-cs"/>
              </a:rPr>
              <a:t>5.2 </a:t>
            </a:r>
            <a:r>
              <a:rPr lang="en-US" altLang="ja-JP" sz="3200" u="sng" kern="0" dirty="0" smtClean="0">
                <a:solidFill>
                  <a:schemeClr val="tx2"/>
                </a:solidFill>
                <a:ea typeface="+mj-ea"/>
                <a:cs typeface="+mj-cs"/>
              </a:rPr>
              <a:t>Deviation of width ratio from the SM prediction</a:t>
            </a:r>
            <a:r>
              <a:rPr lang="en-US" altLang="ja-JP" sz="3200" kern="0" dirty="0" smtClean="0">
                <a:solidFill>
                  <a:schemeClr val="tx2"/>
                </a:solidFill>
                <a:ea typeface="+mj-ea"/>
                <a:cs typeface="+mj-cs"/>
              </a:rPr>
              <a:t> </a:t>
            </a:r>
            <a:endParaRPr kumimoji="1" lang="en-US" altLang="ja-JP" sz="3200" b="1" i="1" u="sng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79512" y="1484784"/>
            <a:ext cx="874846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>
                <a:solidFill>
                  <a:schemeClr val="tx1"/>
                </a:solidFill>
              </a:rPr>
              <a:t>- The deviation of the width ratio from the SM prediction: </a:t>
            </a:r>
          </a:p>
          <a:p>
            <a:endParaRPr lang="en-US" altLang="ja-JP" sz="2800" dirty="0" smtClean="0">
              <a:solidFill>
                <a:schemeClr val="tx1"/>
              </a:solidFill>
            </a:endParaRPr>
          </a:p>
          <a:p>
            <a:r>
              <a:rPr lang="en-US" altLang="ja-JP" sz="2800" dirty="0" smtClean="0">
                <a:solidFill>
                  <a:schemeClr val="tx1"/>
                </a:solidFill>
              </a:rPr>
              <a:t>  </a:t>
            </a:r>
            <a:r>
              <a:rPr lang="en-US" altLang="ja-JP" sz="2800" dirty="0" smtClean="0">
                <a:solidFill>
                  <a:srgbClr val="FF6699"/>
                </a:solidFill>
              </a:rPr>
              <a:t>DEV(b/c)</a:t>
            </a:r>
            <a:r>
              <a:rPr lang="en-US" altLang="ja-JP" sz="2800" dirty="0" smtClean="0">
                <a:solidFill>
                  <a:schemeClr val="tx1"/>
                </a:solidFill>
              </a:rPr>
              <a:t> = [</a:t>
            </a:r>
            <a:r>
              <a:rPr lang="en-US" altLang="ja-JP" sz="2800" dirty="0" smtClean="0">
                <a:solidFill>
                  <a:schemeClr val="tx1"/>
                </a:solidFill>
                <a:latin typeface="Symbol" pitchFamily="18" charset="2"/>
              </a:rPr>
              <a:t>G </a:t>
            </a:r>
            <a:r>
              <a:rPr lang="en-US" altLang="ja-JP" sz="2800" dirty="0" smtClean="0">
                <a:solidFill>
                  <a:schemeClr val="tx1"/>
                </a:solidFill>
              </a:rPr>
              <a:t>(b) /</a:t>
            </a:r>
            <a:r>
              <a:rPr lang="en-US" altLang="ja-JP" sz="2800" dirty="0" smtClean="0">
                <a:solidFill>
                  <a:schemeClr val="tx1"/>
                </a:solidFill>
                <a:latin typeface="Symbol" pitchFamily="18" charset="2"/>
              </a:rPr>
              <a:t> G </a:t>
            </a:r>
            <a:r>
              <a:rPr lang="en-US" altLang="ja-JP" sz="2800" dirty="0" smtClean="0">
                <a:solidFill>
                  <a:schemeClr val="tx1"/>
                </a:solidFill>
              </a:rPr>
              <a:t>(c)]</a:t>
            </a:r>
            <a:r>
              <a:rPr lang="en-US" altLang="ja-JP" sz="2800" baseline="-25000" dirty="0" smtClean="0">
                <a:solidFill>
                  <a:srgbClr val="FF6699"/>
                </a:solidFill>
              </a:rPr>
              <a:t>MSSM</a:t>
            </a:r>
            <a:r>
              <a:rPr lang="en-US" altLang="ja-JP" sz="2800" dirty="0" smtClean="0">
                <a:solidFill>
                  <a:schemeClr val="tx1"/>
                </a:solidFill>
              </a:rPr>
              <a:t>  /  [</a:t>
            </a:r>
            <a:r>
              <a:rPr lang="en-US" altLang="ja-JP" sz="2800" dirty="0" smtClean="0">
                <a:solidFill>
                  <a:schemeClr val="tx1"/>
                </a:solidFill>
                <a:latin typeface="Symbol" pitchFamily="18" charset="2"/>
              </a:rPr>
              <a:t>G </a:t>
            </a:r>
            <a:r>
              <a:rPr lang="en-US" altLang="ja-JP" sz="2800" dirty="0" smtClean="0">
                <a:solidFill>
                  <a:schemeClr val="tx1"/>
                </a:solidFill>
              </a:rPr>
              <a:t>(b) /</a:t>
            </a:r>
            <a:r>
              <a:rPr lang="en-US" altLang="ja-JP" sz="2800" dirty="0" smtClean="0">
                <a:solidFill>
                  <a:schemeClr val="tx1"/>
                </a:solidFill>
                <a:latin typeface="Symbol" pitchFamily="18" charset="2"/>
              </a:rPr>
              <a:t> G </a:t>
            </a:r>
            <a:r>
              <a:rPr lang="en-US" altLang="ja-JP" sz="2800" dirty="0" smtClean="0">
                <a:solidFill>
                  <a:schemeClr val="tx1"/>
                </a:solidFill>
              </a:rPr>
              <a:t>(c)]</a:t>
            </a:r>
            <a:r>
              <a:rPr lang="en-US" altLang="ja-JP" sz="2800" baseline="-25000" dirty="0" smtClean="0">
                <a:solidFill>
                  <a:srgbClr val="FF6699"/>
                </a:solidFill>
              </a:rPr>
              <a:t>SM</a:t>
            </a:r>
            <a:r>
              <a:rPr lang="en-US" altLang="ja-JP" sz="2800" dirty="0" smtClean="0">
                <a:solidFill>
                  <a:schemeClr val="tx1"/>
                </a:solidFill>
              </a:rPr>
              <a:t>   -  1</a:t>
            </a:r>
          </a:p>
          <a:p>
            <a:r>
              <a:rPr lang="en-US" altLang="ja-JP" sz="2800" dirty="0" smtClean="0">
                <a:solidFill>
                  <a:schemeClr val="tx1"/>
                </a:solidFill>
              </a:rPr>
              <a:t>                                        _</a:t>
            </a:r>
          </a:p>
          <a:p>
            <a:r>
              <a:rPr lang="en-US" altLang="ja-JP" sz="2800" dirty="0" smtClean="0">
                <a:solidFill>
                  <a:schemeClr val="tx1"/>
                </a:solidFill>
              </a:rPr>
              <a:t>         </a:t>
            </a:r>
            <a:r>
              <a:rPr lang="en-US" altLang="ja-JP" sz="2800" dirty="0" smtClean="0">
                <a:solidFill>
                  <a:schemeClr val="tx1"/>
                </a:solidFill>
                <a:latin typeface="Symbol" pitchFamily="18" charset="2"/>
              </a:rPr>
              <a:t>G </a:t>
            </a:r>
            <a:r>
              <a:rPr lang="en-US" altLang="ja-JP" sz="2800" dirty="0" smtClean="0">
                <a:solidFill>
                  <a:schemeClr val="tx1"/>
                </a:solidFill>
              </a:rPr>
              <a:t>(X) = </a:t>
            </a:r>
            <a:r>
              <a:rPr lang="en-US" altLang="ja-JP" sz="2800" dirty="0" smtClean="0">
                <a:solidFill>
                  <a:schemeClr val="tx1"/>
                </a:solidFill>
                <a:latin typeface="Symbol" pitchFamily="18" charset="2"/>
              </a:rPr>
              <a:t>G </a:t>
            </a:r>
            <a:r>
              <a:rPr lang="en-US" altLang="ja-JP" sz="2800" dirty="0" smtClean="0">
                <a:solidFill>
                  <a:schemeClr val="tx1"/>
                </a:solidFill>
              </a:rPr>
              <a:t>(h</a:t>
            </a:r>
            <a:r>
              <a:rPr lang="en-US" altLang="ja-JP" sz="2800" baseline="30000" dirty="0" smtClean="0">
                <a:solidFill>
                  <a:schemeClr val="tx1"/>
                </a:solidFill>
              </a:rPr>
              <a:t>0</a:t>
            </a:r>
            <a:r>
              <a:rPr lang="en-US" altLang="ja-JP" sz="2800" dirty="0" smtClean="0">
                <a:solidFill>
                  <a:schemeClr val="tx1"/>
                </a:solidFill>
              </a:rPr>
              <a:t>-&gt; X X)</a:t>
            </a:r>
          </a:p>
          <a:p>
            <a:endParaRPr lang="en-US" altLang="ja-JP" sz="2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 bwMode="auto">
          <a:xfrm>
            <a:off x="1691680" y="620688"/>
            <a:ext cx="5256584" cy="3888432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noFill/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195736" y="107340"/>
            <a:ext cx="4104456" cy="369332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Scatter plot in T_U32 – DEV(b/c)  plane</a:t>
            </a:r>
          </a:p>
        </p:txBody>
      </p:sp>
      <p:sp>
        <p:nvSpPr>
          <p:cNvPr id="8" name="下矢印 7"/>
          <p:cNvSpPr/>
          <p:nvPr/>
        </p:nvSpPr>
        <p:spPr bwMode="auto">
          <a:xfrm>
            <a:off x="3779912" y="4653136"/>
            <a:ext cx="700656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955355" y="4201343"/>
            <a:ext cx="1480741" cy="307777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T_U32 (GeV)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 rot="16200000">
            <a:off x="1811275" y="2256536"/>
            <a:ext cx="893193" cy="307777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DEV(b/c)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1080120" y="5085184"/>
            <a:ext cx="6804248" cy="1080120"/>
          </a:xfrm>
          <a:prstGeom prst="rect">
            <a:avLst/>
          </a:prstGeom>
          <a:solidFill>
            <a:schemeClr val="tx2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ts val="1400"/>
              </a:lnSpc>
              <a:buFontTx/>
              <a:buChar char="-"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buFontTx/>
              <a:buChar char="-"/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There is a strong correlation between T_U32 – DEV(b/c)!</a:t>
            </a:r>
            <a:endParaRPr lang="en-US" altLang="ja-JP" sz="1800" dirty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buFontTx/>
              <a:buChar char="-"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buFontTx/>
              <a:buChar char="-"/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DEV(b/c) can be as large as 200%!</a:t>
            </a:r>
          </a:p>
          <a:p>
            <a:pPr>
              <a:lnSpc>
                <a:spcPts val="1400"/>
              </a:lnSpc>
              <a:defRPr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</a:pPr>
            <a:r>
              <a:rPr kumimoji="1" lang="en-US" altLang="ja-JP" sz="1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 </a:t>
            </a: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3554" y="764704"/>
            <a:ext cx="4356678" cy="3589391"/>
          </a:xfrm>
          <a:prstGeom prst="rect">
            <a:avLst/>
          </a:prstGeom>
        </p:spPr>
      </p:pic>
      <p:sp>
        <p:nvSpPr>
          <p:cNvPr id="9" name="円/楕円 8"/>
          <p:cNvSpPr/>
          <p:nvPr/>
        </p:nvSpPr>
        <p:spPr bwMode="auto">
          <a:xfrm>
            <a:off x="3995936" y="4102205"/>
            <a:ext cx="1080120" cy="478923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cxnSp>
        <p:nvCxnSpPr>
          <p:cNvPr id="13" name="直線矢印コネクタ 12"/>
          <p:cNvCxnSpPr>
            <a:stCxn id="14" idx="1"/>
            <a:endCxn id="9" idx="6"/>
          </p:cNvCxnSpPr>
          <p:nvPr/>
        </p:nvCxnSpPr>
        <p:spPr bwMode="auto">
          <a:xfrm flipH="1" flipV="1">
            <a:off x="5076056" y="4341667"/>
            <a:ext cx="746859" cy="746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テキスト ボックス 13"/>
          <p:cNvSpPr txBox="1"/>
          <p:nvPr/>
        </p:nvSpPr>
        <p:spPr>
          <a:xfrm>
            <a:off x="5822915" y="4149080"/>
            <a:ext cx="2816629" cy="400110"/>
          </a:xfrm>
          <a:prstGeom prst="rect">
            <a:avLst/>
          </a:prstGeom>
          <a:solidFill>
            <a:schemeClr val="tx1"/>
          </a:solidFill>
          <a:ln>
            <a:solidFill>
              <a:schemeClr val="accent4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 err="1" smtClean="0"/>
              <a:t>c</a:t>
            </a:r>
            <a:r>
              <a:rPr lang="en-US" altLang="ja-JP" sz="2000" dirty="0" err="1" smtClean="0"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cs typeface="Times New Roman" panose="02020603050405020304" pitchFamily="18" charset="0"/>
              </a:rPr>
              <a:t>L</a:t>
            </a:r>
            <a:r>
              <a:rPr lang="en-US" altLang="ja-JP" sz="2000" dirty="0" smtClean="0"/>
              <a:t> – </a:t>
            </a:r>
            <a:r>
              <a:rPr lang="en-US" altLang="ja-JP" sz="2000" dirty="0" err="1" smtClean="0"/>
              <a:t>t</a:t>
            </a:r>
            <a:r>
              <a:rPr lang="en-US" altLang="ja-JP" sz="2000" dirty="0" err="1" smtClean="0"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/>
              <a:t>R</a:t>
            </a:r>
            <a:r>
              <a:rPr lang="en-US" altLang="ja-JP" sz="2000" dirty="0" smtClean="0"/>
              <a:t> m</a:t>
            </a:r>
            <a:r>
              <a:rPr kumimoji="1" lang="en-US" altLang="ja-JP" sz="2000" dirty="0" smtClean="0"/>
              <a:t>ixing parameter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6674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 bwMode="auto">
          <a:xfrm>
            <a:off x="1852276" y="620688"/>
            <a:ext cx="5256584" cy="3888432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noFill/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195736" y="107340"/>
            <a:ext cx="4104456" cy="369332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Scatter plot in T_U23 – DEV(b/c)  plane</a:t>
            </a:r>
          </a:p>
        </p:txBody>
      </p:sp>
      <p:sp>
        <p:nvSpPr>
          <p:cNvPr id="8" name="下矢印 7"/>
          <p:cNvSpPr/>
          <p:nvPr/>
        </p:nvSpPr>
        <p:spPr bwMode="auto">
          <a:xfrm>
            <a:off x="3779912" y="4653136"/>
            <a:ext cx="700656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955355" y="4201343"/>
            <a:ext cx="1480741" cy="307777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T_U23 (GeV)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 rot="16200000">
            <a:off x="1955291" y="2256536"/>
            <a:ext cx="893193" cy="307777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DEV(b/c)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1080120" y="5085184"/>
            <a:ext cx="6804248" cy="1080120"/>
          </a:xfrm>
          <a:prstGeom prst="rect">
            <a:avLst/>
          </a:prstGeom>
          <a:solidFill>
            <a:schemeClr val="tx2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ts val="1400"/>
              </a:lnSpc>
              <a:buFontTx/>
              <a:buChar char="-"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buFontTx/>
              <a:buChar char="-"/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There is almost no correlation between T_U23 – DEV(b/c)!</a:t>
            </a:r>
          </a:p>
          <a:p>
            <a:pPr>
              <a:lnSpc>
                <a:spcPts val="1400"/>
              </a:lnSpc>
              <a:buFontTx/>
              <a:buChar char="-"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buFontTx/>
              <a:buChar char="-"/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DEV(b/c) can be as large as 200%!</a:t>
            </a:r>
          </a:p>
          <a:p>
            <a:pPr>
              <a:lnSpc>
                <a:spcPts val="1400"/>
              </a:lnSpc>
              <a:defRPr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</a:pPr>
            <a:r>
              <a:rPr kumimoji="1" lang="en-US" altLang="ja-JP" sz="1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 </a:t>
            </a: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3661" y="764704"/>
            <a:ext cx="4356678" cy="3589391"/>
          </a:xfrm>
          <a:prstGeom prst="rect">
            <a:avLst/>
          </a:prstGeom>
        </p:spPr>
      </p:pic>
      <p:sp>
        <p:nvSpPr>
          <p:cNvPr id="9" name="円/楕円 8"/>
          <p:cNvSpPr/>
          <p:nvPr/>
        </p:nvSpPr>
        <p:spPr bwMode="auto">
          <a:xfrm>
            <a:off x="3995936" y="4102205"/>
            <a:ext cx="1080120" cy="478923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cxnSp>
        <p:nvCxnSpPr>
          <p:cNvPr id="13" name="直線矢印コネクタ 12"/>
          <p:cNvCxnSpPr>
            <a:stCxn id="14" idx="1"/>
            <a:endCxn id="9" idx="6"/>
          </p:cNvCxnSpPr>
          <p:nvPr/>
        </p:nvCxnSpPr>
        <p:spPr bwMode="auto">
          <a:xfrm flipH="1" flipV="1">
            <a:off x="5076056" y="4341667"/>
            <a:ext cx="746859" cy="746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テキスト ボックス 13"/>
          <p:cNvSpPr txBox="1"/>
          <p:nvPr/>
        </p:nvSpPr>
        <p:spPr>
          <a:xfrm>
            <a:off x="5822915" y="4149080"/>
            <a:ext cx="2816629" cy="400110"/>
          </a:xfrm>
          <a:prstGeom prst="rect">
            <a:avLst/>
          </a:prstGeom>
          <a:solidFill>
            <a:schemeClr val="tx1"/>
          </a:solidFill>
          <a:ln>
            <a:solidFill>
              <a:schemeClr val="accent4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 err="1" smtClean="0"/>
              <a:t>c</a:t>
            </a:r>
            <a:r>
              <a:rPr lang="en-US" altLang="ja-JP" sz="2000" dirty="0" err="1" smtClean="0"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cs typeface="Times New Roman" panose="02020603050405020304" pitchFamily="18" charset="0"/>
              </a:rPr>
              <a:t>R</a:t>
            </a:r>
            <a:r>
              <a:rPr lang="en-US" altLang="ja-JP" sz="2000" dirty="0" smtClean="0"/>
              <a:t> – </a:t>
            </a:r>
            <a:r>
              <a:rPr lang="en-US" altLang="ja-JP" sz="2000" dirty="0" err="1" smtClean="0"/>
              <a:t>t</a:t>
            </a:r>
            <a:r>
              <a:rPr lang="en-US" altLang="ja-JP" sz="2000" dirty="0" err="1" smtClean="0"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/>
              <a:t>L</a:t>
            </a:r>
            <a:r>
              <a:rPr lang="en-US" altLang="ja-JP" sz="2000" dirty="0" smtClean="0"/>
              <a:t> m</a:t>
            </a:r>
            <a:r>
              <a:rPr kumimoji="1" lang="en-US" altLang="ja-JP" sz="2000" dirty="0" smtClean="0"/>
              <a:t>ixing parameter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06677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 bwMode="auto">
          <a:xfrm>
            <a:off x="1852276" y="620688"/>
            <a:ext cx="5256584" cy="3888432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noFill/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195736" y="107340"/>
            <a:ext cx="4104456" cy="369332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Scatter plot in T_U33 – DEV(b/c)  plane</a:t>
            </a:r>
          </a:p>
        </p:txBody>
      </p:sp>
      <p:sp>
        <p:nvSpPr>
          <p:cNvPr id="8" name="下矢印 7"/>
          <p:cNvSpPr/>
          <p:nvPr/>
        </p:nvSpPr>
        <p:spPr bwMode="auto">
          <a:xfrm>
            <a:off x="3779912" y="4653136"/>
            <a:ext cx="700656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955355" y="4201343"/>
            <a:ext cx="1480741" cy="307777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T_U33 (GeV)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 rot="16200000">
            <a:off x="1955291" y="2256536"/>
            <a:ext cx="893193" cy="307777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DEV(b/c)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1080120" y="5085184"/>
            <a:ext cx="6804248" cy="1080120"/>
          </a:xfrm>
          <a:prstGeom prst="rect">
            <a:avLst/>
          </a:prstGeom>
          <a:solidFill>
            <a:schemeClr val="tx2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ts val="1400"/>
              </a:lnSpc>
              <a:buFontTx/>
              <a:buChar char="-"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buFontTx/>
              <a:buChar char="-"/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There is almost no correlation between T_U33 – DEV(b/c)!</a:t>
            </a:r>
          </a:p>
          <a:p>
            <a:pPr>
              <a:lnSpc>
                <a:spcPts val="1400"/>
              </a:lnSpc>
              <a:buFontTx/>
              <a:buChar char="-"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buFontTx/>
              <a:buChar char="-"/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DEV(b/c) can be as large as 200%!</a:t>
            </a:r>
          </a:p>
          <a:p>
            <a:pPr>
              <a:lnSpc>
                <a:spcPts val="1400"/>
              </a:lnSpc>
              <a:defRPr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</a:pPr>
            <a:r>
              <a:rPr kumimoji="1" lang="en-US" altLang="ja-JP" sz="1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 </a:t>
            </a: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3661" y="692696"/>
            <a:ext cx="4356678" cy="3589391"/>
          </a:xfrm>
          <a:prstGeom prst="rect">
            <a:avLst/>
          </a:prstGeom>
        </p:spPr>
      </p:pic>
      <p:sp>
        <p:nvSpPr>
          <p:cNvPr id="9" name="円/楕円 8"/>
          <p:cNvSpPr/>
          <p:nvPr/>
        </p:nvSpPr>
        <p:spPr bwMode="auto">
          <a:xfrm>
            <a:off x="3995936" y="4102205"/>
            <a:ext cx="1080120" cy="478923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cxnSp>
        <p:nvCxnSpPr>
          <p:cNvPr id="13" name="直線矢印コネクタ 12"/>
          <p:cNvCxnSpPr>
            <a:stCxn id="14" idx="1"/>
            <a:endCxn id="9" idx="6"/>
          </p:cNvCxnSpPr>
          <p:nvPr/>
        </p:nvCxnSpPr>
        <p:spPr bwMode="auto">
          <a:xfrm flipH="1" flipV="1">
            <a:off x="5076056" y="4341667"/>
            <a:ext cx="746859" cy="746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テキスト ボックス 13"/>
          <p:cNvSpPr txBox="1"/>
          <p:nvPr/>
        </p:nvSpPr>
        <p:spPr>
          <a:xfrm>
            <a:off x="5822915" y="4149080"/>
            <a:ext cx="2816629" cy="400110"/>
          </a:xfrm>
          <a:prstGeom prst="rect">
            <a:avLst/>
          </a:prstGeom>
          <a:solidFill>
            <a:schemeClr val="tx1"/>
          </a:solidFill>
          <a:ln>
            <a:solidFill>
              <a:schemeClr val="accent4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 err="1"/>
              <a:t>t</a:t>
            </a:r>
            <a:r>
              <a:rPr lang="en-US" altLang="ja-JP" sz="2000" dirty="0" err="1" smtClean="0"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cs typeface="Times New Roman" panose="02020603050405020304" pitchFamily="18" charset="0"/>
              </a:rPr>
              <a:t>R</a:t>
            </a:r>
            <a:r>
              <a:rPr lang="en-US" altLang="ja-JP" sz="2000" dirty="0" smtClean="0"/>
              <a:t> – </a:t>
            </a:r>
            <a:r>
              <a:rPr lang="en-US" altLang="ja-JP" sz="2000" dirty="0" err="1" smtClean="0"/>
              <a:t>t</a:t>
            </a:r>
            <a:r>
              <a:rPr lang="en-US" altLang="ja-JP" sz="2000" dirty="0" err="1" smtClean="0"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/>
              <a:t>L</a:t>
            </a:r>
            <a:r>
              <a:rPr lang="en-US" altLang="ja-JP" sz="2000" dirty="0" smtClean="0"/>
              <a:t> m</a:t>
            </a:r>
            <a:r>
              <a:rPr kumimoji="1" lang="en-US" altLang="ja-JP" sz="2000" dirty="0" smtClean="0"/>
              <a:t>ixing parameter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1435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664" y="188640"/>
            <a:ext cx="4608512" cy="648072"/>
          </a:xfrm>
        </p:spPr>
        <p:txBody>
          <a:bodyPr/>
          <a:lstStyle/>
          <a:p>
            <a:pPr eaLnBrk="1" hangingPunct="1"/>
            <a:r>
              <a:rPr lang="en-US" altLang="ja-JP" b="1" i="1" dirty="0" smtClean="0">
                <a:latin typeface="Times New Roman" pitchFamily="18" charset="0"/>
              </a:rPr>
              <a:t>Contents</a:t>
            </a:r>
          </a:p>
        </p:txBody>
      </p:sp>
      <p:sp>
        <p:nvSpPr>
          <p:cNvPr id="19459" name="Text Box 5"/>
          <p:cNvSpPr txBox="1">
            <a:spLocks noChangeArrowheads="1"/>
          </p:cNvSpPr>
          <p:nvPr/>
        </p:nvSpPr>
        <p:spPr bwMode="auto">
          <a:xfrm>
            <a:off x="1115616" y="1700808"/>
            <a:ext cx="6768752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/>
            <a:r>
              <a:rPr lang="en-US" altLang="ja-JP" sz="2000" dirty="0">
                <a:solidFill>
                  <a:schemeClr val="tx1"/>
                </a:solidFill>
              </a:rPr>
              <a:t>1. Introduction</a:t>
            </a:r>
          </a:p>
          <a:p>
            <a:pPr marL="342900" indent="-342900"/>
            <a:endParaRPr lang="en-US" altLang="ja-JP" sz="2000" dirty="0">
              <a:solidFill>
                <a:schemeClr val="tx1"/>
              </a:solidFill>
            </a:endParaRPr>
          </a:p>
          <a:p>
            <a:pPr marL="342900" indent="-342900"/>
            <a:r>
              <a:rPr lang="en-US" altLang="ja-JP" sz="2000" dirty="0">
                <a:solidFill>
                  <a:schemeClr val="tx1"/>
                </a:solidFill>
              </a:rPr>
              <a:t>2. </a:t>
            </a:r>
            <a:r>
              <a:rPr lang="en-US" altLang="ja-JP" sz="2000" dirty="0" smtClean="0">
                <a:solidFill>
                  <a:schemeClr val="tx1"/>
                </a:solidFill>
              </a:rPr>
              <a:t>MSSM with QFV</a:t>
            </a:r>
          </a:p>
          <a:p>
            <a:pPr marL="342900" indent="-342900"/>
            <a:endParaRPr lang="en-US" altLang="ja-JP" sz="2000" dirty="0">
              <a:solidFill>
                <a:schemeClr val="tx1"/>
              </a:solidFill>
            </a:endParaRPr>
          </a:p>
          <a:p>
            <a:pPr marL="342900" indent="-342900"/>
            <a:r>
              <a:rPr lang="en-US" altLang="ja-JP" sz="2000" dirty="0">
                <a:solidFill>
                  <a:schemeClr val="tx1"/>
                </a:solidFill>
              </a:rPr>
              <a:t>3</a:t>
            </a:r>
            <a:r>
              <a:rPr lang="en-US" altLang="ja-JP" sz="2000" dirty="0" smtClean="0">
                <a:solidFill>
                  <a:schemeClr val="tx1"/>
                </a:solidFill>
              </a:rPr>
              <a:t>. </a:t>
            </a:r>
            <a:r>
              <a:rPr lang="en-US" altLang="ja-JP" sz="2000" dirty="0">
                <a:solidFill>
                  <a:schemeClr val="tx1"/>
                </a:solidFill>
              </a:rPr>
              <a:t>Constraints on the </a:t>
            </a:r>
            <a:r>
              <a:rPr lang="en-US" altLang="ja-JP" sz="2000" dirty="0" smtClean="0">
                <a:solidFill>
                  <a:schemeClr val="tx1"/>
                </a:solidFill>
              </a:rPr>
              <a:t>MSSM</a:t>
            </a:r>
            <a:endParaRPr lang="en-US" altLang="ja-JP" sz="2000" dirty="0">
              <a:solidFill>
                <a:schemeClr val="tx1"/>
              </a:solidFill>
            </a:endParaRPr>
          </a:p>
          <a:p>
            <a:pPr marL="342900" indent="-342900"/>
            <a:endParaRPr lang="en-US" altLang="ja-JP" sz="2000" dirty="0">
              <a:solidFill>
                <a:schemeClr val="tx1"/>
              </a:solidFill>
            </a:endParaRPr>
          </a:p>
          <a:p>
            <a:pPr marL="342900" indent="-342900"/>
            <a:r>
              <a:rPr lang="en-US" altLang="ja-JP" sz="2000" dirty="0">
                <a:solidFill>
                  <a:schemeClr val="tx1"/>
                </a:solidFill>
              </a:rPr>
              <a:t>4</a:t>
            </a:r>
            <a:r>
              <a:rPr lang="en-US" altLang="ja-JP" sz="2000" dirty="0" smtClean="0">
                <a:solidFill>
                  <a:schemeClr val="tx1"/>
                </a:solidFill>
              </a:rPr>
              <a:t>. Parameter  scan in the MSSM</a:t>
            </a:r>
          </a:p>
          <a:p>
            <a:pPr marL="342900" indent="-342900"/>
            <a:endParaRPr lang="en-US" altLang="ja-JP" sz="2000" dirty="0" smtClean="0">
              <a:solidFill>
                <a:schemeClr val="tx1"/>
              </a:solidFill>
            </a:endParaRPr>
          </a:p>
          <a:p>
            <a:pPr marL="342900" indent="-342900"/>
            <a:r>
              <a:rPr lang="en-US" altLang="ja-JP" sz="2000" dirty="0" smtClean="0">
                <a:solidFill>
                  <a:schemeClr val="tx1"/>
                </a:solidFill>
              </a:rPr>
              <a:t>5. h</a:t>
            </a:r>
            <a:r>
              <a:rPr lang="en-US" altLang="ja-JP" sz="2000" baseline="30000" dirty="0" smtClean="0">
                <a:solidFill>
                  <a:schemeClr val="tx1"/>
                </a:solidFill>
              </a:rPr>
              <a:t>0</a:t>
            </a:r>
            <a:r>
              <a:rPr lang="en-US" altLang="ja-JP" sz="2000" dirty="0" smtClean="0">
                <a:solidFill>
                  <a:schemeClr val="tx1"/>
                </a:solidFill>
              </a:rPr>
              <a:t> →  c </a:t>
            </a:r>
            <a:r>
              <a:rPr lang="en-US" altLang="ja-JP" sz="2000" dirty="0" err="1" smtClean="0">
                <a:solidFill>
                  <a:schemeClr val="tx1"/>
                </a:solidFill>
              </a:rPr>
              <a:t>c</a:t>
            </a:r>
            <a:r>
              <a:rPr lang="en-US" altLang="ja-JP" sz="20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2000" dirty="0" smtClean="0">
                <a:solidFill>
                  <a:schemeClr val="tx1"/>
                </a:solidFill>
              </a:rPr>
              <a:t> &amp; b </a:t>
            </a:r>
            <a:r>
              <a:rPr lang="en-US" altLang="ja-JP" sz="2000" dirty="0" err="1" smtClean="0">
                <a:solidFill>
                  <a:schemeClr val="tx1"/>
                </a:solidFill>
              </a:rPr>
              <a:t>b</a:t>
            </a:r>
            <a:r>
              <a:rPr lang="en-US" altLang="ja-JP" sz="20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2000" dirty="0" smtClean="0">
                <a:solidFill>
                  <a:schemeClr val="tx1"/>
                </a:solidFill>
              </a:rPr>
              <a:t> &amp; b s</a:t>
            </a:r>
            <a:r>
              <a:rPr lang="en-US" altLang="ja-JP" sz="2000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  </a:t>
            </a:r>
            <a:r>
              <a:rPr lang="en-US" altLang="ja-JP" sz="2000" dirty="0" smtClean="0">
                <a:solidFill>
                  <a:schemeClr val="tx1"/>
                </a:solidFill>
              </a:rPr>
              <a:t>in </a:t>
            </a:r>
            <a:r>
              <a:rPr lang="en-US" altLang="ja-JP" sz="2000" dirty="0">
                <a:solidFill>
                  <a:schemeClr val="tx1"/>
                </a:solidFill>
              </a:rPr>
              <a:t>the MSSM</a:t>
            </a:r>
            <a:endParaRPr lang="en-US" altLang="ja-JP" sz="2000" dirty="0" smtClean="0">
              <a:solidFill>
                <a:schemeClr val="tx1"/>
              </a:solidFill>
            </a:endParaRPr>
          </a:p>
          <a:p>
            <a:pPr marL="342900" indent="-342900"/>
            <a:endParaRPr lang="en-US" altLang="ja-JP" sz="2000" dirty="0" smtClean="0">
              <a:solidFill>
                <a:schemeClr val="tx1"/>
              </a:solidFill>
            </a:endParaRPr>
          </a:p>
          <a:p>
            <a:pPr marL="342900" indent="-342900"/>
            <a:r>
              <a:rPr lang="en-US" altLang="ja-JP" sz="2000" dirty="0" smtClean="0">
                <a:solidFill>
                  <a:schemeClr val="tx1"/>
                </a:solidFill>
              </a:rPr>
              <a:t>6. Conclusion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51520" y="374463"/>
            <a:ext cx="4824536" cy="80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ja-JP" sz="3600" kern="0" dirty="0" smtClean="0">
                <a:solidFill>
                  <a:srgbClr val="CCFFFF"/>
                </a:solidFill>
                <a:ea typeface="ＭＳ Ｐゴシック"/>
              </a:rPr>
              <a:t>5.3 </a:t>
            </a:r>
            <a:r>
              <a:rPr lang="en-US" altLang="ja-JP" sz="3600" u="sng" dirty="0">
                <a:solidFill>
                  <a:schemeClr val="tx2"/>
                </a:solidFill>
                <a:ea typeface="ＭＳ Ｐゴシック" pitchFamily="50" charset="-128"/>
              </a:rPr>
              <a:t>BR(h</a:t>
            </a:r>
            <a:r>
              <a:rPr lang="en-US" altLang="ja-JP" sz="3600" u="sng" baseline="30000" dirty="0">
                <a:solidFill>
                  <a:schemeClr val="tx2"/>
                </a:solidFill>
                <a:ea typeface="ＭＳ Ｐゴシック" pitchFamily="50" charset="-128"/>
              </a:rPr>
              <a:t>0</a:t>
            </a:r>
            <a:r>
              <a:rPr lang="en-US" altLang="ja-JP" sz="3600" u="sng" dirty="0">
                <a:solidFill>
                  <a:schemeClr val="tx2"/>
                </a:solidFill>
                <a:ea typeface="ＭＳ Ｐゴシック" pitchFamily="50" charset="-128"/>
              </a:rPr>
              <a:t> -&gt; b s</a:t>
            </a:r>
            <a:r>
              <a:rPr lang="en-US" altLang="ja-JP" sz="3600" u="sng" dirty="0">
                <a:solidFill>
                  <a:schemeClr val="tx2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3600" u="sng" dirty="0">
                <a:solidFill>
                  <a:schemeClr val="tx2"/>
                </a:solidFill>
                <a:ea typeface="ＭＳ Ｐゴシック" pitchFamily="50" charset="-128"/>
              </a:rPr>
              <a:t> / s b</a:t>
            </a:r>
            <a:r>
              <a:rPr lang="en-US" altLang="ja-JP" sz="3600" u="sng" dirty="0">
                <a:solidFill>
                  <a:schemeClr val="tx2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3600" u="sng" dirty="0">
                <a:solidFill>
                  <a:schemeClr val="tx2"/>
                </a:solidFill>
                <a:ea typeface="ＭＳ Ｐゴシック" pitchFamily="50" charset="-128"/>
              </a:rPr>
              <a:t>)</a:t>
            </a:r>
            <a:r>
              <a:rPr lang="en-US" altLang="ja-JP" sz="3600" u="sng" dirty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endParaRPr lang="en-US" altLang="ja-JP" sz="3600" u="sng" kern="0" dirty="0" smtClean="0">
              <a:solidFill>
                <a:srgbClr val="CCFFFF"/>
              </a:solidFill>
              <a:ea typeface="ＭＳ Ｐゴシック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正方形/長方形 1"/>
              <p:cNvSpPr/>
              <p:nvPr/>
            </p:nvSpPr>
            <p:spPr>
              <a:xfrm>
                <a:off x="539552" y="1505491"/>
                <a:ext cx="387317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dirty="0">
                    <a:solidFill>
                      <a:schemeClr val="tx2"/>
                    </a:solidFill>
                    <a:ea typeface="ＭＳ Ｐゴシック" pitchFamily="50" charset="-128"/>
                  </a:rPr>
                  <a:t>BR(h</a:t>
                </a:r>
                <a:r>
                  <a:rPr lang="en-US" altLang="ja-JP" baseline="30000" dirty="0">
                    <a:solidFill>
                      <a:schemeClr val="tx2"/>
                    </a:solidFill>
                    <a:ea typeface="ＭＳ Ｐゴシック" pitchFamily="50" charset="-128"/>
                  </a:rPr>
                  <a:t>0</a:t>
                </a:r>
                <a:r>
                  <a:rPr lang="en-US" altLang="ja-JP" dirty="0">
                    <a:solidFill>
                      <a:schemeClr val="tx2"/>
                    </a:solidFill>
                    <a:ea typeface="ＭＳ Ｐゴシック" pitchFamily="50" charset="-128"/>
                  </a:rPr>
                  <a:t> -&gt; b s</a:t>
                </a:r>
                <a:r>
                  <a:rPr lang="en-US" altLang="ja-JP" dirty="0">
                    <a:solidFill>
                      <a:schemeClr val="tx2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</a:t>
                </a:r>
                <a:r>
                  <a:rPr lang="en-US" altLang="ja-JP" dirty="0">
                    <a:solidFill>
                      <a:schemeClr val="tx2"/>
                    </a:solidFill>
                    <a:ea typeface="ＭＳ Ｐゴシック" pitchFamily="50" charset="-128"/>
                  </a:rPr>
                  <a:t> / s b</a:t>
                </a:r>
                <a:r>
                  <a:rPr lang="en-US" altLang="ja-JP" dirty="0">
                    <a:solidFill>
                      <a:schemeClr val="tx2"/>
                    </a:solidFill>
                    <a:latin typeface="Arial Unicode MS" panose="020B0604020202020204" pitchFamily="50" charset="-128"/>
                    <a:ea typeface="ＭＳ Ｐゴシック" pitchFamily="50" charset="-128"/>
                    <a:cs typeface="Arial Unicode MS" panose="020B0604020202020204" pitchFamily="50" charset="-128"/>
                  </a:rPr>
                  <a:t>̅</a:t>
                </a:r>
                <a:r>
                  <a:rPr lang="en-US" altLang="ja-JP" dirty="0" smtClean="0">
                    <a:solidFill>
                      <a:schemeClr val="tx2"/>
                    </a:solidFill>
                    <a:ea typeface="ＭＳ Ｐゴシック" pitchFamily="50" charset="-128"/>
                  </a:rPr>
                  <a:t>)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</m:oMath>
                </a14:m>
                <a:r>
                  <a:rPr lang="en-US" altLang="ja-JP" dirty="0" smtClean="0">
                    <a:solidFill>
                      <a:schemeClr val="tx2"/>
                    </a:solidFill>
                    <a:ea typeface="ＭＳ Ｐゴシック" pitchFamily="50" charset="-128"/>
                  </a:rPr>
                  <a:t> </a:t>
                </a:r>
                <a:r>
                  <a:rPr lang="en-US" altLang="ja-JP" dirty="0" smtClean="0">
                    <a:solidFill>
                      <a:srgbClr val="FFFF00"/>
                    </a:solidFill>
                    <a:ea typeface="ＭＳ Ｐゴシック" pitchFamily="50" charset="-128"/>
                  </a:rPr>
                  <a:t>0  (SM)</a:t>
                </a:r>
                <a:endParaRPr lang="ja-JP" altLang="en-US" dirty="0">
                  <a:solidFill>
                    <a:srgbClr val="FFFF00"/>
                  </a:solidFill>
                </a:endParaRPr>
              </a:p>
            </p:txBody>
          </p:sp>
        </mc:Choice>
        <mc:Fallback>
          <p:sp>
            <p:nvSpPr>
              <p:cNvPr id="2" name="正方形/長方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1505491"/>
                <a:ext cx="3873176" cy="461665"/>
              </a:xfrm>
              <a:prstGeom prst="rect">
                <a:avLst/>
              </a:prstGeom>
              <a:blipFill rotWithShape="0">
                <a:blip r:embed="rId2"/>
                <a:stretch>
                  <a:fillRect l="-2520" t="-10526" b="-3026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正方形/長方形 2"/>
          <p:cNvSpPr/>
          <p:nvPr/>
        </p:nvSpPr>
        <p:spPr>
          <a:xfrm>
            <a:off x="539552" y="2262839"/>
            <a:ext cx="82721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>
                <a:solidFill>
                  <a:schemeClr val="tx2"/>
                </a:solidFill>
              </a:rPr>
              <a:t>BR(</a:t>
            </a:r>
            <a:r>
              <a:rPr lang="en-US" altLang="ja-JP" dirty="0">
                <a:solidFill>
                  <a:srgbClr val="CCFFFF"/>
                </a:solidFill>
                <a:ea typeface="ＭＳ Ｐゴシック" pitchFamily="50" charset="-128"/>
              </a:rPr>
              <a:t>h</a:t>
            </a:r>
            <a:r>
              <a:rPr lang="en-US" altLang="ja-JP" baseline="30000" dirty="0">
                <a:solidFill>
                  <a:srgbClr val="CCFFFF"/>
                </a:solidFill>
                <a:ea typeface="ＭＳ Ｐゴシック" pitchFamily="50" charset="-128"/>
              </a:rPr>
              <a:t>0</a:t>
            </a:r>
            <a:r>
              <a:rPr lang="en-US" altLang="ja-JP" dirty="0" smtClean="0">
                <a:solidFill>
                  <a:schemeClr val="tx2"/>
                </a:solidFill>
              </a:rPr>
              <a:t> </a:t>
            </a:r>
            <a:r>
              <a:rPr lang="en-US" altLang="ja-JP" dirty="0">
                <a:solidFill>
                  <a:schemeClr val="tx2"/>
                </a:solidFill>
              </a:rPr>
              <a:t>-&gt; b s̅ / s b̅) can be as large as </a:t>
            </a:r>
            <a:r>
              <a:rPr lang="en-US" altLang="ja-JP" dirty="0" smtClean="0">
                <a:solidFill>
                  <a:srgbClr val="FFFF00"/>
                </a:solidFill>
              </a:rPr>
              <a:t>0.13% (MSSM with QFV)</a:t>
            </a:r>
            <a:r>
              <a:rPr lang="en-US" altLang="ja-JP" dirty="0" smtClean="0">
                <a:solidFill>
                  <a:schemeClr val="tx2"/>
                </a:solidFill>
              </a:rPr>
              <a:t>!</a:t>
            </a:r>
            <a:endParaRPr lang="en-US" altLang="ja-JP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15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 bwMode="auto">
          <a:xfrm>
            <a:off x="1475656" y="548680"/>
            <a:ext cx="5688632" cy="3888432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noFill/>
                <a:ea typeface="ＭＳ Ｐゴシック" pitchFamily="50" charset="-128"/>
              </a:rPr>
              <a:t> </a:t>
            </a:r>
            <a:endParaRPr lang="ja-JP" altLang="en-US" dirty="0" smtClean="0">
              <a:noFill/>
              <a:ea typeface="ＭＳ Ｐゴシック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547664" y="107340"/>
            <a:ext cx="5472608" cy="369332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18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Scatter plot in T_D23 - BR(h</a:t>
            </a:r>
            <a:r>
              <a:rPr lang="en-US" altLang="ja-JP" sz="1800" baseline="300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0</a:t>
            </a:r>
            <a:r>
              <a:rPr lang="en-US" altLang="ja-JP" sz="18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-&gt; b s</a:t>
            </a:r>
            <a:r>
              <a:rPr lang="en-US" altLang="ja-JP" sz="1800" dirty="0" smtClean="0">
                <a:solidFill>
                  <a:srgbClr val="DADADA">
                    <a:lumMod val="10000"/>
                  </a:srgb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/ s b</a:t>
            </a:r>
            <a:r>
              <a:rPr lang="en-US" altLang="ja-JP" sz="1800" dirty="0">
                <a:solidFill>
                  <a:srgbClr val="DADADA">
                    <a:lumMod val="10000"/>
                  </a:srgbClr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)  plane</a:t>
            </a:r>
          </a:p>
        </p:txBody>
      </p:sp>
      <p:sp>
        <p:nvSpPr>
          <p:cNvPr id="9" name="正方形/長方形 8"/>
          <p:cNvSpPr/>
          <p:nvPr/>
        </p:nvSpPr>
        <p:spPr bwMode="auto">
          <a:xfrm>
            <a:off x="432048" y="4797152"/>
            <a:ext cx="7740352" cy="1982101"/>
          </a:xfrm>
          <a:prstGeom prst="rect">
            <a:avLst/>
          </a:prstGeom>
          <a:solidFill>
            <a:schemeClr val="tx2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ts val="1400"/>
              </a:lnSpc>
              <a:buFontTx/>
              <a:buChar char="-"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buFontTx/>
              <a:buChar char="-"/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There is a strong correlation between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T_D23 - BR(h</a:t>
            </a:r>
            <a:r>
              <a:rPr lang="en-US" altLang="ja-JP" sz="1800" baseline="30000" dirty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 -&gt; b s</a:t>
            </a:r>
            <a:r>
              <a:rPr lang="en-US" altLang="ja-JP" sz="18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 / s b</a:t>
            </a:r>
            <a:r>
              <a:rPr lang="en-US" altLang="ja-JP" sz="1800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)!</a:t>
            </a:r>
            <a:endParaRPr lang="en-US" altLang="ja-JP" sz="1800" dirty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buFontTx/>
              <a:buChar char="-"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buFontTx/>
              <a:buChar char="-"/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BR(h</a:t>
            </a:r>
            <a:r>
              <a:rPr lang="en-US" altLang="ja-JP" sz="1800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-&gt; b s</a:t>
            </a:r>
            <a:r>
              <a:rPr lang="en-US" altLang="ja-JP" sz="18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 / s b</a:t>
            </a:r>
            <a:r>
              <a:rPr lang="en-US" altLang="ja-JP" sz="1800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r>
              <a:rPr lang="en-US" altLang="ja-JP" sz="18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can be as large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as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0.13%!</a:t>
            </a:r>
          </a:p>
          <a:p>
            <a:pPr>
              <a:lnSpc>
                <a:spcPts val="1400"/>
              </a:lnSpc>
              <a:buFontTx/>
              <a:buChar char="-"/>
              <a:defRPr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buFontTx/>
              <a:buChar char="-"/>
              <a:defRPr/>
            </a:pPr>
            <a:r>
              <a:rPr lang="en-US" altLang="ja-JP" sz="1800" dirty="0" smtClean="0">
                <a:solidFill>
                  <a:srgbClr val="FF0000"/>
                </a:solidFill>
              </a:rPr>
              <a:t> ILC(250 + 500 + 1000) sensitivity could be 0.1%!</a:t>
            </a:r>
          </a:p>
          <a:p>
            <a:pPr>
              <a:lnSpc>
                <a:spcPts val="1400"/>
              </a:lnSpc>
              <a:buFontTx/>
              <a:buChar char="-"/>
              <a:defRPr/>
            </a:pPr>
            <a:endParaRPr lang="en-US" altLang="ja-JP" sz="1800" dirty="0" smtClean="0">
              <a:solidFill>
                <a:srgbClr val="FF0000"/>
              </a:solidFill>
            </a:endParaRPr>
          </a:p>
          <a:p>
            <a:pPr>
              <a:lnSpc>
                <a:spcPts val="1400"/>
              </a:lnSpc>
              <a:defRPr/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     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(private communication with J.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Tian)</a:t>
            </a:r>
          </a:p>
          <a:p>
            <a:pPr>
              <a:lnSpc>
                <a:spcPts val="1400"/>
              </a:lnSpc>
              <a:defRPr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- LHC &amp;HL-LHC </a:t>
            </a:r>
            <a:r>
              <a:rPr lang="en-US" altLang="ja-JP" sz="1800" dirty="0" smtClean="0">
                <a:solidFill>
                  <a:srgbClr val="FF0000"/>
                </a:solidFill>
              </a:rPr>
              <a:t>sensitivity should not be so good due to huge QCD BG!</a:t>
            </a: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 marL="285750" indent="-285750">
              <a:lnSpc>
                <a:spcPts val="1400"/>
              </a:lnSpc>
              <a:buFontTx/>
              <a:buChar char="-"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endParaRPr lang="ja-JP" altLang="en-US" dirty="0" smtClean="0">
              <a:solidFill>
                <a:srgbClr val="FF0000"/>
              </a:solidFill>
              <a:ea typeface="ＭＳ Ｐゴシック" pitchFamily="50" charset="-128"/>
            </a:endParaRPr>
          </a:p>
        </p:txBody>
      </p:sp>
      <p:sp>
        <p:nvSpPr>
          <p:cNvPr id="8" name="下矢印 7"/>
          <p:cNvSpPr/>
          <p:nvPr/>
        </p:nvSpPr>
        <p:spPr bwMode="auto">
          <a:xfrm>
            <a:off x="3779912" y="4480092"/>
            <a:ext cx="700656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mtClean="0">
              <a:ea typeface="ＭＳ Ｐゴシック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243387" y="4129335"/>
            <a:ext cx="1480741" cy="307777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solidFill>
                  <a:srgbClr val="FF0000"/>
                </a:solidFill>
              </a:rPr>
              <a:t>T_D23 (GeV)</a:t>
            </a:r>
            <a:endParaRPr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 rot="16200000">
            <a:off x="1620263" y="2184528"/>
            <a:ext cx="1563248" cy="307777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BR(h</a:t>
            </a:r>
            <a:r>
              <a:rPr lang="en-US" altLang="ja-JP" sz="1400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-&gt; b s</a:t>
            </a:r>
            <a:r>
              <a:rPr lang="en-US" altLang="ja-JP" sz="14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 / s b</a:t>
            </a:r>
            <a:r>
              <a:rPr lang="en-US" altLang="ja-JP" sz="1400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endParaRPr lang="ja-JP" altLang="en-US" sz="1400" dirty="0">
              <a:solidFill>
                <a:srgbClr val="FF0000"/>
              </a:solidFill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5032" y="548680"/>
            <a:ext cx="4153935" cy="3653298"/>
          </a:xfrm>
          <a:prstGeom prst="rect">
            <a:avLst/>
          </a:prstGeom>
        </p:spPr>
      </p:pic>
      <p:sp>
        <p:nvSpPr>
          <p:cNvPr id="5" name="円/楕円 4"/>
          <p:cNvSpPr/>
          <p:nvPr/>
        </p:nvSpPr>
        <p:spPr bwMode="auto">
          <a:xfrm>
            <a:off x="4269035" y="4043761"/>
            <a:ext cx="1080120" cy="478923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mtClean="0">
              <a:ea typeface="ＭＳ Ｐゴシック" pitchFamily="50" charset="-128"/>
            </a:endParaRPr>
          </a:p>
        </p:txBody>
      </p:sp>
      <p:cxnSp>
        <p:nvCxnSpPr>
          <p:cNvPr id="7" name="直線矢印コネクタ 6"/>
          <p:cNvCxnSpPr>
            <a:stCxn id="25" idx="1"/>
            <a:endCxn id="5" idx="6"/>
          </p:cNvCxnSpPr>
          <p:nvPr/>
        </p:nvCxnSpPr>
        <p:spPr bwMode="auto">
          <a:xfrm flipH="1">
            <a:off x="5349155" y="4240387"/>
            <a:ext cx="746859" cy="4283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5" name="テキスト ボックス 24"/>
          <p:cNvSpPr txBox="1"/>
          <p:nvPr/>
        </p:nvSpPr>
        <p:spPr>
          <a:xfrm>
            <a:off x="6096014" y="4040332"/>
            <a:ext cx="2816629" cy="400110"/>
          </a:xfrm>
          <a:prstGeom prst="rect">
            <a:avLst/>
          </a:prstGeom>
          <a:solidFill>
            <a:schemeClr val="tx1"/>
          </a:solidFill>
          <a:ln>
            <a:solidFill>
              <a:schemeClr val="accent4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 err="1" smtClean="0"/>
              <a:t>s</a:t>
            </a:r>
            <a:r>
              <a:rPr lang="en-US" altLang="ja-JP" sz="2000" dirty="0" err="1" smtClean="0"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cs typeface="Times New Roman" panose="02020603050405020304" pitchFamily="18" charset="0"/>
              </a:rPr>
              <a:t>R</a:t>
            </a:r>
            <a:r>
              <a:rPr lang="en-US" altLang="ja-JP" sz="2000" dirty="0" smtClean="0"/>
              <a:t> – </a:t>
            </a:r>
            <a:r>
              <a:rPr lang="en-US" altLang="ja-JP" sz="2000" dirty="0" err="1" smtClean="0"/>
              <a:t>b</a:t>
            </a:r>
            <a:r>
              <a:rPr lang="en-US" altLang="ja-JP" sz="2000" dirty="0" err="1" smtClean="0"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/>
              <a:t>L</a:t>
            </a:r>
            <a:r>
              <a:rPr lang="en-US" altLang="ja-JP" sz="2000" dirty="0" smtClean="0"/>
              <a:t> mixing parameter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22136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 bwMode="auto">
          <a:xfrm>
            <a:off x="1475656" y="620688"/>
            <a:ext cx="5688632" cy="3888432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mtClean="0">
              <a:noFill/>
              <a:ea typeface="ＭＳ Ｐゴシック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547664" y="107340"/>
            <a:ext cx="5472608" cy="369332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18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Scatter plot in T_D32 - BR(h</a:t>
            </a:r>
            <a:r>
              <a:rPr lang="en-US" altLang="ja-JP" sz="1800" baseline="300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0</a:t>
            </a:r>
            <a:r>
              <a:rPr lang="en-US" altLang="ja-JP" sz="18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-&gt; b s</a:t>
            </a:r>
            <a:r>
              <a:rPr lang="en-US" altLang="ja-JP" sz="1800" dirty="0" smtClean="0">
                <a:solidFill>
                  <a:srgbClr val="DADADA">
                    <a:lumMod val="10000"/>
                  </a:srgb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/ s b</a:t>
            </a:r>
            <a:r>
              <a:rPr lang="en-US" altLang="ja-JP" sz="1800" dirty="0">
                <a:solidFill>
                  <a:srgbClr val="DADADA">
                    <a:lumMod val="10000"/>
                  </a:srgbClr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)  plane</a:t>
            </a:r>
          </a:p>
        </p:txBody>
      </p:sp>
      <p:sp>
        <p:nvSpPr>
          <p:cNvPr id="8" name="下矢印 7"/>
          <p:cNvSpPr/>
          <p:nvPr/>
        </p:nvSpPr>
        <p:spPr bwMode="auto">
          <a:xfrm>
            <a:off x="3779912" y="4653136"/>
            <a:ext cx="700656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mtClean="0">
              <a:ea typeface="ＭＳ Ｐゴシック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243387" y="4201343"/>
            <a:ext cx="1480741" cy="307777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solidFill>
                  <a:srgbClr val="FF0000"/>
                </a:solidFill>
              </a:rPr>
              <a:t>T_D32 (GeV)</a:t>
            </a:r>
            <a:endParaRPr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 rot="16200000">
            <a:off x="1692271" y="2256536"/>
            <a:ext cx="1563248" cy="307777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BR(h</a:t>
            </a:r>
            <a:r>
              <a:rPr lang="en-US" altLang="ja-JP" sz="1400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-&gt; b s</a:t>
            </a:r>
            <a:r>
              <a:rPr lang="en-US" altLang="ja-JP" sz="14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 / s b</a:t>
            </a:r>
            <a:r>
              <a:rPr lang="en-US" altLang="ja-JP" sz="1400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endParaRPr lang="ja-JP" altLang="en-US" sz="1400" dirty="0">
              <a:solidFill>
                <a:srgbClr val="FF0000"/>
              </a:solidFill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3895" y="631666"/>
            <a:ext cx="4153935" cy="3653298"/>
          </a:xfrm>
          <a:prstGeom prst="rect">
            <a:avLst/>
          </a:prstGeom>
        </p:spPr>
      </p:pic>
      <p:sp>
        <p:nvSpPr>
          <p:cNvPr id="12" name="正方形/長方形 11"/>
          <p:cNvSpPr/>
          <p:nvPr/>
        </p:nvSpPr>
        <p:spPr bwMode="auto">
          <a:xfrm>
            <a:off x="1080120" y="5085184"/>
            <a:ext cx="6804248" cy="1008112"/>
          </a:xfrm>
          <a:prstGeom prst="rect">
            <a:avLst/>
          </a:prstGeom>
          <a:solidFill>
            <a:schemeClr val="tx2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ts val="1400"/>
              </a:lnSpc>
              <a:buFontTx/>
              <a:buChar char="-"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buFontTx/>
              <a:buChar char="-"/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There is a strong correlation between T_D32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- BR(h</a:t>
            </a:r>
            <a:r>
              <a:rPr lang="en-US" altLang="ja-JP" sz="1800" baseline="30000" dirty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 -&gt; b s</a:t>
            </a:r>
            <a:r>
              <a:rPr lang="en-US" altLang="ja-JP" sz="18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 / s b</a:t>
            </a:r>
            <a:r>
              <a:rPr lang="en-US" altLang="ja-JP" sz="1800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)!</a:t>
            </a:r>
            <a:endParaRPr lang="en-US" altLang="ja-JP" sz="1800" dirty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buFontTx/>
              <a:buChar char="-"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buFontTx/>
              <a:buChar char="-"/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BR(h</a:t>
            </a:r>
            <a:r>
              <a:rPr lang="en-US" altLang="ja-JP" sz="1800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-&gt; b s</a:t>
            </a:r>
            <a:r>
              <a:rPr lang="en-US" altLang="ja-JP" sz="18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 / s b</a:t>
            </a:r>
            <a:r>
              <a:rPr lang="en-US" altLang="ja-JP" sz="1800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r>
              <a:rPr lang="en-US" altLang="ja-JP" sz="18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can be as large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as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0.13%!</a:t>
            </a:r>
          </a:p>
          <a:p>
            <a:pPr>
              <a:lnSpc>
                <a:spcPts val="1400"/>
              </a:lnSpc>
              <a:defRPr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endParaRPr lang="ja-JP" altLang="en-US" dirty="0" smtClean="0">
              <a:solidFill>
                <a:srgbClr val="FF0000"/>
              </a:solidFill>
              <a:ea typeface="ＭＳ Ｐゴシック" pitchFamily="50" charset="-128"/>
            </a:endParaRPr>
          </a:p>
        </p:txBody>
      </p:sp>
      <p:sp>
        <p:nvSpPr>
          <p:cNvPr id="9" name="円/楕円 8"/>
          <p:cNvSpPr/>
          <p:nvPr/>
        </p:nvSpPr>
        <p:spPr bwMode="auto">
          <a:xfrm>
            <a:off x="4269035" y="4102205"/>
            <a:ext cx="1080120" cy="478923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mtClean="0">
              <a:ea typeface="ＭＳ Ｐゴシック" pitchFamily="50" charset="-128"/>
            </a:endParaRPr>
          </a:p>
        </p:txBody>
      </p:sp>
      <p:cxnSp>
        <p:nvCxnSpPr>
          <p:cNvPr id="13" name="直線矢印コネクタ 12"/>
          <p:cNvCxnSpPr>
            <a:stCxn id="14" idx="1"/>
            <a:endCxn id="9" idx="6"/>
          </p:cNvCxnSpPr>
          <p:nvPr/>
        </p:nvCxnSpPr>
        <p:spPr bwMode="auto">
          <a:xfrm flipH="1">
            <a:off x="5349155" y="4240387"/>
            <a:ext cx="746859" cy="10128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テキスト ボックス 13"/>
          <p:cNvSpPr txBox="1"/>
          <p:nvPr/>
        </p:nvSpPr>
        <p:spPr>
          <a:xfrm>
            <a:off x="6096014" y="4040332"/>
            <a:ext cx="2816629" cy="400110"/>
          </a:xfrm>
          <a:prstGeom prst="rect">
            <a:avLst/>
          </a:prstGeom>
          <a:solidFill>
            <a:schemeClr val="tx1"/>
          </a:solidFill>
          <a:ln>
            <a:solidFill>
              <a:schemeClr val="accent4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 err="1" smtClean="0"/>
              <a:t>s</a:t>
            </a:r>
            <a:r>
              <a:rPr lang="en-US" altLang="ja-JP" sz="2000" dirty="0" err="1" smtClean="0"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cs typeface="Times New Roman" panose="02020603050405020304" pitchFamily="18" charset="0"/>
              </a:rPr>
              <a:t>L</a:t>
            </a:r>
            <a:r>
              <a:rPr lang="en-US" altLang="ja-JP" sz="2000" dirty="0" smtClean="0"/>
              <a:t> – </a:t>
            </a:r>
            <a:r>
              <a:rPr lang="en-US" altLang="ja-JP" sz="2000" dirty="0" err="1" smtClean="0"/>
              <a:t>b</a:t>
            </a:r>
            <a:r>
              <a:rPr lang="en-US" altLang="ja-JP" sz="2000" dirty="0" err="1" smtClean="0"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/>
              <a:t>R</a:t>
            </a:r>
            <a:r>
              <a:rPr lang="en-US" altLang="ja-JP" sz="2000" dirty="0" smtClean="0"/>
              <a:t> mixing parameter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8649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0"/>
            <a:ext cx="5616624" cy="79208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ja-JP" b="1" i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</a:rPr>
              <a:t>6</a:t>
            </a:r>
            <a:r>
              <a:rPr lang="en-US" altLang="ja-JP" b="1" i="1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</a:rPr>
              <a:t>.</a:t>
            </a:r>
            <a:r>
              <a:rPr lang="en-US" altLang="ja-JP" b="1" i="1" u="sng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</a:rPr>
              <a:t> Conclusion</a:t>
            </a:r>
          </a:p>
        </p:txBody>
      </p:sp>
      <p:sp>
        <p:nvSpPr>
          <p:cNvPr id="10" name="コンテンツ プレースホルダ 9"/>
          <p:cNvSpPr>
            <a:spLocks noGrp="1"/>
          </p:cNvSpPr>
          <p:nvPr>
            <p:ph idx="1"/>
          </p:nvPr>
        </p:nvSpPr>
        <p:spPr>
          <a:xfrm>
            <a:off x="395536" y="1196752"/>
            <a:ext cx="8280920" cy="5256584"/>
          </a:xfrm>
        </p:spPr>
        <p:txBody>
          <a:bodyPr/>
          <a:lstStyle/>
          <a:p>
            <a:pPr>
              <a:buFontTx/>
              <a:buChar char="-"/>
            </a:pP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We 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have studied the 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decays </a:t>
            </a:r>
          </a:p>
          <a:p>
            <a:pPr>
              <a:buFontTx/>
              <a:buChar char="-"/>
            </a:pPr>
            <a:endParaRPr lang="en-US" altLang="ja-JP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altLang="ja-JP" sz="1600" b="1" i="1" baseline="30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(125GeV) </a:t>
            </a:r>
            <a:r>
              <a:rPr lang="en-US" altLang="ja-JP" sz="16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→  c </a:t>
            </a:r>
            <a:r>
              <a:rPr lang="en-US" altLang="ja-JP" sz="1600" b="1" i="1" kern="1200" dirty="0" err="1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c</a:t>
            </a:r>
            <a:r>
              <a:rPr lang="en-US" altLang="ja-JP" sz="1600" b="1" i="1" kern="1200" dirty="0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6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 &amp; b </a:t>
            </a:r>
            <a:r>
              <a:rPr lang="en-US" altLang="ja-JP" sz="1600" b="1" i="1" kern="1200" dirty="0" err="1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b</a:t>
            </a:r>
            <a:r>
              <a:rPr lang="en-US" altLang="ja-JP" sz="1600" b="1" i="1" kern="1200" dirty="0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6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 &amp; b s</a:t>
            </a:r>
            <a:r>
              <a:rPr lang="en-US" altLang="ja-JP" sz="1600" b="1" i="1" kern="1200" dirty="0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ja-JP" sz="1800" b="1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at </a:t>
            </a:r>
            <a:r>
              <a:rPr lang="en-US" altLang="ja-JP" sz="1800" b="1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full one-loop level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altLang="ja-JP" sz="1600" b="1" i="1" dirty="0" smtClean="0">
                <a:solidFill>
                  <a:srgbClr val="FF6699"/>
                </a:solidFill>
                <a:latin typeface="Times New Roman" pitchFamily="18" charset="0"/>
                <a:cs typeface="Times New Roman" pitchFamily="18" charset="0"/>
              </a:rPr>
              <a:t>MSSM with QFV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endParaRPr lang="en-US" altLang="ja-JP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- Performing a parameter scan, we have found the followings:</a:t>
            </a:r>
          </a:p>
          <a:p>
            <a:pPr>
              <a:buNone/>
            </a:pPr>
            <a:endParaRPr lang="en-US" altLang="ja-JP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* 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DEV(h</a:t>
            </a:r>
            <a:r>
              <a:rPr lang="en-US" altLang="ja-JP" sz="1800" b="1" i="1" kern="1200" baseline="300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0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 -&gt; c c</a:t>
            </a:r>
            <a:r>
              <a:rPr lang="en-US" altLang="ja-JP" sz="1800" b="1" i="1" kern="1200" dirty="0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) and DEV(h</a:t>
            </a:r>
            <a:r>
              <a:rPr lang="en-US" altLang="ja-JP" sz="1800" b="1" i="1" kern="1200" baseline="300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0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 -&gt; b b</a:t>
            </a:r>
            <a:r>
              <a:rPr lang="en-US" altLang="ja-JP" sz="1800" b="1" i="1" kern="1200" dirty="0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) can be very large simultaneously! 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altLang="ja-JP" sz="16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DEV(h</a:t>
            </a:r>
            <a:r>
              <a:rPr lang="en-US" altLang="ja-JP" sz="1800" b="1" i="1" kern="1200" baseline="300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0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 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-&gt; c c</a:t>
            </a:r>
            <a:r>
              <a:rPr lang="en-US" altLang="ja-JP" sz="1800" b="1" i="1" kern="1200" dirty="0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)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can be as large as ~ </a:t>
            </a:r>
            <a:r>
              <a:rPr lang="en-US" altLang="ja-JP" sz="1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±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40%,</a:t>
            </a:r>
          </a:p>
          <a:p>
            <a:pPr>
              <a:buNone/>
            </a:pPr>
            <a:r>
              <a:rPr lang="en-US" altLang="ja-JP" sz="16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  <a:cs typeface="Times New Roman" pitchFamily="18" charset="0"/>
              </a:rPr>
              <a:t> </a:t>
            </a:r>
            <a:r>
              <a:rPr lang="en-US" altLang="ja-JP" sz="16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  <a:cs typeface="Times New Roman" pitchFamily="18" charset="0"/>
              </a:rPr>
              <a:t>        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DEV(h</a:t>
            </a:r>
            <a:r>
              <a:rPr lang="en-US" altLang="ja-JP" sz="1800" b="1" i="1" kern="1200" baseline="300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0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 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-&gt; b b</a:t>
            </a:r>
            <a:r>
              <a:rPr lang="en-US" altLang="ja-JP" sz="1800" b="1" i="1" kern="1200" dirty="0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)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can be 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as 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large as ~ </a:t>
            </a:r>
            <a:r>
              <a:rPr lang="en-US" altLang="ja-JP" sz="1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±</a:t>
            </a:r>
            <a:r>
              <a:rPr lang="en-US" altLang="ja-JP" sz="16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20%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altLang="ja-JP" sz="16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altLang="ja-JP" sz="16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ja-JP" sz="1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* The deviation of the width ratio </a:t>
            </a:r>
            <a:r>
              <a:rPr lang="en-US" altLang="ja-JP" sz="1800" b="1" i="1" dirty="0" smtClean="0">
                <a:solidFill>
                  <a:srgbClr val="FFFF00"/>
                </a:solidFill>
                <a:latin typeface="Symbol" pitchFamily="18" charset="2"/>
                <a:cs typeface="Times New Roman" pitchFamily="18" charset="0"/>
              </a:rPr>
              <a:t>G 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(h</a:t>
            </a:r>
            <a:r>
              <a:rPr lang="en-US" altLang="ja-JP" sz="1800" b="1" i="1" kern="1200" baseline="300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0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 -&gt; b b</a:t>
            </a:r>
            <a:r>
              <a:rPr lang="en-US" altLang="ja-JP" sz="1800" b="1" i="1" kern="1200" dirty="0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)</a:t>
            </a:r>
            <a:r>
              <a:rPr lang="en-US" altLang="ja-JP" sz="1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1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en-US" altLang="ja-JP" sz="1800" b="1" i="1" dirty="0" smtClean="0">
                <a:solidFill>
                  <a:srgbClr val="FFFF00"/>
                </a:solidFill>
                <a:latin typeface="Symbol" pitchFamily="18" charset="2"/>
                <a:cs typeface="Times New Roman" pitchFamily="18" charset="0"/>
              </a:rPr>
              <a:t>G 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(h</a:t>
            </a:r>
            <a:r>
              <a:rPr lang="en-US" altLang="ja-JP" sz="1800" b="1" i="1" kern="1200" baseline="300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0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 -&gt; c c</a:t>
            </a:r>
            <a:r>
              <a:rPr lang="en-US" altLang="ja-JP" sz="1800" b="1" i="1" kern="1200" dirty="0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)</a:t>
            </a:r>
            <a:r>
              <a:rPr lang="en-US" altLang="ja-JP" sz="1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ja-JP" sz="18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1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from the SM value can be as large as ~ +</a:t>
            </a:r>
            <a:r>
              <a:rPr lang="en-US" altLang="ja-JP" sz="1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200%!</a:t>
            </a:r>
            <a:endParaRPr lang="en-US" altLang="ja-JP" sz="18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1400"/>
              </a:lnSpc>
              <a:buNone/>
            </a:pPr>
            <a:endParaRPr lang="en-US" altLang="ja-JP" sz="16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1100"/>
              </a:lnSpc>
              <a:buNone/>
            </a:pPr>
            <a:r>
              <a:rPr lang="en-US" altLang="ja-JP" sz="1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ja-JP" sz="18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en-US" altLang="ja-JP" sz="1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ILC 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can observe such large deviations from SM at high significance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!</a:t>
            </a:r>
          </a:p>
          <a:p>
            <a:pPr>
              <a:lnSpc>
                <a:spcPts val="1100"/>
              </a:lnSpc>
              <a:buNone/>
            </a:pPr>
            <a:endParaRPr lang="en-US" altLang="ja-JP" sz="16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altLang="ja-JP" sz="8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eaLnBrk="1" hangingPunct="1">
              <a:lnSpc>
                <a:spcPts val="1400"/>
              </a:lnSpc>
              <a:spcBef>
                <a:spcPct val="0"/>
              </a:spcBef>
              <a:buNone/>
            </a:pPr>
            <a:r>
              <a:rPr lang="en-US" altLang="ja-JP" sz="16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*  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BR(h</a:t>
            </a:r>
            <a:r>
              <a:rPr lang="en-US" altLang="ja-JP" sz="1800" b="1" i="1" kern="1200" baseline="300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0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 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-&gt; b s</a:t>
            </a:r>
            <a:r>
              <a:rPr lang="en-US" altLang="ja-JP" sz="1800" b="1" i="1" kern="1200" dirty="0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 / s b</a:t>
            </a:r>
            <a:r>
              <a:rPr lang="en-US" altLang="ja-JP" sz="1800" b="1" i="1" kern="1200" dirty="0">
                <a:solidFill>
                  <a:srgbClr val="FFFF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) can be as large as 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~ 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0.13%!</a:t>
            </a:r>
          </a:p>
          <a:p>
            <a:pPr marL="0" lvl="0" indent="0" eaLnBrk="1" hangingPunct="1">
              <a:lnSpc>
                <a:spcPts val="1400"/>
              </a:lnSpc>
              <a:spcBef>
                <a:spcPct val="0"/>
              </a:spcBef>
              <a:buFontTx/>
              <a:buChar char="-"/>
              <a:defRPr/>
            </a:pPr>
            <a:endParaRPr lang="en-US" altLang="ja-JP" sz="1800" b="1" i="1" kern="1200" dirty="0">
              <a:solidFill>
                <a:srgbClr val="FF0000"/>
              </a:solidFill>
              <a:latin typeface="Times New Roman" pitchFamily="18" charset="0"/>
              <a:ea typeface="ＭＳ Ｐゴシック" pitchFamily="50" charset="-128"/>
            </a:endParaRPr>
          </a:p>
          <a:p>
            <a:pPr marL="0" lvl="0" indent="0" eaLnBrk="1" hangingPunct="1">
              <a:lnSpc>
                <a:spcPts val="1400"/>
              </a:lnSpc>
              <a:spcBef>
                <a:spcPct val="0"/>
              </a:spcBef>
              <a:buNone/>
              <a:defRPr/>
            </a:pPr>
            <a:r>
              <a:rPr lang="en-US" altLang="ja-JP" sz="1800" b="1" i="1" kern="1200" dirty="0" smtClean="0">
                <a:solidFill>
                  <a:srgbClr val="FF0000"/>
                </a:solidFill>
                <a:latin typeface="Times New Roman" pitchFamily="18" charset="0"/>
                <a:ea typeface="ＭＳ Ｐゴシック" charset="-128"/>
              </a:rPr>
              <a:t>     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ILC(250 + 500 + 1000) sensitivity could be 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~ 0.1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%!</a:t>
            </a:r>
            <a:endParaRPr lang="en-US" altLang="ja-JP" sz="16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kumimoji="1" lang="ja-JP" altLang="en-US" sz="1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431032" y="476672"/>
            <a:ext cx="871296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hangingPunct="0">
              <a:spcBef>
                <a:spcPct val="20000"/>
              </a:spcBef>
            </a:pPr>
            <a:endParaRPr lang="en-US" altLang="ja-JP" sz="1800" kern="0" dirty="0" smtClean="0">
              <a:solidFill>
                <a:srgbClr val="FF6699"/>
              </a:solidFill>
              <a:ea typeface="ＭＳ Ｐゴシック"/>
              <a:cs typeface="Times New Roman" pitchFamily="18" charset="0"/>
            </a:endParaRPr>
          </a:p>
          <a:p>
            <a:pPr marL="342900" lvl="0" indent="-342900" eaLnBrk="0" hangingPunct="0">
              <a:spcBef>
                <a:spcPct val="20000"/>
              </a:spcBef>
              <a:buFontTx/>
              <a:buChar char="-"/>
            </a:pPr>
            <a:r>
              <a:rPr lang="en-US" altLang="ja-JP" sz="1800" kern="0" dirty="0" smtClean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All of these large deviations in </a:t>
            </a:r>
            <a:r>
              <a:rPr lang="en-US" altLang="ja-JP" sz="1600" kern="0" dirty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h</a:t>
            </a:r>
            <a:r>
              <a:rPr lang="en-US" altLang="ja-JP" sz="1600" kern="0" baseline="30000" dirty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0</a:t>
            </a:r>
            <a:r>
              <a:rPr lang="en-US" altLang="ja-JP" sz="1600" kern="0" dirty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 (125GeV) </a:t>
            </a:r>
            <a:r>
              <a:rPr lang="en-US" altLang="ja-JP" sz="1600" dirty="0">
                <a:solidFill>
                  <a:srgbClr val="FFFF00"/>
                </a:solidFill>
              </a:rPr>
              <a:t>→  c </a:t>
            </a:r>
            <a:r>
              <a:rPr lang="en-US" altLang="ja-JP" sz="1600" dirty="0" err="1">
                <a:solidFill>
                  <a:srgbClr val="FFFF00"/>
                </a:solidFill>
              </a:rPr>
              <a:t>c</a:t>
            </a:r>
            <a:r>
              <a:rPr lang="en-US" altLang="ja-JP" sz="1600" dirty="0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600" dirty="0">
                <a:solidFill>
                  <a:srgbClr val="FFFF00"/>
                </a:solidFill>
              </a:rPr>
              <a:t> &amp; b </a:t>
            </a:r>
            <a:r>
              <a:rPr lang="en-US" altLang="ja-JP" sz="1600" dirty="0" err="1">
                <a:solidFill>
                  <a:srgbClr val="FFFF00"/>
                </a:solidFill>
              </a:rPr>
              <a:t>b</a:t>
            </a:r>
            <a:r>
              <a:rPr lang="en-US" altLang="ja-JP" sz="1600" dirty="0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600" dirty="0">
                <a:solidFill>
                  <a:srgbClr val="FFFF00"/>
                </a:solidFill>
              </a:rPr>
              <a:t> &amp; b s</a:t>
            </a:r>
            <a:r>
              <a:rPr lang="en-US" altLang="ja-JP" sz="1600" dirty="0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600" kern="0" dirty="0" smtClean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 </a:t>
            </a:r>
            <a:r>
              <a:rPr lang="en-US" altLang="ja-JP" sz="1600" kern="0" dirty="0" smtClean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are </a:t>
            </a:r>
            <a:r>
              <a:rPr lang="en-US" altLang="ja-JP" sz="1800" kern="0" dirty="0" smtClean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due </a:t>
            </a:r>
            <a:r>
              <a:rPr lang="en-US" altLang="ja-JP" sz="1800" kern="0" dirty="0" smtClean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to </a:t>
            </a:r>
            <a:endParaRPr lang="en-US" altLang="ja-JP" sz="1800" kern="0" dirty="0" smtClean="0">
              <a:solidFill>
                <a:srgbClr val="FFFF00"/>
              </a:solidFill>
              <a:ea typeface="ＭＳ Ｐゴシック"/>
              <a:cs typeface="Times New Roman" pitchFamily="18" charset="0"/>
            </a:endParaRPr>
          </a:p>
          <a:p>
            <a:pPr lvl="0" eaLnBrk="0" hangingPunct="0">
              <a:spcBef>
                <a:spcPct val="20000"/>
              </a:spcBef>
            </a:pPr>
            <a:r>
              <a:rPr lang="en-US" altLang="ja-JP" sz="1800" kern="0" dirty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 </a:t>
            </a:r>
            <a:r>
              <a:rPr lang="en-US" altLang="ja-JP" sz="1800" kern="0" dirty="0" smtClean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     </a:t>
            </a:r>
            <a:r>
              <a:rPr lang="en-US" altLang="ja-JP" sz="1800" kern="0" dirty="0" smtClean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large </a:t>
            </a:r>
            <a:r>
              <a:rPr lang="en-US" altLang="ja-JP" sz="1800" kern="0" dirty="0" err="1" smtClean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scharm</a:t>
            </a:r>
            <a:r>
              <a:rPr lang="en-US" altLang="ja-JP" sz="1800" kern="0" dirty="0" smtClean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-stop mixing </a:t>
            </a: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 &amp; large stop/</a:t>
            </a:r>
            <a:r>
              <a:rPr lang="en-US" altLang="ja-JP" sz="1800" dirty="0" err="1" smtClean="0">
                <a:solidFill>
                  <a:srgbClr val="FFFF00"/>
                </a:solidFill>
                <a:cs typeface="Times New Roman" pitchFamily="18" charset="0"/>
              </a:rPr>
              <a:t>scharm</a:t>
            </a: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 involved trilinear couplings</a:t>
            </a:r>
          </a:p>
          <a:p>
            <a:pPr marL="342900" lvl="0" indent="-342900" eaLnBrk="0" hangingPunct="0">
              <a:spcBef>
                <a:spcPct val="20000"/>
              </a:spcBef>
            </a:pP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     T</a:t>
            </a:r>
            <a:r>
              <a:rPr lang="en-US" altLang="ja-JP" sz="1800" baseline="-25000" dirty="0" smtClean="0">
                <a:solidFill>
                  <a:srgbClr val="FFFF00"/>
                </a:solidFill>
                <a:cs typeface="Times New Roman" pitchFamily="18" charset="0"/>
              </a:rPr>
              <a:t>U32</a:t>
            </a: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, T</a:t>
            </a:r>
            <a:r>
              <a:rPr lang="en-US" altLang="ja-JP" sz="1800" baseline="-25000" dirty="0" smtClean="0">
                <a:solidFill>
                  <a:srgbClr val="FFFF00"/>
                </a:solidFill>
                <a:cs typeface="Times New Roman" pitchFamily="18" charset="0"/>
              </a:rPr>
              <a:t>U23</a:t>
            </a: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, T</a:t>
            </a:r>
            <a:r>
              <a:rPr lang="en-US" altLang="ja-JP" sz="1800" baseline="-25000" dirty="0" smtClean="0">
                <a:solidFill>
                  <a:srgbClr val="FFFF00"/>
                </a:solidFill>
                <a:cs typeface="Times New Roman" pitchFamily="18" charset="0"/>
              </a:rPr>
              <a:t>U33</a:t>
            </a: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 </a:t>
            </a: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 and</a:t>
            </a:r>
          </a:p>
          <a:p>
            <a:pPr marL="342900" lvl="0" indent="-342900" eaLnBrk="0" hangingPunct="0">
              <a:spcBef>
                <a:spcPct val="20000"/>
              </a:spcBef>
            </a:pPr>
            <a:r>
              <a:rPr lang="en-US" altLang="ja-JP" sz="1800" dirty="0">
                <a:solidFill>
                  <a:srgbClr val="FFFF00"/>
                </a:solidFill>
                <a:cs typeface="Times New Roman" pitchFamily="18" charset="0"/>
              </a:rPr>
              <a:t> </a:t>
            </a: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    </a:t>
            </a:r>
            <a:r>
              <a:rPr lang="en-US" altLang="ja-JP" sz="1800" kern="0" dirty="0" smtClean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large s̃ - b̃ </a:t>
            </a:r>
            <a:r>
              <a:rPr lang="en-US" altLang="ja-JP" sz="1800" kern="0" dirty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mixing </a:t>
            </a:r>
            <a:r>
              <a:rPr lang="en-US" altLang="ja-JP" sz="1800" dirty="0">
                <a:solidFill>
                  <a:srgbClr val="FFFF00"/>
                </a:solidFill>
                <a:cs typeface="Times New Roman" pitchFamily="18" charset="0"/>
              </a:rPr>
              <a:t> &amp; </a:t>
            </a: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large </a:t>
            </a:r>
            <a:r>
              <a:rPr lang="en-US" altLang="ja-JP" sz="1800" kern="0" dirty="0" smtClean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s̃ </a:t>
            </a: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/ </a:t>
            </a:r>
            <a:r>
              <a:rPr lang="en-US" altLang="ja-JP" sz="1800" kern="0" dirty="0" smtClean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b̃ </a:t>
            </a: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involved </a:t>
            </a:r>
            <a:r>
              <a:rPr lang="en-US" altLang="ja-JP" sz="1800" dirty="0">
                <a:solidFill>
                  <a:srgbClr val="FFFF00"/>
                </a:solidFill>
                <a:cs typeface="Times New Roman" pitchFamily="18" charset="0"/>
              </a:rPr>
              <a:t>trilinear </a:t>
            </a: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couplings </a:t>
            </a:r>
          </a:p>
          <a:p>
            <a:pPr marL="342900" lvl="0" indent="-342900" eaLnBrk="0" hangingPunct="0">
              <a:spcBef>
                <a:spcPct val="20000"/>
              </a:spcBef>
            </a:pPr>
            <a:r>
              <a:rPr lang="en-US" altLang="ja-JP" sz="1800" dirty="0">
                <a:solidFill>
                  <a:srgbClr val="FFFF00"/>
                </a:solidFill>
                <a:cs typeface="Times New Roman" pitchFamily="18" charset="0"/>
              </a:rPr>
              <a:t> </a:t>
            </a: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    T</a:t>
            </a:r>
            <a:r>
              <a:rPr lang="en-US" altLang="ja-JP" sz="1800" baseline="-25000" dirty="0" smtClean="0">
                <a:solidFill>
                  <a:srgbClr val="FFFF00"/>
                </a:solidFill>
                <a:cs typeface="Times New Roman" pitchFamily="18" charset="0"/>
              </a:rPr>
              <a:t>D32</a:t>
            </a:r>
            <a:r>
              <a:rPr lang="en-US" altLang="ja-JP" sz="1800" dirty="0">
                <a:solidFill>
                  <a:srgbClr val="FFFF00"/>
                </a:solidFill>
                <a:cs typeface="Times New Roman" pitchFamily="18" charset="0"/>
              </a:rPr>
              <a:t>, </a:t>
            </a: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T</a:t>
            </a:r>
            <a:r>
              <a:rPr lang="en-US" altLang="ja-JP" sz="1800" baseline="-25000" dirty="0" smtClean="0">
                <a:solidFill>
                  <a:srgbClr val="FFFF00"/>
                </a:solidFill>
                <a:cs typeface="Times New Roman" pitchFamily="18" charset="0"/>
              </a:rPr>
              <a:t>D23</a:t>
            </a:r>
            <a:r>
              <a:rPr lang="en-US" altLang="ja-JP" sz="1800" dirty="0">
                <a:solidFill>
                  <a:srgbClr val="FFFF00"/>
                </a:solidFill>
                <a:cs typeface="Times New Roman" pitchFamily="18" charset="0"/>
              </a:rPr>
              <a:t>, </a:t>
            </a: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T</a:t>
            </a:r>
            <a:r>
              <a:rPr lang="en-US" altLang="ja-JP" sz="1800" baseline="-25000" dirty="0" smtClean="0">
                <a:solidFill>
                  <a:srgbClr val="FFFF00"/>
                </a:solidFill>
                <a:cs typeface="Times New Roman" pitchFamily="18" charset="0"/>
              </a:rPr>
              <a:t>D33</a:t>
            </a: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!</a:t>
            </a:r>
            <a:endParaRPr lang="en-US" altLang="ja-JP" sz="1800" kern="0" dirty="0" smtClean="0">
              <a:solidFill>
                <a:srgbClr val="FFFF00"/>
              </a:solidFill>
              <a:ea typeface="ＭＳ Ｐゴシック"/>
              <a:cs typeface="Times New Roman" pitchFamily="18" charset="0"/>
            </a:endParaRPr>
          </a:p>
          <a:p>
            <a:pPr marL="342900" lvl="0" indent="-342900" eaLnBrk="0" hangingPunct="0">
              <a:spcBef>
                <a:spcPct val="20000"/>
              </a:spcBef>
            </a:pPr>
            <a:endParaRPr lang="en-US" altLang="ja-JP" sz="1800" kern="0" dirty="0" smtClean="0">
              <a:solidFill>
                <a:srgbClr val="FFFFFF"/>
              </a:solidFill>
              <a:ea typeface="ＭＳ Ｐゴシック"/>
              <a:cs typeface="Times New Roman" pitchFamily="18" charset="0"/>
            </a:endParaRPr>
          </a:p>
          <a:p>
            <a:pPr marL="342900" lvl="0" indent="-342900" eaLnBrk="0" hangingPunct="0">
              <a:spcBef>
                <a:spcPct val="20000"/>
              </a:spcBef>
            </a:pPr>
            <a:r>
              <a:rPr lang="en-US" altLang="ja-JP" sz="1800" kern="0" dirty="0" smtClean="0">
                <a:solidFill>
                  <a:srgbClr val="FFFFFF"/>
                </a:solidFill>
                <a:ea typeface="ＭＳ Ｐゴシック"/>
                <a:cs typeface="Times New Roman" pitchFamily="18" charset="0"/>
              </a:rPr>
              <a:t>-  </a:t>
            </a:r>
            <a:r>
              <a:rPr lang="en-US" altLang="ja-JP" sz="1800" kern="0" dirty="0" smtClean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 In case the deviation pattern shown here is really observed at ILC, then it would </a:t>
            </a:r>
          </a:p>
          <a:p>
            <a:pPr marL="342900" lvl="0" indent="-342900" eaLnBrk="0" hangingPunct="0">
              <a:spcBef>
                <a:spcPct val="20000"/>
              </a:spcBef>
            </a:pPr>
            <a:r>
              <a:rPr lang="en-US" altLang="ja-JP" sz="1800" kern="0" dirty="0" smtClean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   strongly suggest the discovery of QFV SUSY (MSSM with QFV)!  </a:t>
            </a:r>
          </a:p>
          <a:p>
            <a:pPr marL="342900" lvl="0" indent="-342900" eaLnBrk="0" hangingPunct="0">
              <a:spcBef>
                <a:spcPct val="20000"/>
              </a:spcBef>
            </a:pPr>
            <a:endParaRPr lang="en-US" altLang="ja-JP" sz="1800" kern="0" dirty="0" smtClean="0">
              <a:solidFill>
                <a:srgbClr val="FFFFFF"/>
              </a:solidFill>
              <a:ea typeface="ＭＳ Ｐゴシック"/>
              <a:cs typeface="Times New Roman" pitchFamily="18" charset="0"/>
            </a:endParaRPr>
          </a:p>
          <a:p>
            <a:pPr marL="342900" lvl="0" indent="-342900" eaLnBrk="0" hangingPunct="0">
              <a:spcBef>
                <a:spcPct val="20000"/>
              </a:spcBef>
            </a:pPr>
            <a:r>
              <a:rPr lang="en-US" altLang="ja-JP" sz="1800" kern="0" dirty="0" smtClean="0">
                <a:solidFill>
                  <a:srgbClr val="FFFFFF"/>
                </a:solidFill>
                <a:ea typeface="ＭＳ Ｐゴシック"/>
                <a:cs typeface="Times New Roman" pitchFamily="18" charset="0"/>
              </a:rPr>
              <a:t>- See next slide also.</a:t>
            </a:r>
            <a:endParaRPr lang="ja-JP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コンテンツ プレースホルダ 9"/>
          <p:cNvSpPr>
            <a:spLocks noGrp="1"/>
          </p:cNvSpPr>
          <p:nvPr>
            <p:ph idx="1"/>
          </p:nvPr>
        </p:nvSpPr>
        <p:spPr>
          <a:xfrm>
            <a:off x="251520" y="476672"/>
            <a:ext cx="8712968" cy="5184576"/>
          </a:xfrm>
        </p:spPr>
        <p:txBody>
          <a:bodyPr/>
          <a:lstStyle/>
          <a:p>
            <a:pPr>
              <a:buNone/>
            </a:pPr>
            <a:endParaRPr lang="en-US" altLang="ja-JP" sz="8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en-US" altLang="ja-JP" sz="2800" b="1" i="1" dirty="0" smtClean="0">
                <a:latin typeface="Times New Roman" pitchFamily="18" charset="0"/>
                <a:cs typeface="Times New Roman" pitchFamily="18" charset="0"/>
              </a:rPr>
              <a:t>Our analysis suggests the following:</a:t>
            </a:r>
          </a:p>
          <a:p>
            <a:pPr>
              <a:buFontTx/>
              <a:buChar char="-"/>
            </a:pPr>
            <a:endParaRPr lang="en-US" altLang="ja-JP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2800" b="1" i="1" dirty="0" smtClean="0">
                <a:latin typeface="Times New Roman" pitchFamily="18" charset="0"/>
                <a:cs typeface="Times New Roman" pitchFamily="18" charset="0"/>
              </a:rPr>
              <a:t>    PETRA/TRISTAN e- e+ collider discovered virtual Z</a:t>
            </a:r>
            <a:r>
              <a:rPr lang="en-US" altLang="ja-JP" sz="2800" b="1" i="1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altLang="ja-JP" sz="2800" b="1" i="1" dirty="0" smtClean="0">
                <a:latin typeface="Times New Roman" pitchFamily="18" charset="0"/>
                <a:cs typeface="Times New Roman" pitchFamily="18" charset="0"/>
              </a:rPr>
              <a:t> effect for the first time.</a:t>
            </a:r>
          </a:p>
          <a:p>
            <a:pPr>
              <a:buNone/>
            </a:pPr>
            <a:r>
              <a:rPr lang="en-US" altLang="ja-JP" sz="2800" b="1" i="1" dirty="0" smtClean="0">
                <a:latin typeface="Times New Roman" pitchFamily="18" charset="0"/>
                <a:cs typeface="Times New Roman" pitchFamily="18" charset="0"/>
              </a:rPr>
              <a:t>    Later, CERN p </a:t>
            </a:r>
            <a:r>
              <a:rPr lang="en-US" altLang="ja-JP" sz="2800" b="1" i="1" dirty="0" err="1" smtClean="0">
                <a:latin typeface="Times New Roman" pitchFamily="18" charset="0"/>
                <a:cs typeface="Times New Roman" pitchFamily="18" charset="0"/>
              </a:rPr>
              <a:t>pbar</a:t>
            </a:r>
            <a:r>
              <a:rPr lang="en-US" altLang="ja-JP" sz="2800" b="1" i="1" dirty="0" smtClean="0">
                <a:latin typeface="Times New Roman" pitchFamily="18" charset="0"/>
                <a:cs typeface="Times New Roman" pitchFamily="18" charset="0"/>
              </a:rPr>
              <a:t> collider discovered the Z</a:t>
            </a:r>
            <a:r>
              <a:rPr lang="en-US" altLang="ja-JP" sz="2800" b="1" i="1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altLang="ja-JP" sz="2800" b="1" i="1" dirty="0" smtClean="0">
                <a:latin typeface="Times New Roman" pitchFamily="18" charset="0"/>
                <a:cs typeface="Times New Roman" pitchFamily="18" charset="0"/>
              </a:rPr>
              <a:t> boson.</a:t>
            </a:r>
          </a:p>
          <a:p>
            <a:pPr>
              <a:buNone/>
            </a:pPr>
            <a:endParaRPr lang="en-US" altLang="ja-JP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ja-JP" sz="2800" b="1" i="1" dirty="0" smtClean="0">
                <a:solidFill>
                  <a:srgbClr val="FF6699"/>
                </a:solidFill>
                <a:latin typeface="Times New Roman" pitchFamily="18" charset="0"/>
                <a:cs typeface="Times New Roman" pitchFamily="18" charset="0"/>
              </a:rPr>
              <a:t>Similarly, ILC could discover virtual </a:t>
            </a:r>
            <a:r>
              <a:rPr lang="en-US" altLang="ja-JP" sz="2800" b="1" i="1" dirty="0" err="1" smtClean="0">
                <a:solidFill>
                  <a:srgbClr val="FF6699"/>
                </a:solidFill>
                <a:latin typeface="Times New Roman" pitchFamily="18" charset="0"/>
                <a:cs typeface="Times New Roman" pitchFamily="18" charset="0"/>
              </a:rPr>
              <a:t>Sparticle</a:t>
            </a:r>
            <a:r>
              <a:rPr lang="en-US" altLang="ja-JP" sz="2800" b="1" i="1" dirty="0" smtClean="0">
                <a:solidFill>
                  <a:srgbClr val="FF6699"/>
                </a:solidFill>
                <a:latin typeface="Times New Roman" pitchFamily="18" charset="0"/>
                <a:cs typeface="Times New Roman" pitchFamily="18" charset="0"/>
              </a:rPr>
              <a:t> effects for the first time in h</a:t>
            </a:r>
            <a:r>
              <a:rPr lang="en-US" altLang="ja-JP" sz="2800" b="1" i="1" baseline="30000" dirty="0" smtClean="0">
                <a:solidFill>
                  <a:srgbClr val="FF6699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altLang="ja-JP" sz="2800" b="1" i="1" dirty="0" smtClean="0">
                <a:solidFill>
                  <a:srgbClr val="FF6699"/>
                </a:solidFill>
                <a:latin typeface="Times New Roman" pitchFamily="18" charset="0"/>
                <a:cs typeface="Times New Roman" pitchFamily="18" charset="0"/>
              </a:rPr>
              <a:t>(125GeV) decays!</a:t>
            </a:r>
          </a:p>
          <a:p>
            <a:pPr>
              <a:buNone/>
            </a:pPr>
            <a:r>
              <a:rPr lang="en-US" altLang="ja-JP" sz="2800" b="1" i="1" dirty="0" smtClean="0">
                <a:solidFill>
                  <a:srgbClr val="FF6699"/>
                </a:solidFill>
                <a:latin typeface="Times New Roman" pitchFamily="18" charset="0"/>
                <a:cs typeface="Times New Roman" pitchFamily="18" charset="0"/>
              </a:rPr>
              <a:t>    Later, HE-LHC/VLHC p </a:t>
            </a:r>
            <a:r>
              <a:rPr lang="en-US" altLang="ja-JP" sz="2800" b="1" i="1" dirty="0" err="1" smtClean="0">
                <a:solidFill>
                  <a:srgbClr val="FF6699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ja-JP" sz="2800" b="1" i="1" dirty="0" smtClean="0">
                <a:solidFill>
                  <a:srgbClr val="FF6699"/>
                </a:solidFill>
                <a:latin typeface="Times New Roman" pitchFamily="18" charset="0"/>
                <a:cs typeface="Times New Roman" pitchFamily="18" charset="0"/>
              </a:rPr>
              <a:t> collider could discover the </a:t>
            </a:r>
            <a:r>
              <a:rPr lang="en-US" altLang="ja-JP" sz="2800" b="1" i="1" dirty="0" err="1" smtClean="0">
                <a:solidFill>
                  <a:srgbClr val="FF6699"/>
                </a:solidFill>
                <a:latin typeface="Times New Roman" pitchFamily="18" charset="0"/>
                <a:cs typeface="Times New Roman" pitchFamily="18" charset="0"/>
              </a:rPr>
              <a:t>Sparticles</a:t>
            </a:r>
            <a:r>
              <a:rPr lang="en-US" altLang="ja-JP" sz="2800" b="1" i="1" dirty="0" smtClean="0">
                <a:solidFill>
                  <a:srgbClr val="FF6699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>
              <a:buNone/>
            </a:pPr>
            <a:endParaRPr lang="en-US" altLang="ja-JP" sz="1600" b="1" i="1" dirty="0" smtClean="0">
              <a:solidFill>
                <a:srgbClr val="FF66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kumimoji="1" lang="ja-JP" altLang="en-US" sz="1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2555777" y="1988840"/>
            <a:ext cx="33123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4800" dirty="0" smtClean="0">
                <a:solidFill>
                  <a:schemeClr val="tx1"/>
                </a:solidFill>
              </a:rPr>
              <a:t>     END</a:t>
            </a:r>
          </a:p>
          <a:p>
            <a:endParaRPr lang="en-US" altLang="ja-JP" sz="4800" dirty="0" smtClean="0">
              <a:solidFill>
                <a:schemeClr val="tx1"/>
              </a:solidFill>
            </a:endParaRPr>
          </a:p>
          <a:p>
            <a:r>
              <a:rPr lang="en-US" altLang="ja-JP" sz="4800" dirty="0" smtClean="0">
                <a:solidFill>
                  <a:schemeClr val="tx1"/>
                </a:solidFill>
              </a:rPr>
              <a:t>Thank you!</a:t>
            </a:r>
            <a:endParaRPr lang="ja-JP" altLang="en-US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b="1" i="1" dirty="0" smtClean="0">
                <a:latin typeface="Times New Roman" pitchFamily="18" charset="0"/>
              </a:rPr>
              <a:t>Backup Slides</a:t>
            </a:r>
          </a:p>
        </p:txBody>
      </p:sp>
      <p:pic>
        <p:nvPicPr>
          <p:cNvPr id="29286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36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8111" y="116632"/>
            <a:ext cx="3888432" cy="341979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185" y="44624"/>
            <a:ext cx="3955659" cy="3478918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5776" y="3501008"/>
            <a:ext cx="4032448" cy="332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134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3" y="35848"/>
            <a:ext cx="3960439" cy="3483122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3759" y="3332858"/>
            <a:ext cx="4008217" cy="3525142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1513" y="44624"/>
            <a:ext cx="3780926" cy="3325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910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7004"/>
            <a:ext cx="4283969" cy="647700"/>
          </a:xfrm>
        </p:spPr>
        <p:txBody>
          <a:bodyPr/>
          <a:lstStyle/>
          <a:p>
            <a:pPr eaLnBrk="1" hangingPunct="1"/>
            <a:r>
              <a:rPr lang="en-US" altLang="ja-JP" b="1" i="1" dirty="0" smtClean="0">
                <a:latin typeface="Times New Roman" pitchFamily="18" charset="0"/>
              </a:rPr>
              <a:t>1</a:t>
            </a:r>
            <a:r>
              <a:rPr lang="en-US" altLang="ja-JP" sz="4000" dirty="0" smtClean="0">
                <a:latin typeface="Times New Roman" pitchFamily="18" charset="0"/>
              </a:rPr>
              <a:t>. </a:t>
            </a:r>
            <a:r>
              <a:rPr lang="en-US" altLang="ja-JP" b="1" i="1" u="sng" dirty="0" smtClean="0">
                <a:latin typeface="Times New Roman" pitchFamily="18" charset="0"/>
              </a:rPr>
              <a:t>Introduction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482" name="Rectangle 3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179512" y="908720"/>
                <a:ext cx="8750175" cy="5400600"/>
              </a:xfrm>
              <a:solidFill>
                <a:schemeClr val="tx2">
                  <a:lumMod val="90000"/>
                </a:schemeClr>
              </a:solidFill>
            </p:spPr>
            <p:txBody>
              <a:bodyPr/>
              <a:lstStyle/>
              <a:p>
                <a:pPr eaLnBrk="1" hangingPunct="1">
                  <a:lnSpc>
                    <a:spcPct val="80000"/>
                  </a:lnSpc>
                </a:pPr>
                <a:endParaRPr lang="en-US" altLang="ja-JP" sz="2000" b="1" i="1" noProof="1" smtClean="0">
                  <a:solidFill>
                    <a:schemeClr val="accent4">
                      <a:lumMod val="10000"/>
                    </a:schemeClr>
                  </a:solidFill>
                  <a:latin typeface="Times New Roman" pitchFamily="18" charset="0"/>
                </a:endParaRPr>
              </a:p>
              <a:p>
                <a:pPr eaLnBrk="1" hangingPunct="1">
                  <a:lnSpc>
                    <a:spcPct val="80000"/>
                  </a:lnSpc>
                </a:pPr>
                <a:r>
                  <a:rPr lang="en-US" altLang="ja-JP" sz="2200" b="1" i="1" noProof="1" smtClean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</a:rPr>
                  <a:t>What is the SM-like Higgs boson discovered at LHC? </a:t>
                </a:r>
              </a:p>
              <a:p>
                <a:pPr eaLnBrk="1" hangingPunct="1">
                  <a:lnSpc>
                    <a:spcPct val="80000"/>
                  </a:lnSpc>
                </a:pPr>
                <a:endParaRPr lang="en-US" altLang="ja-JP" sz="2200" b="1" i="1" noProof="1" smtClean="0">
                  <a:latin typeface="Times New Roman" pitchFamily="18" charset="0"/>
                </a:endParaRPr>
              </a:p>
              <a:p>
                <a:pPr eaLnBrk="1" hangingPunct="1"/>
                <a:r>
                  <a:rPr lang="en-US" altLang="ja-JP" sz="2200" b="1" i="1" noProof="1" smtClean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</a:rPr>
                  <a:t>It can be the SM Higgs boson.</a:t>
                </a:r>
              </a:p>
              <a:p>
                <a:pPr eaLnBrk="1" hangingPunct="1"/>
                <a:endParaRPr lang="en-US" altLang="ja-JP" sz="2200" b="1" i="1" noProof="1" smtClean="0">
                  <a:solidFill>
                    <a:schemeClr val="accent4">
                      <a:lumMod val="10000"/>
                    </a:schemeClr>
                  </a:solidFill>
                  <a:latin typeface="Times New Roman" pitchFamily="18" charset="0"/>
                </a:endParaRPr>
              </a:p>
              <a:p>
                <a:pPr eaLnBrk="1" hangingPunct="1"/>
                <a:r>
                  <a:rPr lang="en-US" altLang="ja-JP" sz="2200" b="1" i="1" noProof="1" smtClean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</a:rPr>
                  <a:t>It can be a Higgs boson of New Physics. </a:t>
                </a:r>
              </a:p>
              <a:p>
                <a:pPr eaLnBrk="1" hangingPunct="1"/>
                <a:endParaRPr lang="en-US" altLang="ja-JP" sz="2200" b="1" i="1" noProof="1" smtClean="0">
                  <a:solidFill>
                    <a:schemeClr val="accent4">
                      <a:lumMod val="10000"/>
                    </a:schemeClr>
                  </a:solidFill>
                  <a:latin typeface="Times New Roman" pitchFamily="18" charset="0"/>
                </a:endParaRPr>
              </a:p>
              <a:p>
                <a:pPr eaLnBrk="1" hangingPunct="1"/>
                <a:r>
                  <a:rPr lang="en-US" altLang="ja-JP" sz="2200" b="1" i="1" noProof="1" smtClean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</a:rPr>
                  <a:t>This is one of the most important issues in the present particle physics field!</a:t>
                </a:r>
                <a:endParaRPr lang="en-US" altLang="ja-JP" sz="2200" b="1" i="1" noProof="1" smtClean="0">
                  <a:solidFill>
                    <a:srgbClr val="FF0000"/>
                  </a:solidFill>
                  <a:latin typeface="Times New Roman" pitchFamily="18" charset="0"/>
                </a:endParaRPr>
              </a:p>
              <a:p>
                <a:pPr eaLnBrk="1" hangingPunct="1">
                  <a:lnSpc>
                    <a:spcPct val="80000"/>
                  </a:lnSpc>
                  <a:buNone/>
                </a:pPr>
                <a:endParaRPr lang="en-US" altLang="ja-JP" sz="2200" b="1" i="1" dirty="0" smtClean="0">
                  <a:solidFill>
                    <a:srgbClr val="FF0000"/>
                  </a:solidFill>
                  <a:latin typeface="Times New Roman" pitchFamily="18" charset="0"/>
                </a:endParaRPr>
              </a:p>
              <a:p>
                <a:pPr eaLnBrk="1" hangingPunct="1">
                  <a:lnSpc>
                    <a:spcPct val="80000"/>
                  </a:lnSpc>
                  <a:buFont typeface="Arial" pitchFamily="34" charset="0"/>
                  <a:buChar char="•"/>
                </a:pPr>
                <a:r>
                  <a:rPr lang="en-US" altLang="ja-JP" sz="2200" b="1" i="1" dirty="0" smtClean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</a:rPr>
                  <a:t>Here we study a possibility that it is the lightest Higgs boson       of the </a:t>
                </a:r>
              </a:p>
              <a:p>
                <a:pPr eaLnBrk="1" hangingPunct="1">
                  <a:lnSpc>
                    <a:spcPct val="150000"/>
                  </a:lnSpc>
                  <a:buNone/>
                </a:pPr>
                <a:r>
                  <a:rPr lang="en-US" altLang="ja-JP" sz="2200" b="1" i="1" dirty="0" smtClean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</a:rPr>
                  <a:t>     Minimal  Supersymmetric Standard Model (MSSM),  focusing on the decays  h</a:t>
                </a:r>
                <a:r>
                  <a:rPr lang="en-US" altLang="ja-JP" sz="2200" b="1" i="1" baseline="30000" dirty="0" smtClean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</a:rPr>
                  <a:t>0</a:t>
                </a:r>
                <a:r>
                  <a:rPr lang="en-US" altLang="ja-JP" sz="2200" b="1" i="1" dirty="0" smtClean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</a:rPr>
                  <a:t>(125) </a:t>
                </a:r>
                <a14:m>
                  <m:oMath xmlns:m="http://schemas.openxmlformats.org/officeDocument/2006/math">
                    <m:r>
                      <a:rPr lang="en-US" altLang="ja-JP" sz="2200" b="1" i="1" smtClean="0">
                        <a:solidFill>
                          <a:schemeClr val="accent4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altLang="ja-JP" sz="2200" b="1" i="1" smtClean="0">
                        <a:solidFill>
                          <a:schemeClr val="accent4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𝒄</m:t>
                    </m:r>
                    <m:acc>
                      <m:accPr>
                        <m:chr m:val="̅"/>
                        <m:ctrlPr>
                          <a:rPr lang="en-US" altLang="ja-JP" sz="2200" b="1" i="1" smtClean="0">
                            <a:solidFill>
                              <a:schemeClr val="accent4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ja-JP" sz="2200" b="1" i="1" smtClean="0">
                            <a:solidFill>
                              <a:schemeClr val="accent4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𝒄</m:t>
                        </m:r>
                      </m:e>
                    </m:acc>
                    <m:r>
                      <a:rPr lang="en-US" altLang="ja-JP" sz="2200" b="1" i="1" smtClean="0">
                        <a:solidFill>
                          <a:schemeClr val="accent4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US" altLang="ja-JP" sz="2200" b="1" i="1" smtClean="0">
                        <a:solidFill>
                          <a:schemeClr val="accent4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𝒃</m:t>
                    </m:r>
                    <m:acc>
                      <m:accPr>
                        <m:chr m:val="̅"/>
                        <m:ctrlPr>
                          <a:rPr lang="en-US" altLang="ja-JP" sz="2200" b="1" i="1" smtClean="0">
                            <a:solidFill>
                              <a:schemeClr val="accent4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ja-JP" sz="2200" b="1" i="1" smtClean="0">
                            <a:solidFill>
                              <a:schemeClr val="accent4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𝒃</m:t>
                        </m:r>
                      </m:e>
                    </m:acc>
                    <m:r>
                      <a:rPr lang="en-US" altLang="ja-JP" sz="2200" b="1" i="1" smtClean="0">
                        <a:solidFill>
                          <a:schemeClr val="accent4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US" altLang="ja-JP" sz="2200" b="1" i="1" smtClean="0">
                        <a:solidFill>
                          <a:schemeClr val="accent4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𝒃𝒔</m:t>
                    </m:r>
                    <m:r>
                      <a:rPr lang="en-US" altLang="ja-JP" sz="2200" b="1" i="1" smtClean="0">
                        <a:solidFill>
                          <a:schemeClr val="accent4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̅</m:t>
                    </m:r>
                  </m:oMath>
                </a14:m>
                <a:r>
                  <a:rPr lang="en-US" altLang="ja-JP" sz="2200" b="1" i="1" dirty="0" smtClean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</a:rPr>
                  <a:t>.</a:t>
                </a:r>
              </a:p>
              <a:p>
                <a:pPr eaLnBrk="1" hangingPunct="1">
                  <a:lnSpc>
                    <a:spcPct val="80000"/>
                  </a:lnSpc>
                  <a:buNone/>
                </a:pPr>
                <a:endParaRPr lang="en-US" altLang="ja-JP" sz="2000" b="1" i="1" dirty="0" smtClean="0">
                  <a:solidFill>
                    <a:schemeClr val="accent4">
                      <a:lumMod val="10000"/>
                    </a:schemeClr>
                  </a:solidFill>
                  <a:latin typeface="Times New Roman" pitchFamily="18" charset="0"/>
                </a:endParaRPr>
              </a:p>
            </p:txBody>
          </p:sp>
        </mc:Choice>
        <mc:Fallback xmlns="">
          <p:sp>
            <p:nvSpPr>
              <p:cNvPr id="20482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908720"/>
                <a:ext cx="8750175" cy="5400600"/>
              </a:xfrm>
              <a:blipFill rotWithShape="0">
                <a:blip r:embed="rId4"/>
                <a:stretch>
                  <a:fillRect l="-76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aphicFrame>
        <p:nvGraphicFramePr>
          <p:cNvPr id="381958" name="Object 6"/>
          <p:cNvGraphicFramePr>
            <a:graphicFrameLocks noChangeAspect="1"/>
          </p:cNvGraphicFramePr>
          <p:nvPr/>
        </p:nvGraphicFramePr>
        <p:xfrm>
          <a:off x="0" y="0"/>
          <a:ext cx="200025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167" name="数式" r:id="rId5" imgW="203112" imgH="228501" progId="Equation.3">
                  <p:embed/>
                </p:oleObj>
              </mc:Choice>
              <mc:Fallback>
                <p:oleObj name="数式" r:id="rId5" imgW="203112" imgH="228501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00025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7130" name="Object 2"/>
          <p:cNvGraphicFramePr>
            <a:graphicFrameLocks noChangeAspect="1"/>
          </p:cNvGraphicFramePr>
          <p:nvPr/>
        </p:nvGraphicFramePr>
        <p:xfrm>
          <a:off x="7540451" y="4530976"/>
          <a:ext cx="415925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168" name="数式" r:id="rId7" imgW="177480" imgH="203040" progId="Equation.3">
                  <p:embed/>
                </p:oleObj>
              </mc:Choice>
              <mc:Fallback>
                <p:oleObj name="数式" r:id="rId7" imgW="177480" imgH="2030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0451" y="4530976"/>
                        <a:ext cx="415925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536" y="332656"/>
            <a:ext cx="7488832" cy="80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z="3200" u="sng" kern="0" dirty="0" smtClean="0">
                <a:solidFill>
                  <a:schemeClr val="tx2"/>
                </a:solidFill>
                <a:ea typeface="+mj-ea"/>
                <a:cs typeface="+mj-cs"/>
              </a:rPr>
              <a:t>Constraints on the MSSM parameters from </a:t>
            </a:r>
            <a:r>
              <a:rPr lang="en-US" altLang="ja-JP" sz="3200" u="sng" kern="0" dirty="0" smtClean="0">
                <a:solidFill>
                  <a:schemeClr val="tx2"/>
                </a:solidFill>
                <a:ea typeface="+mj-ea"/>
                <a:cs typeface="+mj-cs"/>
              </a:rPr>
              <a:t>K &amp; B </a:t>
            </a:r>
            <a:r>
              <a:rPr lang="en-US" altLang="ja-JP" sz="3200" u="sng" kern="0" dirty="0" smtClean="0">
                <a:solidFill>
                  <a:schemeClr val="tx2"/>
                </a:solidFill>
                <a:ea typeface="+mj-ea"/>
                <a:cs typeface="+mj-cs"/>
              </a:rPr>
              <a:t>meson </a:t>
            </a:r>
            <a:r>
              <a:rPr lang="en-US" altLang="ja-JP" sz="3200" u="sng" kern="0" dirty="0" smtClean="0">
                <a:solidFill>
                  <a:schemeClr val="tx2"/>
                </a:solidFill>
                <a:ea typeface="+mj-ea"/>
                <a:cs typeface="+mj-cs"/>
              </a:rPr>
              <a:t>and h</a:t>
            </a:r>
            <a:r>
              <a:rPr lang="en-US" altLang="ja-JP" sz="3200" u="sng" kern="0" baseline="30000" dirty="0" smtClean="0">
                <a:solidFill>
                  <a:schemeClr val="tx2"/>
                </a:solidFill>
                <a:ea typeface="+mj-ea"/>
                <a:cs typeface="+mj-cs"/>
              </a:rPr>
              <a:t>0</a:t>
            </a:r>
            <a:r>
              <a:rPr lang="en-US" altLang="ja-JP" sz="3200" u="sng" kern="0" dirty="0" smtClean="0">
                <a:solidFill>
                  <a:schemeClr val="tx2"/>
                </a:solidFill>
                <a:ea typeface="+mj-ea"/>
                <a:cs typeface="+mj-cs"/>
              </a:rPr>
              <a:t> </a:t>
            </a:r>
            <a:r>
              <a:rPr lang="en-US" altLang="ja-JP" sz="3200" u="sng" kern="0" dirty="0" smtClean="0">
                <a:solidFill>
                  <a:schemeClr val="tx2"/>
                </a:solidFill>
                <a:ea typeface="+mj-ea"/>
                <a:cs typeface="+mj-cs"/>
              </a:rPr>
              <a:t>data:</a:t>
            </a:r>
            <a:endParaRPr kumimoji="1" lang="en-US" altLang="ja-JP" sz="3200" b="1" i="1" u="sng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472" y="1340768"/>
            <a:ext cx="8632777" cy="540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142875"/>
            <a:ext cx="8229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altLang="ja-JP" b="1" i="1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</a:rPr>
              <a:t>2. </a:t>
            </a:r>
            <a:r>
              <a:rPr lang="en-US" altLang="ja-JP" b="1" i="1" u="sng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</a:rPr>
              <a:t>MSSM with QFV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0" y="1143000"/>
            <a:ext cx="8686800" cy="533400"/>
          </a:xfrm>
          <a:noFill/>
        </p:spPr>
        <p:txBody>
          <a:bodyPr/>
          <a:lstStyle/>
          <a:p>
            <a:pPr marL="609600" indent="-609600" eaLnBrk="1" hangingPunct="1">
              <a:buNone/>
            </a:pPr>
            <a:r>
              <a:rPr lang="en-US" altLang="ja-JP" b="1" i="1" dirty="0" smtClean="0">
                <a:latin typeface="Times New Roman" pitchFamily="18" charset="0"/>
              </a:rPr>
              <a:t>   The basic parameters of the MSSM with </a:t>
            </a:r>
            <a:r>
              <a:rPr lang="en-US" altLang="ja-JP" b="1" i="1" dirty="0" smtClean="0">
                <a:solidFill>
                  <a:srgbClr val="FF6699"/>
                </a:solidFill>
                <a:latin typeface="Times New Roman" pitchFamily="18" charset="0"/>
              </a:rPr>
              <a:t>QFV</a:t>
            </a:r>
            <a:r>
              <a:rPr lang="en-US" altLang="ja-JP" b="1" i="1" dirty="0" smtClean="0">
                <a:latin typeface="Times New Roman" pitchFamily="18" charset="0"/>
              </a:rPr>
              <a:t>:</a:t>
            </a:r>
          </a:p>
        </p:txBody>
      </p:sp>
      <p:sp>
        <p:nvSpPr>
          <p:cNvPr id="98308" name="Text Box 4"/>
          <p:cNvSpPr txBox="1">
            <a:spLocks noChangeArrowheads="1"/>
          </p:cNvSpPr>
          <p:nvPr/>
        </p:nvSpPr>
        <p:spPr bwMode="auto">
          <a:xfrm>
            <a:off x="500063" y="1857375"/>
            <a:ext cx="8643937" cy="4416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{</a:t>
            </a:r>
            <a:r>
              <a:rPr lang="en-US" altLang="ja-JP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tan</a:t>
            </a:r>
            <a:r>
              <a:rPr lang="en-US" altLang="ja-JP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b</a:t>
            </a: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, </a:t>
            </a:r>
            <a:r>
              <a:rPr lang="en-US" altLang="ja-JP" sz="2000" dirty="0">
                <a:solidFill>
                  <a:schemeClr val="tx1"/>
                </a:solidFill>
                <a:ea typeface="ＭＳ Ｐゴシック" pitchFamily="50" charset="-128"/>
              </a:rPr>
              <a:t>m</a:t>
            </a:r>
            <a:r>
              <a:rPr lang="en-US" altLang="ja-JP" sz="2000" baseline="-25000" dirty="0">
                <a:solidFill>
                  <a:schemeClr val="tx1"/>
                </a:solidFill>
                <a:ea typeface="ＭＳ Ｐゴシック" pitchFamily="50" charset="-128"/>
              </a:rPr>
              <a:t>A</a:t>
            </a:r>
            <a:r>
              <a:rPr lang="en-US" altLang="ja-JP" sz="2000" dirty="0">
                <a:solidFill>
                  <a:schemeClr val="tx1"/>
                </a:solidFill>
                <a:ea typeface="ＭＳ Ｐゴシック" pitchFamily="50" charset="-128"/>
              </a:rPr>
              <a:t> ,</a:t>
            </a: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</a:t>
            </a:r>
            <a:r>
              <a:rPr lang="en-US" altLang="ja-JP" sz="2000" baseline="-25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1</a:t>
            </a: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, </a:t>
            </a:r>
            <a:r>
              <a:rPr lang="en-US" altLang="ja-JP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</a:t>
            </a:r>
            <a:r>
              <a:rPr lang="en-US" altLang="ja-JP" sz="2000" baseline="-25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2</a:t>
            </a: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, </a:t>
            </a:r>
            <a:r>
              <a:rPr lang="en-US" altLang="ja-JP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</a:t>
            </a:r>
            <a:r>
              <a:rPr lang="en-US" altLang="ja-JP" sz="2000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3</a:t>
            </a:r>
            <a:r>
              <a:rPr lang="en-US" altLang="ja-JP" sz="2000" baseline="-25000" dirty="0" smtClean="0">
                <a:solidFill>
                  <a:schemeClr val="tx1"/>
                </a:solidFill>
                <a:ea typeface="ＭＳ Ｐゴシック" pitchFamily="50" charset="-128"/>
                <a:cs typeface="Times New Roman" pitchFamily="18" charset="0"/>
              </a:rPr>
              <a:t> </a:t>
            </a:r>
            <a:r>
              <a:rPr lang="en-US" altLang="ja-JP" sz="2000" dirty="0">
                <a:solidFill>
                  <a:schemeClr val="tx1"/>
                </a:solidFill>
                <a:ea typeface="ＭＳ Ｐゴシック" pitchFamily="50" charset="-128"/>
                <a:cs typeface="Times New Roman" pitchFamily="18" charset="0"/>
              </a:rPr>
              <a:t>,</a:t>
            </a: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m ,</a:t>
            </a: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</a:t>
            </a:r>
            <a:r>
              <a:rPr lang="en-US" altLang="ja-JP" sz="2000" baseline="30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2</a:t>
            </a:r>
            <a:r>
              <a:rPr lang="en-US" altLang="ja-JP" sz="2000" baseline="-25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Q,</a:t>
            </a:r>
            <a:r>
              <a:rPr lang="en-US" altLang="ja-JP" sz="2000" baseline="-25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ab</a:t>
            </a:r>
            <a:r>
              <a:rPr lang="en-US" altLang="ja-JP" sz="2000" b="0" i="0" dirty="0">
                <a:solidFill>
                  <a:srgbClr val="FF6699"/>
                </a:solidFill>
                <a:latin typeface="Symbol" pitchFamily="18" charset="2"/>
                <a:ea typeface="ＭＳ Ｐゴシック" pitchFamily="50" charset="-128"/>
              </a:rPr>
              <a:t> , </a:t>
            </a:r>
            <a:r>
              <a:rPr lang="en-US" altLang="ja-JP" sz="2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</a:t>
            </a:r>
            <a:r>
              <a:rPr lang="en-US" altLang="ja-JP" sz="2000" baseline="30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2</a:t>
            </a:r>
            <a:r>
              <a:rPr lang="en-US" altLang="ja-JP" sz="2000" baseline="-25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U,</a:t>
            </a:r>
            <a:r>
              <a:rPr lang="en-US" altLang="ja-JP" sz="2000" baseline="-25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ab</a:t>
            </a:r>
            <a:r>
              <a:rPr lang="en-US" altLang="ja-JP" sz="2000" b="0" i="0" dirty="0">
                <a:solidFill>
                  <a:srgbClr val="FF6699"/>
                </a:solidFill>
                <a:latin typeface="Symbol" pitchFamily="18" charset="2"/>
                <a:ea typeface="ＭＳ Ｐゴシック" pitchFamily="50" charset="-128"/>
              </a:rPr>
              <a:t> ,</a:t>
            </a:r>
            <a:r>
              <a:rPr lang="en-US" altLang="ja-JP" sz="2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 M</a:t>
            </a:r>
            <a:r>
              <a:rPr lang="en-US" altLang="ja-JP" sz="2000" baseline="30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2</a:t>
            </a:r>
            <a:r>
              <a:rPr lang="en-US" altLang="ja-JP" sz="2000" baseline="-25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D,</a:t>
            </a:r>
            <a:r>
              <a:rPr lang="en-US" altLang="ja-JP" sz="2000" baseline="-25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ab</a:t>
            </a:r>
            <a:r>
              <a:rPr lang="en-US" altLang="ja-JP" sz="2000" b="0" i="0" dirty="0">
                <a:solidFill>
                  <a:srgbClr val="FF6699"/>
                </a:solidFill>
                <a:latin typeface="Symbol" pitchFamily="18" charset="2"/>
                <a:ea typeface="ＭＳ Ｐゴシック" pitchFamily="50" charset="-128"/>
              </a:rPr>
              <a:t> , </a:t>
            </a:r>
            <a:r>
              <a:rPr lang="en-US" altLang="ja-JP" sz="2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U</a:t>
            </a:r>
            <a:r>
              <a:rPr lang="en-US" altLang="ja-JP" sz="2000" baseline="-25000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ab</a:t>
            </a:r>
            <a:r>
              <a:rPr lang="en-US" altLang="ja-JP" sz="2000" b="0" i="0" dirty="0" smtClean="0">
                <a:solidFill>
                  <a:srgbClr val="FF6699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2000" b="0" i="0" dirty="0">
                <a:solidFill>
                  <a:srgbClr val="FF6699"/>
                </a:solidFill>
                <a:latin typeface="Symbol" pitchFamily="18" charset="2"/>
                <a:ea typeface="ＭＳ Ｐゴシック" pitchFamily="50" charset="-128"/>
              </a:rPr>
              <a:t>, </a:t>
            </a:r>
            <a:r>
              <a:rPr lang="en-US" altLang="ja-JP" sz="2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D</a:t>
            </a:r>
            <a:r>
              <a:rPr lang="en-US" altLang="ja-JP" sz="2000" baseline="-25000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ab</a:t>
            </a:r>
            <a:r>
              <a:rPr lang="en-US" altLang="ja-JP" sz="2000" b="0" i="0" dirty="0" smtClean="0">
                <a:solidFill>
                  <a:srgbClr val="FF6699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}</a:t>
            </a:r>
          </a:p>
          <a:p>
            <a:pPr>
              <a:defRPr/>
            </a:pPr>
            <a:r>
              <a:rPr lang="en-US" altLang="ja-JP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 </a:t>
            </a:r>
            <a:r>
              <a:rPr lang="en-US" altLang="ja-JP" sz="2000" i="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(</a:t>
            </a:r>
            <a:r>
              <a:rPr lang="en-US" altLang="ja-JP" sz="2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at </a:t>
            </a:r>
            <a:r>
              <a:rPr lang="en-US" altLang="ja-JP" sz="2000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Q = </a:t>
            </a:r>
            <a:r>
              <a:rPr lang="en-US" altLang="ja-JP" sz="2000" dirty="0" smtClean="0">
                <a:solidFill>
                  <a:srgbClr val="FF6699"/>
                </a:solidFill>
                <a:ea typeface="ＭＳ Ｐゴシック" pitchFamily="50" charset="-128"/>
              </a:rPr>
              <a:t>1 </a:t>
            </a:r>
            <a:r>
              <a:rPr lang="en-US" altLang="ja-JP" sz="2000" dirty="0" err="1" smtClean="0">
                <a:solidFill>
                  <a:srgbClr val="FF6699"/>
                </a:solidFill>
                <a:ea typeface="ＭＳ Ｐゴシック" pitchFamily="50" charset="-128"/>
              </a:rPr>
              <a:t>TeV</a:t>
            </a:r>
            <a:r>
              <a:rPr lang="en-US" altLang="ja-JP" sz="2000" baseline="-25000" dirty="0" smtClean="0">
                <a:solidFill>
                  <a:srgbClr val="FF6699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scale </a:t>
            </a:r>
            <a:r>
              <a:rPr lang="en-US" altLang="ja-JP" sz="2000" i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) </a:t>
            </a:r>
            <a:r>
              <a:rPr lang="en-US" altLang="ja-JP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     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(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a,b = 1,2,3 =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u, c, t  or  d, s, b)</a:t>
            </a:r>
            <a:endParaRPr lang="en-US" altLang="ja-JP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Symbol" pitchFamily="18" charset="2"/>
              <a:ea typeface="ＭＳ Ｐゴシック" pitchFamily="50" charset="-128"/>
            </a:endParaRPr>
          </a:p>
          <a:p>
            <a:pPr>
              <a:defRPr/>
            </a:pPr>
            <a:endParaRPr lang="en-US" altLang="ja-JP" sz="1800" b="0" i="0" dirty="0">
              <a:solidFill>
                <a:schemeClr val="tx1"/>
              </a:solidFill>
              <a:latin typeface="Symbol" pitchFamily="18" charset="2"/>
              <a:ea typeface="ＭＳ Ｐゴシック" pitchFamily="50" charset="-128"/>
            </a:endParaRPr>
          </a:p>
          <a:p>
            <a:pPr>
              <a:lnSpc>
                <a:spcPct val="110000"/>
              </a:lnSpc>
              <a:defRPr/>
            </a:pP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tan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b </a:t>
            </a:r>
            <a:r>
              <a:rPr lang="en-US" altLang="ja-JP" sz="18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: </a:t>
            </a:r>
            <a:r>
              <a:rPr lang="ja-JP" altLang="en-US" sz="18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　   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ratio of VEV of the two Higgs doublets &lt;H</a:t>
            </a:r>
            <a:r>
              <a:rPr lang="en-US" altLang="ja-JP" sz="1800" baseline="30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0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 </a:t>
            </a:r>
            <a:r>
              <a:rPr lang="en-US" altLang="ja-JP" sz="1800" baseline="-25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2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&gt;/&lt;H</a:t>
            </a:r>
            <a:r>
              <a:rPr lang="en-US" altLang="ja-JP" sz="1800" baseline="30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0</a:t>
            </a:r>
            <a:r>
              <a:rPr lang="en-US" altLang="ja-JP" sz="1800" baseline="-25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1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&gt;</a:t>
            </a:r>
          </a:p>
          <a:p>
            <a:pPr>
              <a:lnSpc>
                <a:spcPct val="110000"/>
              </a:lnSpc>
              <a:defRPr/>
            </a:pPr>
            <a:r>
              <a:rPr lang="en-US" altLang="ja-JP" dirty="0">
                <a:solidFill>
                  <a:srgbClr val="FFFFFF"/>
                </a:solidFill>
                <a:ea typeface="ＭＳ Ｐゴシック" pitchFamily="50" charset="-128"/>
              </a:rPr>
              <a:t>m</a:t>
            </a:r>
            <a:r>
              <a:rPr lang="en-US" altLang="ja-JP" baseline="-25000" dirty="0">
                <a:solidFill>
                  <a:srgbClr val="FFFFFF"/>
                </a:solidFill>
                <a:ea typeface="ＭＳ Ｐゴシック" pitchFamily="50" charset="-128"/>
              </a:rPr>
              <a:t>A :           CP odd Higgs boson </a:t>
            </a:r>
            <a:r>
              <a:rPr lang="en-US" altLang="ja-JP" baseline="-25000" dirty="0" smtClean="0">
                <a:solidFill>
                  <a:srgbClr val="FFFFFF"/>
                </a:solidFill>
                <a:ea typeface="ＭＳ Ｐゴシック" pitchFamily="50" charset="-128"/>
              </a:rPr>
              <a:t>mass (pole mass)</a:t>
            </a:r>
            <a:endParaRPr lang="en-US" altLang="ja-JP" baseline="-25000" dirty="0">
              <a:solidFill>
                <a:srgbClr val="FFFFFF"/>
              </a:solidFill>
              <a:ea typeface="ＭＳ Ｐゴシック" pitchFamily="50" charset="-128"/>
            </a:endParaRPr>
          </a:p>
          <a:p>
            <a:pPr>
              <a:lnSpc>
                <a:spcPct val="110000"/>
              </a:lnSpc>
              <a:defRPr/>
            </a:pPr>
            <a:endParaRPr lang="en-US" altLang="ja-JP" sz="12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ea typeface="ＭＳ Ｐゴシック" pitchFamily="50" charset="-128"/>
            </a:endParaRPr>
          </a:p>
          <a:p>
            <a:pPr>
              <a:lnSpc>
                <a:spcPct val="110000"/>
              </a:lnSpc>
              <a:defRPr/>
            </a:pP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</a:t>
            </a:r>
            <a:r>
              <a:rPr lang="en-US" altLang="ja-JP" sz="1800" baseline="-25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1,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</a:t>
            </a:r>
            <a:r>
              <a:rPr lang="en-US" altLang="ja-JP" sz="1800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2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,M</a:t>
            </a:r>
            <a:r>
              <a:rPr lang="en-US" altLang="ja-JP" sz="1800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3 </a:t>
            </a:r>
            <a:r>
              <a:rPr lang="en-US" altLang="ja-JP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:  </a:t>
            </a:r>
            <a:r>
              <a:rPr lang="ja-JP" alt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　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U(1), SU(2</a:t>
            </a:r>
            <a:r>
              <a:rPr lang="en-US" altLang="ja-JP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),SU(3)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gaugino </a:t>
            </a:r>
            <a:r>
              <a:rPr lang="en-US" altLang="ja-JP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masses</a:t>
            </a:r>
            <a:endParaRPr lang="en-US" altLang="ja-JP" sz="18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ea typeface="ＭＳ Ｐゴシック" pitchFamily="50" charset="-128"/>
            </a:endParaRPr>
          </a:p>
          <a:p>
            <a:pPr>
              <a:lnSpc>
                <a:spcPct val="110000"/>
              </a:lnSpc>
              <a:buFont typeface="Symbol" pitchFamily="18" charset="2"/>
              <a:buNone/>
              <a:defRPr/>
            </a:pP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m </a:t>
            </a:r>
            <a:r>
              <a:rPr lang="en-US" altLang="ja-JP" sz="18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:  </a:t>
            </a:r>
            <a:r>
              <a:rPr lang="ja-JP" altLang="en-US" sz="18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　　　　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higgsino mass parameter</a:t>
            </a:r>
            <a:endParaRPr lang="en-US" altLang="ja-JP" b="0" i="0" dirty="0">
              <a:solidFill>
                <a:schemeClr val="tx1"/>
              </a:solidFill>
              <a:ea typeface="ＭＳ Ｐゴシック" pitchFamily="50" charset="-128"/>
            </a:endParaRPr>
          </a:p>
          <a:p>
            <a:pPr>
              <a:defRPr/>
            </a:pPr>
            <a:r>
              <a:rPr lang="en-US" altLang="ja-JP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</a:t>
            </a:r>
            <a:r>
              <a:rPr lang="en-US" altLang="ja-JP" baseline="30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2</a:t>
            </a:r>
            <a:r>
              <a:rPr lang="en-US" altLang="ja-JP" baseline="-25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Q,</a:t>
            </a:r>
            <a:r>
              <a:rPr lang="en-US" altLang="ja-JP" baseline="-25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ab</a:t>
            </a:r>
            <a:r>
              <a:rPr lang="en-US" altLang="ja-JP" b="0" i="0" baseline="-25000" dirty="0">
                <a:solidFill>
                  <a:srgbClr val="FF6699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: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left squark</a:t>
            </a:r>
            <a:r>
              <a:rPr lang="en-US" altLang="ja-JP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soft mass matrix</a:t>
            </a:r>
          </a:p>
          <a:p>
            <a:pPr>
              <a:defRPr/>
            </a:pPr>
            <a:r>
              <a:rPr lang="en-US" altLang="ja-JP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M</a:t>
            </a:r>
            <a:r>
              <a:rPr lang="en-US" altLang="ja-JP" baseline="30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2</a:t>
            </a:r>
            <a:r>
              <a:rPr lang="en-US" altLang="ja-JP" baseline="-25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U</a:t>
            </a:r>
            <a:r>
              <a:rPr lang="en-US" altLang="ja-JP" baseline="-25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  <a:cs typeface="Times New Roman" pitchFamily="18" charset="0"/>
              </a:rPr>
              <a:t>ab</a:t>
            </a:r>
            <a:r>
              <a:rPr lang="en-US" altLang="ja-JP" b="0" i="0" dirty="0">
                <a:solidFill>
                  <a:srgbClr val="FF6699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: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 right up-type squark</a:t>
            </a:r>
            <a:r>
              <a:rPr lang="en-US" altLang="ja-JP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soft mass matrix</a:t>
            </a:r>
          </a:p>
          <a:p>
            <a:pPr>
              <a:defRPr/>
            </a:pPr>
            <a:r>
              <a:rPr lang="en-US" altLang="ja-JP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M</a:t>
            </a:r>
            <a:r>
              <a:rPr lang="en-US" altLang="ja-JP" baseline="30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2</a:t>
            </a:r>
            <a:r>
              <a:rPr lang="en-US" altLang="ja-JP" baseline="-25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D</a:t>
            </a:r>
            <a:r>
              <a:rPr lang="en-US" altLang="ja-JP" baseline="-25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  <a:cs typeface="Times New Roman" pitchFamily="18" charset="0"/>
              </a:rPr>
              <a:t>ab</a:t>
            </a:r>
            <a:r>
              <a:rPr lang="en-US" altLang="ja-JP" b="0" i="0" dirty="0">
                <a:solidFill>
                  <a:srgbClr val="FFFFFF"/>
                </a:solidFill>
                <a:latin typeface="Symbol" pitchFamily="18" charset="2"/>
                <a:ea typeface="ＭＳ Ｐゴシック" pitchFamily="50" charset="-128"/>
              </a:rPr>
              <a:t> :  </a:t>
            </a:r>
            <a:r>
              <a:rPr lang="en-US" altLang="ja-JP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 right down-type squark</a:t>
            </a:r>
            <a:r>
              <a:rPr lang="en-US" altLang="ja-JP" b="0" i="0" dirty="0">
                <a:solidFill>
                  <a:srgbClr val="FFFFFF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soft mass matrix</a:t>
            </a:r>
            <a:endParaRPr lang="en-US" altLang="ja-JP" sz="18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ea typeface="ＭＳ Ｐゴシック" pitchFamily="50" charset="-128"/>
            </a:endParaRPr>
          </a:p>
          <a:p>
            <a:pPr>
              <a:defRPr/>
            </a:pPr>
            <a:r>
              <a:rPr lang="en-US" altLang="ja-JP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T</a:t>
            </a:r>
            <a:r>
              <a:rPr lang="en-US" altLang="ja-JP" baseline="-25000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U</a:t>
            </a:r>
            <a:r>
              <a:rPr lang="en-US" altLang="ja-JP" baseline="-25000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  <a:cs typeface="Times New Roman" pitchFamily="18" charset="0"/>
              </a:rPr>
              <a:t>ab</a:t>
            </a:r>
            <a:r>
              <a:rPr lang="en-US" altLang="ja-JP" b="0" i="0" dirty="0" smtClean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: </a:t>
            </a:r>
            <a:r>
              <a:rPr lang="ja-JP" altLang="en-US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 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trilinear coupling matrix of up-type squark and  Higgs boson</a:t>
            </a:r>
          </a:p>
          <a:p>
            <a:pPr>
              <a:defRPr/>
            </a:pPr>
            <a:r>
              <a:rPr lang="en-US" altLang="ja-JP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T</a:t>
            </a:r>
            <a:r>
              <a:rPr lang="en-US" altLang="ja-JP" baseline="-25000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D</a:t>
            </a:r>
            <a:r>
              <a:rPr lang="en-US" altLang="ja-JP" baseline="-25000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  <a:cs typeface="Times New Roman" pitchFamily="18" charset="0"/>
              </a:rPr>
              <a:t>ab</a:t>
            </a:r>
            <a:r>
              <a:rPr lang="en-US" altLang="ja-JP" b="0" i="0" dirty="0" smtClean="0">
                <a:solidFill>
                  <a:srgbClr val="FF6699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18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: </a:t>
            </a:r>
            <a:r>
              <a:rPr lang="ja-JP" altLang="en-US" sz="18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　 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trilinear coupling matrix of down-type squark and  Higgs boson</a:t>
            </a:r>
          </a:p>
        </p:txBody>
      </p:sp>
      <p:sp>
        <p:nvSpPr>
          <p:cNvPr id="22533" name="Line 5"/>
          <p:cNvSpPr>
            <a:spLocks noChangeShapeType="1"/>
          </p:cNvSpPr>
          <p:nvPr/>
        </p:nvSpPr>
        <p:spPr bwMode="auto">
          <a:xfrm>
            <a:off x="2124075" y="594995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428625" y="2708920"/>
            <a:ext cx="142875" cy="3786188"/>
            <a:chOff x="476" y="1706"/>
            <a:chExt cx="91" cy="1724"/>
          </a:xfrm>
        </p:grpSpPr>
        <p:sp>
          <p:nvSpPr>
            <p:cNvPr id="22536" name="Line 7"/>
            <p:cNvSpPr>
              <a:spLocks noChangeShapeType="1"/>
            </p:cNvSpPr>
            <p:nvPr/>
          </p:nvSpPr>
          <p:spPr bwMode="auto">
            <a:xfrm flipV="1">
              <a:off x="476" y="1752"/>
              <a:ext cx="0" cy="163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22537" name="Line 8"/>
            <p:cNvSpPr>
              <a:spLocks noChangeShapeType="1"/>
            </p:cNvSpPr>
            <p:nvPr/>
          </p:nvSpPr>
          <p:spPr bwMode="auto">
            <a:xfrm>
              <a:off x="476" y="3385"/>
              <a:ext cx="91" cy="4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22538" name="Line 9"/>
            <p:cNvSpPr>
              <a:spLocks noChangeShapeType="1"/>
            </p:cNvSpPr>
            <p:nvPr/>
          </p:nvSpPr>
          <p:spPr bwMode="auto">
            <a:xfrm flipV="1">
              <a:off x="476" y="1706"/>
              <a:ext cx="91" cy="4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/>
          <p:cNvSpPr/>
          <p:nvPr/>
        </p:nvSpPr>
        <p:spPr bwMode="auto">
          <a:xfrm>
            <a:off x="323528" y="188640"/>
            <a:ext cx="8640960" cy="6480720"/>
          </a:xfrm>
          <a:prstGeom prst="rect">
            <a:avLst/>
          </a:prstGeom>
          <a:solidFill>
            <a:schemeClr val="tx2">
              <a:lumMod val="9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endParaRPr lang="en-US" altLang="ja-JP" dirty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r>
              <a:rPr lang="en-US" altLang="ja-JP" dirty="0" smtClean="0">
                <a:ea typeface="ＭＳ Ｐゴシック" pitchFamily="50" charset="-128"/>
              </a:rPr>
              <a:t>     </a:t>
            </a:r>
            <a:r>
              <a:rPr lang="en-US" altLang="ja-JP" sz="2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Key parameters in this study</a:t>
            </a:r>
            <a:r>
              <a:rPr lang="en-US" altLang="ja-JP" sz="2800" dirty="0" smtClean="0">
                <a:ea typeface="ＭＳ Ｐゴシック" pitchFamily="50" charset="-128"/>
              </a:rPr>
              <a:t> </a:t>
            </a:r>
            <a:r>
              <a:rPr lang="en-US" altLang="ja-JP" sz="2800" dirty="0">
                <a:ea typeface="ＭＳ Ｐゴシック" pitchFamily="50" charset="-128"/>
              </a:rPr>
              <a:t>are</a:t>
            </a:r>
            <a:r>
              <a:rPr lang="en-US" altLang="ja-JP" sz="2800" dirty="0" smtClean="0">
                <a:ea typeface="ＭＳ Ｐゴシック" pitchFamily="50" charset="-128"/>
              </a:rPr>
              <a:t>:</a:t>
            </a:r>
          </a:p>
          <a:p>
            <a:pPr>
              <a:lnSpc>
                <a:spcPct val="80000"/>
              </a:lnSpc>
              <a:defRPr/>
            </a:pPr>
            <a:endParaRPr lang="en-US" altLang="ja-JP" sz="2800" dirty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    QFV </a:t>
            </a:r>
            <a:r>
              <a:rPr lang="en-US" altLang="ja-JP" dirty="0" smtClean="0">
                <a:ea typeface="ＭＳ Ｐゴシック" pitchFamily="50" charset="-128"/>
              </a:rPr>
              <a:t>parameters: </a:t>
            </a:r>
            <a:r>
              <a:rPr lang="en-US" altLang="ja-JP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d</a:t>
            </a:r>
            <a:r>
              <a:rPr lang="en-US" altLang="ja-JP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LL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23</a:t>
            </a:r>
            <a:r>
              <a:rPr lang="ja-JP" altLang="en-US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　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, </a:t>
            </a:r>
            <a:r>
              <a:rPr lang="en-US" altLang="ja-JP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d</a:t>
            </a:r>
            <a:r>
              <a:rPr lang="en-US" altLang="ja-JP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uRR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23</a:t>
            </a:r>
            <a:r>
              <a:rPr lang="ja-JP" altLang="en-US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　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, </a:t>
            </a:r>
            <a:r>
              <a:rPr lang="en-US" altLang="ja-JP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d</a:t>
            </a:r>
            <a:r>
              <a:rPr lang="en-US" altLang="ja-JP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uRL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23</a:t>
            </a:r>
            <a:r>
              <a:rPr lang="ja-JP" altLang="en-US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　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, </a:t>
            </a:r>
            <a:r>
              <a:rPr lang="en-US" altLang="ja-JP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d</a:t>
            </a:r>
            <a:r>
              <a:rPr lang="en-US" altLang="ja-JP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uLR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23</a:t>
            </a:r>
          </a:p>
          <a:p>
            <a:pPr>
              <a:lnSpc>
                <a:spcPct val="80000"/>
              </a:lnSpc>
              <a:defRPr/>
            </a:pPr>
            <a:endParaRPr lang="en-US" altLang="ja-JP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    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QFC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dirty="0" smtClean="0">
                <a:ea typeface="ＭＳ Ｐゴシック" pitchFamily="50" charset="-128"/>
              </a:rPr>
              <a:t>parameter:  </a:t>
            </a:r>
            <a:r>
              <a:rPr lang="en-US" altLang="ja-JP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d</a:t>
            </a:r>
            <a:r>
              <a:rPr lang="en-US" altLang="ja-JP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uRL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33</a:t>
            </a:r>
          </a:p>
          <a:p>
            <a:pPr>
              <a:lnSpc>
                <a:spcPct val="80000"/>
              </a:lnSpc>
              <a:defRPr/>
            </a:pPr>
            <a:endParaRPr lang="en-US" altLang="ja-JP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endParaRPr lang="en-US" altLang="ja-JP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endParaRPr lang="en-US" altLang="ja-JP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endParaRPr lang="en-US" altLang="ja-JP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endParaRPr lang="en-US" altLang="ja-JP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endParaRPr lang="en-US" altLang="ja-JP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endParaRPr lang="en-US" altLang="ja-JP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endParaRPr lang="en-US" altLang="ja-JP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endParaRPr lang="en-US" altLang="ja-JP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r>
              <a:rPr lang="en-US" altLang="ja-JP" sz="18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             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  <a:endParaRPr lang="en-US" altLang="ja-JP" baseline="-25000" dirty="0">
              <a:solidFill>
                <a:srgbClr val="FF0000"/>
              </a:solidFill>
              <a:ea typeface="ＭＳ Ｐゴシック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 bwMode="auto">
          <a:xfrm>
            <a:off x="1115616" y="2636912"/>
            <a:ext cx="6192688" cy="3456384"/>
          </a:xfrm>
          <a:prstGeom prst="rect">
            <a:avLst/>
          </a:prstGeom>
          <a:solidFill>
            <a:schemeClr val="tx2">
              <a:lumMod val="90000"/>
            </a:schemeClr>
          </a:solidFill>
          <a:ln w="57150" cap="flat" cmpd="sng" algn="ctr">
            <a:solidFill>
              <a:schemeClr val="bg1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195605" name="Object 21"/>
          <p:cNvGraphicFramePr>
            <a:graphicFrameLocks noChangeAspect="1"/>
          </p:cNvGraphicFramePr>
          <p:nvPr/>
        </p:nvGraphicFramePr>
        <p:xfrm>
          <a:off x="1331640" y="2780928"/>
          <a:ext cx="5735638" cy="57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1851" name="数式" r:id="rId4" imgW="2654280" imgH="266400" progId="Equation.3">
                  <p:embed/>
                </p:oleObj>
              </mc:Choice>
              <mc:Fallback>
                <p:oleObj name="数式" r:id="rId4" imgW="2654280" imgH="2664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2780928"/>
                        <a:ext cx="5735638" cy="574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5606" name="Object 22"/>
          <p:cNvGraphicFramePr>
            <a:graphicFrameLocks noChangeAspect="1"/>
          </p:cNvGraphicFramePr>
          <p:nvPr/>
        </p:nvGraphicFramePr>
        <p:xfrm>
          <a:off x="1290538" y="3429000"/>
          <a:ext cx="5873750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1852" name="数式" r:id="rId6" imgW="2717640" imgH="241200" progId="Equation.3">
                  <p:embed/>
                </p:oleObj>
              </mc:Choice>
              <mc:Fallback>
                <p:oleObj name="数式" r:id="rId6" imgW="2717640" imgH="2412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0538" y="3429000"/>
                        <a:ext cx="5873750" cy="520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5607" name="Object 23"/>
          <p:cNvGraphicFramePr>
            <a:graphicFrameLocks noChangeAspect="1"/>
          </p:cNvGraphicFramePr>
          <p:nvPr/>
        </p:nvGraphicFramePr>
        <p:xfrm>
          <a:off x="1338609" y="4149080"/>
          <a:ext cx="5681663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1853" name="数式" r:id="rId8" imgW="2628720" imgH="241200" progId="Equation.3">
                  <p:embed/>
                </p:oleObj>
              </mc:Choice>
              <mc:Fallback>
                <p:oleObj name="数式" r:id="rId8" imgW="2628720" imgH="2412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8609" y="4149080"/>
                        <a:ext cx="5681663" cy="520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5608" name="Object 24"/>
          <p:cNvGraphicFramePr>
            <a:graphicFrameLocks noChangeAspect="1"/>
          </p:cNvGraphicFramePr>
          <p:nvPr/>
        </p:nvGraphicFramePr>
        <p:xfrm>
          <a:off x="1376139" y="5356572"/>
          <a:ext cx="5572125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1854" name="数式" r:id="rId10" imgW="2577960" imgH="241200" progId="Equation.3">
                  <p:embed/>
                </p:oleObj>
              </mc:Choice>
              <mc:Fallback>
                <p:oleObj name="数式" r:id="rId10" imgW="2577960" imgH="2412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6139" y="5356572"/>
                        <a:ext cx="5572125" cy="520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5609" name="Object 25"/>
          <p:cNvGraphicFramePr>
            <a:graphicFrameLocks noChangeAspect="1"/>
          </p:cNvGraphicFramePr>
          <p:nvPr/>
        </p:nvGraphicFramePr>
        <p:xfrm>
          <a:off x="1331640" y="4797152"/>
          <a:ext cx="5681663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1855" name="数式" r:id="rId12" imgW="2628720" imgH="241200" progId="Equation.3">
                  <p:embed/>
                </p:oleObj>
              </mc:Choice>
              <mc:Fallback>
                <p:oleObj name="数式" r:id="rId12" imgW="2628720" imgH="2412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4797152"/>
                        <a:ext cx="5681663" cy="520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1856" name="数式" r:id="rId14" imgW="114120" imgH="215640" progId="Equation.3">
                  <p:embed/>
                </p:oleObj>
              </mc:Choice>
              <mc:Fallback>
                <p:oleObj name="数式" r:id="rId14" imgW="114120" imgH="215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8" name="Object 17"/>
          <p:cNvGraphicFramePr>
            <a:graphicFrameLocks noChangeAspect="1"/>
          </p:cNvGraphicFramePr>
          <p:nvPr/>
        </p:nvGraphicFramePr>
        <p:xfrm>
          <a:off x="9950450" y="1182688"/>
          <a:ext cx="242888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1857" name="数式" r:id="rId16" imgW="114120" imgH="215640" progId="Equation.3">
                  <p:embed/>
                </p:oleObj>
              </mc:Choice>
              <mc:Fallback>
                <p:oleObj name="数式" r:id="rId16" imgW="114120" imgH="21564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50450" y="1182688"/>
                        <a:ext cx="242888" cy="460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/>
          <p:cNvSpPr/>
          <p:nvPr/>
        </p:nvSpPr>
        <p:spPr bwMode="auto">
          <a:xfrm>
            <a:off x="1547664" y="3645024"/>
            <a:ext cx="6264696" cy="504056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12" name="Object 17"/>
          <p:cNvGraphicFramePr>
            <a:graphicFrameLocks noChangeAspect="1"/>
          </p:cNvGraphicFramePr>
          <p:nvPr/>
        </p:nvGraphicFramePr>
        <p:xfrm>
          <a:off x="4038848" y="3691756"/>
          <a:ext cx="1541264" cy="3853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498" name="数式" r:id="rId4" imgW="965160" imgH="241200" progId="Equation.3">
                  <p:embed/>
                </p:oleObj>
              </mc:Choice>
              <mc:Fallback>
                <p:oleObj name="数式" r:id="rId4" imgW="965160" imgH="24120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848" y="3691756"/>
                        <a:ext cx="1541264" cy="38531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8"/>
          <p:cNvGraphicFramePr>
            <a:graphicFrameLocks noChangeAspect="1"/>
          </p:cNvGraphicFramePr>
          <p:nvPr/>
        </p:nvGraphicFramePr>
        <p:xfrm>
          <a:off x="5827879" y="3691756"/>
          <a:ext cx="1480425" cy="3853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499" name="数式" r:id="rId6" imgW="927000" imgH="241200" progId="Equation.3">
                  <p:embed/>
                </p:oleObj>
              </mc:Choice>
              <mc:Fallback>
                <p:oleObj name="数式" r:id="rId6" imgW="927000" imgH="24120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27879" y="3691756"/>
                        <a:ext cx="1480425" cy="38531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20"/>
          <p:cNvGraphicFramePr>
            <a:graphicFrameLocks noChangeAspect="1"/>
          </p:cNvGraphicFramePr>
          <p:nvPr/>
        </p:nvGraphicFramePr>
        <p:xfrm>
          <a:off x="3158885" y="3717032"/>
          <a:ext cx="621027" cy="3726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500" name="数式" r:id="rId8" imgW="380880" imgH="228600" progId="Equation.3">
                  <p:embed/>
                </p:oleObj>
              </mc:Choice>
              <mc:Fallback>
                <p:oleObj name="数式" r:id="rId8" imgW="380880" imgH="2286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58885" y="3717032"/>
                        <a:ext cx="621027" cy="37261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9"/>
          <p:cNvGraphicFramePr>
            <a:graphicFrameLocks noChangeAspect="1"/>
          </p:cNvGraphicFramePr>
          <p:nvPr/>
        </p:nvGraphicFramePr>
        <p:xfrm>
          <a:off x="1619673" y="3736560"/>
          <a:ext cx="1368151" cy="371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501" name="数式" r:id="rId10" imgW="749160" imgH="203040" progId="Equation.3">
                  <p:embed/>
                </p:oleObj>
              </mc:Choice>
              <mc:Fallback>
                <p:oleObj name="数式" r:id="rId10" imgW="749160" imgH="2030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3" y="3736560"/>
                        <a:ext cx="1368151" cy="37102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44625"/>
            <a:ext cx="7859713" cy="864096"/>
          </a:xfrm>
        </p:spPr>
        <p:txBody>
          <a:bodyPr/>
          <a:lstStyle/>
          <a:p>
            <a:pPr eaLnBrk="1" hangingPunct="1"/>
            <a:r>
              <a:rPr lang="en-US" altLang="ja-JP" i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ja-JP" dirty="0" smtClean="0"/>
              <a:t>. </a:t>
            </a:r>
            <a:r>
              <a:rPr lang="en-US" altLang="ja-JP" b="1" i="1" u="sng" dirty="0" smtClean="0">
                <a:latin typeface="Times New Roman" pitchFamily="18" charset="0"/>
              </a:rPr>
              <a:t>Constraints on the MSSM</a:t>
            </a:r>
          </a:p>
        </p:txBody>
      </p:sp>
      <p:sp>
        <p:nvSpPr>
          <p:cNvPr id="2067" name="Rectangle 8"/>
          <p:cNvSpPr>
            <a:spLocks noGrp="1" noChangeArrowheads="1"/>
          </p:cNvSpPr>
          <p:nvPr>
            <p:ph idx="1"/>
          </p:nvPr>
        </p:nvSpPr>
        <p:spPr>
          <a:xfrm>
            <a:off x="1043608" y="836712"/>
            <a:ext cx="7416824" cy="5904656"/>
          </a:xfrm>
        </p:spPr>
        <p:txBody>
          <a:bodyPr/>
          <a:lstStyle/>
          <a:p>
            <a:pPr>
              <a:buNone/>
            </a:pPr>
            <a:endParaRPr lang="en-US" altLang="ja-JP" sz="1400" b="1" i="1" dirty="0" smtClean="0">
              <a:latin typeface="Times New Roman" pitchFamily="18" charset="0"/>
            </a:endParaRPr>
          </a:p>
          <a:p>
            <a:pPr>
              <a:buNone/>
            </a:pPr>
            <a:r>
              <a:rPr lang="en-US" altLang="ja-JP" sz="1600" b="1" i="1" noProof="1" smtClean="0">
                <a:latin typeface="Times New Roman" pitchFamily="18" charset="0"/>
              </a:rPr>
              <a:t>We respect the following experimental and theoretical constraints:</a:t>
            </a:r>
          </a:p>
          <a:p>
            <a:pPr>
              <a:buNone/>
            </a:pPr>
            <a:endParaRPr lang="en-US" altLang="ja-JP" sz="1600" b="1" i="1" noProof="1" smtClean="0">
              <a:latin typeface="Times New Roman" pitchFamily="18" charset="0"/>
            </a:endParaRPr>
          </a:p>
          <a:p>
            <a:pPr>
              <a:buNone/>
            </a:pPr>
            <a:r>
              <a:rPr lang="en-US" altLang="ja-JP" sz="1600" b="1" i="1" noProof="1" smtClean="0">
                <a:latin typeface="Times New Roman" pitchFamily="18" charset="0"/>
              </a:rPr>
              <a:t>(1)  The recent LHC limits on the masses of squarks, sleptons, gluino, charginos and neutralinos.</a:t>
            </a:r>
          </a:p>
          <a:p>
            <a:pPr>
              <a:buNone/>
            </a:pPr>
            <a:endParaRPr lang="en-US" altLang="ja-JP" sz="1600" b="1" i="1" noProof="1" smtClean="0">
              <a:latin typeface="Times New Roman" pitchFamily="18" charset="0"/>
            </a:endParaRPr>
          </a:p>
          <a:p>
            <a:pPr>
              <a:buNone/>
            </a:pPr>
            <a:r>
              <a:rPr lang="en-US" altLang="ja-JP" sz="1600" b="1" i="1" noProof="1" smtClean="0">
                <a:latin typeface="Times New Roman" pitchFamily="18" charset="0"/>
              </a:rPr>
              <a:t>(2)  The constraint on </a:t>
            </a:r>
            <a:r>
              <a:rPr lang="en-US" altLang="ja-JP" sz="1400" b="1" i="1" noProof="1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ja-JP" sz="1600" b="1" i="1" kern="1200" noProof="1" smtClean="0">
                <a:latin typeface="Times New Roman" pitchFamily="18" charset="0"/>
                <a:ea typeface="ＭＳ Ｐゴシック" pitchFamily="50" charset="-128"/>
              </a:rPr>
              <a:t>m</a:t>
            </a:r>
            <a:r>
              <a:rPr lang="en-US" altLang="ja-JP" sz="1600" b="1" i="1" kern="1200" baseline="-25000" noProof="1" smtClean="0">
                <a:latin typeface="Times New Roman" pitchFamily="18" charset="0"/>
                <a:ea typeface="ＭＳ Ｐゴシック" pitchFamily="50" charset="-128"/>
              </a:rPr>
              <a:t>A / H+ , </a:t>
            </a:r>
            <a:r>
              <a:rPr lang="en-US" altLang="ja-JP" sz="1600" b="1" i="1" kern="1200" noProof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ＭＳ Ｐゴシック" pitchFamily="50" charset="-128"/>
              </a:rPr>
              <a:t>tan</a:t>
            </a:r>
            <a:r>
              <a:rPr lang="en-US" altLang="ja-JP" sz="1600" b="1" i="1" kern="1200" noProof="1" smtClean="0"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b</a:t>
            </a:r>
            <a:r>
              <a:rPr lang="en-US" altLang="ja-JP" sz="1600" kern="1200" noProof="1" smtClean="0"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1400" b="1" i="1" noProof="1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ja-JP" sz="1600" b="1" i="1" noProof="1" smtClean="0">
                <a:latin typeface="Times New Roman" pitchFamily="18" charset="0"/>
              </a:rPr>
              <a:t> from recent MSSM Higgs boson search at LHC. </a:t>
            </a:r>
          </a:p>
          <a:p>
            <a:pPr>
              <a:buNone/>
            </a:pPr>
            <a:endParaRPr lang="en-US" altLang="ja-JP" sz="1600" b="1" i="1" noProof="1" smtClean="0">
              <a:latin typeface="Times New Roman" pitchFamily="18" charset="0"/>
            </a:endParaRPr>
          </a:p>
          <a:p>
            <a:pPr>
              <a:buAutoNum type="arabicParenBoth" startAt="3"/>
            </a:pPr>
            <a:r>
              <a:rPr lang="en-US" altLang="ja-JP" sz="1600" b="1" i="1" noProof="1" smtClean="0">
                <a:latin typeface="Times New Roman" pitchFamily="18" charset="0"/>
              </a:rPr>
              <a:t>The constraints on the QFV parameters from the B meson data.</a:t>
            </a:r>
          </a:p>
          <a:p>
            <a:pPr>
              <a:buNone/>
            </a:pPr>
            <a:endParaRPr lang="en-US" altLang="ja-JP" sz="1600" b="1" i="1" noProof="1" smtClean="0">
              <a:solidFill>
                <a:srgbClr val="FF0000"/>
              </a:solidFill>
              <a:latin typeface="Times New Roman" pitchFamily="18" charset="0"/>
            </a:endParaRPr>
          </a:p>
          <a:p>
            <a:pPr>
              <a:buNone/>
            </a:pPr>
            <a:r>
              <a:rPr lang="en-US" altLang="ja-JP" sz="1600" b="1" i="1" noProof="1" smtClean="0">
                <a:solidFill>
                  <a:srgbClr val="FF0000"/>
                </a:solidFill>
                <a:latin typeface="Times New Roman" pitchFamily="18" charset="0"/>
              </a:rPr>
              <a:t>                                                                                                                       </a:t>
            </a:r>
            <a:r>
              <a:rPr lang="en-US" altLang="ja-JP" sz="1600" b="1" i="1" noProof="1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    </a:t>
            </a:r>
            <a:r>
              <a:rPr lang="en-US" altLang="ja-JP" sz="1800" b="1" i="1" noProof="1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etc.</a:t>
            </a:r>
          </a:p>
          <a:p>
            <a:pPr>
              <a:buNone/>
            </a:pPr>
            <a:endParaRPr lang="en-US" altLang="ja-JP" sz="1600" b="1" i="1" noProof="1" smtClean="0">
              <a:latin typeface="Times New Roman" pitchFamily="18" charset="0"/>
            </a:endParaRPr>
          </a:p>
          <a:p>
            <a:pPr>
              <a:buNone/>
            </a:pPr>
            <a:r>
              <a:rPr lang="en-US" altLang="ja-JP" sz="1600" b="1" i="1" noProof="1" smtClean="0">
                <a:latin typeface="Times New Roman" pitchFamily="18" charset="0"/>
              </a:rPr>
              <a:t>(4) </a:t>
            </a:r>
            <a:r>
              <a:rPr lang="en-US" altLang="ja-JP" sz="1600" b="1" i="1" noProof="1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ja-JP" sz="1600" b="1" i="1" noProof="1" smtClean="0">
                <a:latin typeface="Times New Roman" pitchFamily="18" charset="0"/>
              </a:rPr>
              <a:t>The constraints from the observed Higgs boson mass at LHC </a:t>
            </a:r>
          </a:p>
          <a:p>
            <a:pPr>
              <a:buNone/>
            </a:pPr>
            <a:r>
              <a:rPr lang="en-US" altLang="ja-JP" sz="1600" b="1" i="1" noProof="1" smtClean="0">
                <a:latin typeface="Times New Roman" pitchFamily="18" charset="0"/>
              </a:rPr>
              <a:t>     (allowing for theoretical uncertainty): 121.6 GeV &lt; m_h</a:t>
            </a:r>
            <a:r>
              <a:rPr lang="en-US" altLang="ja-JP" sz="1600" b="1" i="1" baseline="30000" noProof="1" smtClean="0">
                <a:latin typeface="Times New Roman" pitchFamily="18" charset="0"/>
              </a:rPr>
              <a:t>0</a:t>
            </a:r>
            <a:r>
              <a:rPr lang="en-US" altLang="ja-JP" sz="1600" b="1" i="1" noProof="1" smtClean="0">
                <a:latin typeface="Times New Roman" pitchFamily="18" charset="0"/>
              </a:rPr>
              <a:t> &lt; 128.6 GeV.</a:t>
            </a:r>
          </a:p>
          <a:p>
            <a:pPr>
              <a:buNone/>
            </a:pPr>
            <a:endParaRPr lang="en-US" altLang="ja-JP" sz="1600" b="1" i="1" noProof="1" smtClean="0">
              <a:latin typeface="Times New Roman" pitchFamily="18" charset="0"/>
            </a:endParaRPr>
          </a:p>
          <a:p>
            <a:pPr>
              <a:buNone/>
            </a:pPr>
            <a:r>
              <a:rPr lang="en-US" altLang="ja-JP" sz="1600" b="1" i="1" noProof="1" smtClean="0">
                <a:latin typeface="Times New Roman" pitchFamily="18" charset="0"/>
              </a:rPr>
              <a:t>(5)  Theoretical constraints from the vacuum stability conditions for the</a:t>
            </a:r>
          </a:p>
          <a:p>
            <a:pPr>
              <a:buNone/>
            </a:pPr>
            <a:r>
              <a:rPr lang="en-US" altLang="ja-JP" sz="1600" b="1" i="1" noProof="1" smtClean="0">
                <a:latin typeface="Times New Roman" pitchFamily="18" charset="0"/>
              </a:rPr>
              <a:t>       trilinear couplings T</a:t>
            </a:r>
            <a:r>
              <a:rPr lang="en-US" altLang="ja-JP" sz="1600" b="1" i="1" baseline="-25000" noProof="1" smtClean="0">
                <a:latin typeface="Times New Roman" pitchFamily="18" charset="0"/>
              </a:rPr>
              <a:t>Uab</a:t>
            </a:r>
            <a:r>
              <a:rPr lang="en-US" altLang="ja-JP" sz="1600" b="1" i="1" noProof="1" smtClean="0">
                <a:latin typeface="Times New Roman" pitchFamily="18" charset="0"/>
              </a:rPr>
              <a:t> and T</a:t>
            </a:r>
            <a:r>
              <a:rPr lang="en-US" altLang="ja-JP" sz="1600" b="1" i="1" baseline="-25000" noProof="1" smtClean="0">
                <a:latin typeface="Times New Roman" pitchFamily="18" charset="0"/>
              </a:rPr>
              <a:t>Dab </a:t>
            </a:r>
            <a:r>
              <a:rPr lang="en-US" altLang="ja-JP" sz="1600" b="1" i="1" noProof="1" smtClean="0">
                <a:latin typeface="Times New Roman" pitchFamily="18" charset="0"/>
              </a:rPr>
              <a:t>.</a:t>
            </a:r>
          </a:p>
          <a:p>
            <a:pPr>
              <a:buNone/>
            </a:pPr>
            <a:r>
              <a:rPr lang="en-US" altLang="ja-JP" sz="1600" b="1" i="1" noProof="1" smtClean="0">
                <a:latin typeface="Times New Roman" pitchFamily="18" charset="0"/>
              </a:rPr>
              <a:t>(6) The experimental limit on SUSY contributions to the electroweak  </a:t>
            </a:r>
            <a:r>
              <a:rPr lang="en-US" altLang="ja-JP" sz="1600" b="1" i="1" noProof="1" smtClean="0">
                <a:latin typeface="Symbol" pitchFamily="18" charset="2"/>
              </a:rPr>
              <a:t>r  </a:t>
            </a:r>
            <a:r>
              <a:rPr lang="en-US" altLang="ja-JP" sz="1600" b="1" i="1" noProof="1" smtClean="0">
                <a:latin typeface="Times New Roman" pitchFamily="18" charset="0"/>
              </a:rPr>
              <a:t>parameter</a:t>
            </a:r>
          </a:p>
          <a:p>
            <a:pPr>
              <a:buNone/>
            </a:pPr>
            <a:r>
              <a:rPr lang="en-US" altLang="ja-JP" sz="1600" b="1" i="1" dirty="0" smtClean="0">
                <a:latin typeface="Times New Roman" pitchFamily="18" charset="0"/>
              </a:rPr>
              <a:t>      </a:t>
            </a:r>
            <a:r>
              <a:rPr lang="en-US" altLang="ja-JP" sz="1600" b="1" i="1" noProof="1" smtClean="0">
                <a:latin typeface="Symbol" pitchFamily="18" charset="2"/>
              </a:rPr>
              <a:t>Dr</a:t>
            </a:r>
            <a:r>
              <a:rPr lang="en-US" altLang="ja-JP" sz="1600" b="1" i="1" noProof="1" smtClean="0">
                <a:latin typeface="Times New Roman" pitchFamily="18" charset="0"/>
                <a:cs typeface="Times New Roman" pitchFamily="18" charset="0"/>
              </a:rPr>
              <a:t>(SUSY) &lt; 0.0012.</a:t>
            </a:r>
            <a:endParaRPr lang="en-US" altLang="ja-JP" sz="1600" b="1" i="1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23528" y="188640"/>
            <a:ext cx="7704856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en-US" altLang="ja-JP" sz="4400" kern="0" noProof="0" dirty="0" smtClean="0">
                <a:solidFill>
                  <a:schemeClr val="tx2"/>
                </a:solidFill>
                <a:ea typeface="+mj-ea"/>
                <a:cs typeface="+mj-cs"/>
              </a:rPr>
              <a:t>4</a:t>
            </a:r>
            <a:r>
              <a:rPr kumimoji="1" lang="en-US" altLang="ja-JP" sz="44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. P</a:t>
            </a:r>
            <a:r>
              <a:rPr lang="en-US" altLang="ja-JP" sz="4400" u="sng" kern="0" dirty="0" err="1" smtClean="0">
                <a:solidFill>
                  <a:schemeClr val="tx2"/>
                </a:solidFill>
                <a:ea typeface="+mj-ea"/>
                <a:cs typeface="+mj-cs"/>
              </a:rPr>
              <a:t>arameter</a:t>
            </a:r>
            <a:r>
              <a:rPr lang="en-US" altLang="ja-JP" sz="4400" u="sng" kern="0" dirty="0" smtClean="0">
                <a:solidFill>
                  <a:schemeClr val="tx2"/>
                </a:solidFill>
                <a:ea typeface="+mj-ea"/>
                <a:cs typeface="+mj-cs"/>
              </a:rPr>
              <a:t> scan in the MSS</a:t>
            </a:r>
            <a:r>
              <a:rPr lang="en-US" altLang="ja-JP" sz="4000" u="sng" kern="0" dirty="0" smtClean="0">
                <a:solidFill>
                  <a:schemeClr val="tx2"/>
                </a:solidFill>
                <a:ea typeface="+mj-ea"/>
                <a:cs typeface="+mj-cs"/>
              </a:rPr>
              <a:t>M  </a:t>
            </a:r>
            <a:endParaRPr kumimoji="1" lang="en-US" altLang="ja-JP" sz="4000" b="1" i="1" u="sng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テキスト ボックス 13"/>
              <p:cNvSpPr txBox="1"/>
              <p:nvPr/>
            </p:nvSpPr>
            <p:spPr>
              <a:xfrm>
                <a:off x="179512" y="1412777"/>
                <a:ext cx="8568952" cy="52629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Tx/>
                  <a:buChar char="-"/>
                </a:pPr>
                <a:r>
                  <a:rPr lang="en-US" altLang="ja-JP" dirty="0" smtClean="0">
                    <a:solidFill>
                      <a:schemeClr val="tx1"/>
                    </a:solidFill>
                  </a:rPr>
                  <a:t> We compute the decay widths </a:t>
                </a:r>
                <a:r>
                  <a:rPr lang="en-US" altLang="ja-JP" dirty="0" smtClean="0">
                    <a:solidFill>
                      <a:schemeClr val="tx1"/>
                    </a:solidFill>
                    <a:latin typeface="Symbol" pitchFamily="18" charset="2"/>
                  </a:rPr>
                  <a:t>G </a:t>
                </a:r>
                <a:r>
                  <a:rPr lang="en-US" altLang="ja-JP" dirty="0" smtClean="0">
                    <a:solidFill>
                      <a:schemeClr val="tx1"/>
                    </a:solidFill>
                  </a:rPr>
                  <a:t>(h</a:t>
                </a:r>
                <a:r>
                  <a:rPr lang="en-US" altLang="ja-JP" baseline="30000" dirty="0" smtClean="0">
                    <a:solidFill>
                      <a:schemeClr val="tx1"/>
                    </a:solidFill>
                  </a:rPr>
                  <a:t>0</a:t>
                </a:r>
                <a:r>
                  <a:rPr lang="en-US" altLang="ja-JP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ja-JP" dirty="0" smtClean="0">
                    <a:solidFill>
                      <a:schemeClr val="tx1"/>
                    </a:solidFill>
                  </a:rPr>
                  <a:t> c c</a:t>
                </a:r>
                <a:r>
                  <a:rPr lang="en-US" altLang="ja-JP" dirty="0" smtClean="0">
                    <a:solidFill>
                      <a:schemeClr val="tx1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̅), </a:t>
                </a:r>
                <a:r>
                  <a:rPr lang="en-US" altLang="ja-JP" dirty="0">
                    <a:solidFill>
                      <a:schemeClr val="tx1"/>
                    </a:solidFill>
                    <a:latin typeface="Symbol" pitchFamily="18" charset="2"/>
                  </a:rPr>
                  <a:t>G </a:t>
                </a:r>
                <a:r>
                  <a:rPr lang="en-US" altLang="ja-JP" dirty="0">
                    <a:solidFill>
                      <a:schemeClr val="tx1"/>
                    </a:solidFill>
                  </a:rPr>
                  <a:t>(h</a:t>
                </a:r>
                <a:r>
                  <a:rPr lang="en-US" altLang="ja-JP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en-US" altLang="ja-JP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ja-JP" dirty="0">
                    <a:solidFill>
                      <a:schemeClr val="tx1"/>
                    </a:solidFill>
                  </a:rPr>
                  <a:t> </a:t>
                </a:r>
                <a:r>
                  <a:rPr lang="en-US" altLang="ja-JP" dirty="0" smtClean="0">
                    <a:solidFill>
                      <a:schemeClr val="tx1"/>
                    </a:solidFill>
                  </a:rPr>
                  <a:t>b b</a:t>
                </a:r>
                <a:r>
                  <a:rPr lang="en-US" altLang="ja-JP" dirty="0" smtClean="0">
                    <a:solidFill>
                      <a:schemeClr val="tx1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̅), </a:t>
                </a:r>
                <a:endParaRPr lang="en-US" altLang="ja-JP" dirty="0" smtClean="0">
                  <a:solidFill>
                    <a:schemeClr val="tx1"/>
                  </a:solidFill>
                </a:endParaRPr>
              </a:p>
              <a:p>
                <a:r>
                  <a:rPr lang="en-US" altLang="ja-JP" dirty="0" smtClean="0">
                    <a:solidFill>
                      <a:schemeClr val="tx1"/>
                    </a:solidFill>
                  </a:rPr>
                  <a:t>  and </a:t>
                </a:r>
                <a:r>
                  <a:rPr lang="en-US" altLang="ja-JP" dirty="0">
                    <a:solidFill>
                      <a:schemeClr val="tx1"/>
                    </a:solidFill>
                    <a:latin typeface="Symbol" pitchFamily="18" charset="2"/>
                  </a:rPr>
                  <a:t>G </a:t>
                </a:r>
                <a:r>
                  <a:rPr lang="en-US" altLang="ja-JP" dirty="0">
                    <a:solidFill>
                      <a:schemeClr val="tx1"/>
                    </a:solidFill>
                  </a:rPr>
                  <a:t>(h</a:t>
                </a:r>
                <a:r>
                  <a:rPr lang="en-US" altLang="ja-JP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en-US" altLang="ja-JP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ja-JP" dirty="0">
                    <a:solidFill>
                      <a:schemeClr val="tx1"/>
                    </a:solidFill>
                  </a:rPr>
                  <a:t> </a:t>
                </a:r>
                <a:r>
                  <a:rPr lang="en-US" altLang="ja-JP" dirty="0" smtClean="0">
                    <a:solidFill>
                      <a:schemeClr val="tx1"/>
                    </a:solidFill>
                  </a:rPr>
                  <a:t>b s</a:t>
                </a:r>
                <a:r>
                  <a:rPr lang="en-US" altLang="ja-JP" dirty="0" smtClean="0">
                    <a:solidFill>
                      <a:schemeClr val="tx1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̅)  </a:t>
                </a:r>
                <a:r>
                  <a:rPr lang="en-US" altLang="ja-JP" dirty="0" smtClean="0">
                    <a:solidFill>
                      <a:schemeClr val="tx1"/>
                    </a:solidFill>
                    <a:ea typeface="Arial Unicode MS" panose="020B0604020202020204" pitchFamily="50" charset="-128"/>
                    <a:cs typeface="Times New Roman" panose="02020603050405020304" pitchFamily="18" charset="0"/>
                  </a:rPr>
                  <a:t>at full 1-loop level </a:t>
                </a:r>
                <a:r>
                  <a:rPr lang="en-US" altLang="ja-JP" dirty="0" smtClean="0">
                    <a:solidFill>
                      <a:schemeClr val="tx1"/>
                    </a:solidFill>
                  </a:rPr>
                  <a:t> in the </a:t>
                </a:r>
                <a:r>
                  <a:rPr lang="en-US" altLang="ja-JP" dirty="0" smtClean="0">
                    <a:solidFill>
                      <a:srgbClr val="FF6699"/>
                    </a:solidFill>
                  </a:rPr>
                  <a:t>MSSM with QFV.</a:t>
                </a:r>
              </a:p>
              <a:p>
                <a:endParaRPr lang="en-US" altLang="ja-JP" dirty="0" smtClean="0">
                  <a:solidFill>
                    <a:schemeClr val="tx1"/>
                  </a:solidFill>
                </a:endParaRPr>
              </a:p>
              <a:p>
                <a:r>
                  <a:rPr lang="en-US" altLang="ja-JP" dirty="0" smtClean="0">
                    <a:solidFill>
                      <a:schemeClr val="tx1"/>
                    </a:solidFill>
                  </a:rPr>
                  <a:t>- Parameter points are generated by using random numbers </a:t>
                </a:r>
              </a:p>
              <a:p>
                <a:r>
                  <a:rPr lang="en-US" altLang="ja-JP" dirty="0" smtClean="0">
                    <a:solidFill>
                      <a:schemeClr val="tx1"/>
                    </a:solidFill>
                  </a:rPr>
                  <a:t>   in the following ranges (in units of </a:t>
                </a:r>
                <a:r>
                  <a:rPr lang="en-US" altLang="ja-JP" dirty="0" err="1" smtClean="0">
                    <a:solidFill>
                      <a:schemeClr val="tx1"/>
                    </a:solidFill>
                  </a:rPr>
                  <a:t>GeV</a:t>
                </a:r>
                <a:r>
                  <a:rPr lang="en-US" altLang="ja-JP" dirty="0" smtClean="0">
                    <a:solidFill>
                      <a:schemeClr val="tx1"/>
                    </a:solidFill>
                  </a:rPr>
                  <a:t> or GeV^2):</a:t>
                </a:r>
              </a:p>
              <a:p>
                <a:endParaRPr lang="en-US" altLang="ja-JP" dirty="0" smtClean="0">
                  <a:solidFill>
                    <a:srgbClr val="FF6699"/>
                  </a:solidFill>
                </a:endParaRPr>
              </a:p>
              <a:p>
                <a:endParaRPr lang="en-US" altLang="ja-JP" dirty="0" smtClean="0">
                  <a:solidFill>
                    <a:srgbClr val="FF6699"/>
                  </a:solidFill>
                </a:endParaRPr>
              </a:p>
              <a:p>
                <a:r>
                  <a:rPr lang="en-US" altLang="ja-JP" dirty="0" smtClean="0">
                    <a:solidFill>
                      <a:schemeClr val="tx1"/>
                    </a:solidFill>
                  </a:rPr>
                  <a:t> 10 &lt; </a:t>
                </a:r>
                <a:r>
                  <a:rPr lang="en-US" altLang="ja-JP" dirty="0" err="1" smtClean="0">
                    <a:solidFill>
                      <a:schemeClr val="tx1"/>
                    </a:solidFill>
                  </a:rPr>
                  <a:t>tan</a:t>
                </a:r>
                <a:r>
                  <a:rPr lang="en-US" altLang="ja-JP" dirty="0" err="1" smtClean="0">
                    <a:solidFill>
                      <a:schemeClr val="tx1"/>
                    </a:solidFill>
                    <a:latin typeface="Symbol" pitchFamily="18" charset="2"/>
                  </a:rPr>
                  <a:t>b</a:t>
                </a:r>
                <a:r>
                  <a:rPr lang="en-US" altLang="ja-JP" dirty="0" smtClean="0">
                    <a:solidFill>
                      <a:schemeClr val="tx1"/>
                    </a:solidFill>
                  </a:rPr>
                  <a:t> &lt; 60    </a:t>
                </a:r>
              </a:p>
              <a:p>
                <a:r>
                  <a:rPr lang="en-US" altLang="ja-JP" dirty="0" smtClean="0">
                    <a:solidFill>
                      <a:schemeClr val="tx1"/>
                    </a:solidFill>
                  </a:rPr>
                  <a:t> 2500 &lt; M_3 &lt; 5000 </a:t>
                </a:r>
              </a:p>
              <a:p>
                <a:r>
                  <a:rPr lang="en-US" altLang="ja-JP" dirty="0" smtClean="0">
                    <a:solidFill>
                      <a:schemeClr val="tx1"/>
                    </a:solidFill>
                  </a:rPr>
                  <a:t>100 &lt; M_2 &lt; 2500 </a:t>
                </a:r>
              </a:p>
              <a:p>
                <a:r>
                  <a:rPr lang="en-US" altLang="ja-JP" dirty="0" smtClean="0">
                    <a:solidFill>
                      <a:schemeClr val="tx1"/>
                    </a:solidFill>
                  </a:rPr>
                  <a:t>100 &lt; M_1 &lt; 2500 </a:t>
                </a:r>
              </a:p>
              <a:p>
                <a:r>
                  <a:rPr lang="en-US" altLang="ja-JP" dirty="0" smtClean="0">
                    <a:solidFill>
                      <a:schemeClr val="tx1"/>
                    </a:solidFill>
                  </a:rPr>
                  <a:t>(without assuming the GUT relation for M_1, M_2, M_3) </a:t>
                </a:r>
              </a:p>
              <a:p>
                <a:r>
                  <a:rPr lang="en-US" altLang="ja-JP" dirty="0" smtClean="0">
                    <a:solidFill>
                      <a:schemeClr val="tx1"/>
                    </a:solidFill>
                  </a:rPr>
                  <a:t>100 &lt; mu &lt; 2500 </a:t>
                </a:r>
              </a:p>
              <a:p>
                <a:r>
                  <a:rPr lang="en-US" altLang="ja-JP" dirty="0" smtClean="0">
                    <a:solidFill>
                      <a:schemeClr val="tx1"/>
                    </a:solidFill>
                  </a:rPr>
                  <a:t>800 &lt; </a:t>
                </a:r>
                <a:r>
                  <a:rPr lang="en-US" altLang="ja-JP" dirty="0" err="1" smtClean="0">
                    <a:solidFill>
                      <a:schemeClr val="tx1"/>
                    </a:solidFill>
                  </a:rPr>
                  <a:t>m_A</a:t>
                </a:r>
                <a:r>
                  <a:rPr lang="en-US" altLang="ja-JP" dirty="0" smtClean="0">
                    <a:solidFill>
                      <a:schemeClr val="tx1"/>
                    </a:solidFill>
                  </a:rPr>
                  <a:t>(pole) &lt; 6000;</a:t>
                </a:r>
              </a:p>
            </p:txBody>
          </p:sp>
        </mc:Choice>
        <mc:Fallback xmlns="">
          <p:sp>
            <p:nvSpPr>
              <p:cNvPr id="14" name="テキスト ボックス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1412777"/>
                <a:ext cx="8568952" cy="5262979"/>
              </a:xfrm>
              <a:prstGeom prst="rect">
                <a:avLst/>
              </a:prstGeom>
              <a:blipFill rotWithShape="0">
                <a:blip r:embed="rId2"/>
                <a:stretch>
                  <a:fillRect l="-1067" t="-1043" b="-173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正方形/長方形 3"/>
          <p:cNvSpPr/>
          <p:nvPr/>
        </p:nvSpPr>
        <p:spPr bwMode="auto">
          <a:xfrm>
            <a:off x="467544" y="3429000"/>
            <a:ext cx="2880320" cy="504056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39552" y="3501008"/>
            <a:ext cx="3024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1 </a:t>
            </a:r>
            <a:r>
              <a:rPr kumimoji="1" lang="en-US" altLang="ja-JP" sz="2000" dirty="0" err="1" smtClean="0"/>
              <a:t>TeV</a:t>
            </a:r>
            <a:r>
              <a:rPr kumimoji="1" lang="en-US" altLang="ja-JP" sz="2000" dirty="0" smtClean="0"/>
              <a:t> &lt;  M</a:t>
            </a:r>
            <a:r>
              <a:rPr kumimoji="1" lang="en-US" altLang="ja-JP" sz="2000" baseline="-25000" dirty="0" smtClean="0"/>
              <a:t>SUSY </a:t>
            </a:r>
            <a:r>
              <a:rPr kumimoji="1" lang="en-US" altLang="ja-JP" sz="2000" dirty="0" smtClean="0"/>
              <a:t> &lt; 5 </a:t>
            </a:r>
            <a:r>
              <a:rPr kumimoji="1" lang="en-US" altLang="ja-JP" sz="2000" dirty="0" err="1" smtClean="0"/>
              <a:t>TeV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144016" y="487025"/>
            <a:ext cx="882047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chemeClr val="tx1"/>
                </a:solidFill>
              </a:rPr>
              <a:t>MQ2_11 = 4500^2 (fixed)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2500^2 &lt; MQ2_22 &lt; 4000^2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2500^2 &lt; MQ2_33 &lt; 4000^2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|</a:t>
            </a:r>
            <a:r>
              <a:rPr lang="en-US" altLang="ja-JP" dirty="0" smtClean="0">
                <a:solidFill>
                  <a:srgbClr val="FF6699"/>
                </a:solidFill>
              </a:rPr>
              <a:t>MQ2_23</a:t>
            </a:r>
            <a:r>
              <a:rPr lang="en-US" altLang="ja-JP" dirty="0" smtClean="0">
                <a:solidFill>
                  <a:schemeClr val="tx1"/>
                </a:solidFill>
              </a:rPr>
              <a:t>| &lt; 1000.^2                   </a:t>
            </a:r>
            <a:r>
              <a:rPr lang="en-US" altLang="ja-JP" dirty="0" smtClean="0">
                <a:solidFill>
                  <a:schemeClr val="tx1"/>
                </a:solidFill>
                <a:sym typeface="Wingdings" pitchFamily="2" charset="2"/>
              </a:rPr>
              <a:t>&lt;=== </a:t>
            </a:r>
            <a:r>
              <a:rPr lang="en-US" altLang="ja-JP" dirty="0" smtClean="0">
                <a:solidFill>
                  <a:srgbClr val="FF6699"/>
                </a:solidFill>
                <a:sym typeface="Wingdings" pitchFamily="2" charset="2"/>
              </a:rPr>
              <a:t>QFV</a:t>
            </a:r>
            <a:r>
              <a:rPr lang="en-US" altLang="ja-JP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altLang="ja-JP" dirty="0" err="1" smtClean="0">
                <a:solidFill>
                  <a:schemeClr val="tx1"/>
                </a:solidFill>
                <a:sym typeface="Wingdings" pitchFamily="2" charset="2"/>
              </a:rPr>
              <a:t>param</a:t>
            </a:r>
            <a:r>
              <a:rPr lang="en-US" altLang="ja-JP" dirty="0" smtClean="0">
                <a:solidFill>
                  <a:schemeClr val="tx1"/>
                </a:solidFill>
                <a:sym typeface="Wingdings" pitchFamily="2" charset="2"/>
              </a:rPr>
              <a:t>.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en-US" altLang="ja-JP" dirty="0" smtClean="0">
                <a:solidFill>
                  <a:schemeClr val="tx1"/>
                </a:solidFill>
              </a:rPr>
              <a:t>MU2_11 = 4500^2 (fixed)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1000.^2 &lt; MU2_22 &lt; 4000.^2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600.^2 &lt; MU2_33 &lt; 3000.^2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|</a:t>
            </a:r>
            <a:r>
              <a:rPr lang="en-US" altLang="ja-JP" dirty="0" smtClean="0">
                <a:solidFill>
                  <a:srgbClr val="FF6699"/>
                </a:solidFill>
              </a:rPr>
              <a:t>MU2_23</a:t>
            </a:r>
            <a:r>
              <a:rPr lang="en-US" altLang="ja-JP" dirty="0" smtClean="0">
                <a:solidFill>
                  <a:schemeClr val="tx1"/>
                </a:solidFill>
              </a:rPr>
              <a:t>| &lt; 1500.^2                   </a:t>
            </a:r>
            <a:r>
              <a:rPr lang="en-US" altLang="ja-JP" dirty="0" smtClean="0">
                <a:solidFill>
                  <a:schemeClr val="tx1"/>
                </a:solidFill>
                <a:sym typeface="Wingdings" pitchFamily="2" charset="2"/>
              </a:rPr>
              <a:t>&lt;=== </a:t>
            </a:r>
            <a:r>
              <a:rPr lang="en-US" altLang="ja-JP" dirty="0" smtClean="0">
                <a:solidFill>
                  <a:srgbClr val="FF6699"/>
                </a:solidFill>
                <a:sym typeface="Wingdings" pitchFamily="2" charset="2"/>
              </a:rPr>
              <a:t>QFV</a:t>
            </a:r>
            <a:r>
              <a:rPr lang="en-US" altLang="ja-JP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altLang="ja-JP" dirty="0" err="1" smtClean="0">
                <a:solidFill>
                  <a:schemeClr val="tx1"/>
                </a:solidFill>
                <a:sym typeface="Wingdings" pitchFamily="2" charset="2"/>
              </a:rPr>
              <a:t>param</a:t>
            </a:r>
            <a:r>
              <a:rPr lang="en-US" altLang="ja-JP" dirty="0" smtClean="0">
                <a:solidFill>
                  <a:schemeClr val="tx1"/>
                </a:solidFill>
                <a:sym typeface="Wingdings" pitchFamily="2" charset="2"/>
              </a:rPr>
              <a:t>.</a:t>
            </a:r>
            <a:r>
              <a:rPr lang="en-US" altLang="ja-JP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MD2_11 = 4500^2 (fixed)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2500.^2 &lt; MD2_22 &lt; 4000.^2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1000.^2 &lt; MD2_33 &lt; 3000.^2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|MD2_23| &lt; 2000.^2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ML2_11 = 1500^2 (fixed)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ML2_22 = 1500^2 (fixed)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ML2_33 = 1500^2 (fixed)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ML2_23 = 0. (fixed)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323528" y="188640"/>
            <a:ext cx="842493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chemeClr val="tx1"/>
                </a:solidFill>
              </a:rPr>
              <a:t>ME2_11 = 1500^2 (fixed) 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ME2_22 = 1500^2 (fixed) 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ME2_33 = 1500^2 (fixed) 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ME2_23 = 0. (fixed)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|</a:t>
            </a:r>
            <a:r>
              <a:rPr lang="en-US" altLang="ja-JP" dirty="0" smtClean="0">
                <a:solidFill>
                  <a:srgbClr val="FF6699"/>
                </a:solidFill>
              </a:rPr>
              <a:t>TU_23</a:t>
            </a:r>
            <a:r>
              <a:rPr lang="en-US" altLang="ja-JP" dirty="0" smtClean="0">
                <a:solidFill>
                  <a:schemeClr val="tx1"/>
                </a:solidFill>
              </a:rPr>
              <a:t>| &lt; 4000            </a:t>
            </a:r>
            <a:r>
              <a:rPr lang="en-US" altLang="ja-JP" dirty="0" smtClean="0">
                <a:solidFill>
                  <a:schemeClr val="tx1"/>
                </a:solidFill>
                <a:sym typeface="Wingdings" pitchFamily="2" charset="2"/>
              </a:rPr>
              <a:t>&lt;=== </a:t>
            </a:r>
            <a:r>
              <a:rPr lang="en-US" altLang="ja-JP" dirty="0" smtClean="0">
                <a:solidFill>
                  <a:srgbClr val="FF6699"/>
                </a:solidFill>
                <a:sym typeface="Wingdings" pitchFamily="2" charset="2"/>
              </a:rPr>
              <a:t>QFV</a:t>
            </a:r>
            <a:r>
              <a:rPr lang="en-US" altLang="ja-JP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altLang="ja-JP" dirty="0" err="1" smtClean="0">
                <a:solidFill>
                  <a:schemeClr val="tx1"/>
                </a:solidFill>
                <a:sym typeface="Wingdings" pitchFamily="2" charset="2"/>
              </a:rPr>
              <a:t>param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en-US" altLang="ja-JP" dirty="0" smtClean="0">
                <a:solidFill>
                  <a:schemeClr val="tx1"/>
                </a:solidFill>
              </a:rPr>
              <a:t>|</a:t>
            </a:r>
            <a:r>
              <a:rPr lang="en-US" altLang="ja-JP" dirty="0" smtClean="0">
                <a:solidFill>
                  <a:srgbClr val="FF6699"/>
                </a:solidFill>
              </a:rPr>
              <a:t>TU_32</a:t>
            </a:r>
            <a:r>
              <a:rPr lang="en-US" altLang="ja-JP" dirty="0" smtClean="0">
                <a:solidFill>
                  <a:schemeClr val="tx1"/>
                </a:solidFill>
              </a:rPr>
              <a:t>| &lt; 4000            </a:t>
            </a:r>
            <a:r>
              <a:rPr lang="en-US" altLang="ja-JP" dirty="0" smtClean="0">
                <a:solidFill>
                  <a:schemeClr val="tx1"/>
                </a:solidFill>
                <a:sym typeface="Wingdings" pitchFamily="2" charset="2"/>
              </a:rPr>
              <a:t>&lt;=== </a:t>
            </a:r>
            <a:r>
              <a:rPr lang="en-US" altLang="ja-JP" dirty="0" smtClean="0">
                <a:solidFill>
                  <a:srgbClr val="FF6699"/>
                </a:solidFill>
                <a:sym typeface="Wingdings" pitchFamily="2" charset="2"/>
              </a:rPr>
              <a:t>QFV</a:t>
            </a:r>
            <a:r>
              <a:rPr lang="en-US" altLang="ja-JP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altLang="ja-JP" dirty="0" err="1" smtClean="0">
                <a:solidFill>
                  <a:schemeClr val="tx1"/>
                </a:solidFill>
                <a:sym typeface="Wingdings" pitchFamily="2" charset="2"/>
              </a:rPr>
              <a:t>param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en-US" altLang="ja-JP" dirty="0" smtClean="0">
                <a:solidFill>
                  <a:schemeClr val="tx1"/>
                </a:solidFill>
              </a:rPr>
              <a:t>|</a:t>
            </a:r>
            <a:r>
              <a:rPr lang="en-US" altLang="ja-JP" dirty="0" smtClean="0">
                <a:solidFill>
                  <a:srgbClr val="FF6699"/>
                </a:solidFill>
              </a:rPr>
              <a:t>TU_33</a:t>
            </a:r>
            <a:r>
              <a:rPr lang="en-US" altLang="ja-JP" dirty="0" smtClean="0">
                <a:solidFill>
                  <a:schemeClr val="tx1"/>
                </a:solidFill>
              </a:rPr>
              <a:t>| &lt; 5000            &lt;=== QFC </a:t>
            </a:r>
            <a:r>
              <a:rPr lang="en-US" altLang="ja-JP" dirty="0" err="1" smtClean="0">
                <a:solidFill>
                  <a:schemeClr val="tx1"/>
                </a:solidFill>
              </a:rPr>
              <a:t>param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en-US" altLang="ja-JP" dirty="0" smtClean="0">
                <a:solidFill>
                  <a:schemeClr val="tx1"/>
                </a:solidFill>
              </a:rPr>
              <a:t>|</a:t>
            </a:r>
            <a:r>
              <a:rPr lang="en-US" altLang="ja-JP" dirty="0" smtClean="0">
                <a:solidFill>
                  <a:srgbClr val="FF6699"/>
                </a:solidFill>
              </a:rPr>
              <a:t>TD_23</a:t>
            </a:r>
            <a:r>
              <a:rPr lang="en-US" altLang="ja-JP" dirty="0" smtClean="0">
                <a:solidFill>
                  <a:schemeClr val="tx1"/>
                </a:solidFill>
              </a:rPr>
              <a:t>| &lt; </a:t>
            </a:r>
            <a:r>
              <a:rPr lang="en-US" altLang="ja-JP" dirty="0">
                <a:solidFill>
                  <a:schemeClr val="tx1"/>
                </a:solidFill>
              </a:rPr>
              <a:t>2000 </a:t>
            </a:r>
            <a:r>
              <a:rPr lang="en-US" altLang="ja-JP" dirty="0" smtClean="0">
                <a:solidFill>
                  <a:schemeClr val="tx1"/>
                </a:solidFill>
              </a:rPr>
              <a:t>           </a:t>
            </a:r>
            <a:r>
              <a:rPr lang="en-US" altLang="ja-JP" dirty="0" smtClean="0">
                <a:solidFill>
                  <a:schemeClr val="tx1"/>
                </a:solidFill>
                <a:sym typeface="Wingdings" pitchFamily="2" charset="2"/>
              </a:rPr>
              <a:t>&lt;=== </a:t>
            </a:r>
            <a:r>
              <a:rPr lang="en-US" altLang="ja-JP" dirty="0">
                <a:solidFill>
                  <a:srgbClr val="FF6699"/>
                </a:solidFill>
                <a:sym typeface="Wingdings" pitchFamily="2" charset="2"/>
              </a:rPr>
              <a:t>QFV</a:t>
            </a:r>
            <a:r>
              <a:rPr lang="en-US" altLang="ja-JP" dirty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altLang="ja-JP" dirty="0" err="1">
                <a:solidFill>
                  <a:schemeClr val="tx1"/>
                </a:solidFill>
                <a:sym typeface="Wingdings" pitchFamily="2" charset="2"/>
              </a:rPr>
              <a:t>param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en-US" altLang="ja-JP" dirty="0" smtClean="0">
                <a:solidFill>
                  <a:schemeClr val="tx1"/>
                </a:solidFill>
              </a:rPr>
              <a:t>|</a:t>
            </a:r>
            <a:r>
              <a:rPr lang="en-US" altLang="ja-JP" dirty="0" smtClean="0">
                <a:solidFill>
                  <a:srgbClr val="FF6699"/>
                </a:solidFill>
              </a:rPr>
              <a:t>TD_32</a:t>
            </a:r>
            <a:r>
              <a:rPr lang="en-US" altLang="ja-JP" dirty="0" smtClean="0">
                <a:solidFill>
                  <a:schemeClr val="tx1"/>
                </a:solidFill>
              </a:rPr>
              <a:t>| &lt; </a:t>
            </a:r>
            <a:r>
              <a:rPr lang="en-US" altLang="ja-JP" dirty="0">
                <a:solidFill>
                  <a:schemeClr val="tx1"/>
                </a:solidFill>
              </a:rPr>
              <a:t>2000 </a:t>
            </a:r>
            <a:r>
              <a:rPr lang="en-US" altLang="ja-JP" dirty="0" smtClean="0">
                <a:solidFill>
                  <a:schemeClr val="tx1"/>
                </a:solidFill>
              </a:rPr>
              <a:t>           </a:t>
            </a:r>
            <a:r>
              <a:rPr lang="en-US" altLang="ja-JP" dirty="0" smtClean="0">
                <a:solidFill>
                  <a:schemeClr val="tx1"/>
                </a:solidFill>
                <a:sym typeface="Wingdings" pitchFamily="2" charset="2"/>
              </a:rPr>
              <a:t>&lt;=== </a:t>
            </a:r>
            <a:r>
              <a:rPr lang="en-US" altLang="ja-JP" dirty="0">
                <a:solidFill>
                  <a:srgbClr val="FF6699"/>
                </a:solidFill>
                <a:sym typeface="Wingdings" pitchFamily="2" charset="2"/>
              </a:rPr>
              <a:t>QFV</a:t>
            </a:r>
            <a:r>
              <a:rPr lang="en-US" altLang="ja-JP" dirty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altLang="ja-JP" dirty="0" err="1">
                <a:solidFill>
                  <a:schemeClr val="tx1"/>
                </a:solidFill>
                <a:sym typeface="Wingdings" pitchFamily="2" charset="2"/>
              </a:rPr>
              <a:t>param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en-US" altLang="ja-JP" dirty="0" smtClean="0">
                <a:solidFill>
                  <a:schemeClr val="tx1"/>
                </a:solidFill>
              </a:rPr>
              <a:t>|</a:t>
            </a:r>
            <a:r>
              <a:rPr lang="en-US" altLang="ja-JP" dirty="0" smtClean="0">
                <a:solidFill>
                  <a:srgbClr val="FF6699"/>
                </a:solidFill>
              </a:rPr>
              <a:t>TD_33</a:t>
            </a:r>
            <a:r>
              <a:rPr lang="en-US" altLang="ja-JP" dirty="0" smtClean="0">
                <a:solidFill>
                  <a:schemeClr val="tx1"/>
                </a:solidFill>
              </a:rPr>
              <a:t>| &lt; </a:t>
            </a:r>
            <a:r>
              <a:rPr lang="en-US" altLang="ja-JP" dirty="0">
                <a:solidFill>
                  <a:schemeClr val="tx1"/>
                </a:solidFill>
              </a:rPr>
              <a:t>3000 </a:t>
            </a:r>
            <a:r>
              <a:rPr lang="en-US" altLang="ja-JP" dirty="0" smtClean="0">
                <a:solidFill>
                  <a:schemeClr val="tx1"/>
                </a:solidFill>
              </a:rPr>
              <a:t>           &lt;=== </a:t>
            </a:r>
            <a:r>
              <a:rPr lang="en-US" altLang="ja-JP" dirty="0">
                <a:solidFill>
                  <a:schemeClr val="tx1"/>
                </a:solidFill>
              </a:rPr>
              <a:t>QFC </a:t>
            </a:r>
            <a:r>
              <a:rPr lang="en-US" altLang="ja-JP" dirty="0" err="1">
                <a:solidFill>
                  <a:schemeClr val="tx1"/>
                </a:solidFill>
              </a:rPr>
              <a:t>param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en-US" altLang="ja-JP" dirty="0" smtClean="0">
                <a:solidFill>
                  <a:schemeClr val="tx1"/>
                </a:solidFill>
              </a:rPr>
              <a:t>TE_23 = 0. (fixed)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TE_32 = 0. (fixed)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|TE_33| &lt; 500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23528" y="5408437"/>
            <a:ext cx="8568952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  <a:buFontTx/>
              <a:buChar char="-"/>
            </a:pPr>
            <a:r>
              <a:rPr lang="en-US" altLang="ja-JP" dirty="0" smtClean="0">
                <a:solidFill>
                  <a:schemeClr val="tx1"/>
                </a:solidFill>
              </a:rPr>
              <a:t> </a:t>
            </a:r>
            <a:r>
              <a:rPr lang="en-US" altLang="ja-JP" dirty="0" smtClean="0">
                <a:solidFill>
                  <a:srgbClr val="FFFF00"/>
                </a:solidFill>
              </a:rPr>
              <a:t>In the parameter scan, all of the relevant experimental and </a:t>
            </a:r>
          </a:p>
          <a:p>
            <a:pPr>
              <a:lnSpc>
                <a:spcPts val="1800"/>
              </a:lnSpc>
            </a:pPr>
            <a:r>
              <a:rPr lang="en-US" altLang="ja-JP" dirty="0" smtClean="0">
                <a:solidFill>
                  <a:srgbClr val="FFFF00"/>
                </a:solidFill>
              </a:rPr>
              <a:t>   theoretical constraints are imposed. </a:t>
            </a:r>
          </a:p>
          <a:p>
            <a:pPr>
              <a:lnSpc>
                <a:spcPts val="1800"/>
              </a:lnSpc>
            </a:pPr>
            <a:endParaRPr lang="en-US" altLang="ja-JP" dirty="0" smtClean="0">
              <a:solidFill>
                <a:srgbClr val="FFFF00"/>
              </a:solidFill>
            </a:endParaRPr>
          </a:p>
          <a:p>
            <a:pPr>
              <a:lnSpc>
                <a:spcPts val="1800"/>
              </a:lnSpc>
            </a:pPr>
            <a:r>
              <a:rPr lang="en-US" altLang="ja-JP" dirty="0" smtClean="0">
                <a:solidFill>
                  <a:srgbClr val="FFFF00"/>
                </a:solidFill>
              </a:rPr>
              <a:t>- </a:t>
            </a:r>
            <a:r>
              <a:rPr lang="en-US" altLang="ja-JP" dirty="0">
                <a:solidFill>
                  <a:srgbClr val="FFFF00"/>
                </a:solidFill>
              </a:rPr>
              <a:t> 101000 parameter points are generated and 2993 points </a:t>
            </a:r>
            <a:r>
              <a:rPr lang="en-US" altLang="ja-JP" dirty="0" smtClean="0">
                <a:solidFill>
                  <a:srgbClr val="FFFF00"/>
                </a:solidFill>
              </a:rPr>
              <a:t>survive </a:t>
            </a:r>
            <a:endParaRPr lang="en-US" altLang="ja-JP" dirty="0">
              <a:solidFill>
                <a:srgbClr val="FFFF00"/>
              </a:solidFill>
            </a:endParaRPr>
          </a:p>
          <a:p>
            <a:pPr>
              <a:lnSpc>
                <a:spcPts val="1800"/>
              </a:lnSpc>
            </a:pPr>
            <a:r>
              <a:rPr lang="en-US" altLang="ja-JP" dirty="0">
                <a:solidFill>
                  <a:srgbClr val="FFFF00"/>
                </a:solidFill>
              </a:rPr>
              <a:t>    the constraints.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1" i="1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1" i="1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16510</TotalTime>
  <Words>2151</Words>
  <Application>Microsoft Office PowerPoint</Application>
  <PresentationFormat>画面に合わせる (4:3)</PresentationFormat>
  <Paragraphs>326</Paragraphs>
  <Slides>30</Slides>
  <Notes>6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30</vt:i4>
      </vt:variant>
    </vt:vector>
  </HeadingPairs>
  <TitlesOfParts>
    <vt:vector size="40" baseType="lpstr">
      <vt:lpstr>Arial Unicode MS</vt:lpstr>
      <vt:lpstr>ＭＳ Ｐゴシック</vt:lpstr>
      <vt:lpstr>ＭＳ Ｐ明朝</vt:lpstr>
      <vt:lpstr>Arial</vt:lpstr>
      <vt:lpstr>Cambria Math</vt:lpstr>
      <vt:lpstr>Symbol</vt:lpstr>
      <vt:lpstr>Times New Roman</vt:lpstr>
      <vt:lpstr>Wingdings</vt:lpstr>
      <vt:lpstr>標準デザイン</vt:lpstr>
      <vt:lpstr>数式</vt:lpstr>
      <vt:lpstr>PowerPoint プレゼンテーション</vt:lpstr>
      <vt:lpstr>Contents</vt:lpstr>
      <vt:lpstr>1. Introduction</vt:lpstr>
      <vt:lpstr>2. MSSM with QFV</vt:lpstr>
      <vt:lpstr>PowerPoint プレゼンテーション</vt:lpstr>
      <vt:lpstr>3. Constraints on the MSSM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6. Conclusion</vt:lpstr>
      <vt:lpstr>PowerPoint プレゼンテーション</vt:lpstr>
      <vt:lpstr>PowerPoint プレゼンテーション</vt:lpstr>
      <vt:lpstr>PowerPoint プレゼンテーション</vt:lpstr>
      <vt:lpstr>Backup Slides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Impact of slepton generation mixing on the search for sneutrinos</dc:title>
  <dc:creator>keisho</dc:creator>
  <cp:lastModifiedBy>keisho</cp:lastModifiedBy>
  <cp:revision>1395</cp:revision>
  <dcterms:created xsi:type="dcterms:W3CDTF">2007-02-22T14:46:03Z</dcterms:created>
  <dcterms:modified xsi:type="dcterms:W3CDTF">2019-12-05T14:35:20Z</dcterms:modified>
</cp:coreProperties>
</file>