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9" r:id="rId3"/>
    <p:sldId id="262" r:id="rId4"/>
    <p:sldId id="257" r:id="rId5"/>
    <p:sldId id="258" r:id="rId6"/>
    <p:sldId id="260" r:id="rId7"/>
    <p:sldId id="261" r:id="rId8"/>
    <p:sldId id="263" r:id="rId9"/>
  </p:sldIdLst>
  <p:sldSz cx="9144000" cy="5715000" type="screen16x10"/>
  <p:notesSz cx="6858000" cy="9144000"/>
  <p:defaultTextStyle>
    <a:defPPr>
      <a:defRPr lang="en-US"/>
    </a:defPPr>
    <a:lvl1pPr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22275" indent="-36513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847725" indent="-76200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271588" indent="-114300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697038" indent="-153988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599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630822"/>
    <a:srgbClr val="010000"/>
    <a:srgbClr val="692A36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63" autoAdjust="0"/>
    <p:restoredTop sz="94490" autoAdjust="0"/>
  </p:normalViewPr>
  <p:slideViewPr>
    <p:cSldViewPr snapToGrid="0" snapToObjects="1">
      <p:cViewPr varScale="1">
        <p:scale>
          <a:sx n="140" d="100"/>
          <a:sy n="140" d="100"/>
        </p:scale>
        <p:origin x="1640" y="184"/>
      </p:cViewPr>
      <p:guideLst>
        <p:guide orient="horz" pos="359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7780EA39-4E55-C042-8FE9-6A6A58AD03C1}" type="datetime1">
              <a:rPr lang="en-US"/>
              <a:pPr>
                <a:defRPr/>
              </a:pPr>
              <a:t>12/2/19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6B6319EF-3CAB-954E-AA81-73D70CE5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735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527883B8-07FF-044E-A76B-8D06FEF9FB29}" type="datetime1">
              <a:rPr lang="en-US"/>
              <a:pPr>
                <a:defRPr/>
              </a:pPr>
              <a:t>12/2/19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CCBC0F47-88F6-F049-9FB3-BD75BBF58E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1895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ＭＳ Ｐゴシック" pitchFamily="-84" charset="-128"/>
      </a:defRPr>
    </a:lvl1pPr>
    <a:lvl2pPr marL="422275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2pPr>
    <a:lvl3pPr marL="847725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3pPr>
    <a:lvl4pPr marL="1271588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4pPr>
    <a:lvl5pPr marL="1697038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5pPr>
    <a:lvl6pPr marL="2122574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547089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971603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396118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3" y="2188585"/>
            <a:ext cx="7481455" cy="1460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7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24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9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73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980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225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47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716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96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08BA9-0DC1-F14B-926C-2AA6F1C090D6}" type="datetime1">
              <a:rPr lang="en-US"/>
              <a:pPr>
                <a:defRPr/>
              </a:pPr>
              <a:t>12/2/19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6ED91-5357-8440-B285-101380F06B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265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893384"/>
            <a:ext cx="5486400" cy="47228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63283"/>
            <a:ext cx="5486400" cy="295050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000"/>
            </a:lvl1pPr>
            <a:lvl2pPr marL="424515" indent="0">
              <a:buNone/>
              <a:defRPr sz="2600"/>
            </a:lvl2pPr>
            <a:lvl3pPr marL="849030" indent="0">
              <a:buNone/>
              <a:defRPr sz="2200"/>
            </a:lvl3pPr>
            <a:lvl4pPr marL="1273544" indent="0">
              <a:buNone/>
              <a:defRPr sz="1900"/>
            </a:lvl4pPr>
            <a:lvl5pPr marL="1698059" indent="0">
              <a:buNone/>
              <a:defRPr sz="1900"/>
            </a:lvl5pPr>
            <a:lvl6pPr marL="2122574" indent="0">
              <a:buNone/>
              <a:defRPr sz="1900"/>
            </a:lvl6pPr>
            <a:lvl7pPr marL="2547089" indent="0">
              <a:buNone/>
              <a:defRPr sz="1900"/>
            </a:lvl7pPr>
            <a:lvl8pPr marL="2971603" indent="0">
              <a:buNone/>
              <a:defRPr sz="1900"/>
            </a:lvl8pPr>
            <a:lvl9pPr marL="3396118" indent="0">
              <a:buNone/>
              <a:defRPr sz="1900"/>
            </a:lvl9pPr>
          </a:lstStyle>
          <a:p>
            <a:pPr lvl="0"/>
            <a:r>
              <a:rPr lang="de-DE" noProof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365666"/>
            <a:ext cx="5486400" cy="6707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>
                <a:latin typeface="Arial"/>
                <a:cs typeface="Arial"/>
              </a:defRPr>
            </a:lvl1pPr>
            <a:lvl2pPr marL="424515" indent="0">
              <a:buNone/>
              <a:defRPr sz="1100"/>
            </a:lvl2pPr>
            <a:lvl3pPr marL="849030" indent="0">
              <a:buNone/>
              <a:defRPr sz="900"/>
            </a:lvl3pPr>
            <a:lvl4pPr marL="1273544" indent="0">
              <a:buNone/>
              <a:defRPr sz="800"/>
            </a:lvl4pPr>
            <a:lvl5pPr marL="1698059" indent="0">
              <a:buNone/>
              <a:defRPr sz="800"/>
            </a:lvl5pPr>
            <a:lvl6pPr marL="2122574" indent="0">
              <a:buNone/>
              <a:defRPr sz="800"/>
            </a:lvl6pPr>
            <a:lvl7pPr marL="2547089" indent="0">
              <a:buNone/>
              <a:defRPr sz="800"/>
            </a:lvl7pPr>
            <a:lvl8pPr marL="2971603" indent="0">
              <a:buNone/>
              <a:defRPr sz="800"/>
            </a:lvl8pPr>
            <a:lvl9pPr marL="3396118" indent="0">
              <a:buNone/>
              <a:defRPr sz="8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EA159-6528-8441-9190-02433BD2B15D}" type="datetime1">
              <a:rPr lang="en-US"/>
              <a:pPr>
                <a:defRPr/>
              </a:pPr>
              <a:t>12/2/19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9F8F1-40C3-3F40-B66F-41CA8B16AF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263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13" y="0"/>
            <a:ext cx="9155113" cy="572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62884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2101" y="85990"/>
            <a:ext cx="8520113" cy="453760"/>
          </a:xfrm>
          <a:prstGeom prst="rect">
            <a:avLst/>
          </a:prstGeom>
        </p:spPr>
        <p:txBody>
          <a:bodyPr/>
          <a:lstStyle/>
          <a:p>
            <a:r>
              <a:rPr lang="de-DE"/>
              <a:t>Click to edit Master title style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26433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679561"/>
            <a:ext cx="7481455" cy="4400439"/>
          </a:xfrm>
          <a:prstGeom prst="rect">
            <a:avLst/>
          </a:prstGeom>
        </p:spPr>
        <p:txBody>
          <a:bodyPr/>
          <a:lstStyle>
            <a:lvl1pPr>
              <a:defRPr sz="1600" b="0"/>
            </a:lvl1pPr>
            <a:lvl2pPr marL="385923" indent="-241200">
              <a:defRPr sz="14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829822" y="117818"/>
            <a:ext cx="5482906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8D6A3-DC13-FD4C-B579-29F8916F45FA}" type="datetime1">
              <a:rPr lang="en-US"/>
              <a:pPr>
                <a:defRPr/>
              </a:pPr>
              <a:t>12/2/19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A9CDE-9F89-4649-B6E9-C870C0652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386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1491288"/>
            <a:ext cx="7481455" cy="3203864"/>
          </a:xfrm>
          <a:prstGeom prst="rect">
            <a:avLst/>
          </a:prstGeom>
        </p:spPr>
        <p:txBody>
          <a:bodyPr/>
          <a:lstStyle>
            <a:lvl1pPr marL="216000" indent="-216000">
              <a:defRPr sz="1600" b="0"/>
            </a:lvl1pPr>
            <a:lvl2pPr marL="457923" indent="-205923">
              <a:defRPr sz="15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605B0-1C15-8841-AEB4-F31B73E6FD8A}" type="datetime1">
              <a:rPr lang="en-US"/>
              <a:pPr>
                <a:defRPr/>
              </a:pPr>
              <a:t>12/2/19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90913-7BED-9B49-AE85-4C0946355D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106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2422261"/>
            <a:ext cx="7516091" cy="125015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2451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4903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7354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9805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2257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54708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7160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9611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1090404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0B247-8E6D-464D-9E9F-D2CA37B4F42E}" type="datetime1">
              <a:rPr lang="en-US"/>
              <a:pPr>
                <a:defRPr/>
              </a:pPr>
              <a:t>12/2/19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692A7-37D3-4643-9775-73A5861BE0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66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8C201-7F22-4048-991B-FA5BEBC81B07}" type="datetime1">
              <a:rPr lang="en-US"/>
              <a:pPr>
                <a:defRPr/>
              </a:pPr>
              <a:t>12/2/19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A886F-98CE-9745-8CC5-B998539C10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742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1539394"/>
            <a:ext cx="3574473" cy="3242989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774525" indent="-288102">
              <a:defRPr sz="1700">
                <a:latin typeface="Arial"/>
                <a:cs typeface="Arial"/>
              </a:defRPr>
            </a:lvl3pPr>
            <a:lvl4pPr marL="1014387" indent="-24254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09" y="1539394"/>
            <a:ext cx="3574473" cy="3242989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679385" indent="-293462">
              <a:defRPr sz="17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157768" indent="-192961" defTabSz="310882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ACA5C-05AA-5F47-991F-CD984FFBFF0E}" type="datetime1">
              <a:rPr lang="en-US"/>
              <a:pPr>
                <a:defRPr/>
              </a:pPr>
              <a:t>12/2/19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1927D-F133-FB4E-BE50-700D11409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781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1416394"/>
            <a:ext cx="3671455" cy="39202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700" b="1">
                <a:latin typeface="Arial"/>
                <a:cs typeface="Arial"/>
              </a:defRPr>
            </a:lvl1pPr>
            <a:lvl2pPr marL="424515" indent="0">
              <a:buNone/>
              <a:defRPr sz="1900" b="1"/>
            </a:lvl2pPr>
            <a:lvl3pPr marL="849030" indent="0">
              <a:buNone/>
              <a:defRPr sz="1700" b="1"/>
            </a:lvl3pPr>
            <a:lvl4pPr marL="1273544" indent="0">
              <a:buNone/>
              <a:defRPr sz="1500" b="1"/>
            </a:lvl4pPr>
            <a:lvl5pPr marL="1698059" indent="0">
              <a:buNone/>
              <a:defRPr sz="1500" b="1"/>
            </a:lvl5pPr>
            <a:lvl6pPr marL="2122574" indent="0">
              <a:buNone/>
              <a:defRPr sz="1500" b="1"/>
            </a:lvl6pPr>
            <a:lvl7pPr marL="2547089" indent="0">
              <a:buNone/>
              <a:defRPr sz="1500" b="1"/>
            </a:lvl7pPr>
            <a:lvl8pPr marL="2971603" indent="0">
              <a:buNone/>
              <a:defRPr sz="1500" b="1"/>
            </a:lvl8pPr>
            <a:lvl9pPr marL="3396118" indent="0">
              <a:buNone/>
              <a:defRPr sz="15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416413"/>
            <a:ext cx="3609880" cy="39200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1700" b="1">
                <a:latin typeface="Arial"/>
                <a:cs typeface="Arial"/>
              </a:defRPr>
            </a:lvl1pPr>
            <a:lvl2pPr marL="424515" indent="0">
              <a:buNone/>
              <a:defRPr sz="1900" b="1"/>
            </a:lvl2pPr>
            <a:lvl3pPr marL="849030" indent="0">
              <a:buNone/>
              <a:defRPr sz="1700" b="1"/>
            </a:lvl3pPr>
            <a:lvl4pPr marL="1273544" indent="0">
              <a:buNone/>
              <a:defRPr sz="1500" b="1"/>
            </a:lvl4pPr>
            <a:lvl5pPr marL="1698059" indent="0">
              <a:buNone/>
              <a:defRPr sz="1500" b="1"/>
            </a:lvl5pPr>
            <a:lvl6pPr marL="2122574" indent="0">
              <a:buNone/>
              <a:defRPr sz="1500" b="1"/>
            </a:lvl6pPr>
            <a:lvl7pPr marL="2547089" indent="0">
              <a:buNone/>
              <a:defRPr sz="1500" b="1"/>
            </a:lvl7pPr>
            <a:lvl8pPr marL="2971603" indent="0">
              <a:buNone/>
              <a:defRPr sz="1500" b="1"/>
            </a:lvl8pPr>
            <a:lvl9pPr marL="3396118" indent="0">
              <a:buNone/>
              <a:defRPr sz="15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831273" y="1943486"/>
            <a:ext cx="3671455" cy="2918433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774525" indent="-288102">
              <a:defRPr sz="1700">
                <a:latin typeface="Arial"/>
                <a:cs typeface="Arial"/>
              </a:defRPr>
            </a:lvl3pPr>
            <a:lvl4pPr marL="1014387" indent="-24254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702848" y="1943486"/>
            <a:ext cx="3609880" cy="2918433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679385" indent="-293462">
              <a:defRPr sz="17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157768" indent="-192961" defTabSz="310882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44A51-6091-BD40-883D-D10ADED6EEE1}" type="datetime1">
              <a:rPr lang="en-US"/>
              <a:pPr>
                <a:defRPr/>
              </a:pPr>
              <a:t>12/2/19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8227F-2F45-EC43-BEB9-220E7175DD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142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5BBCD-E194-3A4D-B6AF-DD901F53DF88}" type="datetime1">
              <a:rPr lang="en-US"/>
              <a:pPr>
                <a:defRPr/>
              </a:pPr>
              <a:t>12/2/19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5A8F0-F7AE-DC43-A199-62937CA7DB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761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859494"/>
            <a:ext cx="2634241" cy="54520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4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859495"/>
            <a:ext cx="4737677" cy="3944697"/>
          </a:xfrm>
          <a:prstGeom prst="rect">
            <a:avLst/>
          </a:prstGeom>
        </p:spPr>
        <p:txBody>
          <a:bodyPr/>
          <a:lstStyle>
            <a:lvl1pPr>
              <a:defRPr sz="2500" baseline="0"/>
            </a:lvl1pPr>
            <a:lvl2pPr>
              <a:defRPr sz="2000">
                <a:latin typeface="Arial"/>
                <a:cs typeface="Arial"/>
              </a:defRPr>
            </a:lvl2pPr>
            <a:lvl3pPr>
              <a:defRPr sz="1700">
                <a:latin typeface="Arial"/>
                <a:cs typeface="Arial"/>
              </a:defRPr>
            </a:lvl3pPr>
            <a:lvl4pPr>
              <a:defRPr sz="1500">
                <a:latin typeface="Arial"/>
                <a:cs typeface="Arial"/>
              </a:defRPr>
            </a:lvl4pPr>
            <a:lvl5pPr>
              <a:defRPr sz="1500">
                <a:latin typeface="Arial"/>
                <a:cs typeface="Arial"/>
              </a:defRPr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526566"/>
            <a:ext cx="2634242" cy="32776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 b="1"/>
            </a:lvl1pPr>
            <a:lvl2pPr marL="424515" indent="0">
              <a:buNone/>
              <a:defRPr sz="1100"/>
            </a:lvl2pPr>
            <a:lvl3pPr marL="849030" indent="0">
              <a:buNone/>
              <a:defRPr sz="900"/>
            </a:lvl3pPr>
            <a:lvl4pPr marL="1273544" indent="0">
              <a:buNone/>
              <a:defRPr sz="800"/>
            </a:lvl4pPr>
            <a:lvl5pPr marL="1698059" indent="0">
              <a:buNone/>
              <a:defRPr sz="800"/>
            </a:lvl5pPr>
            <a:lvl6pPr marL="2122574" indent="0">
              <a:buNone/>
              <a:defRPr sz="800"/>
            </a:lvl6pPr>
            <a:lvl7pPr marL="2547089" indent="0">
              <a:buNone/>
              <a:defRPr sz="800"/>
            </a:lvl7pPr>
            <a:lvl8pPr marL="2971603" indent="0">
              <a:buNone/>
              <a:defRPr sz="800"/>
            </a:lvl8pPr>
            <a:lvl9pPr marL="3396118" indent="0">
              <a:buNone/>
              <a:defRPr sz="8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E063C-7F3C-3F41-9CD1-C36DD9461121}" type="datetime1">
              <a:rPr lang="en-US"/>
              <a:pPr>
                <a:defRPr/>
              </a:pPr>
              <a:t>12/2/19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3DF2F-1611-344D-9FDB-28C10B4FD9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515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19538" y="5295900"/>
            <a:ext cx="1304925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defTabSz="423443">
              <a:defRPr sz="1000" smtClean="0">
                <a:solidFill>
                  <a:srgbClr val="630822"/>
                </a:solidFill>
                <a:ea typeface="ＭＳ Ｐゴシック" pitchFamily="-1" charset="-128"/>
                <a:cs typeface="Arial" charset="0"/>
              </a:defRPr>
            </a:lvl1pPr>
          </a:lstStyle>
          <a:p>
            <a:pPr>
              <a:defRPr/>
            </a:pPr>
            <a:fld id="{C6940ECB-2A49-5C47-ABDE-3E1473DEA4D1}" type="datetime1">
              <a:rPr lang="en-US"/>
              <a:pPr>
                <a:defRPr/>
              </a:pPr>
              <a:t>12/2/19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51475" y="5295900"/>
            <a:ext cx="2860675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defTabSz="423443">
              <a:defRPr sz="1000" smtClean="0">
                <a:solidFill>
                  <a:srgbClr val="630822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</a:lstStyle>
          <a:p>
            <a:pPr>
              <a:defRPr/>
            </a:pPr>
            <a:r>
              <a:rPr lang="en-US"/>
              <a:t>Benno List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" y="5295900"/>
            <a:ext cx="2132013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defTabSz="423443">
              <a:defRPr sz="1000">
                <a:solidFill>
                  <a:srgbClr val="630822"/>
                </a:solidFill>
                <a:ea typeface="ＭＳ Ｐゴシック" pitchFamily="-1" charset="-128"/>
                <a:cs typeface="Arial" charset="0"/>
              </a:defRPr>
            </a:lvl1pPr>
          </a:lstStyle>
          <a:p>
            <a:pPr>
              <a:defRPr/>
            </a:pPr>
            <a:fld id="{8825DD34-8F63-8F41-AB0B-C310CE5C51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831850" y="865188"/>
            <a:ext cx="748030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  <a:p>
            <a:pPr lvl="0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30" name="Picture 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165100"/>
            <a:ext cx="2459038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" y="528638"/>
            <a:ext cx="7480300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GDE-logo_transparent_bg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875" y="165100"/>
            <a:ext cx="587375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hf hdr="0"/>
  <p:txStyles>
    <p:titleStyle>
      <a:lvl1pPr algn="ctr" defTabSz="422275" rtl="0" fontAlgn="base">
        <a:spcBef>
          <a:spcPct val="0"/>
        </a:spcBef>
        <a:spcAft>
          <a:spcPct val="0"/>
        </a:spcAft>
        <a:defRPr sz="41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385923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771845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157768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543690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17500" indent="-317500" algn="l" defTabSz="422275" rtl="0" fontAlgn="base">
        <a:spcBef>
          <a:spcPct val="20000"/>
        </a:spcBef>
        <a:spcAft>
          <a:spcPct val="0"/>
        </a:spcAft>
        <a:buFont typeface="Arial" charset="0"/>
        <a:buChar char="•"/>
        <a:defRPr sz="25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687388" indent="-265113" algn="l" defTabSz="422275" rtl="0" fontAlgn="base">
        <a:spcBef>
          <a:spcPct val="20000"/>
        </a:spcBef>
        <a:spcAft>
          <a:spcPct val="0"/>
        </a:spcAft>
        <a:buFont typeface="Arial" charset="0"/>
        <a:buChar char="•"/>
        <a:defRPr sz="34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060450" indent="-211138" algn="l" defTabSz="422275" rtl="0" fontAlgn="base">
        <a:spcBef>
          <a:spcPct val="20000"/>
        </a:spcBef>
        <a:spcAft>
          <a:spcPct val="0"/>
        </a:spcAft>
        <a:buFont typeface="Lucida Grande" charset="0"/>
        <a:buChar char="‒"/>
        <a:defRPr sz="20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484313" indent="-211138" algn="l" defTabSz="422275" rtl="0" fontAlgn="base">
        <a:spcBef>
          <a:spcPct val="20000"/>
        </a:spcBef>
        <a:spcAft>
          <a:spcPct val="0"/>
        </a:spcAft>
        <a:buFont typeface="Arial" charset="0"/>
        <a:buChar char="–"/>
        <a:defRPr sz="1900" kern="1200">
          <a:solidFill>
            <a:schemeClr val="tx1"/>
          </a:solidFill>
          <a:latin typeface="+mn-lt"/>
          <a:ea typeface="ＭＳ Ｐゴシック" pitchFamily="-84" charset="-128"/>
          <a:cs typeface="ＭＳ Ｐゴシック" pitchFamily="-1" charset="-128"/>
        </a:defRPr>
      </a:lvl4pPr>
      <a:lvl5pPr marL="1908175" indent="-211138" algn="l" defTabSz="422275" rtl="0" fontAlgn="base">
        <a:spcBef>
          <a:spcPct val="20000"/>
        </a:spcBef>
        <a:spcAft>
          <a:spcPct val="0"/>
        </a:spcAft>
        <a:buFont typeface="Arial" charset="0"/>
        <a:buChar char="»"/>
        <a:defRPr sz="1900" kern="1200">
          <a:solidFill>
            <a:schemeClr val="tx1"/>
          </a:solidFill>
          <a:latin typeface="+mn-lt"/>
          <a:ea typeface="ＭＳ Ｐゴシック" pitchFamily="-84" charset="-128"/>
          <a:cs typeface="Arial" charset="0"/>
        </a:defRPr>
      </a:lvl5pPr>
      <a:lvl6pPr marL="2334831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59346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83861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08376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4515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49030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73544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98059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22574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47089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71603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96118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96112" y="3389216"/>
            <a:ext cx="5260468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r"/>
            <a:r>
              <a:rPr lang="de-DE" dirty="0">
                <a:solidFill>
                  <a:schemeClr val="bg1"/>
                </a:solidFill>
              </a:rPr>
              <a:t>Updates </a:t>
            </a:r>
            <a:r>
              <a:rPr lang="de-DE" dirty="0" err="1">
                <a:solidFill>
                  <a:schemeClr val="bg1"/>
                </a:solidFill>
              </a:rPr>
              <a:t>to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the</a:t>
            </a:r>
            <a:r>
              <a:rPr lang="de-DE" dirty="0">
                <a:solidFill>
                  <a:schemeClr val="bg1"/>
                </a:solidFill>
              </a:rPr>
              <a:t> Power </a:t>
            </a:r>
            <a:r>
              <a:rPr lang="de-DE" dirty="0" err="1">
                <a:solidFill>
                  <a:schemeClr val="bg1"/>
                </a:solidFill>
              </a:rPr>
              <a:t>Estimate</a:t>
            </a:r>
            <a:r>
              <a:rPr lang="de-DE" dirty="0">
                <a:solidFill>
                  <a:schemeClr val="bg1"/>
                </a:solidFill>
              </a:rPr>
              <a:t> (ILC-CR-0018)</a:t>
            </a:r>
            <a:endParaRPr lang="en-US" dirty="0">
              <a:solidFill>
                <a:schemeClr val="bg1"/>
              </a:solidFill>
            </a:endParaRPr>
          </a:p>
          <a:p>
            <a:pPr lvl="1" algn="r"/>
            <a:r>
              <a:rPr lang="en-US" dirty="0">
                <a:solidFill>
                  <a:schemeClr val="bg1"/>
                </a:solidFill>
              </a:rPr>
              <a:t>Benno List, DESY</a:t>
            </a:r>
          </a:p>
          <a:p>
            <a:pPr lvl="1" algn="r"/>
            <a:endParaRPr lang="en-US" dirty="0">
              <a:solidFill>
                <a:schemeClr val="bg1"/>
              </a:solidFill>
            </a:endParaRPr>
          </a:p>
          <a:p>
            <a:pPr lvl="1" algn="r"/>
            <a:r>
              <a:rPr lang="en-US" dirty="0">
                <a:solidFill>
                  <a:schemeClr val="bg1"/>
                </a:solidFill>
              </a:rPr>
              <a:t>TCMB Meeting</a:t>
            </a:r>
          </a:p>
          <a:p>
            <a:pPr lvl="1" algn="r"/>
            <a:r>
              <a:rPr lang="en-US" dirty="0">
                <a:solidFill>
                  <a:schemeClr val="bg1"/>
                </a:solidFill>
              </a:rPr>
              <a:t>3.12.2019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EAF09FA-1C1A-8C48-B4B7-9A649F207B73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/>
          <a:stretch>
            <a:fillRect/>
          </a:stretch>
        </p:blipFill>
        <p:spPr>
          <a:xfrm>
            <a:off x="825309" y="594367"/>
            <a:ext cx="6745777" cy="2203757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641AF37B-F760-B442-880C-B23AA53B07DF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3"/>
          <a:stretch>
            <a:fillRect/>
          </a:stretch>
        </p:blipFill>
        <p:spPr>
          <a:xfrm>
            <a:off x="825310" y="2841579"/>
            <a:ext cx="6745778" cy="2381479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E38AACA9-AED8-6A4F-A047-9ACFF57704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3863" y="114300"/>
            <a:ext cx="5348865" cy="429454"/>
          </a:xfrm>
        </p:spPr>
        <p:txBody>
          <a:bodyPr/>
          <a:lstStyle/>
          <a:p>
            <a:r>
              <a:rPr lang="de-DE" dirty="0"/>
              <a:t>TDR </a:t>
            </a:r>
            <a:r>
              <a:rPr lang="de-DE" dirty="0" err="1"/>
              <a:t>Tables</a:t>
            </a:r>
            <a:endParaRPr lang="de-DE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9D9BA5-BA7D-7B4F-A544-7EB879EF801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12/2/19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F710EF-B383-EF42-90D4-26051AE5853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290898-3B9A-9A4E-BC78-3BB81AC8DA1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686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DF2B4EB5-A999-794F-A106-2B34D1FFCE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1850" y="971485"/>
            <a:ext cx="7480300" cy="3816479"/>
          </a:xfr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37B45904-239C-3D47-8B9F-3D60DE90EA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Comparison</a:t>
            </a:r>
            <a:r>
              <a:rPr lang="de-DE" dirty="0"/>
              <a:t>: RDR Table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7B6E64-D0E7-9347-9704-1DC3E704CB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12/2/19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E2E1C0-CA8E-CD41-9CFC-FD4E0B101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6A697C-6D85-434C-8216-8C42D3404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0C17E91-C2AC-ED44-8E26-4994414407C3}"/>
              </a:ext>
            </a:extLst>
          </p:cNvPr>
          <p:cNvSpPr txBox="1"/>
          <p:nvPr/>
        </p:nvSpPr>
        <p:spPr>
          <a:xfrm>
            <a:off x="5278199" y="688730"/>
            <a:ext cx="320722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Note: This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2625 </a:t>
            </a:r>
            <a:r>
              <a:rPr lang="de-DE" dirty="0" err="1"/>
              <a:t>bunches</a:t>
            </a:r>
            <a:r>
              <a:rPr lang="de-DE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309236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FD791-62B6-CF44-B545-F0589FC6D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Damping</a:t>
            </a:r>
            <a:r>
              <a:rPr lang="de-DE" dirty="0"/>
              <a:t> 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62A273-E198-2B4E-8A06-6275F818C3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Japanese</a:t>
            </a:r>
            <a:r>
              <a:rPr lang="de-DE" dirty="0"/>
              <a:t> (DKS) </a:t>
            </a:r>
            <a:r>
              <a:rPr lang="de-DE" dirty="0" err="1"/>
              <a:t>and</a:t>
            </a:r>
            <a:r>
              <a:rPr lang="de-DE" dirty="0"/>
              <a:t> American (KCS) </a:t>
            </a:r>
            <a:r>
              <a:rPr lang="de-DE" dirty="0" err="1"/>
              <a:t>designs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different </a:t>
            </a:r>
            <a:r>
              <a:rPr lang="de-DE" dirty="0" err="1"/>
              <a:t>numbers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power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conventioanl</a:t>
            </a:r>
            <a:r>
              <a:rPr lang="de-DE" dirty="0"/>
              <a:t> </a:t>
            </a:r>
            <a:r>
              <a:rPr lang="de-DE" dirty="0" err="1"/>
              <a:t>facilities</a:t>
            </a:r>
            <a:endParaRPr lang="de-DE" dirty="0"/>
          </a:p>
          <a:p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Damping</a:t>
            </a:r>
            <a:r>
              <a:rPr lang="de-DE" dirty="0"/>
              <a:t> Rings,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difference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0.07MW </a:t>
            </a:r>
            <a:r>
              <a:rPr lang="de-DE" dirty="0" err="1"/>
              <a:t>for</a:t>
            </a:r>
            <a:r>
              <a:rPr lang="de-DE" dirty="0"/>
              <a:t> „normal“ CFS power </a:t>
            </a:r>
            <a:r>
              <a:rPr lang="de-DE" dirty="0" err="1"/>
              <a:t>and</a:t>
            </a:r>
            <a:r>
              <a:rPr lang="de-DE" dirty="0"/>
              <a:t> 0.56MW </a:t>
            </a:r>
            <a:r>
              <a:rPr lang="de-DE" dirty="0" err="1"/>
              <a:t>for</a:t>
            </a:r>
            <a:r>
              <a:rPr lang="de-DE" dirty="0"/>
              <a:t> „</a:t>
            </a:r>
            <a:r>
              <a:rPr lang="de-DE" dirty="0" err="1"/>
              <a:t>emergency</a:t>
            </a:r>
            <a:r>
              <a:rPr lang="de-DE" dirty="0"/>
              <a:t>“ power</a:t>
            </a:r>
          </a:p>
          <a:p>
            <a:r>
              <a:rPr lang="de-DE" dirty="0" err="1"/>
              <a:t>Resulting</a:t>
            </a:r>
            <a:r>
              <a:rPr lang="de-DE" dirty="0"/>
              <a:t> </a:t>
            </a:r>
            <a:r>
              <a:rPr lang="de-DE" dirty="0" err="1"/>
              <a:t>overall</a:t>
            </a:r>
            <a:r>
              <a:rPr lang="de-DE" dirty="0"/>
              <a:t> power </a:t>
            </a:r>
            <a:r>
              <a:rPr lang="de-DE" dirty="0" err="1"/>
              <a:t>numbers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different </a:t>
            </a:r>
            <a:r>
              <a:rPr lang="de-DE" dirty="0" err="1"/>
              <a:t>configurations</a:t>
            </a:r>
            <a:endParaRPr lang="de-DE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14F5987-D52C-934D-BD7F-5E0E1E1502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6618164"/>
              </p:ext>
            </p:extLst>
          </p:nvPr>
        </p:nvGraphicFramePr>
        <p:xfrm>
          <a:off x="831272" y="2725552"/>
          <a:ext cx="7133113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7877">
                  <a:extLst>
                    <a:ext uri="{9D8B030D-6E8A-4147-A177-3AD203B41FA5}">
                      <a16:colId xmlns:a16="http://schemas.microsoft.com/office/drawing/2014/main" val="1832914009"/>
                    </a:ext>
                  </a:extLst>
                </a:gridCol>
                <a:gridCol w="1897532">
                  <a:extLst>
                    <a:ext uri="{9D8B030D-6E8A-4147-A177-3AD203B41FA5}">
                      <a16:colId xmlns:a16="http://schemas.microsoft.com/office/drawing/2014/main" val="65781581"/>
                    </a:ext>
                  </a:extLst>
                </a:gridCol>
                <a:gridCol w="2377704">
                  <a:extLst>
                    <a:ext uri="{9D8B030D-6E8A-4147-A177-3AD203B41FA5}">
                      <a16:colId xmlns:a16="http://schemas.microsoft.com/office/drawing/2014/main" val="37950583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KCS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DKS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39789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2 Rings, 10Hz (TDR), 1312b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15.1MW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15.7MW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8379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2 Rings, 5 Hz, 1312b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13.6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14.2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2364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2 Rings, 5 Hz, 2625b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22.2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34374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3 Rings, 10Hz, 2625b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30.3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31.0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43218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2185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807156D-C3E8-1A4A-86AC-2E52BBD38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TDR </a:t>
            </a:r>
            <a:r>
              <a:rPr lang="de-DE" dirty="0" err="1"/>
              <a:t>has</a:t>
            </a:r>
            <a:r>
              <a:rPr lang="de-DE" dirty="0"/>
              <a:t> 8.40MW </a:t>
            </a:r>
            <a:r>
              <a:rPr lang="de-DE" dirty="0" err="1"/>
              <a:t>for</a:t>
            </a:r>
            <a:r>
              <a:rPr lang="de-DE" dirty="0"/>
              <a:t> DKS </a:t>
            </a:r>
            <a:r>
              <a:rPr lang="de-DE" dirty="0" err="1"/>
              <a:t>and</a:t>
            </a:r>
            <a:r>
              <a:rPr lang="de-DE" dirty="0"/>
              <a:t> 6.59MW </a:t>
            </a:r>
            <a:r>
              <a:rPr lang="de-DE" dirty="0" err="1"/>
              <a:t>for</a:t>
            </a:r>
            <a:r>
              <a:rPr lang="de-DE" dirty="0"/>
              <a:t> KCS</a:t>
            </a:r>
          </a:p>
          <a:p>
            <a:r>
              <a:rPr lang="de-DE" dirty="0"/>
              <a:t>On top: 2MW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cryogenics</a:t>
            </a:r>
            <a:r>
              <a:rPr lang="de-DE" dirty="0"/>
              <a:t> (</a:t>
            </a:r>
            <a:r>
              <a:rPr lang="de-DE" dirty="0" err="1"/>
              <a:t>reassigned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Main </a:t>
            </a:r>
            <a:r>
              <a:rPr lang="de-DE" dirty="0" err="1"/>
              <a:t>Linac</a:t>
            </a:r>
            <a:r>
              <a:rPr lang="de-DE" dirty="0"/>
              <a:t>)</a:t>
            </a:r>
          </a:p>
          <a:p>
            <a:r>
              <a:rPr lang="de-DE" dirty="0" err="1"/>
              <a:t>Included</a:t>
            </a:r>
            <a:r>
              <a:rPr lang="de-DE" dirty="0"/>
              <a:t>: 4.76MW RF power</a:t>
            </a:r>
          </a:p>
          <a:p>
            <a:pPr lvl="1"/>
            <a:r>
              <a:rPr lang="de-DE" dirty="0" err="1"/>
              <a:t>Surprise</a:t>
            </a:r>
            <a:r>
              <a:rPr lang="de-DE" dirty="0"/>
              <a:t>: </a:t>
            </a:r>
            <a:r>
              <a:rPr lang="de-DE" dirty="0" err="1"/>
              <a:t>Bunch</a:t>
            </a:r>
            <a:r>
              <a:rPr lang="de-DE" dirty="0"/>
              <a:t> </a:t>
            </a:r>
            <a:r>
              <a:rPr lang="de-DE" dirty="0" err="1"/>
              <a:t>compressor</a:t>
            </a:r>
            <a:r>
              <a:rPr lang="de-DE" dirty="0"/>
              <a:t> total </a:t>
            </a:r>
            <a:r>
              <a:rPr lang="de-DE" dirty="0" err="1"/>
              <a:t>voltage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0.465+11 = 11.465GV per arm</a:t>
            </a:r>
            <a:br>
              <a:rPr lang="de-DE" dirty="0"/>
            </a:br>
            <a:r>
              <a:rPr lang="de-DE" dirty="0"/>
              <a:t>=&gt; </a:t>
            </a:r>
            <a:r>
              <a:rPr lang="de-DE" dirty="0" err="1"/>
              <a:t>corresponds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0.5MW total RF </a:t>
            </a:r>
            <a:r>
              <a:rPr lang="de-DE" dirty="0" err="1"/>
              <a:t>to</a:t>
            </a:r>
            <a:r>
              <a:rPr lang="de-DE" dirty="0"/>
              <a:t> beam =&gt; 2.5MW RF power</a:t>
            </a:r>
            <a:br>
              <a:rPr lang="de-DE" dirty="0"/>
            </a:br>
            <a:r>
              <a:rPr lang="de-DE" dirty="0"/>
              <a:t>=&gt; TDR </a:t>
            </a: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almost</a:t>
            </a:r>
            <a:r>
              <a:rPr lang="de-DE" dirty="0"/>
              <a:t> </a:t>
            </a:r>
            <a:r>
              <a:rPr lang="de-DE" dirty="0" err="1"/>
              <a:t>certainly</a:t>
            </a:r>
            <a:r>
              <a:rPr lang="de-DE" dirty="0"/>
              <a:t> an </a:t>
            </a:r>
            <a:r>
              <a:rPr lang="de-DE" dirty="0" err="1"/>
              <a:t>overestimate</a:t>
            </a:r>
            <a:endParaRPr lang="de-DE" dirty="0"/>
          </a:p>
          <a:p>
            <a:r>
              <a:rPr lang="de-DE" dirty="0" err="1"/>
              <a:t>Calculation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N.W. </a:t>
            </a:r>
            <a:r>
              <a:rPr lang="de-DE" dirty="0" err="1"/>
              <a:t>spreadsheet</a:t>
            </a:r>
            <a:r>
              <a:rPr lang="de-DE" dirty="0"/>
              <a:t> </a:t>
            </a:r>
            <a:r>
              <a:rPr lang="de-DE" dirty="0" err="1"/>
              <a:t>nevertheless</a:t>
            </a:r>
            <a:r>
              <a:rPr lang="de-DE" dirty="0"/>
              <a:t> </a:t>
            </a:r>
            <a:r>
              <a:rPr lang="de-DE" dirty="0" err="1"/>
              <a:t>scales</a:t>
            </a:r>
            <a:r>
              <a:rPr lang="de-DE" dirty="0"/>
              <a:t> RF power </a:t>
            </a:r>
            <a:r>
              <a:rPr lang="de-DE" dirty="0" err="1"/>
              <a:t>up</a:t>
            </a:r>
            <a:br>
              <a:rPr lang="de-DE" dirty="0"/>
            </a:br>
            <a:r>
              <a:rPr lang="de-DE" dirty="0"/>
              <a:t>(+60% </a:t>
            </a:r>
            <a:r>
              <a:rPr lang="de-DE" dirty="0" err="1"/>
              <a:t>for</a:t>
            </a:r>
            <a:r>
              <a:rPr lang="de-DE" dirty="0"/>
              <a:t> 2625 </a:t>
            </a:r>
            <a:r>
              <a:rPr lang="de-DE" dirty="0" err="1"/>
              <a:t>bunches</a:t>
            </a:r>
            <a:r>
              <a:rPr lang="de-DE" dirty="0"/>
              <a:t>, +100% </a:t>
            </a:r>
            <a:r>
              <a:rPr lang="de-DE" dirty="0" err="1"/>
              <a:t>for</a:t>
            </a:r>
            <a:r>
              <a:rPr lang="de-DE" dirty="0"/>
              <a:t> 10Hz) </a:t>
            </a:r>
            <a:br>
              <a:rPr lang="de-DE" dirty="0"/>
            </a:br>
            <a:r>
              <a:rPr lang="de-DE" b="1" dirty="0"/>
              <a:t>-&gt; </a:t>
            </a:r>
            <a:r>
              <a:rPr lang="de-DE" b="1" dirty="0" err="1"/>
              <a:t>consistent</a:t>
            </a:r>
            <a:r>
              <a:rPr lang="de-DE" b="1" dirty="0"/>
              <a:t> </a:t>
            </a:r>
            <a:r>
              <a:rPr lang="de-DE" b="1" dirty="0" err="1"/>
              <a:t>with</a:t>
            </a:r>
            <a:r>
              <a:rPr lang="de-DE" b="1" dirty="0"/>
              <a:t> RDR </a:t>
            </a:r>
            <a:r>
              <a:rPr lang="de-DE" b="1" dirty="0" err="1"/>
              <a:t>numbers</a:t>
            </a:r>
            <a:r>
              <a:rPr lang="de-DE" b="1" dirty="0"/>
              <a:t>!</a:t>
            </a:r>
          </a:p>
          <a:p>
            <a:r>
              <a:rPr lang="de-DE" dirty="0" err="1"/>
              <a:t>Reduction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smaller</a:t>
            </a:r>
            <a:r>
              <a:rPr lang="de-DE" dirty="0"/>
              <a:t> </a:t>
            </a:r>
            <a:r>
              <a:rPr lang="de-DE" dirty="0" err="1"/>
              <a:t>length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transport</a:t>
            </a:r>
            <a:r>
              <a:rPr lang="de-DE" dirty="0"/>
              <a:t> </a:t>
            </a:r>
            <a:r>
              <a:rPr lang="de-DE" dirty="0" err="1"/>
              <a:t>line</a:t>
            </a:r>
            <a:r>
              <a:rPr lang="de-DE" dirty="0"/>
              <a:t> &lt;1MW, not </a:t>
            </a:r>
            <a:r>
              <a:rPr lang="de-DE" dirty="0" err="1"/>
              <a:t>considered</a:t>
            </a: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C93EFF2-AA0B-AE4B-A11F-E5F75E16C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RTML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DECBA0-3C7A-5043-8276-1D2864D3F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12/2/19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8E7784-F55F-6E42-9DE6-F24A31430C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961066-0A3A-DB46-B439-A3BF62232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B5EAF9E-401F-564A-9686-0E1C802EEA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8651261"/>
              </p:ext>
            </p:extLst>
          </p:nvPr>
        </p:nvGraphicFramePr>
        <p:xfrm>
          <a:off x="831272" y="3333750"/>
          <a:ext cx="7133113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7877">
                  <a:extLst>
                    <a:ext uri="{9D8B030D-6E8A-4147-A177-3AD203B41FA5}">
                      <a16:colId xmlns:a16="http://schemas.microsoft.com/office/drawing/2014/main" val="1832914009"/>
                    </a:ext>
                  </a:extLst>
                </a:gridCol>
                <a:gridCol w="1897532">
                  <a:extLst>
                    <a:ext uri="{9D8B030D-6E8A-4147-A177-3AD203B41FA5}">
                      <a16:colId xmlns:a16="http://schemas.microsoft.com/office/drawing/2014/main" val="65781581"/>
                    </a:ext>
                  </a:extLst>
                </a:gridCol>
                <a:gridCol w="2377704">
                  <a:extLst>
                    <a:ext uri="{9D8B030D-6E8A-4147-A177-3AD203B41FA5}">
                      <a16:colId xmlns:a16="http://schemas.microsoft.com/office/drawing/2014/main" val="37950583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Power RTML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KCS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DKS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39789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5+5Hz, (TDR), 1312b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8.6 MW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10.4 MW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8379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5 Hz, 1312b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10.4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2364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5 Hz, 2625b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13.3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34374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10Hz, 2625b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16.1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43218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33974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DD6BF77-BE92-6147-910A-2618A64A5A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Sources</a:t>
            </a:r>
            <a:r>
              <a:rPr lang="de-DE" dirty="0"/>
              <a:t>: </a:t>
            </a:r>
            <a:r>
              <a:rPr lang="de-DE" dirty="0" err="1"/>
              <a:t>include</a:t>
            </a:r>
            <a:r>
              <a:rPr lang="de-DE" dirty="0"/>
              <a:t> 1.3/1.4 MW RF power</a:t>
            </a:r>
          </a:p>
          <a:p>
            <a:r>
              <a:rPr lang="de-DE" dirty="0"/>
              <a:t>This </a:t>
            </a:r>
            <a:r>
              <a:rPr lang="de-DE" dirty="0" err="1"/>
              <a:t>seems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already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full</a:t>
            </a:r>
            <a:r>
              <a:rPr lang="de-DE" dirty="0"/>
              <a:t> power (2625 </a:t>
            </a:r>
            <a:r>
              <a:rPr lang="de-DE" dirty="0" err="1"/>
              <a:t>bunches</a:t>
            </a:r>
            <a:r>
              <a:rPr lang="de-DE" dirty="0"/>
              <a:t>) </a:t>
            </a:r>
            <a:r>
              <a:rPr lang="de-DE" dirty="0" err="1"/>
              <a:t>operation</a:t>
            </a:r>
            <a:r>
              <a:rPr lang="de-DE" dirty="0"/>
              <a:t>:</a:t>
            </a:r>
          </a:p>
          <a:p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I_beam</a:t>
            </a:r>
            <a:r>
              <a:rPr lang="de-DE" dirty="0"/>
              <a:t>=1.5*5.8mA </a:t>
            </a:r>
            <a:r>
              <a:rPr lang="de-DE" dirty="0" err="1"/>
              <a:t>and</a:t>
            </a:r>
            <a:r>
              <a:rPr lang="de-DE" dirty="0"/>
              <a:t> &lt;</a:t>
            </a:r>
            <a:r>
              <a:rPr lang="de-DE" dirty="0" err="1"/>
              <a:t>g</a:t>
            </a:r>
            <a:r>
              <a:rPr lang="de-DE" dirty="0"/>
              <a:t>&gt;=24.1MV/m </a:t>
            </a:r>
            <a:r>
              <a:rPr lang="de-DE" dirty="0" err="1"/>
              <a:t>for</a:t>
            </a:r>
            <a:r>
              <a:rPr lang="de-DE" dirty="0"/>
              <a:t> 176 </a:t>
            </a:r>
            <a:r>
              <a:rPr lang="de-DE" dirty="0" err="1"/>
              <a:t>cavities</a:t>
            </a:r>
            <a:r>
              <a:rPr lang="de-DE" dirty="0"/>
              <a:t> in SC </a:t>
            </a:r>
            <a:r>
              <a:rPr lang="de-DE" dirty="0" err="1"/>
              <a:t>booster</a:t>
            </a:r>
            <a:r>
              <a:rPr lang="de-DE" dirty="0"/>
              <a:t>,</a:t>
            </a:r>
            <a:br>
              <a:rPr lang="de-DE" dirty="0"/>
            </a:b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gets</a:t>
            </a:r>
            <a:r>
              <a:rPr lang="de-DE" dirty="0"/>
              <a:t> 0.15MW RF </a:t>
            </a:r>
            <a:r>
              <a:rPr lang="de-DE" dirty="0" err="1"/>
              <a:t>to</a:t>
            </a:r>
            <a:r>
              <a:rPr lang="de-DE" dirty="0"/>
              <a:t> beam in 5GeV </a:t>
            </a:r>
            <a:r>
              <a:rPr lang="de-DE" dirty="0" err="1"/>
              <a:t>booster</a:t>
            </a:r>
            <a:br>
              <a:rPr lang="de-DE" dirty="0"/>
            </a:br>
            <a:r>
              <a:rPr lang="de-DE" dirty="0"/>
              <a:t>-&gt; </a:t>
            </a:r>
            <a:r>
              <a:rPr lang="de-DE" dirty="0" err="1"/>
              <a:t>approx</a:t>
            </a:r>
            <a:r>
              <a:rPr lang="de-DE" dirty="0"/>
              <a:t> 0.7MW RF power</a:t>
            </a:r>
          </a:p>
          <a:p>
            <a:r>
              <a:rPr lang="de-DE" dirty="0" err="1"/>
              <a:t>Calculation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N.W. </a:t>
            </a:r>
            <a:r>
              <a:rPr lang="de-DE" dirty="0" err="1"/>
              <a:t>spreadsheet</a:t>
            </a:r>
            <a:r>
              <a:rPr lang="de-DE" dirty="0"/>
              <a:t> </a:t>
            </a:r>
            <a:r>
              <a:rPr lang="de-DE" dirty="0" err="1"/>
              <a:t>nevertheless</a:t>
            </a:r>
            <a:r>
              <a:rPr lang="de-DE" dirty="0"/>
              <a:t> </a:t>
            </a:r>
            <a:r>
              <a:rPr lang="de-DE" dirty="0" err="1"/>
              <a:t>scales</a:t>
            </a:r>
            <a:r>
              <a:rPr lang="de-DE" dirty="0"/>
              <a:t> RF power </a:t>
            </a:r>
            <a:r>
              <a:rPr lang="de-DE" dirty="0" err="1"/>
              <a:t>up</a:t>
            </a:r>
            <a:br>
              <a:rPr lang="de-DE" dirty="0"/>
            </a:br>
            <a:r>
              <a:rPr lang="de-DE" dirty="0"/>
              <a:t>(+60% </a:t>
            </a:r>
            <a:r>
              <a:rPr lang="de-DE" dirty="0" err="1"/>
              <a:t>for</a:t>
            </a:r>
            <a:r>
              <a:rPr lang="de-DE" dirty="0"/>
              <a:t> 2625 </a:t>
            </a:r>
            <a:r>
              <a:rPr lang="de-DE" dirty="0" err="1"/>
              <a:t>bunches</a:t>
            </a:r>
            <a:r>
              <a:rPr lang="de-DE" dirty="0"/>
              <a:t>, +100% </a:t>
            </a:r>
            <a:r>
              <a:rPr lang="de-DE" dirty="0" err="1"/>
              <a:t>for</a:t>
            </a:r>
            <a:r>
              <a:rPr lang="de-DE" dirty="0"/>
              <a:t> 10Hz)</a:t>
            </a:r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82BE9F9-A928-0641-BD9A-F034AAAA7E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Sources</a:t>
            </a:r>
            <a:endParaRPr lang="de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588499-C7E0-EE4A-A348-A22673F9B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12/2/19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F16197-CC0F-ED4F-8A23-7238C2915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B19557-8EB9-AB43-B73C-9B9A8D4AF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881F30F2-5468-3E42-94E4-74957E915F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9793803"/>
              </p:ext>
            </p:extLst>
          </p:nvPr>
        </p:nvGraphicFramePr>
        <p:xfrm>
          <a:off x="831272" y="2725552"/>
          <a:ext cx="7133113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7877">
                  <a:extLst>
                    <a:ext uri="{9D8B030D-6E8A-4147-A177-3AD203B41FA5}">
                      <a16:colId xmlns:a16="http://schemas.microsoft.com/office/drawing/2014/main" val="1832914009"/>
                    </a:ext>
                  </a:extLst>
                </a:gridCol>
                <a:gridCol w="1897532">
                  <a:extLst>
                    <a:ext uri="{9D8B030D-6E8A-4147-A177-3AD203B41FA5}">
                      <a16:colId xmlns:a16="http://schemas.microsoft.com/office/drawing/2014/main" val="65781581"/>
                    </a:ext>
                  </a:extLst>
                </a:gridCol>
                <a:gridCol w="2377704">
                  <a:extLst>
                    <a:ext uri="{9D8B030D-6E8A-4147-A177-3AD203B41FA5}">
                      <a16:colId xmlns:a16="http://schemas.microsoft.com/office/drawing/2014/main" val="37950583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Power </a:t>
                      </a:r>
                      <a:r>
                        <a:rPr lang="de-DE" dirty="0" err="1"/>
                        <a:t>e</a:t>
                      </a:r>
                      <a:r>
                        <a:rPr lang="de-DE" dirty="0"/>
                        <a:t>-/</a:t>
                      </a:r>
                      <a:r>
                        <a:rPr lang="de-DE" dirty="0" err="1"/>
                        <a:t>e</a:t>
                      </a:r>
                      <a:r>
                        <a:rPr lang="de-DE" dirty="0"/>
                        <a:t>+ </a:t>
                      </a:r>
                      <a:r>
                        <a:rPr lang="de-DE" dirty="0" err="1"/>
                        <a:t>source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KCS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DKS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39789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5+5Hz, (TDR), 1312b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4.09 / 9.56 MW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4.87 / 9.32 MW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8379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5 Hz, 1312b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4.9 / 9.3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2364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5 Hz, 2625b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5.6 / 10.2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34374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10Hz, 2625b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6.4 / 11.0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43218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21899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ACA15593-556C-5944-B4A5-FA62660BD8C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1245179"/>
              </p:ext>
            </p:extLst>
          </p:nvPr>
        </p:nvGraphicFramePr>
        <p:xfrm>
          <a:off x="1294409" y="676894"/>
          <a:ext cx="6424551" cy="43701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65712">
                  <a:extLst>
                    <a:ext uri="{9D8B030D-6E8A-4147-A177-3AD203B41FA5}">
                      <a16:colId xmlns:a16="http://schemas.microsoft.com/office/drawing/2014/main" val="3388739725"/>
                    </a:ext>
                  </a:extLst>
                </a:gridCol>
                <a:gridCol w="745673">
                  <a:extLst>
                    <a:ext uri="{9D8B030D-6E8A-4147-A177-3AD203B41FA5}">
                      <a16:colId xmlns:a16="http://schemas.microsoft.com/office/drawing/2014/main" val="1210903647"/>
                    </a:ext>
                  </a:extLst>
                </a:gridCol>
                <a:gridCol w="851229">
                  <a:extLst>
                    <a:ext uri="{9D8B030D-6E8A-4147-A177-3AD203B41FA5}">
                      <a16:colId xmlns:a16="http://schemas.microsoft.com/office/drawing/2014/main" val="226596891"/>
                    </a:ext>
                  </a:extLst>
                </a:gridCol>
                <a:gridCol w="853490">
                  <a:extLst>
                    <a:ext uri="{9D8B030D-6E8A-4147-A177-3AD203B41FA5}">
                      <a16:colId xmlns:a16="http://schemas.microsoft.com/office/drawing/2014/main" val="3318465766"/>
                    </a:ext>
                  </a:extLst>
                </a:gridCol>
                <a:gridCol w="851229">
                  <a:extLst>
                    <a:ext uri="{9D8B030D-6E8A-4147-A177-3AD203B41FA5}">
                      <a16:colId xmlns:a16="http://schemas.microsoft.com/office/drawing/2014/main" val="2137759138"/>
                    </a:ext>
                  </a:extLst>
                </a:gridCol>
                <a:gridCol w="874601">
                  <a:extLst>
                    <a:ext uri="{9D8B030D-6E8A-4147-A177-3AD203B41FA5}">
                      <a16:colId xmlns:a16="http://schemas.microsoft.com/office/drawing/2014/main" val="1719376192"/>
                    </a:ext>
                  </a:extLst>
                </a:gridCol>
                <a:gridCol w="782617">
                  <a:extLst>
                    <a:ext uri="{9D8B030D-6E8A-4147-A177-3AD203B41FA5}">
                      <a16:colId xmlns:a16="http://schemas.microsoft.com/office/drawing/2014/main" val="2615574938"/>
                    </a:ext>
                  </a:extLst>
                </a:gridCol>
              </a:tblGrid>
              <a:tr h="460014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de-DE" sz="1200" dirty="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500</a:t>
                      </a:r>
                      <a:br>
                        <a:rPr lang="en-GB" sz="1200">
                          <a:effectLst/>
                        </a:rPr>
                      </a:br>
                      <a:r>
                        <a:rPr lang="en-GB" sz="1200">
                          <a:effectLst/>
                        </a:rPr>
                        <a:t>TDR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250-A</a:t>
                      </a:r>
                      <a:br>
                        <a:rPr lang="en-GB" sz="1200">
                          <a:effectLst/>
                        </a:rPr>
                      </a:b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250-A’</a:t>
                      </a:r>
                      <a:br>
                        <a:rPr lang="en-GB" sz="1200">
                          <a:effectLst/>
                        </a:rPr>
                      </a:br>
                      <a:r>
                        <a:rPr lang="en-GB" sz="1200">
                          <a:effectLst/>
                        </a:rPr>
                        <a:t>w/R&amp;D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250-A</a:t>
                      </a:r>
                      <a:br>
                        <a:rPr lang="en-GB" sz="1200">
                          <a:effectLst/>
                        </a:rPr>
                      </a:br>
                      <a:r>
                        <a:rPr lang="en-GB" sz="1200">
                          <a:effectLst/>
                        </a:rPr>
                        <a:t>Lx2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500@250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500</a:t>
                      </a:r>
                      <a:br>
                        <a:rPr lang="en-GB" sz="1200">
                          <a:effectLst/>
                        </a:rPr>
                      </a:br>
                      <a:r>
                        <a:rPr lang="en-GB" sz="1200">
                          <a:effectLst/>
                        </a:rPr>
                        <a:t>Lx2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54476480"/>
                  </a:ext>
                </a:extLst>
              </a:tr>
              <a:tr h="230006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100">
                          <a:effectLst/>
                        </a:rPr>
                        <a:t>Rep-Rate / Hz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5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5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5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5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10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5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73867244"/>
                  </a:ext>
                </a:extLst>
              </a:tr>
              <a:tr h="230006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100">
                          <a:effectLst/>
                        </a:rPr>
                        <a:t>Bunches / Pulse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1312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1312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1312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2625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2625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2625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73640862"/>
                  </a:ext>
                </a:extLst>
              </a:tr>
              <a:tr h="230006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100">
                          <a:effectLst/>
                        </a:rPr>
                        <a:t>Lumi / 10</a:t>
                      </a:r>
                      <a:r>
                        <a:rPr lang="en-GB" sz="1100" baseline="30000">
                          <a:effectLst/>
                        </a:rPr>
                        <a:t>34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1.8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1.35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1.35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2.7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5.4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3.6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74397259"/>
                  </a:ext>
                </a:extLst>
              </a:tr>
              <a:tr h="230006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100">
                          <a:effectLst/>
                        </a:rPr>
                        <a:t>Gradient / MV/m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31.5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31.5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35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31.5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14.7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31.5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15311920"/>
                  </a:ext>
                </a:extLst>
              </a:tr>
              <a:tr h="230006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100">
                          <a:effectLst/>
                        </a:rPr>
                        <a:t>Q</a:t>
                      </a:r>
                      <a:r>
                        <a:rPr lang="en-GB" sz="1100" baseline="-25000">
                          <a:effectLst/>
                        </a:rPr>
                        <a:t>0</a:t>
                      </a:r>
                      <a:r>
                        <a:rPr lang="en-GB" sz="1100">
                          <a:effectLst/>
                        </a:rPr>
                        <a:t>/1E10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1.0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1.0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1.6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1.0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1.0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1.0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5966069"/>
                  </a:ext>
                </a:extLst>
              </a:tr>
              <a:tr h="230006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100">
                          <a:effectLst/>
                        </a:rPr>
                        <a:t>ML E-gain / GeV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470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220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220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220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220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470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81852121"/>
                  </a:ext>
                </a:extLst>
              </a:tr>
              <a:tr h="230006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100">
                          <a:effectLst/>
                        </a:rPr>
                        <a:t>ML Power / MW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107.1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50.1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49.3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53.5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104.3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135.7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7126108"/>
                  </a:ext>
                </a:extLst>
              </a:tr>
              <a:tr h="230006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100">
                          <a:effectLst/>
                        </a:rPr>
                        <a:t>e- Src / MW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</a:rPr>
                        <a:t>4.9</a:t>
                      </a:r>
                      <a:endParaRPr lang="de-DE" sz="1200" dirty="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4.9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4.9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5.6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6.4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5.6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16960390"/>
                  </a:ext>
                </a:extLst>
              </a:tr>
              <a:tr h="230006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100">
                          <a:effectLst/>
                        </a:rPr>
                        <a:t>e+ Src / MW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9.3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9.3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9.3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10.2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11.0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10.2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85540505"/>
                  </a:ext>
                </a:extLst>
              </a:tr>
              <a:tr h="230006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100">
                          <a:effectLst/>
                        </a:rPr>
                        <a:t>DR / MW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14.2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14.2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14.2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22.2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31.0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22.2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65399265"/>
                  </a:ext>
                </a:extLst>
              </a:tr>
              <a:tr h="230006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100">
                          <a:effectLst/>
                        </a:rPr>
                        <a:t>RTML / MW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10.4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10.4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10.4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13.3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16.1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</a:rPr>
                        <a:t>13.3</a:t>
                      </a:r>
                      <a:endParaRPr lang="de-DE" sz="1200" dirty="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53172584"/>
                  </a:ext>
                </a:extLst>
              </a:tr>
              <a:tr h="230006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100">
                          <a:effectLst/>
                        </a:rPr>
                        <a:t>BDS / MW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12.4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9.3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9.3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9.3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9.3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12.4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72570358"/>
                  </a:ext>
                </a:extLst>
              </a:tr>
              <a:tr h="230006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100">
                          <a:effectLst/>
                        </a:rPr>
                        <a:t>Dumps / MW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1.2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1.2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1.2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1.2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1.2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1.2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81072455"/>
                  </a:ext>
                </a:extLst>
              </a:tr>
              <a:tr h="230006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100">
                          <a:effectLst/>
                        </a:rPr>
                        <a:t>IR / MW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5.8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5.8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5.8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5.8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5.8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5.8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452639"/>
                  </a:ext>
                </a:extLst>
              </a:tr>
              <a:tr h="230006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100">
                          <a:effectLst/>
                        </a:rPr>
                        <a:t>Campus / MW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2.7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2.7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2.7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2.7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2.7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2.7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58810336"/>
                  </a:ext>
                </a:extLst>
              </a:tr>
              <a:tr h="230006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100">
                          <a:effectLst/>
                        </a:rPr>
                        <a:t>Gen. Margin/MW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5.1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3.3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3.2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4.0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5.6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6.3</a:t>
                      </a:r>
                      <a:endParaRPr lang="de-DE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28817787"/>
                  </a:ext>
                </a:extLst>
              </a:tr>
              <a:tr h="230006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 b="1" dirty="0">
                          <a:effectLst/>
                        </a:rPr>
                        <a:t>Total</a:t>
                      </a:r>
                      <a:endParaRPr lang="de-DE" sz="1400" b="1" dirty="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400" b="1">
                          <a:effectLst/>
                        </a:rPr>
                        <a:t>173</a:t>
                      </a:r>
                      <a:endParaRPr lang="de-DE" sz="1400" b="1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400" b="1">
                          <a:effectLst/>
                        </a:rPr>
                        <a:t>111</a:t>
                      </a:r>
                      <a:endParaRPr lang="de-DE" sz="1400" b="1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400" b="1">
                          <a:effectLst/>
                        </a:rPr>
                        <a:t>110</a:t>
                      </a:r>
                      <a:endParaRPr lang="de-DE" sz="1400" b="1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400" b="1">
                          <a:effectLst/>
                        </a:rPr>
                        <a:t>138</a:t>
                      </a:r>
                      <a:endParaRPr lang="de-DE" sz="1400" b="1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400" b="1">
                          <a:effectLst/>
                        </a:rPr>
                        <a:t>191</a:t>
                      </a:r>
                      <a:endParaRPr lang="de-DE" sz="1400" b="1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400" b="1" dirty="0">
                          <a:effectLst/>
                        </a:rPr>
                        <a:t>215</a:t>
                      </a:r>
                      <a:endParaRPr lang="de-DE" sz="1400" b="1" dirty="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48239131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46D1E73E-6853-5C41-ACDB-2C0A84A007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Result</a:t>
            </a:r>
            <a:endParaRPr lang="de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8A90F2-F1A9-B849-93FA-962CF4B50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12/2/19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8538C9-EC44-E14C-8BDE-161829D4B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4D3F85-74CB-0640-8252-CBCD4C7C3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8298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687C0F1-414F-6743-9410-8875940AA2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Further </a:t>
            </a:r>
            <a:r>
              <a:rPr lang="de-DE" dirty="0" err="1"/>
              <a:t>checks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confirmed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numbers</a:t>
            </a:r>
            <a:r>
              <a:rPr lang="de-DE" dirty="0"/>
              <a:t> </a:t>
            </a:r>
            <a:r>
              <a:rPr lang="de-DE" dirty="0" err="1"/>
              <a:t>presented</a:t>
            </a:r>
            <a:r>
              <a:rPr lang="de-DE" dirty="0"/>
              <a:t> last time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checked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CRP</a:t>
            </a:r>
          </a:p>
          <a:p>
            <a:r>
              <a:rPr lang="de-DE" dirty="0"/>
              <a:t>I </a:t>
            </a:r>
            <a:r>
              <a:rPr lang="de-DE" dirty="0" err="1"/>
              <a:t>propose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approve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Change Request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DD5A526-0875-E347-BDBD-1CE3B5A8FF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BA8BBB-D7A6-FD4F-B1B2-C80266603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12/2/19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263387-4111-4742-8131-DABECBFE0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CB0015-203D-C540-BB3F-A9E3817D5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335748"/>
      </p:ext>
    </p:extLst>
  </p:cSld>
  <p:clrMapOvr>
    <a:masterClrMapping/>
  </p:clrMapOvr>
</p:sld>
</file>

<file path=ppt/theme/theme1.xml><?xml version="1.0" encoding="utf-8"?>
<a:theme xmlns:a="http://schemas.openxmlformats.org/drawingml/2006/main" name="LLC_PowerPoint">
  <a:themeElements>
    <a:clrScheme name="LCC">
      <a:dk1>
        <a:sysClr val="windowText" lastClr="000000"/>
      </a:dk1>
      <a:lt1>
        <a:sysClr val="window" lastClr="FFFFFF"/>
      </a:lt1>
      <a:dk2>
        <a:srgbClr val="660922"/>
      </a:dk2>
      <a:lt2>
        <a:srgbClr val="F3E4B2"/>
      </a:lt2>
      <a:accent1>
        <a:srgbClr val="EB112D"/>
      </a:accent1>
      <a:accent2>
        <a:srgbClr val="A32638"/>
      </a:accent2>
      <a:accent3>
        <a:srgbClr val="660922"/>
      </a:accent3>
      <a:accent4>
        <a:srgbClr val="6D3321"/>
      </a:accent4>
      <a:accent5>
        <a:srgbClr val="A6A6A6"/>
      </a:accent5>
      <a:accent6>
        <a:srgbClr val="F3E4B2"/>
      </a:accent6>
      <a:hlink>
        <a:srgbClr val="664975"/>
      </a:hlink>
      <a:folHlink>
        <a:srgbClr val="44273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629</TotalTime>
  <Words>604</Words>
  <Application>Microsoft Macintosh PowerPoint</Application>
  <PresentationFormat>On-screen Show (16:10)</PresentationFormat>
  <Paragraphs>210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Lucida Grande</vt:lpstr>
      <vt:lpstr>Times</vt:lpstr>
      <vt:lpstr>LLC_PowerPoint</vt:lpstr>
      <vt:lpstr>PowerPoint Presentation</vt:lpstr>
      <vt:lpstr>TDR Tables</vt:lpstr>
      <vt:lpstr>For Comparison: RDR Table</vt:lpstr>
      <vt:lpstr>Damping Ring</vt:lpstr>
      <vt:lpstr>RTML</vt:lpstr>
      <vt:lpstr>Sources</vt:lpstr>
      <vt:lpstr>The Result</vt:lpstr>
      <vt:lpstr>Summary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Sandbox Studio</dc:creator>
  <cp:lastModifiedBy>Benno List</cp:lastModifiedBy>
  <cp:revision>204</cp:revision>
  <dcterms:created xsi:type="dcterms:W3CDTF">2013-03-22T17:34:51Z</dcterms:created>
  <dcterms:modified xsi:type="dcterms:W3CDTF">2019-12-02T20:23:27Z</dcterms:modified>
</cp:coreProperties>
</file>