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39"/>
  </p:notesMasterIdLst>
  <p:sldIdLst>
    <p:sldId id="256" r:id="rId2"/>
    <p:sldId id="493" r:id="rId3"/>
    <p:sldId id="500" r:id="rId4"/>
    <p:sldId id="599" r:id="rId5"/>
    <p:sldId id="673" r:id="rId6"/>
    <p:sldId id="355" r:id="rId7"/>
    <p:sldId id="604" r:id="rId8"/>
    <p:sldId id="605" r:id="rId9"/>
    <p:sldId id="606" r:id="rId10"/>
    <p:sldId id="592" r:id="rId11"/>
    <p:sldId id="649" r:id="rId12"/>
    <p:sldId id="658" r:id="rId13"/>
    <p:sldId id="665" r:id="rId14"/>
    <p:sldId id="650" r:id="rId15"/>
    <p:sldId id="593" r:id="rId16"/>
    <p:sldId id="669" r:id="rId17"/>
    <p:sldId id="676" r:id="rId18"/>
    <p:sldId id="595" r:id="rId19"/>
    <p:sldId id="655" r:id="rId20"/>
    <p:sldId id="663" r:id="rId21"/>
    <p:sldId id="661" r:id="rId22"/>
    <p:sldId id="662" r:id="rId23"/>
    <p:sldId id="667" r:id="rId24"/>
    <p:sldId id="668" r:id="rId25"/>
    <p:sldId id="672" r:id="rId26"/>
    <p:sldId id="674" r:id="rId27"/>
    <p:sldId id="675" r:id="rId28"/>
    <p:sldId id="512" r:id="rId29"/>
    <p:sldId id="608" r:id="rId30"/>
    <p:sldId id="545" r:id="rId31"/>
    <p:sldId id="494" r:id="rId32"/>
    <p:sldId id="479" r:id="rId33"/>
    <p:sldId id="677" r:id="rId34"/>
    <p:sldId id="678" r:id="rId35"/>
    <p:sldId id="659" r:id="rId36"/>
    <p:sldId id="660" r:id="rId37"/>
    <p:sldId id="618" r:id="rId38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0000"/>
    <a:srgbClr val="5CADFF"/>
    <a:srgbClr val="00B0F0"/>
    <a:srgbClr val="00F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1" autoAdjust="0"/>
    <p:restoredTop sz="91969" autoAdjust="0"/>
  </p:normalViewPr>
  <p:slideViewPr>
    <p:cSldViewPr>
      <p:cViewPr varScale="1">
        <p:scale>
          <a:sx n="82" d="100"/>
          <a:sy n="82" d="100"/>
        </p:scale>
        <p:origin x="55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144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image" Target="../media/image21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12" Type="http://schemas.openxmlformats.org/officeDocument/2006/relationships/image" Target="../media/image20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11" Type="http://schemas.openxmlformats.org/officeDocument/2006/relationships/image" Target="../media/image19.wmf"/><Relationship Id="rId5" Type="http://schemas.openxmlformats.org/officeDocument/2006/relationships/image" Target="../media/image13.wmf"/><Relationship Id="rId10" Type="http://schemas.openxmlformats.org/officeDocument/2006/relationships/image" Target="../media/image18.wmf"/><Relationship Id="rId4" Type="http://schemas.openxmlformats.org/officeDocument/2006/relationships/image" Target="../media/image12.wmf"/><Relationship Id="rId9" Type="http://schemas.openxmlformats.org/officeDocument/2006/relationships/image" Target="../media/image17.wmf"/><Relationship Id="rId14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269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269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47AB07D5-7C10-40A6-8B6F-FA04D19BD4A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983676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0ACE08-4F3F-4A7F-9EAB-5F58FCE9614A}" type="slidenum">
              <a:rPr lang="en-US" altLang="ja-JP" smtClean="0">
                <a:ea typeface="ＭＳ Ｐゴシック" charset="-128"/>
              </a:rPr>
              <a:pPr/>
              <a:t>1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380485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0E574E-D3DD-45D0-8C46-E4CBCB4F7614}" type="slidenum">
              <a:rPr lang="en-US" altLang="ja-JP" smtClean="0">
                <a:ea typeface="ＭＳ Ｐゴシック" charset="-128"/>
              </a:rPr>
              <a:pPr/>
              <a:t>2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5926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BC53A4-B626-43AC-A566-4C1AC1E9B485}" type="slidenum">
              <a:rPr lang="en-US" altLang="ja-JP" smtClean="0">
                <a:ea typeface="ＭＳ Ｐゴシック" charset="-128"/>
              </a:rPr>
              <a:pPr/>
              <a:t>3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812797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C30EED-1583-4DD4-9BD8-95E0EFB5CF95}" type="slidenum">
              <a:rPr lang="en-US" altLang="ja-JP" smtClean="0">
                <a:ea typeface="ＭＳ Ｐゴシック" charset="-128"/>
              </a:rPr>
              <a:pPr/>
              <a:t>4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649032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241B65-E4BC-458D-9CA1-7FD6E3E98D47}" type="slidenum">
              <a:rPr lang="en-US" altLang="ja-JP" smtClean="0">
                <a:ea typeface="ＭＳ Ｐゴシック" charset="-128"/>
              </a:rPr>
              <a:pPr/>
              <a:t>5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059656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0CDAF2-594D-4302-882B-47928E2E6326}" type="slidenum">
              <a:rPr lang="en-US" altLang="ja-JP" smtClean="0">
                <a:ea typeface="ＭＳ Ｐゴシック" charset="-128"/>
              </a:rPr>
              <a:pPr/>
              <a:t>6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ja-JP" dirty="0" smtClean="0"/>
              <a:t>Experimental constraint from B(b -&gt; s l+ l-) ;</a:t>
            </a:r>
          </a:p>
          <a:p>
            <a:pPr eaLnBrk="1" hangingPunct="1"/>
            <a:r>
              <a:rPr lang="en-US" altLang="ja-JP" dirty="0" smtClean="0"/>
              <a:t>The low-s region (1 GeV^2 &lt; s &lt; 6 GeV^2) is dominated by the Wilson </a:t>
            </a:r>
          </a:p>
          <a:p>
            <a:pPr eaLnBrk="1" hangingPunct="1"/>
            <a:r>
              <a:rPr lang="en-US" altLang="ja-JP" dirty="0" smtClean="0"/>
              <a:t>      coefficients C_9 and C_10, has sizable integrated branching ratio and is very </a:t>
            </a:r>
          </a:p>
          <a:p>
            <a:pPr eaLnBrk="1" hangingPunct="1"/>
            <a:r>
              <a:rPr lang="en-US" altLang="ja-JP" dirty="0" smtClean="0"/>
              <a:t>      sensitive to the C_7 - C_9 interference. In the following, we utilize the latter </a:t>
            </a:r>
          </a:p>
          <a:p>
            <a:pPr eaLnBrk="1" hangingPunct="1"/>
            <a:r>
              <a:rPr lang="en-US" altLang="ja-JP" dirty="0" smtClean="0"/>
              <a:t>      to put constraints on the Wilson coefficients C_7,8,9,10.</a:t>
            </a:r>
          </a:p>
          <a:p>
            <a:pPr eaLnBrk="1" hangingPunct="1"/>
            <a:r>
              <a:rPr lang="en-US" altLang="ja-JP" dirty="0" smtClean="0"/>
              <a:t>      We calculate the integrated branching ratio in the low-s region following Ref. [52]: </a:t>
            </a:r>
          </a:p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918960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F059F-B099-46E2-A2FE-AA1E517B1403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74E98-E3A8-418D-AE5D-D3149329163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C8BA2-7591-41CC-94D0-79B5CE0F5C9D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394B6-57B2-4F4F-BD69-7B96C50DAE42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B5CFE-1AA9-4CA3-B5CB-3B378AD5137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AD5E9-4070-4853-A99F-2682CE6AC5AD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DDCBE-A8EA-4F74-9EB3-3C170521F3C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0BCEC-D7F0-4694-A1E1-85C31B55E8F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A897A-64AF-4EFE-8C08-1D0BC1CC70C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A60AD-5450-41C3-91CB-C6C1ECF7A93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DF1A6-5AD7-4C2D-89DC-649C709E3BC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i="0">
                <a:solidFill>
                  <a:schemeClr val="tx1"/>
                </a:solidFill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i="0">
                <a:solidFill>
                  <a:schemeClr val="tx1"/>
                </a:solidFill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>
                <a:solidFill>
                  <a:schemeClr val="tx1"/>
                </a:solidFill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fld id="{C6E54A6D-B979-49A6-B01B-5ECFFDFDF60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15.bin"/><Relationship Id="rId18" Type="http://schemas.openxmlformats.org/officeDocument/2006/relationships/image" Target="../media/image16.wmf"/><Relationship Id="rId26" Type="http://schemas.openxmlformats.org/officeDocument/2006/relationships/image" Target="../media/image20.wmf"/><Relationship Id="rId3" Type="http://schemas.openxmlformats.org/officeDocument/2006/relationships/oleObject" Target="../embeddings/oleObject10.bin"/><Relationship Id="rId21" Type="http://schemas.openxmlformats.org/officeDocument/2006/relationships/oleObject" Target="../embeddings/oleObject19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13.wmf"/><Relationship Id="rId17" Type="http://schemas.openxmlformats.org/officeDocument/2006/relationships/oleObject" Target="../embeddings/oleObject17.bin"/><Relationship Id="rId25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5.wmf"/><Relationship Id="rId20" Type="http://schemas.openxmlformats.org/officeDocument/2006/relationships/image" Target="../media/image17.wmf"/><Relationship Id="rId29" Type="http://schemas.openxmlformats.org/officeDocument/2006/relationships/oleObject" Target="../embeddings/oleObject23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14.bin"/><Relationship Id="rId24" Type="http://schemas.openxmlformats.org/officeDocument/2006/relationships/image" Target="../media/image19.wmf"/><Relationship Id="rId5" Type="http://schemas.openxmlformats.org/officeDocument/2006/relationships/oleObject" Target="../embeddings/oleObject11.bin"/><Relationship Id="rId15" Type="http://schemas.openxmlformats.org/officeDocument/2006/relationships/oleObject" Target="../embeddings/oleObject16.bin"/><Relationship Id="rId23" Type="http://schemas.openxmlformats.org/officeDocument/2006/relationships/oleObject" Target="../embeddings/oleObject20.bin"/><Relationship Id="rId28" Type="http://schemas.openxmlformats.org/officeDocument/2006/relationships/image" Target="../media/image21.wmf"/><Relationship Id="rId10" Type="http://schemas.openxmlformats.org/officeDocument/2006/relationships/image" Target="../media/image12.wmf"/><Relationship Id="rId19" Type="http://schemas.openxmlformats.org/officeDocument/2006/relationships/oleObject" Target="../embeddings/oleObject18.bin"/><Relationship Id="rId4" Type="http://schemas.openxmlformats.org/officeDocument/2006/relationships/image" Target="../media/image9.w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14.wmf"/><Relationship Id="rId22" Type="http://schemas.openxmlformats.org/officeDocument/2006/relationships/image" Target="../media/image18.wmf"/><Relationship Id="rId27" Type="http://schemas.openxmlformats.org/officeDocument/2006/relationships/oleObject" Target="../embeddings/oleObject22.bin"/><Relationship Id="rId30" Type="http://schemas.openxmlformats.org/officeDocument/2006/relationships/image" Target="../media/image22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25.bin"/><Relationship Id="rId10" Type="http://schemas.openxmlformats.org/officeDocument/2006/relationships/image" Target="../media/image22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27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8.wmf"/><Relationship Id="rId5" Type="http://schemas.openxmlformats.org/officeDocument/2006/relationships/image" Target="../media/image5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7"/>
          <p:cNvSpPr>
            <a:spLocks noChangeArrowheads="1"/>
          </p:cNvSpPr>
          <p:nvPr/>
        </p:nvSpPr>
        <p:spPr bwMode="auto">
          <a:xfrm>
            <a:off x="1115616" y="2492896"/>
            <a:ext cx="7272808" cy="411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chemeClr val="tx1"/>
                </a:solidFill>
              </a:rPr>
              <a:t>K. Hidaka</a:t>
            </a: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Tokyo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Gakugei</a:t>
            </a:r>
            <a:r>
              <a:rPr lang="en-US" altLang="ja-JP" sz="2000" dirty="0" smtClean="0">
                <a:solidFill>
                  <a:schemeClr val="tx1"/>
                </a:solidFill>
              </a:rPr>
              <a:t> University </a:t>
            </a:r>
          </a:p>
          <a:p>
            <a:endParaRPr lang="en-US" altLang="ja-JP" sz="2000" dirty="0" smtClean="0">
              <a:solidFill>
                <a:schemeClr val="tx1"/>
              </a:solidFill>
            </a:endParaRP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Collaboration with</a:t>
            </a: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H.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Eberl</a:t>
            </a:r>
            <a:r>
              <a:rPr lang="en-US" altLang="ja-JP" sz="2000" dirty="0" smtClean="0">
                <a:solidFill>
                  <a:schemeClr val="tx1"/>
                </a:solidFill>
              </a:rPr>
              <a:t>, E.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Ginina</a:t>
            </a:r>
            <a:r>
              <a:rPr lang="en-US" altLang="ja-JP" sz="2000" dirty="0" smtClean="0">
                <a:solidFill>
                  <a:schemeClr val="tx1"/>
                </a:solidFill>
              </a:rPr>
              <a:t> </a:t>
            </a:r>
          </a:p>
          <a:p>
            <a:endParaRPr lang="en-US" altLang="ja-JP" sz="1600" dirty="0" smtClean="0">
              <a:solidFill>
                <a:schemeClr val="tx1"/>
              </a:solidFill>
            </a:endParaRPr>
          </a:p>
          <a:p>
            <a:endParaRPr lang="en-US" altLang="ja-JP" sz="1600" dirty="0" smtClean="0">
              <a:solidFill>
                <a:schemeClr val="tx1"/>
              </a:solidFill>
            </a:endParaRPr>
          </a:p>
          <a:p>
            <a:r>
              <a:rPr lang="en-US" altLang="ja-JP" sz="1600" dirty="0" smtClean="0">
                <a:solidFill>
                  <a:schemeClr val="tx1"/>
                </a:solidFill>
              </a:rPr>
              <a:t>References: 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altLang="ja-JP" sz="1600" dirty="0" smtClean="0">
                <a:solidFill>
                  <a:schemeClr val="tx1"/>
                </a:solidFill>
              </a:rPr>
              <a:t> </a:t>
            </a:r>
            <a:r>
              <a:rPr lang="en-US" altLang="ja-JP" sz="1600" i="0" dirty="0" smtClean="0">
                <a:solidFill>
                  <a:schemeClr val="tx1"/>
                </a:solidFill>
              </a:rPr>
              <a:t>  </a:t>
            </a:r>
            <a:r>
              <a:rPr lang="en-US" altLang="ja-JP" sz="1600" dirty="0" smtClean="0">
                <a:solidFill>
                  <a:schemeClr val="tx1"/>
                </a:solidFill>
              </a:rPr>
              <a:t>Phys. Rev. D 91 (2015) 015007 [arXiv:1411.2840 [</a:t>
            </a:r>
            <a:r>
              <a:rPr lang="en-US" altLang="ja-JP" sz="1600" dirty="0" err="1" smtClean="0">
                <a:solidFill>
                  <a:schemeClr val="tx1"/>
                </a:solidFill>
              </a:rPr>
              <a:t>hep</a:t>
            </a:r>
            <a:r>
              <a:rPr lang="en-US" altLang="ja-JP" sz="1600" dirty="0" smtClean="0">
                <a:solidFill>
                  <a:schemeClr val="tx1"/>
                </a:solidFill>
              </a:rPr>
              <a:t>-ph] ]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altLang="ja-JP" sz="1600" dirty="0" smtClean="0">
                <a:solidFill>
                  <a:schemeClr val="tx1"/>
                </a:solidFill>
              </a:rPr>
              <a:t>   JHEP 1606 (2016) 143  [arXiv:1604.02366 [</a:t>
            </a:r>
            <a:r>
              <a:rPr lang="en-US" altLang="ja-JP" sz="1600" dirty="0" err="1" smtClean="0">
                <a:solidFill>
                  <a:schemeClr val="tx1"/>
                </a:solidFill>
              </a:rPr>
              <a:t>hep-ph</a:t>
            </a:r>
            <a:r>
              <a:rPr lang="en-US" altLang="ja-JP" sz="1600" dirty="0" smtClean="0">
                <a:solidFill>
                  <a:schemeClr val="tx1"/>
                </a:solidFill>
              </a:rPr>
              <a:t>]]</a:t>
            </a:r>
            <a:r>
              <a:rPr lang="en-US" altLang="ja-JP" sz="1600" i="0" dirty="0" smtClean="0">
                <a:solidFill>
                  <a:schemeClr val="tx1"/>
                </a:solidFill>
              </a:rPr>
              <a:t>]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altLang="ja-JP" sz="1600" i="0" dirty="0">
                <a:solidFill>
                  <a:schemeClr val="tx1"/>
                </a:solidFill>
              </a:rPr>
              <a:t>   </a:t>
            </a:r>
            <a:r>
              <a:rPr lang="en-US" altLang="ja-JP" sz="1600" dirty="0">
                <a:solidFill>
                  <a:schemeClr val="tx1"/>
                </a:solidFill>
              </a:rPr>
              <a:t>IJMP A34 (2019) 1950120 [arXiv:1812.08010 [</a:t>
            </a:r>
            <a:r>
              <a:rPr lang="en-US" altLang="ja-JP" sz="1600" dirty="0" err="1">
                <a:solidFill>
                  <a:schemeClr val="tx1"/>
                </a:solidFill>
              </a:rPr>
              <a:t>hep-ph</a:t>
            </a:r>
            <a:r>
              <a:rPr lang="en-US" altLang="ja-JP" sz="1600" dirty="0">
                <a:solidFill>
                  <a:schemeClr val="tx1"/>
                </a:solidFill>
              </a:rPr>
              <a:t>]]</a:t>
            </a:r>
            <a:endParaRPr lang="en-US" altLang="ja-JP" sz="1600" dirty="0" smtClean="0">
              <a:solidFill>
                <a:schemeClr val="tx1"/>
              </a:solidFill>
            </a:endParaRPr>
          </a:p>
          <a:p>
            <a:r>
              <a:rPr lang="en-US" altLang="ja-JP" sz="1600" dirty="0" smtClean="0">
                <a:solidFill>
                  <a:schemeClr val="tx1"/>
                </a:solidFill>
              </a:rPr>
              <a:t>   </a:t>
            </a: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 </a:t>
            </a:r>
            <a:r>
              <a:rPr lang="en-US" altLang="ja-JP" sz="2000" dirty="0">
                <a:solidFill>
                  <a:schemeClr val="tx1">
                    <a:lumMod val="95000"/>
                  </a:schemeClr>
                </a:solidFill>
              </a:rPr>
              <a:t>ILC-JP end-of-year physics and detector meeting, </a:t>
            </a:r>
            <a:endParaRPr lang="en-US" altLang="ja-JP" sz="2000" dirty="0" smtClean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 13 Mar. 2020, KEK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39552" y="476672"/>
            <a:ext cx="8064896" cy="1224136"/>
          </a:xfrm>
          <a:prstGeom prst="rect">
            <a:avLst/>
          </a:prstGeom>
          <a:solidFill>
            <a:schemeClr val="tx2">
              <a:lumMod val="90000"/>
            </a:schemeClr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             decays</a:t>
            </a:r>
            <a:r>
              <a:rPr lang="ja-JP" altLang="en-US" sz="2800" kern="0" dirty="0" smtClean="0">
                <a:solidFill>
                  <a:schemeClr val="accent4">
                    <a:lumMod val="10000"/>
                  </a:schemeClr>
                </a:solidFill>
                <a:ea typeface="+mj-ea"/>
                <a:cs typeface="Times New Roman" pitchFamily="18" charset="0"/>
              </a:rPr>
              <a:t> 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to c c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̅̅, 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ea typeface="Arial Unicode MS" panose="020B0604020202020204" pitchFamily="50" charset="-128"/>
                <a:cs typeface="Times New Roman" panose="02020603050405020304" pitchFamily="18" charset="0"/>
              </a:rPr>
              <a:t>b </a:t>
            </a:r>
            <a:r>
              <a:rPr kumimoji="1" lang="en-US" altLang="ja-JP" sz="28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ea typeface="Arial Unicode MS" panose="020B0604020202020204" pitchFamily="50" charset="-128"/>
                <a:cs typeface="Times New Roman" panose="02020603050405020304" pitchFamily="18" charset="0"/>
              </a:rPr>
              <a:t>b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ea typeface="Arial Unicode MS" panose="020B0604020202020204" pitchFamily="50" charset="-128"/>
                <a:cs typeface="Times New Roman" panose="02020603050405020304" pitchFamily="18" charset="0"/>
              </a:rPr>
              <a:t>,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ea typeface="Arial Unicode MS" panose="020B0604020202020204" pitchFamily="50" charset="-128"/>
                <a:cs typeface="Times New Roman" panose="02020603050405020304" pitchFamily="18" charset="0"/>
              </a:rPr>
              <a:t> b s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ja-JP" altLang="en-US" sz="2800" kern="0" dirty="0">
                <a:solidFill>
                  <a:schemeClr val="accent4">
                    <a:lumMod val="10000"/>
                  </a:schemeClr>
                </a:solidFill>
                <a:ea typeface="+mj-ea"/>
                <a:cs typeface="Times New Roman" pitchFamily="18" charset="0"/>
              </a:rPr>
              <a:t> </a:t>
            </a:r>
            <a:r>
              <a:rPr lang="en-US" altLang="ja-JP" sz="2800" kern="0" dirty="0" smtClean="0">
                <a:solidFill>
                  <a:schemeClr val="accent4">
                    <a:lumMod val="10000"/>
                  </a:schemeClr>
                </a:solidFill>
                <a:ea typeface="+mj-ea"/>
                <a:cs typeface="Times New Roman" pitchFamily="18" charset="0"/>
              </a:rPr>
              <a:t>, </a:t>
            </a:r>
            <a:r>
              <a:rPr lang="en-US" altLang="ja-JP" sz="2800" kern="0" dirty="0" smtClean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+mj-ea"/>
                <a:cs typeface="Times New Roman" pitchFamily="18" charset="0"/>
              </a:rPr>
              <a:t>g </a:t>
            </a:r>
            <a:r>
              <a:rPr lang="en-US" altLang="ja-JP" sz="2800" kern="0" dirty="0" err="1" smtClean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+mj-ea"/>
                <a:cs typeface="Times New Roman" pitchFamily="18" charset="0"/>
              </a:rPr>
              <a:t>g</a:t>
            </a:r>
            <a:r>
              <a:rPr lang="en-US" altLang="ja-JP" sz="2800" kern="0" dirty="0" smtClean="0">
                <a:solidFill>
                  <a:schemeClr val="accent4">
                    <a:lumMod val="10000"/>
                  </a:schemeClr>
                </a:solidFill>
                <a:ea typeface="+mj-ea"/>
                <a:cs typeface="Times New Roman" panose="02020603050405020304" pitchFamily="18" charset="0"/>
              </a:rPr>
              <a:t>, g </a:t>
            </a:r>
            <a:r>
              <a:rPr lang="en-US" altLang="ja-JP" sz="2800" kern="0" dirty="0" err="1" smtClean="0">
                <a:solidFill>
                  <a:schemeClr val="accent4">
                    <a:lumMod val="10000"/>
                  </a:schemeClr>
                </a:solidFill>
                <a:ea typeface="+mj-ea"/>
                <a:cs typeface="Times New Roman" panose="02020603050405020304" pitchFamily="18" charset="0"/>
              </a:rPr>
              <a:t>g</a:t>
            </a:r>
            <a:r>
              <a:rPr lang="ja-JP" altLang="en-US" sz="2800" kern="0" dirty="0" smtClean="0">
                <a:solidFill>
                  <a:schemeClr val="accent4">
                    <a:lumMod val="10000"/>
                  </a:schemeClr>
                </a:solidFill>
                <a:ea typeface="+mj-ea"/>
                <a:cs typeface="Times New Roman" pitchFamily="18" charset="0"/>
              </a:rPr>
              <a:t> 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 </a:t>
            </a:r>
            <a:r>
              <a:rPr lang="en-US" altLang="ja-JP" sz="2800" kern="0" dirty="0" smtClean="0">
                <a:solidFill>
                  <a:schemeClr val="accent4">
                    <a:lumMod val="10000"/>
                  </a:schemeClr>
                </a:solidFill>
                <a:ea typeface="+mj-ea"/>
                <a:cs typeface="Times New Roman" pitchFamily="18" charset="0"/>
              </a:rPr>
              <a:t>the light of the MSSM with quark flavor violation</a:t>
            </a:r>
            <a:endParaRPr kumimoji="1" lang="en-US" altLang="ja-JP" sz="2800" b="1" i="1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8151574"/>
              </p:ext>
            </p:extLst>
          </p:nvPr>
        </p:nvGraphicFramePr>
        <p:xfrm>
          <a:off x="1331640" y="579160"/>
          <a:ext cx="1060450" cy="56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509" name="数式" r:id="rId4" imgW="482400" imgH="241200" progId="Equation.3">
                  <p:embed/>
                </p:oleObj>
              </mc:Choice>
              <mc:Fallback>
                <p:oleObj name="数式" r:id="rId4" imgW="482400" imgH="24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579160"/>
                        <a:ext cx="1060450" cy="566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95536" y="44624"/>
            <a:ext cx="756084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ja-JP" sz="4400" kern="0" dirty="0" smtClean="0">
                <a:solidFill>
                  <a:schemeClr val="tx2"/>
                </a:solidFill>
                <a:ea typeface="+mj-ea"/>
                <a:cs typeface="+mj-cs"/>
              </a:rPr>
              <a:t>5</a:t>
            </a:r>
            <a:r>
              <a:rPr kumimoji="1" lang="en-US" altLang="ja-JP" sz="4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. </a:t>
            </a:r>
            <a:r>
              <a:rPr lang="en-US" altLang="ja-JP" sz="3200" dirty="0">
                <a:solidFill>
                  <a:schemeClr val="tx2"/>
                </a:solidFill>
              </a:rPr>
              <a:t>h</a:t>
            </a:r>
            <a:r>
              <a:rPr lang="en-US" altLang="ja-JP" sz="3200" baseline="30000" dirty="0">
                <a:solidFill>
                  <a:schemeClr val="tx2"/>
                </a:solidFill>
              </a:rPr>
              <a:t>0</a:t>
            </a:r>
            <a:r>
              <a:rPr lang="en-US" altLang="ja-JP" sz="3200" dirty="0">
                <a:solidFill>
                  <a:schemeClr val="tx2"/>
                </a:solidFill>
              </a:rPr>
              <a:t> →  c </a:t>
            </a:r>
            <a:r>
              <a:rPr lang="en-US" altLang="ja-JP" sz="3200" dirty="0" err="1">
                <a:solidFill>
                  <a:schemeClr val="tx2"/>
                </a:solidFill>
              </a:rPr>
              <a:t>c</a:t>
            </a:r>
            <a:r>
              <a:rPr lang="en-US" altLang="ja-JP" sz="3200" dirty="0">
                <a:solidFill>
                  <a:schemeClr val="tx2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3200" dirty="0">
                <a:solidFill>
                  <a:schemeClr val="tx2"/>
                </a:solidFill>
              </a:rPr>
              <a:t> </a:t>
            </a:r>
            <a:r>
              <a:rPr lang="en-US" altLang="ja-JP" sz="3200" dirty="0" smtClean="0">
                <a:solidFill>
                  <a:schemeClr val="tx2"/>
                </a:solidFill>
              </a:rPr>
              <a:t>, </a:t>
            </a:r>
            <a:r>
              <a:rPr lang="en-US" altLang="ja-JP" sz="3200" dirty="0">
                <a:solidFill>
                  <a:schemeClr val="tx2"/>
                </a:solidFill>
              </a:rPr>
              <a:t>b </a:t>
            </a:r>
            <a:r>
              <a:rPr lang="en-US" altLang="ja-JP" sz="3200" dirty="0" err="1">
                <a:solidFill>
                  <a:schemeClr val="tx2"/>
                </a:solidFill>
              </a:rPr>
              <a:t>b</a:t>
            </a:r>
            <a:r>
              <a:rPr lang="en-US" altLang="ja-JP" sz="3200" dirty="0">
                <a:solidFill>
                  <a:schemeClr val="tx2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3200" dirty="0">
                <a:solidFill>
                  <a:schemeClr val="tx2"/>
                </a:solidFill>
              </a:rPr>
              <a:t> </a:t>
            </a:r>
            <a:r>
              <a:rPr lang="en-US" altLang="ja-JP" sz="3200" dirty="0" smtClean="0">
                <a:solidFill>
                  <a:schemeClr val="tx2"/>
                </a:solidFill>
              </a:rPr>
              <a:t>, </a:t>
            </a:r>
            <a:r>
              <a:rPr lang="en-US" altLang="ja-JP" sz="3200" dirty="0">
                <a:solidFill>
                  <a:schemeClr val="tx2"/>
                </a:solidFill>
              </a:rPr>
              <a:t>b s</a:t>
            </a:r>
            <a:r>
              <a:rPr lang="en-US" altLang="ja-JP" sz="3200" dirty="0">
                <a:solidFill>
                  <a:schemeClr val="tx2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  </a:t>
            </a:r>
            <a:r>
              <a:rPr lang="en-US" altLang="ja-JP" sz="3200" dirty="0">
                <a:solidFill>
                  <a:schemeClr val="tx2"/>
                </a:solidFill>
              </a:rPr>
              <a:t>in the </a:t>
            </a:r>
            <a:r>
              <a:rPr lang="en-US" altLang="ja-JP" sz="3200" dirty="0" smtClean="0">
                <a:solidFill>
                  <a:schemeClr val="tx2"/>
                </a:solidFill>
              </a:rPr>
              <a:t>MSSM</a:t>
            </a:r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 </a:t>
            </a:r>
            <a:endParaRPr kumimoji="1" lang="en-US" altLang="ja-JP" sz="3200" b="1" i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346014" y="876968"/>
                <a:ext cx="8114418" cy="5232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Tx/>
                  <a:buChar char="-"/>
                </a:pP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We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compute the decay widths 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Symbol" pitchFamily="18" charset="2"/>
                  </a:rPr>
                  <a:t>G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(h</a:t>
                </a:r>
                <a:r>
                  <a:rPr lang="en-US" altLang="ja-JP" sz="20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chemeClr val="tx1"/>
                    </a:solidFill>
                  </a:rPr>
                  <a:t> c c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̅), 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Symbol" pitchFamily="18" charset="2"/>
                  </a:rPr>
                  <a:t>G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(h</a:t>
                </a:r>
                <a:r>
                  <a:rPr lang="en-US" altLang="ja-JP" sz="20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chemeClr val="tx1"/>
                    </a:solidFill>
                  </a:rPr>
                  <a:t> b b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̅), </a:t>
                </a:r>
                <a:endParaRPr lang="en-US" altLang="ja-JP" sz="2000" dirty="0">
                  <a:solidFill>
                    <a:schemeClr val="tx1"/>
                  </a:solidFill>
                </a:endParaRPr>
              </a:p>
              <a:p>
                <a:r>
                  <a:rPr lang="en-US" altLang="ja-JP" sz="2000" dirty="0">
                    <a:solidFill>
                      <a:schemeClr val="tx1"/>
                    </a:solidFill>
                  </a:rPr>
                  <a:t>  and 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Symbol" pitchFamily="18" charset="2"/>
                  </a:rPr>
                  <a:t>G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(h</a:t>
                </a:r>
                <a:r>
                  <a:rPr lang="en-US" altLang="ja-JP" sz="20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chemeClr val="tx1"/>
                    </a:solidFill>
                  </a:rPr>
                  <a:t> b s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  </a:t>
                </a:r>
                <a:r>
                  <a:rPr lang="en-US" altLang="ja-JP" sz="2000" dirty="0">
                    <a:solidFill>
                      <a:schemeClr val="tx1"/>
                    </a:solidFill>
                    <a:ea typeface="Arial Unicode MS" panose="020B0604020202020204" pitchFamily="50" charset="-128"/>
                    <a:cs typeface="Times New Roman" panose="02020603050405020304" pitchFamily="18" charset="0"/>
                  </a:rPr>
                  <a:t>at full 1-loop level </a:t>
                </a:r>
                <a:r>
                  <a:rPr lang="en-US" altLang="ja-JP" sz="2000" dirty="0">
                    <a:solidFill>
                      <a:schemeClr val="tx1"/>
                    </a:solidFill>
                    <a:cs typeface="Times New Roman" pitchFamily="18" charset="0"/>
                  </a:rPr>
                  <a:t>in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cs typeface="Times New Roman" pitchFamily="18" charset="0"/>
                  </a:rPr>
                  <a:t>the </a:t>
                </a:r>
                <a:r>
                  <a:rPr lang="en-US" altLang="ja-JP" sz="2000" dirty="0" err="1" smtClean="0">
                    <a:solidFill>
                      <a:schemeClr val="tx1"/>
                    </a:solidFill>
                    <a:cs typeface="Times New Roman" pitchFamily="18" charset="0"/>
                  </a:rPr>
                  <a:t>DRbar</a:t>
                </a:r>
                <a:r>
                  <a:rPr lang="en-US" altLang="ja-JP" sz="2000" dirty="0" smtClean="0">
                    <a:solidFill>
                      <a:schemeClr val="tx1"/>
                    </a:solidFill>
                    <a:cs typeface="Times New Roman" pitchFamily="18" charset="0"/>
                  </a:rPr>
                  <a:t> renormalization </a:t>
                </a:r>
              </a:p>
              <a:p>
                <a:r>
                  <a:rPr lang="en-US" altLang="ja-JP" sz="2000" dirty="0">
                    <a:solidFill>
                      <a:schemeClr val="tx1"/>
                    </a:solidFill>
                    <a:cs typeface="Times New Roman" pitchFamily="18" charset="0"/>
                  </a:rPr>
                  <a:t>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cs typeface="Times New Roman" pitchFamily="18" charset="0"/>
                  </a:rPr>
                  <a:t> scheme</a:t>
                </a:r>
                <a:r>
                  <a:rPr lang="en-US" altLang="ja-JP" sz="2000" dirty="0" smtClean="0">
                    <a:solidFill>
                      <a:schemeClr val="accent4">
                        <a:lumMod val="10000"/>
                      </a:schemeClr>
                    </a:solidFill>
                    <a:cs typeface="Times New Roman" pitchFamily="18" charset="0"/>
                  </a:rPr>
                  <a:t> 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in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the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MSSM </a:t>
                </a:r>
                <a:r>
                  <a:rPr lang="en-US" altLang="ja-JP" sz="2000" dirty="0">
                    <a:solidFill>
                      <a:srgbClr val="FF6699"/>
                    </a:solidFill>
                  </a:rPr>
                  <a:t>with QFV.</a:t>
                </a:r>
              </a:p>
              <a:p>
                <a:r>
                  <a:rPr lang="en-US" altLang="ja-JP" sz="1400" dirty="0" smtClean="0">
                    <a:solidFill>
                      <a:schemeClr val="tx1"/>
                    </a:solidFill>
                  </a:rPr>
                  <a:t>                                                                        </a:t>
                </a:r>
                <a:endParaRPr lang="en-US" altLang="ja-JP" sz="2000" dirty="0" smtClean="0">
                  <a:solidFill>
                    <a:schemeClr val="tx1"/>
                  </a:solidFill>
                </a:endParaRPr>
              </a:p>
              <a:p>
                <a:pPr>
                  <a:buFontTx/>
                  <a:buChar char="-"/>
                </a:pP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Main 1-loop correction  to 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h</a:t>
                </a:r>
                <a:r>
                  <a:rPr lang="en-US" altLang="ja-JP" sz="2000" baseline="30000" dirty="0">
                    <a:solidFill>
                      <a:schemeClr val="tx2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 → </a:t>
                </a:r>
                <a:r>
                  <a:rPr lang="en-US" altLang="ja-JP" sz="2000" dirty="0" smtClean="0">
                    <a:solidFill>
                      <a:schemeClr val="tx2"/>
                    </a:solidFill>
                  </a:rPr>
                  <a:t>c </a:t>
                </a:r>
                <a:r>
                  <a:rPr lang="en-US" altLang="ja-JP" sz="2000" dirty="0" err="1">
                    <a:solidFill>
                      <a:schemeClr val="tx2"/>
                    </a:solidFill>
                  </a:rPr>
                  <a:t>c</a:t>
                </a:r>
                <a:r>
                  <a:rPr lang="en-US" altLang="ja-JP" sz="2000" dirty="0">
                    <a:solidFill>
                      <a:schemeClr val="tx2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:  </a:t>
                </a:r>
              </a:p>
              <a:p>
                <a:pPr>
                  <a:buFontTx/>
                  <a:buChar char="-"/>
                </a:pPr>
                <a:endParaRPr lang="en-US" altLang="ja-JP" sz="2000" dirty="0" smtClean="0">
                  <a:solidFill>
                    <a:schemeClr val="tx1"/>
                  </a:solidFill>
                </a:endParaRPr>
              </a:p>
              <a:p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            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gluino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-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su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loops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 [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su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= (t̃ - c̃ mixture)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]</a:t>
                </a:r>
              </a:p>
              <a:p>
                <a:endParaRPr lang="en-US" altLang="ja-JP" sz="2000" i="0" dirty="0" smtClean="0">
                  <a:solidFill>
                    <a:schemeClr val="tx1"/>
                  </a:solidFill>
                </a:endParaRPr>
              </a:p>
              <a:p>
                <a:pPr>
                  <a:buFontTx/>
                  <a:buChar char="-"/>
                </a:pP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Main 1-loop corrections to 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h</a:t>
                </a:r>
                <a:r>
                  <a:rPr lang="en-US" altLang="ja-JP" sz="2000" baseline="30000" dirty="0">
                    <a:solidFill>
                      <a:schemeClr val="tx2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chemeClr val="tx2"/>
                    </a:solidFill>
                  </a:rPr>
                  <a:t>→ b 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b</a:t>
                </a:r>
                <a:r>
                  <a:rPr lang="en-US" altLang="ja-JP" sz="2000" dirty="0">
                    <a:solidFill>
                      <a:schemeClr val="tx2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 &amp; b s</a:t>
                </a:r>
                <a:r>
                  <a:rPr lang="en-US" altLang="ja-JP" sz="2000" dirty="0">
                    <a:solidFill>
                      <a:schemeClr val="tx2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:  </a:t>
                </a:r>
              </a:p>
              <a:p>
                <a:pPr>
                  <a:buFontTx/>
                  <a:buChar char="-"/>
                </a:pPr>
                <a:endParaRPr lang="en-US" altLang="ja-JP" sz="2000" dirty="0" smtClean="0">
                  <a:solidFill>
                    <a:schemeClr val="tx1"/>
                  </a:solidFill>
                </a:endParaRPr>
              </a:p>
              <a:p>
                <a:r>
                  <a:rPr lang="en-US" altLang="ja-JP" sz="20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            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gluino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–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sd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loops 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[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sd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= (̂b̃ - s̃ mixture)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]</a:t>
                </a:r>
              </a:p>
              <a:p>
                <a:endParaRPr lang="en-US" altLang="ja-JP" sz="2000" i="0" dirty="0" smtClean="0">
                  <a:solidFill>
                    <a:srgbClr val="FF6699"/>
                  </a:solidFill>
                </a:endParaRPr>
              </a:p>
              <a:p>
                <a:r>
                  <a:rPr lang="en-US" altLang="ja-JP" sz="2000" i="0" dirty="0">
                    <a:solidFill>
                      <a:srgbClr val="FF6699"/>
                    </a:solidFill>
                  </a:rPr>
                  <a:t> 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             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chargino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 - </a:t>
                </a:r>
                <a:r>
                  <a:rPr lang="en-US" altLang="ja-JP" sz="2000" dirty="0" err="1">
                    <a:solidFill>
                      <a:srgbClr val="FF6699"/>
                    </a:solidFill>
                  </a:rPr>
                  <a:t>su</a:t>
                </a:r>
                <a:r>
                  <a:rPr lang="en-US" altLang="ja-JP" sz="2000" dirty="0">
                    <a:solidFill>
                      <a:srgbClr val="FF6699"/>
                    </a:solidFill>
                  </a:rPr>
                  <a:t> loops</a:t>
                </a:r>
                <a:r>
                  <a:rPr lang="en-US" altLang="ja-JP" sz="2000" i="0" dirty="0">
                    <a:solidFill>
                      <a:srgbClr val="FF6699"/>
                    </a:solidFill>
                  </a:rPr>
                  <a:t> [ </a:t>
                </a:r>
                <a:r>
                  <a:rPr lang="en-US" altLang="ja-JP" sz="2000" dirty="0" err="1">
                    <a:solidFill>
                      <a:srgbClr val="FF6699"/>
                    </a:solidFill>
                  </a:rPr>
                  <a:t>su</a:t>
                </a:r>
                <a:r>
                  <a:rPr lang="en-US" altLang="ja-JP" sz="2000" dirty="0">
                    <a:solidFill>
                      <a:srgbClr val="FF6699"/>
                    </a:solidFill>
                  </a:rPr>
                  <a:t> = (t̃ - c̃ mixture)</a:t>
                </a:r>
                <a:r>
                  <a:rPr lang="en-US" altLang="ja-JP" sz="2000" i="0" dirty="0">
                    <a:solidFill>
                      <a:srgbClr val="FF6699"/>
                    </a:solidFill>
                  </a:rPr>
                  <a:t>]</a:t>
                </a:r>
              </a:p>
              <a:p>
                <a:endParaRPr lang="en-US" altLang="ja-JP" sz="2000" i="0" dirty="0" smtClean="0">
                  <a:solidFill>
                    <a:srgbClr val="FF6699"/>
                  </a:solidFill>
                </a:endParaRPr>
              </a:p>
              <a:p>
                <a:endParaRPr lang="en-US" altLang="ja-JP" sz="2000" dirty="0" smtClean="0">
                  <a:solidFill>
                    <a:schemeClr val="tx1"/>
                  </a:solidFill>
                </a:endParaRPr>
              </a:p>
              <a:p>
                <a:r>
                  <a:rPr lang="en-US" altLang="ja-JP" sz="2000" dirty="0" smtClean="0">
                    <a:solidFill>
                      <a:schemeClr val="tx1"/>
                    </a:solidFill>
                  </a:rPr>
                  <a:t>- The width 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Symbol" pitchFamily="18" charset="2"/>
                  </a:rPr>
                  <a:t>G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(h</a:t>
                </a:r>
                <a:r>
                  <a:rPr lang="en-US" altLang="ja-JP" sz="20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chemeClr val="tx1"/>
                    </a:solidFill>
                  </a:rPr>
                  <a:t> c c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 can be measured very precisely at ILC, </a:t>
                </a:r>
              </a:p>
              <a:p>
                <a:r>
                  <a:rPr lang="en-US" altLang="ja-JP" sz="2000" dirty="0" smtClean="0">
                    <a:solidFill>
                      <a:schemeClr val="tx1"/>
                    </a:solidFill>
                  </a:rPr>
                  <a:t>   but  it is very difficult to measure it at LHC.</a:t>
                </a:r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014" y="876968"/>
                <a:ext cx="8114418" cy="5232202"/>
              </a:xfrm>
              <a:prstGeom prst="rect">
                <a:avLst/>
              </a:prstGeom>
              <a:blipFill rotWithShape="0">
                <a:blip r:embed="rId2"/>
                <a:stretch>
                  <a:fillRect l="-826" t="-816" b="-116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45681"/>
            <a:ext cx="8424936" cy="3095585"/>
          </a:xfrm>
          <a:solidFill>
            <a:schemeClr val="tx2">
              <a:lumMod val="90000"/>
            </a:schemeClr>
          </a:solidFill>
        </p:spPr>
        <p:txBody>
          <a:bodyPr/>
          <a:lstStyle/>
          <a:p>
            <a:pPr>
              <a:buNone/>
            </a:pP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large                     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mixing scenario; </a:t>
            </a:r>
          </a:p>
          <a:p>
            <a:pPr>
              <a:buNone/>
            </a:pP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コンテンツ プレースホルダ 2"/>
          <p:cNvSpPr txBox="1">
            <a:spLocks/>
          </p:cNvSpPr>
          <p:nvPr/>
        </p:nvSpPr>
        <p:spPr bwMode="auto">
          <a:xfrm>
            <a:off x="971600" y="5229200"/>
            <a:ext cx="6192688" cy="57606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Gluino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loop contributions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can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be </a:t>
            </a:r>
            <a:r>
              <a:rPr lang="en-US" altLang="ja-JP" sz="2800" kern="0" noProof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large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下矢印 6"/>
          <p:cNvSpPr/>
          <p:nvPr/>
        </p:nvSpPr>
        <p:spPr bwMode="auto">
          <a:xfrm>
            <a:off x="3419872" y="4221088"/>
            <a:ext cx="864096" cy="17737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6656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7261703"/>
              </p:ext>
            </p:extLst>
          </p:nvPr>
        </p:nvGraphicFramePr>
        <p:xfrm>
          <a:off x="1502941" y="44624"/>
          <a:ext cx="141287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6106" name="数式" r:id="rId3" imgW="838080" imgH="253800" progId="Equation.3">
                  <p:embed/>
                </p:oleObj>
              </mc:Choice>
              <mc:Fallback>
                <p:oleObj name="数式" r:id="rId3" imgW="838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2941" y="44624"/>
                        <a:ext cx="1412875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8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1091084"/>
              </p:ext>
            </p:extLst>
          </p:nvPr>
        </p:nvGraphicFramePr>
        <p:xfrm>
          <a:off x="467544" y="1413074"/>
          <a:ext cx="2051050" cy="48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6107" name="数式" r:id="rId5" imgW="965160" imgH="228600" progId="Equation.3">
                  <p:embed/>
                </p:oleObj>
              </mc:Choice>
              <mc:Fallback>
                <p:oleObj name="数式" r:id="rId5" imgW="965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413074"/>
                        <a:ext cx="2051050" cy="487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8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3925601"/>
              </p:ext>
            </p:extLst>
          </p:nvPr>
        </p:nvGraphicFramePr>
        <p:xfrm>
          <a:off x="3248348" y="44922"/>
          <a:ext cx="963612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6108" name="数式" r:id="rId7" imgW="571320" imgH="253800" progId="Equation.3">
                  <p:embed/>
                </p:oleObj>
              </mc:Choice>
              <mc:Fallback>
                <p:oleObj name="数式" r:id="rId7" imgW="57132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8348" y="44922"/>
                        <a:ext cx="963612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コンテンツ プレースホルダ 2"/>
          <p:cNvSpPr txBox="1">
            <a:spLocks/>
          </p:cNvSpPr>
          <p:nvPr/>
        </p:nvSpPr>
        <p:spPr bwMode="auto">
          <a:xfrm>
            <a:off x="107504" y="3429000"/>
            <a:ext cx="8784976" cy="744657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In our scenario, “trilinear couplings“ 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( 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　      　　　　 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, 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　　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               ,            </a:t>
            </a:r>
          </a:p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couplings)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= (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23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32</a:t>
            </a:r>
            <a:r>
              <a:rPr lang="en-US" altLang="ja-JP" sz="2000" kern="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,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33</a:t>
            </a:r>
            <a:r>
              <a:rPr lang="en-US" altLang="ja-JP" sz="2000" kern="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) are large!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下矢印 44"/>
          <p:cNvSpPr/>
          <p:nvPr/>
        </p:nvSpPr>
        <p:spPr bwMode="auto">
          <a:xfrm>
            <a:off x="3347864" y="3170464"/>
            <a:ext cx="864096" cy="2011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7" name="コンテンツ プレースホルダ 2"/>
          <p:cNvSpPr txBox="1">
            <a:spLocks/>
          </p:cNvSpPr>
          <p:nvPr/>
        </p:nvSpPr>
        <p:spPr bwMode="auto">
          <a:xfrm>
            <a:off x="1763688" y="4437112"/>
            <a:ext cx="5112568" cy="504056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                     couplings are large!</a:t>
            </a:r>
            <a:endParaRPr kumimoji="1" lang="en-US" altLang="ja-JP" sz="2800" b="1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8" name="下矢印 47"/>
          <p:cNvSpPr/>
          <p:nvPr/>
        </p:nvSpPr>
        <p:spPr bwMode="auto">
          <a:xfrm>
            <a:off x="3386087" y="4970664"/>
            <a:ext cx="864096" cy="21728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56697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2251202"/>
              </p:ext>
            </p:extLst>
          </p:nvPr>
        </p:nvGraphicFramePr>
        <p:xfrm>
          <a:off x="7235825" y="3486260"/>
          <a:ext cx="1368425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6109" name="数式" r:id="rId9" imgW="736560" imgH="228600" progId="Equation.3">
                  <p:embed/>
                </p:oleObj>
              </mc:Choice>
              <mc:Fallback>
                <p:oleObj name="数式" r:id="rId9" imgW="736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5825" y="3486260"/>
                        <a:ext cx="1368425" cy="427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98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2171794"/>
              </p:ext>
            </p:extLst>
          </p:nvPr>
        </p:nvGraphicFramePr>
        <p:xfrm>
          <a:off x="1774825" y="4394600"/>
          <a:ext cx="202406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6110" name="数式" r:id="rId11" imgW="838080" imgH="253800" progId="Equation.3">
                  <p:embed/>
                </p:oleObj>
              </mc:Choice>
              <mc:Fallback>
                <p:oleObj name="数式" r:id="rId11" imgW="838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825" y="4394600"/>
                        <a:ext cx="2024063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4" name="グループ化 53"/>
          <p:cNvGrpSpPr/>
          <p:nvPr/>
        </p:nvGrpSpPr>
        <p:grpSpPr>
          <a:xfrm>
            <a:off x="3563888" y="548978"/>
            <a:ext cx="4248472" cy="2520280"/>
            <a:chOff x="2915816" y="1484784"/>
            <a:chExt cx="4248472" cy="2520280"/>
          </a:xfrm>
        </p:grpSpPr>
        <p:sp>
          <p:nvSpPr>
            <p:cNvPr id="26" name="正方形/長方形 25"/>
            <p:cNvSpPr/>
            <p:nvPr/>
          </p:nvSpPr>
          <p:spPr bwMode="auto">
            <a:xfrm>
              <a:off x="2915816" y="1484784"/>
              <a:ext cx="4248472" cy="252028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graphicFrame>
          <p:nvGraphicFramePr>
            <p:cNvPr id="619536" name="Object 16"/>
            <p:cNvGraphicFramePr>
              <a:graphicFrameLocks noChangeAspect="1"/>
            </p:cNvGraphicFramePr>
            <p:nvPr/>
          </p:nvGraphicFramePr>
          <p:xfrm>
            <a:off x="4752330" y="3212976"/>
            <a:ext cx="539750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6111" name="数式" r:id="rId13" imgW="253800" imgH="190440" progId="Equation.3">
                    <p:embed/>
                  </p:oleObj>
                </mc:Choice>
                <mc:Fallback>
                  <p:oleObj name="数式" r:id="rId13" imgW="253800" imgH="1904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52330" y="3212976"/>
                          <a:ext cx="539750" cy="406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8" name="直線矢印コネクタ 27"/>
            <p:cNvCxnSpPr/>
            <p:nvPr/>
          </p:nvCxnSpPr>
          <p:spPr bwMode="auto">
            <a:xfrm flipV="1">
              <a:off x="3563888" y="2824028"/>
              <a:ext cx="1152128" cy="2890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0" name="直線矢印コネクタ 29"/>
            <p:cNvCxnSpPr/>
            <p:nvPr/>
          </p:nvCxnSpPr>
          <p:spPr bwMode="auto">
            <a:xfrm flipV="1">
              <a:off x="4716016" y="1700808"/>
              <a:ext cx="1512168" cy="11232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直線矢印コネクタ 30"/>
            <p:cNvCxnSpPr/>
            <p:nvPr/>
          </p:nvCxnSpPr>
          <p:spPr bwMode="auto">
            <a:xfrm flipH="1" flipV="1">
              <a:off x="4716016" y="2852936"/>
              <a:ext cx="1584176" cy="86409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156689" name="Object 17"/>
            <p:cNvGraphicFramePr>
              <a:graphicFrameLocks noChangeAspect="1"/>
            </p:cNvGraphicFramePr>
            <p:nvPr/>
          </p:nvGraphicFramePr>
          <p:xfrm>
            <a:off x="3131840" y="2348880"/>
            <a:ext cx="1079500" cy="487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6112" name="数式" r:id="rId15" imgW="507960" imgH="228600" progId="Equation.3">
                    <p:embed/>
                  </p:oleObj>
                </mc:Choice>
                <mc:Fallback>
                  <p:oleObj name="数式" r:id="rId15" imgW="5079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31840" y="2348880"/>
                          <a:ext cx="1079500" cy="487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6690" name="Object 18"/>
            <p:cNvGraphicFramePr>
              <a:graphicFrameLocks noChangeAspect="1"/>
            </p:cNvGraphicFramePr>
            <p:nvPr/>
          </p:nvGraphicFramePr>
          <p:xfrm>
            <a:off x="4185841" y="1556792"/>
            <a:ext cx="1538287" cy="487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6113" name="数式" r:id="rId17" imgW="723600" imgH="228600" progId="Equation.3">
                    <p:embed/>
                  </p:oleObj>
                </mc:Choice>
                <mc:Fallback>
                  <p:oleObj name="数式" r:id="rId17" imgW="7236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85841" y="1556792"/>
                          <a:ext cx="1538287" cy="4873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6691" name="Object 19"/>
            <p:cNvGraphicFramePr>
              <a:graphicFrameLocks noChangeAspect="1"/>
            </p:cNvGraphicFramePr>
            <p:nvPr/>
          </p:nvGraphicFramePr>
          <p:xfrm>
            <a:off x="4680322" y="2073449"/>
            <a:ext cx="539750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6114" name="数式" r:id="rId19" imgW="253800" imgH="190440" progId="Equation.3">
                    <p:embed/>
                  </p:oleObj>
                </mc:Choice>
                <mc:Fallback>
                  <p:oleObj name="数式" r:id="rId19" imgW="253800" imgH="1904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80322" y="2073449"/>
                          <a:ext cx="539750" cy="406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円/楕円 41"/>
            <p:cNvSpPr/>
            <p:nvPr/>
          </p:nvSpPr>
          <p:spPr bwMode="auto">
            <a:xfrm>
              <a:off x="4716016" y="3212976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43" name="円/楕円 42"/>
            <p:cNvSpPr/>
            <p:nvPr/>
          </p:nvSpPr>
          <p:spPr bwMode="auto">
            <a:xfrm>
              <a:off x="4608314" y="2060848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17" name="円/楕円 16"/>
            <p:cNvSpPr/>
            <p:nvPr/>
          </p:nvSpPr>
          <p:spPr bwMode="auto">
            <a:xfrm>
              <a:off x="3131840" y="2276872"/>
              <a:ext cx="360040" cy="57606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40" name="直線コネクタ 39"/>
            <p:cNvCxnSpPr/>
            <p:nvPr/>
          </p:nvCxnSpPr>
          <p:spPr bwMode="auto">
            <a:xfrm>
              <a:off x="5724128" y="2060848"/>
              <a:ext cx="72008" cy="1368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619537" name="Object 17"/>
            <p:cNvGraphicFramePr>
              <a:graphicFrameLocks noChangeAspect="1"/>
            </p:cNvGraphicFramePr>
            <p:nvPr/>
          </p:nvGraphicFramePr>
          <p:xfrm>
            <a:off x="6375400" y="1538288"/>
            <a:ext cx="242888" cy="2968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6115" name="数式" r:id="rId21" imgW="114120" imgH="139680" progId="Equation.3">
                    <p:embed/>
                  </p:oleObj>
                </mc:Choice>
                <mc:Fallback>
                  <p:oleObj name="数式" r:id="rId21" imgW="1141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75400" y="1538288"/>
                          <a:ext cx="242888" cy="2968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9538" name="Object 18"/>
            <p:cNvGraphicFramePr>
              <a:graphicFrameLocks noChangeAspect="1"/>
            </p:cNvGraphicFramePr>
            <p:nvPr/>
          </p:nvGraphicFramePr>
          <p:xfrm>
            <a:off x="6430963" y="3546475"/>
            <a:ext cx="269875" cy="350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6116" name="数式" r:id="rId23" imgW="126720" imgH="164880" progId="Equation.3">
                    <p:embed/>
                  </p:oleObj>
                </mc:Choice>
                <mc:Fallback>
                  <p:oleObj name="数式" r:id="rId23" imgW="12672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30963" y="3546475"/>
                          <a:ext cx="269875" cy="3508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9539" name="Object 19"/>
            <p:cNvGraphicFramePr>
              <a:graphicFrameLocks noChangeAspect="1"/>
            </p:cNvGraphicFramePr>
            <p:nvPr/>
          </p:nvGraphicFramePr>
          <p:xfrm>
            <a:off x="4283968" y="3501008"/>
            <a:ext cx="1538288" cy="487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6117" name="数式" r:id="rId25" imgW="723600" imgH="228600" progId="Equation.3">
                    <p:embed/>
                  </p:oleObj>
                </mc:Choice>
                <mc:Fallback>
                  <p:oleObj name="数式" r:id="rId25" imgW="7236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3968" y="3501008"/>
                          <a:ext cx="1538288" cy="4873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19543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3473884"/>
              </p:ext>
            </p:extLst>
          </p:nvPr>
        </p:nvGraphicFramePr>
        <p:xfrm>
          <a:off x="5796136" y="3527466"/>
          <a:ext cx="1296144" cy="391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6118" name="数式" r:id="rId27" imgW="761760" imgH="228600" progId="Equation.3">
                  <p:embed/>
                </p:oleObj>
              </mc:Choice>
              <mc:Fallback>
                <p:oleObj name="数式" r:id="rId27" imgW="761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3527466"/>
                        <a:ext cx="1296144" cy="3913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9544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4283351"/>
              </p:ext>
            </p:extLst>
          </p:nvPr>
        </p:nvGraphicFramePr>
        <p:xfrm>
          <a:off x="4250183" y="3491745"/>
          <a:ext cx="1414463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6119" name="数式" r:id="rId29" imgW="761760" imgH="228600" progId="Equation.3">
                  <p:embed/>
                </p:oleObj>
              </mc:Choice>
              <mc:Fallback>
                <p:oleObj name="数式" r:id="rId29" imgW="761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0183" y="3491745"/>
                        <a:ext cx="1414463" cy="427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正方形/長方形 33"/>
          <p:cNvSpPr/>
          <p:nvPr/>
        </p:nvSpPr>
        <p:spPr>
          <a:xfrm>
            <a:off x="6506474" y="149624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g</a:t>
            </a:r>
            <a:r>
              <a:rPr lang="en-US" altLang="ja-JP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̃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67544" y="855129"/>
            <a:ext cx="1338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</a:t>
            </a:r>
            <a:r>
              <a:rPr lang="en-US" altLang="ja-JP" baseline="30000" dirty="0" smtClean="0"/>
              <a:t>0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 </a:t>
            </a:r>
            <a:r>
              <a:rPr kumimoji="1" lang="en-US" altLang="ja-JP" dirty="0" smtClean="0"/>
              <a:t>  ̴  </a:t>
            </a:r>
            <a:r>
              <a:rPr lang="en-US" altLang="ja-JP" dirty="0" smtClean="0">
                <a:solidFill>
                  <a:srgbClr val="FF0000"/>
                </a:solidFill>
              </a:rPr>
              <a:t>H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2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0</a:t>
            </a:r>
            <a:r>
              <a:rPr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36" name="コンテンツ プレースホルダ 2"/>
          <p:cNvSpPr txBox="1">
            <a:spLocks/>
          </p:cNvSpPr>
          <p:nvPr/>
        </p:nvSpPr>
        <p:spPr bwMode="auto">
          <a:xfrm>
            <a:off x="438048" y="6093296"/>
            <a:ext cx="8238408" cy="57606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Deviation of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Times New Roman" pitchFamily="18" charset="0"/>
              </a:rPr>
              <a:t>G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(h</a:t>
            </a:r>
            <a:r>
              <a:rPr kumimoji="1" lang="en-US" altLang="ja-JP" sz="2800" b="1" i="1" u="none" strike="noStrike" kern="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0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 </a:t>
            </a:r>
            <a:r>
              <a:rPr lang="en-US" altLang="ja-JP" sz="2800" kern="0" dirty="0">
                <a:solidFill>
                  <a:srgbClr val="FF0000"/>
                </a:solidFill>
                <a:cs typeface="Times New Roman" pitchFamily="18" charset="0"/>
              </a:rPr>
              <a:t>→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c c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) from SM width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can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be </a:t>
            </a:r>
            <a:r>
              <a:rPr lang="en-US" altLang="ja-JP" sz="2800" kern="0" noProof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large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下矢印 36"/>
          <p:cNvSpPr/>
          <p:nvPr/>
        </p:nvSpPr>
        <p:spPr bwMode="auto">
          <a:xfrm>
            <a:off x="3419872" y="5843912"/>
            <a:ext cx="864096" cy="17737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096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268760"/>
            <a:ext cx="5616624" cy="523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1204908" y="548680"/>
            <a:ext cx="6463436" cy="46166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Main one-loop contributions with SUSY particles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4289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3528" y="44624"/>
            <a:ext cx="8352928" cy="3168352"/>
          </a:xfrm>
          <a:solidFill>
            <a:schemeClr val="tx2">
              <a:lumMod val="90000"/>
            </a:schemeClr>
          </a:solidFill>
        </p:spPr>
        <p:txBody>
          <a:bodyPr/>
          <a:lstStyle/>
          <a:p>
            <a:pPr>
              <a:buNone/>
            </a:pP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In large </a:t>
            </a:r>
            <a:r>
              <a:rPr lang="en-US" altLang="ja-JP" sz="2400" b="1" i="1" kern="1200" dirty="0" err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s</a:t>
            </a:r>
            <a:r>
              <a:rPr lang="en-US" altLang="ja-JP" sz="2400" b="1" i="1" kern="1200" dirty="0" err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̃</a:t>
            </a:r>
            <a:r>
              <a:rPr lang="en-US" altLang="ja-JP" sz="2400" b="1" i="1" kern="1200" baseline="-25000" dirty="0" err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R</a:t>
            </a:r>
            <a:r>
              <a:rPr lang="en-US" altLang="ja-JP" sz="2400" b="1" i="1" kern="1200" baseline="-25000" dirty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/L</a:t>
            </a:r>
            <a:r>
              <a:rPr lang="en-US" altLang="ja-JP" sz="2400" b="1" i="1" kern="1200" dirty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 </a:t>
            </a:r>
            <a:r>
              <a:rPr lang="en-US" altLang="ja-JP" sz="2400" b="1" i="1" kern="12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- </a:t>
            </a:r>
            <a:r>
              <a:rPr lang="en-US" altLang="ja-JP" sz="2400" b="1" i="1" kern="12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b</a:t>
            </a:r>
            <a:r>
              <a:rPr lang="en-US" altLang="ja-JP" sz="2400" b="1" i="1" kern="12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̃</a:t>
            </a:r>
            <a:r>
              <a:rPr lang="en-US" altLang="ja-JP" sz="2400" b="1" i="1" kern="1200" baseline="-250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R</a:t>
            </a:r>
            <a:r>
              <a:rPr lang="en-US" altLang="ja-JP" sz="2400" b="1" i="1" kern="1200" baseline="-25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/L  </a:t>
            </a:r>
            <a:r>
              <a:rPr lang="en-US" altLang="ja-JP" sz="2400" b="1" i="1" kern="12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&amp; </a:t>
            </a:r>
            <a:r>
              <a:rPr lang="en-US" altLang="ja-JP" sz="2400" b="1" i="1" kern="12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b̃</a:t>
            </a:r>
            <a:r>
              <a:rPr lang="en-US" altLang="ja-JP" sz="2400" b="1" i="1" kern="1200" baseline="-250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L</a:t>
            </a:r>
            <a:r>
              <a:rPr lang="en-US" altLang="ja-JP" sz="2400" b="1" i="1" kern="12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 - </a:t>
            </a:r>
            <a:r>
              <a:rPr lang="en-US" altLang="ja-JP" sz="2400" b="1" i="1" kern="12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b</a:t>
            </a:r>
            <a:r>
              <a:rPr lang="en-US" altLang="ja-JP" sz="2400" b="1" i="1" kern="12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̃</a:t>
            </a:r>
            <a:r>
              <a:rPr lang="en-US" altLang="ja-JP" sz="2400" b="1" i="1" kern="1200" baseline="-250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R</a:t>
            </a:r>
            <a:r>
              <a:rPr lang="en-US" altLang="ja-JP" sz="2400" b="1" i="1" kern="1200" baseline="-25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   </a:t>
            </a:r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ixing scenario;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4" name="グループ化 53"/>
          <p:cNvGrpSpPr/>
          <p:nvPr/>
        </p:nvGrpSpPr>
        <p:grpSpPr>
          <a:xfrm>
            <a:off x="3635896" y="576521"/>
            <a:ext cx="4248472" cy="2520280"/>
            <a:chOff x="2879812" y="1441376"/>
            <a:chExt cx="4248472" cy="2520280"/>
          </a:xfrm>
        </p:grpSpPr>
        <p:sp>
          <p:nvSpPr>
            <p:cNvPr id="26" name="正方形/長方形 25"/>
            <p:cNvSpPr/>
            <p:nvPr/>
          </p:nvSpPr>
          <p:spPr bwMode="auto">
            <a:xfrm>
              <a:off x="2879812" y="1441376"/>
              <a:ext cx="4248472" cy="252028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4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                             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dirty="0">
                <a:ea typeface="ＭＳ Ｐゴシック" pitchFamily="50" charset="-128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28" name="直線矢印コネクタ 27"/>
            <p:cNvCxnSpPr/>
            <p:nvPr/>
          </p:nvCxnSpPr>
          <p:spPr bwMode="auto">
            <a:xfrm flipV="1">
              <a:off x="3563888" y="2824028"/>
              <a:ext cx="1152128" cy="2890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0" name="直線矢印コネクタ 29"/>
            <p:cNvCxnSpPr/>
            <p:nvPr/>
          </p:nvCxnSpPr>
          <p:spPr bwMode="auto">
            <a:xfrm flipV="1">
              <a:off x="4716016" y="1700808"/>
              <a:ext cx="1512168" cy="11232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直線矢印コネクタ 30"/>
            <p:cNvCxnSpPr/>
            <p:nvPr/>
          </p:nvCxnSpPr>
          <p:spPr bwMode="auto">
            <a:xfrm flipH="1" flipV="1">
              <a:off x="4698364" y="2840458"/>
              <a:ext cx="1601828" cy="87657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2" name="円/楕円 41"/>
            <p:cNvSpPr/>
            <p:nvPr/>
          </p:nvSpPr>
          <p:spPr bwMode="auto">
            <a:xfrm>
              <a:off x="4716016" y="3212976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43" name="円/楕円 42"/>
            <p:cNvSpPr/>
            <p:nvPr/>
          </p:nvSpPr>
          <p:spPr bwMode="auto">
            <a:xfrm>
              <a:off x="4608314" y="2060848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17" name="円/楕円 16"/>
            <p:cNvSpPr/>
            <p:nvPr/>
          </p:nvSpPr>
          <p:spPr bwMode="auto">
            <a:xfrm>
              <a:off x="3219088" y="2276872"/>
              <a:ext cx="360040" cy="57606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40" name="直線コネクタ 39"/>
            <p:cNvCxnSpPr/>
            <p:nvPr/>
          </p:nvCxnSpPr>
          <p:spPr bwMode="auto">
            <a:xfrm>
              <a:off x="5724128" y="2060848"/>
              <a:ext cx="72008" cy="1368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" name="テキスト ボックス 1"/>
          <p:cNvSpPr txBox="1"/>
          <p:nvPr/>
        </p:nvSpPr>
        <p:spPr>
          <a:xfrm>
            <a:off x="7046406" y="619929"/>
            <a:ext cx="315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040532" y="2646968"/>
            <a:ext cx="880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 </a:t>
            </a:r>
            <a:r>
              <a:rPr kumimoji="1" lang="en-US" altLang="ja-JP" dirty="0" smtClean="0"/>
              <a:t>/ s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404036" y="1167135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d̃</a:t>
            </a:r>
            <a:r>
              <a:rPr lang="en-US" altLang="ja-JP" baseline="-25000" dirty="0">
                <a:cs typeface="Times New Roman" panose="02020603050405020304" pitchFamily="18" charset="0"/>
              </a:rPr>
              <a:t>1,2 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882400" y="1454284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</a:t>
            </a:r>
            <a:r>
              <a:rPr kumimoji="1" lang="en-US" altLang="ja-JP" baseline="30000" dirty="0" smtClean="0"/>
              <a:t>0</a:t>
            </a:r>
            <a:endParaRPr kumimoji="1" lang="ja-JP" altLang="en-US" dirty="0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467544" y="1527175"/>
            <a:ext cx="2341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d̃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1,2 </a:t>
            </a:r>
            <a:r>
              <a:rPr kumimoji="1" lang="en-US" altLang="ja-JP" dirty="0" smtClean="0"/>
              <a:t>  ̴   </a:t>
            </a:r>
            <a:r>
              <a:rPr kumimoji="1" lang="en-US" altLang="ja-JP" dirty="0" err="1" smtClean="0"/>
              <a:t>s</a:t>
            </a:r>
            <a:r>
              <a:rPr kumimoji="1" lang="en-US" altLang="ja-JP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/L</a:t>
            </a:r>
            <a:r>
              <a:rPr kumimoji="1" lang="en-US" altLang="ja-JP" dirty="0" smtClean="0"/>
              <a:t>  + </a:t>
            </a:r>
            <a:r>
              <a:rPr kumimoji="1" lang="en-US" altLang="ja-JP" dirty="0" err="1" smtClean="0"/>
              <a:t>b</a:t>
            </a:r>
            <a:r>
              <a:rPr kumimoji="1" lang="en-US" altLang="ja-JP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/L</a:t>
            </a:r>
            <a:endParaRPr kumimoji="1"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437616" y="2339927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d̃</a:t>
            </a:r>
            <a:r>
              <a:rPr lang="en-US" altLang="ja-JP" baseline="-25000" dirty="0">
                <a:cs typeface="Times New Roman" panose="02020603050405020304" pitchFamily="18" charset="0"/>
              </a:rPr>
              <a:t>1,2 </a:t>
            </a:r>
            <a:endParaRPr kumimoji="1" lang="ja-JP" altLang="en-US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67544" y="930426"/>
            <a:ext cx="3243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</a:t>
            </a:r>
            <a:r>
              <a:rPr lang="en-US" altLang="ja-JP" baseline="30000" dirty="0" smtClean="0"/>
              <a:t>0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 </a:t>
            </a:r>
            <a:r>
              <a:rPr kumimoji="1" lang="en-US" altLang="ja-JP" dirty="0" smtClean="0"/>
              <a:t>  ̴   - </a:t>
            </a:r>
            <a:r>
              <a:rPr kumimoji="1" lang="en-US" altLang="ja-JP" dirty="0" err="1" smtClean="0"/>
              <a:t>s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a</a:t>
            </a:r>
            <a:r>
              <a:rPr kumimoji="1" lang="en-US" altLang="ja-JP" dirty="0" smtClean="0">
                <a:latin typeface="Symbol" panose="05050102010706020507" pitchFamily="18" charset="2"/>
              </a:rPr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H</a:t>
            </a:r>
            <a:r>
              <a:rPr kumimoji="1" lang="en-US" altLang="ja-JP" baseline="-25000" dirty="0" smtClean="0">
                <a:solidFill>
                  <a:srgbClr val="FF0000"/>
                </a:solidFill>
              </a:rPr>
              <a:t>1</a:t>
            </a:r>
            <a:r>
              <a:rPr kumimoji="1" lang="en-US" altLang="ja-JP" baseline="30000" dirty="0" smtClean="0">
                <a:solidFill>
                  <a:srgbClr val="FF0000"/>
                </a:solidFill>
              </a:rPr>
              <a:t>0</a:t>
            </a:r>
            <a:r>
              <a:rPr kumimoji="1" lang="en-US" altLang="ja-JP" dirty="0" smtClean="0"/>
              <a:t>  + </a:t>
            </a:r>
            <a:r>
              <a:rPr lang="en-US" altLang="ja-JP" dirty="0" smtClean="0"/>
              <a:t>c</a:t>
            </a:r>
            <a:r>
              <a:rPr lang="en-US" altLang="ja-JP" dirty="0" smtClean="0">
                <a:latin typeface="Symbol" panose="05050102010706020507" pitchFamily="18" charset="2"/>
              </a:rPr>
              <a:t>a </a:t>
            </a:r>
            <a:r>
              <a:rPr lang="en-US" altLang="ja-JP" dirty="0" smtClean="0"/>
              <a:t>H</a:t>
            </a:r>
            <a:r>
              <a:rPr lang="en-US" altLang="ja-JP" baseline="-25000" dirty="0" smtClean="0"/>
              <a:t>2</a:t>
            </a:r>
            <a:r>
              <a:rPr lang="en-US" altLang="ja-JP" baseline="30000" dirty="0" smtClean="0"/>
              <a:t>0</a:t>
            </a:r>
            <a:r>
              <a:rPr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5" name="コンテンツ プレースホルダ 2"/>
          <p:cNvSpPr txBox="1">
            <a:spLocks/>
          </p:cNvSpPr>
          <p:nvPr/>
        </p:nvSpPr>
        <p:spPr bwMode="auto">
          <a:xfrm>
            <a:off x="971600" y="5301207"/>
            <a:ext cx="6192688" cy="514113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Gluino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loop contributions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can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be </a:t>
            </a:r>
            <a:r>
              <a:rPr lang="en-US" altLang="ja-JP" sz="2800" kern="0" noProof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large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下矢印 47"/>
          <p:cNvSpPr/>
          <p:nvPr/>
        </p:nvSpPr>
        <p:spPr bwMode="auto">
          <a:xfrm>
            <a:off x="3419872" y="4293097"/>
            <a:ext cx="864096" cy="20074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8" name="コンテンツ プレースホルダ 2"/>
          <p:cNvSpPr txBox="1">
            <a:spLocks/>
          </p:cNvSpPr>
          <p:nvPr/>
        </p:nvSpPr>
        <p:spPr bwMode="auto">
          <a:xfrm>
            <a:off x="971600" y="3498806"/>
            <a:ext cx="6768752" cy="768320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In our scenario, “trilinear couplings“</a:t>
            </a:r>
            <a:r>
              <a:rPr lang="en-US" altLang="ja-JP" sz="2000" kern="0" dirty="0">
                <a:solidFill>
                  <a:srgbClr val="FF0000"/>
                </a:solidFill>
                <a:cs typeface="Times New Roman" pitchFamily="18" charset="0"/>
              </a:rPr>
              <a:t>(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>
                <a:solidFill>
                  <a:srgbClr val="FF0000"/>
                </a:solidFill>
                <a:ea typeface="ＭＳ Ｐゴシック" pitchFamily="50" charset="-128"/>
              </a:rPr>
              <a:t>D</a:t>
            </a:r>
            <a:r>
              <a:rPr lang="en-US" altLang="ja-JP" sz="2000" baseline="-25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23</a:t>
            </a:r>
            <a:r>
              <a:rPr lang="en-US" altLang="ja-JP" sz="2000" kern="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>
                <a:solidFill>
                  <a:srgbClr val="FF0000"/>
                </a:solidFill>
                <a:ea typeface="ＭＳ Ｐゴシック" pitchFamily="50" charset="-128"/>
              </a:rPr>
              <a:t>D</a:t>
            </a:r>
            <a:r>
              <a:rPr lang="en-US" altLang="ja-JP" sz="2000" baseline="-25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32</a:t>
            </a:r>
            <a:r>
              <a:rPr lang="en-US" altLang="ja-JP" sz="2000" kern="0" dirty="0">
                <a:solidFill>
                  <a:srgbClr val="FF0000"/>
                </a:solidFill>
                <a:cs typeface="Times New Roman" pitchFamily="18" charset="0"/>
              </a:rPr>
              <a:t> ,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>
                <a:solidFill>
                  <a:srgbClr val="FF0000"/>
                </a:solidFill>
                <a:ea typeface="ＭＳ Ｐゴシック" pitchFamily="50" charset="-128"/>
              </a:rPr>
              <a:t>D</a:t>
            </a:r>
            <a:r>
              <a:rPr lang="en-US" altLang="ja-JP" sz="2000" baseline="-25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33</a:t>
            </a:r>
            <a:r>
              <a:rPr lang="en-US" altLang="ja-JP" sz="2000" kern="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rgbClr val="FF0000"/>
                </a:solidFill>
                <a:cs typeface="Times New Roman" pitchFamily="18" charset="0"/>
              </a:rPr>
              <a:t>) = </a:t>
            </a:r>
          </a:p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(</a:t>
            </a:r>
            <a:r>
              <a:rPr lang="en-US" altLang="ja-JP" sz="2000" dirty="0" err="1"/>
              <a:t>s</a:t>
            </a:r>
            <a:r>
              <a:rPr lang="en-US" altLang="ja-JP" sz="2000" dirty="0" err="1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>
                <a:cs typeface="Times New Roman" panose="02020603050405020304" pitchFamily="18" charset="0"/>
              </a:rPr>
              <a:t>R</a:t>
            </a:r>
            <a:r>
              <a:rPr lang="en-US" altLang="ja-JP" sz="2000" dirty="0">
                <a:cs typeface="Times New Roman" panose="02020603050405020304" pitchFamily="18" charset="0"/>
              </a:rPr>
              <a:t> </a:t>
            </a:r>
            <a:r>
              <a:rPr lang="en-US" altLang="ja-JP" sz="2000" dirty="0" smtClean="0">
                <a:cs typeface="Times New Roman" panose="02020603050405020304" pitchFamily="18" charset="0"/>
              </a:rPr>
              <a:t>- 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b̃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cs typeface="Times New Roman" panose="02020603050405020304" pitchFamily="18" charset="0"/>
              </a:rPr>
              <a:t> </a:t>
            </a:r>
            <a:r>
              <a:rPr lang="en-US" altLang="ja-JP" sz="2000" dirty="0" smtClean="0">
                <a:cs typeface="Times New Roman" panose="02020603050405020304" pitchFamily="18" charset="0"/>
              </a:rPr>
              <a:t>- </a:t>
            </a:r>
            <a:r>
              <a:rPr lang="en-US" altLang="ja-JP" sz="2000" dirty="0" smtClean="0"/>
              <a:t>H</a:t>
            </a:r>
            <a:r>
              <a:rPr lang="en-US" altLang="ja-JP" sz="2000" baseline="-25000" dirty="0" smtClean="0"/>
              <a:t>1</a:t>
            </a:r>
            <a:r>
              <a:rPr lang="en-US" altLang="ja-JP" sz="2000" baseline="30000" dirty="0" smtClean="0"/>
              <a:t>0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,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ja-JP" sz="2000" dirty="0" err="1" smtClean="0"/>
              <a:t>s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L</a:t>
            </a:r>
            <a:r>
              <a:rPr lang="en-US" altLang="ja-JP" sz="2000" dirty="0" smtClean="0"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cs typeface="Times New Roman" panose="02020603050405020304" pitchFamily="18" charset="0"/>
              </a:rPr>
              <a:t>- 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b̃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 smtClean="0"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cs typeface="Times New Roman" panose="02020603050405020304" pitchFamily="18" charset="0"/>
              </a:rPr>
              <a:t>- </a:t>
            </a:r>
            <a:r>
              <a:rPr lang="en-US" altLang="ja-JP" sz="2000" dirty="0"/>
              <a:t>H</a:t>
            </a:r>
            <a:r>
              <a:rPr lang="en-US" altLang="ja-JP" sz="2000" baseline="-25000" dirty="0"/>
              <a:t>1</a:t>
            </a:r>
            <a:r>
              <a:rPr lang="en-US" altLang="ja-JP" sz="2000" baseline="30000" dirty="0"/>
              <a:t>0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, </a:t>
            </a:r>
            <a:r>
              <a:rPr lang="en-US" altLang="ja-JP" sz="2000" dirty="0" err="1">
                <a:cs typeface="Times New Roman" panose="02020603050405020304" pitchFamily="18" charset="0"/>
              </a:rPr>
              <a:t>b̃</a:t>
            </a:r>
            <a:r>
              <a:rPr lang="en-US" altLang="ja-JP" sz="2000" baseline="-25000" dirty="0" err="1">
                <a:cs typeface="Times New Roman" panose="02020603050405020304" pitchFamily="18" charset="0"/>
              </a:rPr>
              <a:t>L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ja-JP" sz="2000" dirty="0">
                <a:cs typeface="Times New Roman" panose="02020603050405020304" pitchFamily="18" charset="0"/>
              </a:rPr>
              <a:t>- </a:t>
            </a:r>
            <a:r>
              <a:rPr lang="en-US" altLang="ja-JP" sz="2000" dirty="0" err="1">
                <a:cs typeface="Times New Roman" panose="02020603050405020304" pitchFamily="18" charset="0"/>
              </a:rPr>
              <a:t>b̃</a:t>
            </a:r>
            <a:r>
              <a:rPr lang="en-US" altLang="ja-JP" sz="2000" baseline="-25000" dirty="0" err="1"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cs typeface="Times New Roman" panose="02020603050405020304" pitchFamily="18" charset="0"/>
              </a:rPr>
              <a:t>- </a:t>
            </a:r>
            <a:r>
              <a:rPr lang="en-US" altLang="ja-JP" sz="2000" dirty="0" smtClean="0"/>
              <a:t>H</a:t>
            </a:r>
            <a:r>
              <a:rPr lang="en-US" altLang="ja-JP" sz="2000" baseline="-25000" dirty="0" smtClean="0"/>
              <a:t>1</a:t>
            </a:r>
            <a:r>
              <a:rPr lang="en-US" altLang="ja-JP" sz="2000" baseline="30000" dirty="0" smtClean="0"/>
              <a:t>0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couplings)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are large!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下矢印 60"/>
          <p:cNvSpPr/>
          <p:nvPr/>
        </p:nvSpPr>
        <p:spPr bwMode="auto">
          <a:xfrm>
            <a:off x="3347864" y="3257220"/>
            <a:ext cx="864096" cy="194791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64" name="コンテンツ プレースホルダ 2"/>
          <p:cNvSpPr txBox="1">
            <a:spLocks/>
          </p:cNvSpPr>
          <p:nvPr/>
        </p:nvSpPr>
        <p:spPr bwMode="auto">
          <a:xfrm>
            <a:off x="1367644" y="4509120"/>
            <a:ext cx="5508612" cy="516269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ja-JP" sz="2800" dirty="0" smtClean="0">
                <a:solidFill>
                  <a:schemeClr val="accent4">
                    <a:lumMod val="10000"/>
                  </a:schemeClr>
                </a:solidFill>
              </a:rPr>
              <a:t>d̃</a:t>
            </a:r>
            <a:r>
              <a:rPr lang="en-US" altLang="ja-JP" sz="2800" baseline="-25000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1,2  </a:t>
            </a:r>
            <a:r>
              <a:rPr lang="en-US" altLang="ja-JP" sz="28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- </a:t>
            </a:r>
            <a:r>
              <a:rPr lang="en-US" altLang="ja-JP" sz="2800" dirty="0">
                <a:solidFill>
                  <a:schemeClr val="accent4">
                    <a:lumMod val="10000"/>
                  </a:schemeClr>
                </a:solidFill>
              </a:rPr>
              <a:t>d̃</a:t>
            </a:r>
            <a:r>
              <a:rPr lang="en-US" altLang="ja-JP" sz="2800" baseline="-25000" dirty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1,2</a:t>
            </a:r>
            <a:r>
              <a:rPr lang="en-US" altLang="ja-JP" sz="28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- </a:t>
            </a:r>
            <a:r>
              <a:rPr lang="en-US" altLang="ja-JP" sz="2800" dirty="0"/>
              <a:t>h</a:t>
            </a:r>
            <a:r>
              <a:rPr lang="en-US" altLang="ja-JP" sz="2800" baseline="30000" dirty="0"/>
              <a:t>0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 couplings are large!</a:t>
            </a:r>
            <a:endParaRPr kumimoji="1" lang="en-US" altLang="ja-JP" sz="2800" b="1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5" name="下矢印 64"/>
          <p:cNvSpPr/>
          <p:nvPr/>
        </p:nvSpPr>
        <p:spPr bwMode="auto">
          <a:xfrm>
            <a:off x="3419872" y="5085184"/>
            <a:ext cx="864096" cy="179997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6609710" y="1612199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g</a:t>
            </a:r>
            <a:r>
              <a:rPr lang="en-US" altLang="ja-JP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̃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72" name="コンテンツ プレースホルダ 2"/>
          <p:cNvSpPr txBox="1">
            <a:spLocks/>
          </p:cNvSpPr>
          <p:nvPr/>
        </p:nvSpPr>
        <p:spPr bwMode="auto">
          <a:xfrm>
            <a:off x="222024" y="6093296"/>
            <a:ext cx="8742464" cy="57606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Deviation of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Times New Roman" pitchFamily="18" charset="0"/>
              </a:rPr>
              <a:t>G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(h</a:t>
            </a:r>
            <a:r>
              <a:rPr kumimoji="1" lang="en-US" altLang="ja-JP" sz="2800" b="1" i="1" u="none" strike="noStrike" kern="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0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 </a:t>
            </a:r>
            <a:r>
              <a:rPr lang="en-US" altLang="ja-JP" sz="2800" kern="0" dirty="0">
                <a:solidFill>
                  <a:srgbClr val="FF0000"/>
                </a:solidFill>
                <a:cs typeface="Times New Roman" pitchFamily="18" charset="0"/>
              </a:rPr>
              <a:t>→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b</a:t>
            </a:r>
            <a:r>
              <a:rPr lang="en-US" altLang="ja-JP" sz="2800" kern="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800" kern="0" dirty="0" smtClean="0">
                <a:solidFill>
                  <a:srgbClr val="FF0000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b̅/s̅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) from SM width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can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be </a:t>
            </a:r>
            <a:r>
              <a:rPr lang="en-US" altLang="ja-JP" sz="2800" kern="0" noProof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large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下矢印 72"/>
          <p:cNvSpPr/>
          <p:nvPr/>
        </p:nvSpPr>
        <p:spPr bwMode="auto">
          <a:xfrm>
            <a:off x="3419872" y="5841291"/>
            <a:ext cx="864096" cy="179997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731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コンテンツ プレースホルダ 2"/>
          <p:cNvSpPr txBox="1">
            <a:spLocks/>
          </p:cNvSpPr>
          <p:nvPr/>
        </p:nvSpPr>
        <p:spPr bwMode="auto">
          <a:xfrm>
            <a:off x="323528" y="44624"/>
            <a:ext cx="8352928" cy="3147118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Tx/>
              <a:buNone/>
            </a:pPr>
            <a:r>
              <a:rPr lang="en-US" altLang="ja-JP" sz="2400" b="1" i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large </a:t>
            </a:r>
            <a:r>
              <a:rPr lang="en-US" altLang="ja-JP" sz="24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c</a:t>
            </a:r>
            <a:r>
              <a:rPr lang="en-US" altLang="ja-JP" sz="24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̃</a:t>
            </a:r>
            <a:r>
              <a:rPr lang="en-US" altLang="ja-JP" sz="2400" baseline="-250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R</a:t>
            </a:r>
            <a:r>
              <a:rPr lang="en-US" altLang="ja-JP" sz="2400" baseline="-25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/L</a:t>
            </a:r>
            <a:r>
              <a:rPr lang="en-US" altLang="ja-JP" sz="24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 - </a:t>
            </a:r>
            <a:r>
              <a:rPr lang="en-US" altLang="ja-JP" sz="24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t</a:t>
            </a:r>
            <a:r>
              <a:rPr lang="en-US" altLang="ja-JP" sz="24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̃</a:t>
            </a:r>
            <a:r>
              <a:rPr lang="en-US" altLang="ja-JP" sz="2400" baseline="-250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R</a:t>
            </a:r>
            <a:r>
              <a:rPr lang="en-US" altLang="ja-JP" sz="2400" baseline="-25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/L  </a:t>
            </a:r>
            <a:r>
              <a:rPr lang="en-US" altLang="ja-JP" sz="2400" dirty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&amp; </a:t>
            </a:r>
            <a:r>
              <a:rPr lang="en-US" altLang="ja-JP" sz="24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t̃</a:t>
            </a:r>
            <a:r>
              <a:rPr lang="en-US" altLang="ja-JP" sz="2400" baseline="-250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L</a:t>
            </a:r>
            <a:r>
              <a:rPr lang="en-US" altLang="ja-JP" sz="24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  </a:t>
            </a:r>
            <a:r>
              <a:rPr lang="en-US" altLang="ja-JP" sz="2400" dirty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-</a:t>
            </a:r>
            <a:r>
              <a:rPr lang="en-US" altLang="ja-JP" sz="24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 </a:t>
            </a:r>
            <a:r>
              <a:rPr lang="en-US" altLang="ja-JP" sz="24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t</a:t>
            </a:r>
            <a:r>
              <a:rPr lang="en-US" altLang="ja-JP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̃</a:t>
            </a:r>
            <a:r>
              <a:rPr lang="en-US" altLang="ja-JP" sz="2400" baseline="-250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R</a:t>
            </a:r>
            <a:r>
              <a:rPr lang="en-US" altLang="ja-JP" sz="2400" baseline="-25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   </a:t>
            </a:r>
            <a:r>
              <a:rPr lang="en-US" altLang="ja-JP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mixing scenario;</a:t>
            </a:r>
            <a:endParaRPr lang="en-US" altLang="ja-JP" sz="2400" b="1" i="1" kern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ja-JP" sz="2400" b="1" i="1" kern="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Tx/>
              <a:buNone/>
            </a:pPr>
            <a:endParaRPr lang="en-US" altLang="ja-JP" sz="2400" b="1" i="1" kern="0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3725946" y="523257"/>
            <a:ext cx="4248472" cy="2520280"/>
            <a:chOff x="2879812" y="1441376"/>
            <a:chExt cx="4248472" cy="2520280"/>
          </a:xfrm>
        </p:grpSpPr>
        <p:sp>
          <p:nvSpPr>
            <p:cNvPr id="49" name="正方形/長方形 48"/>
            <p:cNvSpPr/>
            <p:nvPr/>
          </p:nvSpPr>
          <p:spPr bwMode="auto">
            <a:xfrm>
              <a:off x="2879812" y="1441376"/>
              <a:ext cx="4248472" cy="252028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4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                             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dirty="0">
                <a:ea typeface="ＭＳ Ｐゴシック" pitchFamily="50" charset="-128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50" name="直線矢印コネクタ 49"/>
            <p:cNvCxnSpPr/>
            <p:nvPr/>
          </p:nvCxnSpPr>
          <p:spPr bwMode="auto">
            <a:xfrm flipV="1">
              <a:off x="3563888" y="2824028"/>
              <a:ext cx="1152128" cy="2890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1" name="直線矢印コネクタ 50"/>
            <p:cNvCxnSpPr/>
            <p:nvPr/>
          </p:nvCxnSpPr>
          <p:spPr bwMode="auto">
            <a:xfrm flipV="1">
              <a:off x="4716016" y="1700808"/>
              <a:ext cx="1512168" cy="11232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2" name="直線矢印コネクタ 51"/>
            <p:cNvCxnSpPr/>
            <p:nvPr/>
          </p:nvCxnSpPr>
          <p:spPr bwMode="auto">
            <a:xfrm flipH="1" flipV="1">
              <a:off x="4661970" y="2824027"/>
              <a:ext cx="1638222" cy="89300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3" name="円/楕円 52"/>
            <p:cNvSpPr/>
            <p:nvPr/>
          </p:nvSpPr>
          <p:spPr bwMode="auto">
            <a:xfrm>
              <a:off x="4716016" y="3212976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55" name="円/楕円 54"/>
            <p:cNvSpPr/>
            <p:nvPr/>
          </p:nvSpPr>
          <p:spPr bwMode="auto">
            <a:xfrm>
              <a:off x="4608314" y="2060848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56" name="円/楕円 55"/>
            <p:cNvSpPr/>
            <p:nvPr/>
          </p:nvSpPr>
          <p:spPr bwMode="auto">
            <a:xfrm>
              <a:off x="3219088" y="2276872"/>
              <a:ext cx="360040" cy="57606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57" name="直線コネクタ 56"/>
            <p:cNvCxnSpPr/>
            <p:nvPr/>
          </p:nvCxnSpPr>
          <p:spPr bwMode="auto">
            <a:xfrm>
              <a:off x="5724128" y="2060848"/>
              <a:ext cx="72008" cy="1368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9" name="テキスト ボックス 58"/>
          <p:cNvSpPr txBox="1"/>
          <p:nvPr/>
        </p:nvSpPr>
        <p:spPr>
          <a:xfrm>
            <a:off x="7046406" y="547920"/>
            <a:ext cx="315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</a:t>
            </a:r>
            <a:endParaRPr kumimoji="1" lang="ja-JP" altLang="en-US" dirty="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7040532" y="2574959"/>
            <a:ext cx="880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 </a:t>
            </a:r>
            <a:r>
              <a:rPr kumimoji="1" lang="en-US" altLang="ja-JP" dirty="0" smtClean="0"/>
              <a:t>/ s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endParaRPr kumimoji="1" lang="ja-JP" altLang="en-US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5508104" y="2275802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u</a:t>
            </a:r>
            <a:r>
              <a:rPr lang="en-US" altLang="ja-JP" dirty="0" smtClean="0">
                <a:cs typeface="Times New Roman" panose="02020603050405020304" pitchFamily="18" charset="0"/>
              </a:rPr>
              <a:t>̃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1,2</a:t>
            </a:r>
            <a:endParaRPr kumimoji="1" lang="ja-JP" altLang="en-US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041212" y="1382275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</a:t>
            </a:r>
            <a:r>
              <a:rPr kumimoji="1" lang="en-US" altLang="ja-JP" baseline="30000" dirty="0" smtClean="0"/>
              <a:t>0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588224" y="1556791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c</a:t>
            </a:r>
            <a:r>
              <a:rPr kumimoji="1" lang="en-US" altLang="ja-JP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̃</a:t>
            </a:r>
            <a:r>
              <a:rPr kumimoji="1" lang="en-US" altLang="ja-JP" baseline="30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±</a:t>
            </a:r>
            <a:endParaRPr kumimoji="1" lang="ja-JP" altLang="en-US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1043608" y="1268759"/>
            <a:ext cx="2357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u</a:t>
            </a:r>
            <a:r>
              <a:rPr lang="en-US" altLang="ja-JP" dirty="0" smtClean="0">
                <a:cs typeface="Times New Roman" panose="02020603050405020304" pitchFamily="18" charset="0"/>
              </a:rPr>
              <a:t>̃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1,2  </a:t>
            </a:r>
            <a:r>
              <a:rPr lang="en-US" altLang="ja-JP" dirty="0" smtClean="0">
                <a:cs typeface="Times New Roman" panose="02020603050405020304" pitchFamily="18" charset="0"/>
              </a:rPr>
              <a:t> ̴  </a:t>
            </a:r>
            <a:r>
              <a:rPr lang="en-US" altLang="ja-JP" dirty="0" err="1" smtClean="0">
                <a:cs typeface="Times New Roman" panose="02020603050405020304" pitchFamily="18" charset="0"/>
              </a:rPr>
              <a:t>c̃</a:t>
            </a:r>
            <a:r>
              <a:rPr lang="en-US" altLang="ja-JP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/L</a:t>
            </a:r>
            <a:r>
              <a:rPr lang="en-US" altLang="ja-JP" dirty="0" smtClean="0">
                <a:cs typeface="Times New Roman" panose="02020603050405020304" pitchFamily="18" charset="0"/>
              </a:rPr>
              <a:t>  +  </a:t>
            </a:r>
            <a:r>
              <a:rPr lang="en-US" altLang="ja-JP" dirty="0" err="1" smtClean="0">
                <a:cs typeface="Times New Roman" panose="02020603050405020304" pitchFamily="18" charset="0"/>
              </a:rPr>
              <a:t>t̃</a:t>
            </a:r>
            <a:r>
              <a:rPr lang="en-US" altLang="ja-JP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/L</a:t>
            </a:r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039715" y="1852227"/>
            <a:ext cx="21435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</a:rPr>
              <a:t>c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̃</a:t>
            </a:r>
            <a:r>
              <a:rPr lang="en-US" altLang="ja-JP" baseline="30000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±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 ~ W̃</a:t>
            </a:r>
            <a:r>
              <a:rPr lang="en-US" altLang="ja-JP" baseline="30000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±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 + H̃</a:t>
            </a:r>
            <a:r>
              <a:rPr lang="en-US" altLang="ja-JP" baseline="30000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±</a:t>
            </a:r>
            <a:endParaRPr kumimoji="1" lang="ja-JP" altLang="en-US" dirty="0">
              <a:solidFill>
                <a:schemeClr val="accent4">
                  <a:lumMod val="10000"/>
                </a:schemeClr>
              </a:solidFill>
              <a:latin typeface="Symbol" panose="05050102010706020507" pitchFamily="18" charset="2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454448" y="1131549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u</a:t>
            </a:r>
            <a:r>
              <a:rPr lang="en-US" altLang="ja-JP" dirty="0" smtClean="0">
                <a:cs typeface="Times New Roman" panose="02020603050405020304" pitchFamily="18" charset="0"/>
              </a:rPr>
              <a:t>̃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1,2</a:t>
            </a:r>
            <a:endParaRPr kumimoji="1" lang="ja-JP" altLang="en-US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072932" y="812056"/>
            <a:ext cx="1338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</a:t>
            </a:r>
            <a:r>
              <a:rPr lang="en-US" altLang="ja-JP" baseline="30000" dirty="0" smtClean="0"/>
              <a:t>0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 </a:t>
            </a:r>
            <a:r>
              <a:rPr kumimoji="1" lang="en-US" altLang="ja-JP" dirty="0" smtClean="0"/>
              <a:t>  ̴  </a:t>
            </a:r>
            <a:r>
              <a:rPr lang="en-US" altLang="ja-JP" dirty="0" smtClean="0">
                <a:solidFill>
                  <a:srgbClr val="FF0000"/>
                </a:solidFill>
              </a:rPr>
              <a:t>H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2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0</a:t>
            </a:r>
            <a:r>
              <a:rPr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58" name="コンテンツ プレースホルダ 2"/>
          <p:cNvSpPr txBox="1">
            <a:spLocks/>
          </p:cNvSpPr>
          <p:nvPr/>
        </p:nvSpPr>
        <p:spPr bwMode="auto">
          <a:xfrm>
            <a:off x="971600" y="5229200"/>
            <a:ext cx="6480720" cy="57606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kern="0" dirty="0" err="1">
                <a:solidFill>
                  <a:srgbClr val="FF0000"/>
                </a:solidFill>
                <a:ea typeface="+mn-ea"/>
                <a:cs typeface="Times New Roman" pitchFamily="18" charset="0"/>
              </a:rPr>
              <a:t>C</a:t>
            </a:r>
            <a:r>
              <a:rPr lang="en-US" altLang="ja-JP" sz="2800" kern="0" dirty="0" err="1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hargino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loop contributions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can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be </a:t>
            </a:r>
            <a:r>
              <a:rPr lang="en-US" altLang="ja-JP" sz="2800" kern="0" noProof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large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下矢印 63"/>
          <p:cNvSpPr/>
          <p:nvPr/>
        </p:nvSpPr>
        <p:spPr bwMode="auto">
          <a:xfrm>
            <a:off x="3419872" y="4293096"/>
            <a:ext cx="864096" cy="14401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65" name="コンテンツ プレースホルダ 2"/>
          <p:cNvSpPr txBox="1">
            <a:spLocks/>
          </p:cNvSpPr>
          <p:nvPr/>
        </p:nvSpPr>
        <p:spPr bwMode="auto">
          <a:xfrm>
            <a:off x="107504" y="3501008"/>
            <a:ext cx="8784976" cy="76666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In our scenario, “trilinear couplings“ 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( 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　      　　　　 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, 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　　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               ,            </a:t>
            </a:r>
          </a:p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couplings)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= (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23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32</a:t>
            </a:r>
            <a:r>
              <a:rPr lang="en-US" altLang="ja-JP" sz="2000" kern="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,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33</a:t>
            </a:r>
            <a:r>
              <a:rPr lang="en-US" altLang="ja-JP" sz="2000" kern="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) are large!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6" name="下矢印 65"/>
          <p:cNvSpPr/>
          <p:nvPr/>
        </p:nvSpPr>
        <p:spPr bwMode="auto">
          <a:xfrm>
            <a:off x="3347864" y="3212976"/>
            <a:ext cx="864096" cy="229073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67" name="コンテンツ プレースホルダ 2"/>
          <p:cNvSpPr txBox="1">
            <a:spLocks/>
          </p:cNvSpPr>
          <p:nvPr/>
        </p:nvSpPr>
        <p:spPr bwMode="auto">
          <a:xfrm>
            <a:off x="1763688" y="4491881"/>
            <a:ext cx="5112568" cy="504056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                     couplings are large!</a:t>
            </a:r>
            <a:endParaRPr kumimoji="1" lang="en-US" altLang="ja-JP" sz="2800" b="1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8" name="下矢印 67"/>
          <p:cNvSpPr/>
          <p:nvPr/>
        </p:nvSpPr>
        <p:spPr bwMode="auto">
          <a:xfrm>
            <a:off x="3419872" y="5013176"/>
            <a:ext cx="864096" cy="20297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69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2865948"/>
              </p:ext>
            </p:extLst>
          </p:nvPr>
        </p:nvGraphicFramePr>
        <p:xfrm>
          <a:off x="7236296" y="3501008"/>
          <a:ext cx="1368152" cy="425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6646" name="数式" r:id="rId3" imgW="736560" imgH="228600" progId="Equation.3">
                  <p:embed/>
                </p:oleObj>
              </mc:Choice>
              <mc:Fallback>
                <p:oleObj name="数式" r:id="rId3" imgW="736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3501008"/>
                        <a:ext cx="1368152" cy="4259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1358106"/>
              </p:ext>
            </p:extLst>
          </p:nvPr>
        </p:nvGraphicFramePr>
        <p:xfrm>
          <a:off x="1774825" y="4437112"/>
          <a:ext cx="202406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6647" name="数式" r:id="rId5" imgW="838080" imgH="253800" progId="Equation.3">
                  <p:embed/>
                </p:oleObj>
              </mc:Choice>
              <mc:Fallback>
                <p:oleObj name="数式" r:id="rId5" imgW="838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825" y="4437112"/>
                        <a:ext cx="2024063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2897639"/>
              </p:ext>
            </p:extLst>
          </p:nvPr>
        </p:nvGraphicFramePr>
        <p:xfrm>
          <a:off x="5796136" y="3541740"/>
          <a:ext cx="1296144" cy="391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6648" name="数式" r:id="rId7" imgW="761760" imgH="228600" progId="Equation.3">
                  <p:embed/>
                </p:oleObj>
              </mc:Choice>
              <mc:Fallback>
                <p:oleObj name="数式" r:id="rId7" imgW="761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3541740"/>
                        <a:ext cx="1296144" cy="3913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0107574"/>
              </p:ext>
            </p:extLst>
          </p:nvPr>
        </p:nvGraphicFramePr>
        <p:xfrm>
          <a:off x="4250183" y="3506019"/>
          <a:ext cx="1414463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6649" name="数式" r:id="rId9" imgW="761760" imgH="228600" progId="Equation.3">
                  <p:embed/>
                </p:oleObj>
              </mc:Choice>
              <mc:Fallback>
                <p:oleObj name="数式" r:id="rId9" imgW="761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0183" y="3506019"/>
                        <a:ext cx="1414463" cy="427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コンテンツ プレースホルダ 2"/>
          <p:cNvSpPr txBox="1">
            <a:spLocks/>
          </p:cNvSpPr>
          <p:nvPr/>
        </p:nvSpPr>
        <p:spPr bwMode="auto">
          <a:xfrm>
            <a:off x="222024" y="6093296"/>
            <a:ext cx="8742464" cy="57606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Deviation of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Times New Roman" pitchFamily="18" charset="0"/>
              </a:rPr>
              <a:t>G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(h</a:t>
            </a:r>
            <a:r>
              <a:rPr kumimoji="1" lang="en-US" altLang="ja-JP" sz="2800" b="1" i="1" u="none" strike="noStrike" kern="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0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 </a:t>
            </a:r>
            <a:r>
              <a:rPr lang="en-US" altLang="ja-JP" sz="2800" kern="0" dirty="0">
                <a:solidFill>
                  <a:srgbClr val="FF0000"/>
                </a:solidFill>
                <a:cs typeface="Times New Roman" pitchFamily="18" charset="0"/>
              </a:rPr>
              <a:t>→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b</a:t>
            </a:r>
            <a:r>
              <a:rPr lang="en-US" altLang="ja-JP" sz="2800" kern="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800" kern="0" dirty="0" smtClean="0">
                <a:solidFill>
                  <a:srgbClr val="FF0000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b̅/s̅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) from SM width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can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be </a:t>
            </a:r>
            <a:r>
              <a:rPr lang="en-US" altLang="ja-JP" sz="2800" kern="0" noProof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large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4" name="下矢印 73"/>
          <p:cNvSpPr/>
          <p:nvPr/>
        </p:nvSpPr>
        <p:spPr bwMode="auto">
          <a:xfrm>
            <a:off x="3419872" y="5841291"/>
            <a:ext cx="864096" cy="179997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419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79512" y="188640"/>
            <a:ext cx="878497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z="3200" kern="0" dirty="0" smtClean="0">
                <a:solidFill>
                  <a:schemeClr val="tx2"/>
                </a:solidFill>
                <a:ea typeface="+mj-ea"/>
                <a:cs typeface="+mj-cs"/>
              </a:rPr>
              <a:t>5.1 </a:t>
            </a:r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Deviation of the width from the SM prediction</a:t>
            </a:r>
            <a:r>
              <a:rPr lang="en-US" altLang="ja-JP" sz="3200" kern="0" dirty="0" smtClean="0">
                <a:solidFill>
                  <a:schemeClr val="tx2"/>
                </a:solidFill>
                <a:ea typeface="+mj-ea"/>
                <a:cs typeface="+mj-cs"/>
              </a:rPr>
              <a:t> </a:t>
            </a:r>
            <a:endParaRPr kumimoji="1" lang="en-US" altLang="ja-JP" sz="3200" b="1" i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79512" y="1412776"/>
            <a:ext cx="87129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- The deviation of the width from the SM prediction: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                         </a:t>
            </a:r>
            <a:r>
              <a:rPr lang="en-US" altLang="ja-JP" dirty="0" smtClean="0">
                <a:solidFill>
                  <a:srgbClr val="FF6699"/>
                </a:solidFill>
              </a:rPr>
              <a:t>_                       </a:t>
            </a:r>
            <a:r>
              <a:rPr lang="en-US" altLang="ja-JP" dirty="0" smtClean="0">
                <a:solidFill>
                  <a:schemeClr val="tx1"/>
                </a:solidFill>
              </a:rPr>
              <a:t>_                               _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  </a:t>
            </a:r>
            <a:r>
              <a:rPr lang="en-US" altLang="ja-JP" dirty="0" smtClean="0">
                <a:solidFill>
                  <a:srgbClr val="FF6699"/>
                </a:solidFill>
              </a:rPr>
              <a:t>DEV(h</a:t>
            </a:r>
            <a:r>
              <a:rPr lang="en-US" altLang="ja-JP" baseline="30000" dirty="0" smtClean="0">
                <a:solidFill>
                  <a:srgbClr val="FF6699"/>
                </a:solidFill>
              </a:rPr>
              <a:t>0</a:t>
            </a:r>
            <a:r>
              <a:rPr lang="en-US" altLang="ja-JP" dirty="0" smtClean="0">
                <a:solidFill>
                  <a:srgbClr val="FF6699"/>
                </a:solidFill>
              </a:rPr>
              <a:t> -&gt; X X)</a:t>
            </a:r>
            <a:r>
              <a:rPr lang="en-US" altLang="ja-JP" dirty="0" smtClean="0">
                <a:solidFill>
                  <a:schemeClr val="tx1"/>
                </a:solidFill>
              </a:rPr>
              <a:t> = </a:t>
            </a:r>
            <a:r>
              <a:rPr lang="en-US" altLang="ja-JP" dirty="0" smtClean="0">
                <a:solidFill>
                  <a:schemeClr val="tx1"/>
                </a:solidFill>
                <a:latin typeface="Symbol" pitchFamily="18" charset="2"/>
              </a:rPr>
              <a:t>G</a:t>
            </a:r>
            <a:r>
              <a:rPr lang="en-US" altLang="ja-JP" dirty="0" smtClean="0">
                <a:solidFill>
                  <a:schemeClr val="tx1"/>
                </a:solidFill>
              </a:rPr>
              <a:t>(h</a:t>
            </a:r>
            <a:r>
              <a:rPr lang="en-US" altLang="ja-JP" baseline="30000" dirty="0" smtClean="0">
                <a:solidFill>
                  <a:schemeClr val="tx1"/>
                </a:solidFill>
              </a:rPr>
              <a:t>0</a:t>
            </a:r>
            <a:r>
              <a:rPr lang="en-US" altLang="ja-JP" dirty="0" smtClean="0">
                <a:solidFill>
                  <a:schemeClr val="tx1"/>
                </a:solidFill>
              </a:rPr>
              <a:t> -&gt; X X)</a:t>
            </a:r>
            <a:r>
              <a:rPr lang="en-US" altLang="ja-JP" baseline="-25000" dirty="0" smtClean="0">
                <a:solidFill>
                  <a:srgbClr val="FF6699"/>
                </a:solidFill>
              </a:rPr>
              <a:t>MSSM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  </a:t>
            </a:r>
            <a:r>
              <a:rPr lang="en-US" altLang="ja-JP" dirty="0" smtClean="0">
                <a:solidFill>
                  <a:schemeClr val="tx1"/>
                </a:solidFill>
              </a:rPr>
              <a:t>/ </a:t>
            </a:r>
            <a:r>
              <a:rPr lang="en-US" altLang="ja-JP" dirty="0" smtClean="0">
                <a:solidFill>
                  <a:schemeClr val="tx1"/>
                </a:solidFill>
                <a:latin typeface="Symbol" pitchFamily="18" charset="2"/>
              </a:rPr>
              <a:t>G </a:t>
            </a:r>
            <a:r>
              <a:rPr lang="en-US" altLang="ja-JP" dirty="0" smtClean="0">
                <a:solidFill>
                  <a:schemeClr val="tx1"/>
                </a:solidFill>
              </a:rPr>
              <a:t>(h</a:t>
            </a:r>
            <a:r>
              <a:rPr lang="en-US" altLang="ja-JP" baseline="30000" dirty="0" smtClean="0">
                <a:solidFill>
                  <a:schemeClr val="tx1"/>
                </a:solidFill>
              </a:rPr>
              <a:t>0</a:t>
            </a:r>
            <a:r>
              <a:rPr lang="en-US" altLang="ja-JP" dirty="0" smtClean="0">
                <a:solidFill>
                  <a:schemeClr val="tx1"/>
                </a:solidFill>
              </a:rPr>
              <a:t> -&gt; X X)</a:t>
            </a:r>
            <a:r>
              <a:rPr lang="en-US" altLang="ja-JP" baseline="-25000" dirty="0" smtClean="0">
                <a:solidFill>
                  <a:srgbClr val="FF6699"/>
                </a:solidFill>
              </a:rPr>
              <a:t>SM</a:t>
            </a:r>
            <a:r>
              <a:rPr lang="en-US" altLang="ja-JP" dirty="0" smtClean="0">
                <a:solidFill>
                  <a:schemeClr val="tx1"/>
                </a:solidFill>
              </a:rPr>
              <a:t>  -  1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  X = c, b</a:t>
            </a:r>
          </a:p>
          <a:p>
            <a:endParaRPr lang="en-US" altLang="ja-JP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619672" y="541129"/>
            <a:ext cx="5328592" cy="3751967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noFill/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9725" y="643869"/>
            <a:ext cx="4344483" cy="3577219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827584" y="44624"/>
            <a:ext cx="7056784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-&gt; c c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 - DEV(h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-&gt; b b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9" name="正方形/長方形 8"/>
          <p:cNvSpPr/>
          <p:nvPr/>
        </p:nvSpPr>
        <p:spPr bwMode="auto">
          <a:xfrm>
            <a:off x="79740" y="4679504"/>
            <a:ext cx="8964488" cy="2061864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-&gt; c c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and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-&gt; b b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can be very large simultaneously!:</a:t>
            </a:r>
          </a:p>
          <a:p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 DEV(h</a:t>
            </a:r>
            <a:r>
              <a:rPr lang="en-US" altLang="ja-JP" sz="18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-&gt; c c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) can be as large as ~ </a:t>
            </a:r>
            <a:r>
              <a:rPr lang="en-US" altLang="ja-JP" sz="1800" i="0" dirty="0">
                <a:solidFill>
                  <a:srgbClr val="FF0000"/>
                </a:solidFill>
                <a:cs typeface="Times New Roman" pitchFamily="18" charset="0"/>
              </a:rPr>
              <a:t>±</a:t>
            </a:r>
            <a:r>
              <a:rPr lang="en-US" altLang="ja-JP" sz="1800" i="0" dirty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60%. </a:t>
            </a:r>
            <a:endParaRPr lang="en-US" altLang="ja-JP" sz="1800" dirty="0">
              <a:solidFill>
                <a:srgbClr val="FF0000"/>
              </a:solidFill>
              <a:ea typeface="ＭＳ Ｐゴシック" pitchFamily="50" charset="-128"/>
            </a:endParaRPr>
          </a:p>
          <a:p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 DEV(h</a:t>
            </a:r>
            <a:r>
              <a:rPr lang="en-US" altLang="ja-JP" sz="18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-&gt; b b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can be as large as ~ </a:t>
            </a:r>
            <a:r>
              <a:rPr lang="en-US" altLang="ja-JP" sz="1800" i="0" dirty="0">
                <a:solidFill>
                  <a:srgbClr val="FF0000"/>
                </a:solidFill>
                <a:cs typeface="Times New Roman" pitchFamily="18" charset="0"/>
              </a:rPr>
              <a:t>±</a:t>
            </a:r>
            <a:r>
              <a:rPr lang="en-US" altLang="ja-JP" sz="1800" i="0" dirty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20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%. </a:t>
            </a: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800"/>
              </a:lnSpc>
              <a:buFontTx/>
              <a:buChar char="-"/>
              <a:defRPr/>
            </a:pPr>
            <a:r>
              <a:rPr lang="en-US" altLang="ja-JP" sz="1800" dirty="0" smtClean="0">
                <a:solidFill>
                  <a:srgbClr val="FF0000"/>
                </a:solidFill>
              </a:rPr>
              <a:t> ILC can observe such large deviations from SM at high significance (arXiv:1908.11299)!:</a:t>
            </a:r>
          </a:p>
          <a:p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    </a:t>
            </a:r>
            <a:r>
              <a:rPr lang="en-US" altLang="ja-JP" sz="1800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D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-&gt; c c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) =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(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3.60%, 2.40%,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1.58%)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at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(ILC250, ILC500, ILC1000)</a:t>
            </a: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   </a:t>
            </a:r>
            <a:r>
              <a:rPr lang="en-US" altLang="ja-JP" sz="1800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D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-&gt; b b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= (1.98%, 1.16%, 0.94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%)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at (ILC250, ILC500, ILC1000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</a:p>
        </p:txBody>
      </p:sp>
      <p:sp>
        <p:nvSpPr>
          <p:cNvPr id="8" name="下矢印 7"/>
          <p:cNvSpPr/>
          <p:nvPr/>
        </p:nvSpPr>
        <p:spPr bwMode="auto">
          <a:xfrm>
            <a:off x="3775232" y="4372655"/>
            <a:ext cx="940784" cy="208473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09536" y="3985319"/>
            <a:ext cx="1480741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4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-&gt; c c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) 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462073" y="1881337"/>
            <a:ext cx="1343055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4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 -&gt; b b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7" name="直線矢印コネクタ 6"/>
          <p:cNvCxnSpPr/>
          <p:nvPr/>
        </p:nvCxnSpPr>
        <p:spPr bwMode="auto">
          <a:xfrm>
            <a:off x="3909536" y="1012812"/>
            <a:ext cx="740370" cy="11434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lg" len="med"/>
            <a:tailEnd type="triangle" w="med" len="med"/>
          </a:ln>
          <a:effectLst/>
        </p:spPr>
      </p:cxnSp>
      <p:cxnSp>
        <p:nvCxnSpPr>
          <p:cNvPr id="15" name="直線矢印コネクタ 14"/>
          <p:cNvCxnSpPr/>
          <p:nvPr/>
        </p:nvCxnSpPr>
        <p:spPr bwMode="auto">
          <a:xfrm flipV="1">
            <a:off x="4355976" y="2333743"/>
            <a:ext cx="360040" cy="123927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3798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619672" y="710119"/>
            <a:ext cx="5184576" cy="3799001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noFill/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827584" y="116632"/>
            <a:ext cx="7056784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-&gt; c c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 - DEV(h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-&gt; b b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9" name="正方形/長方形 8"/>
          <p:cNvSpPr/>
          <p:nvPr/>
        </p:nvSpPr>
        <p:spPr bwMode="auto">
          <a:xfrm>
            <a:off x="194590" y="4953208"/>
            <a:ext cx="8769898" cy="1788160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indent="-285750"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Recent LHC data: </a:t>
            </a:r>
          </a:p>
          <a:p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 DEV(h</a:t>
            </a:r>
            <a:r>
              <a:rPr lang="en-US" altLang="ja-JP" sz="18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-&gt; b b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) =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0.12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+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0.92/-0.62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= [-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0.50, 1.04] (ATLA S) (</a:t>
            </a:r>
            <a:r>
              <a:rPr lang="en-US" altLang="ja-JP" sz="1800" dirty="0" smtClean="0">
                <a:solidFill>
                  <a:srgbClr val="FF0000"/>
                </a:solidFill>
              </a:rPr>
              <a:t>ATLAS-CONF-2019-005)</a:t>
            </a:r>
            <a:endParaRPr lang="en-US" altLang="ja-JP" sz="1800" dirty="0">
              <a:solidFill>
                <a:srgbClr val="FF0000"/>
              </a:solidFill>
              <a:ea typeface="ＭＳ Ｐゴシック" pitchFamily="50" charset="-128"/>
            </a:endParaRPr>
          </a:p>
          <a:p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  DEV(h</a:t>
            </a:r>
            <a:r>
              <a:rPr lang="en-US" altLang="ja-JP" sz="18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-&gt; b b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) =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0.37 +1.52/-1.06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= [-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0.69, 1.89] (CMS)      (</a:t>
            </a:r>
            <a:r>
              <a:rPr lang="en-US" altLang="ja-JP" sz="1800" dirty="0">
                <a:solidFill>
                  <a:srgbClr val="FF0000"/>
                </a:solidFill>
              </a:rPr>
              <a:t>arXiv:1809.10733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)  </a:t>
            </a:r>
          </a:p>
          <a:p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 marL="285750" indent="-285750"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Both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SM and MSSM are consistent with the recent ATLAS/CMS data! </a:t>
            </a: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 The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errors of the recent ATLAS/CMS data are too large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!</a:t>
            </a:r>
            <a:endParaRPr lang="en-US" altLang="ja-JP" sz="180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8" name="下矢印 7"/>
          <p:cNvSpPr/>
          <p:nvPr/>
        </p:nvSpPr>
        <p:spPr bwMode="auto">
          <a:xfrm>
            <a:off x="3775232" y="4660687"/>
            <a:ext cx="940784" cy="208473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09536" y="4149080"/>
            <a:ext cx="1480741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4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-&gt; c c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) 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462073" y="2392943"/>
            <a:ext cx="1343055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4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 -&gt; b b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9725" y="692696"/>
            <a:ext cx="4344483" cy="3577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95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15714" y="319600"/>
            <a:ext cx="9505056" cy="80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z="3200" kern="0" dirty="0" smtClean="0">
                <a:solidFill>
                  <a:schemeClr val="tx2"/>
                </a:solidFill>
                <a:ea typeface="+mj-ea"/>
                <a:cs typeface="+mj-cs"/>
              </a:rPr>
              <a:t>5.2 </a:t>
            </a:r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Deviation of width ratio from the SM prediction</a:t>
            </a:r>
            <a:r>
              <a:rPr lang="en-US" altLang="ja-JP" sz="3200" kern="0" dirty="0" smtClean="0">
                <a:solidFill>
                  <a:schemeClr val="tx2"/>
                </a:solidFill>
                <a:ea typeface="+mj-ea"/>
                <a:cs typeface="+mj-cs"/>
              </a:rPr>
              <a:t> </a:t>
            </a:r>
            <a:endParaRPr kumimoji="1" lang="en-US" altLang="ja-JP" sz="3200" b="1" i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79512" y="1484784"/>
            <a:ext cx="87484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schemeClr val="tx1"/>
                </a:solidFill>
              </a:rPr>
              <a:t>- The deviation of the width ratio from the SM prediction: </a:t>
            </a:r>
          </a:p>
          <a:p>
            <a:endParaRPr lang="en-US" altLang="ja-JP" sz="2800" dirty="0" smtClean="0">
              <a:solidFill>
                <a:schemeClr val="tx1"/>
              </a:solidFill>
            </a:endParaRPr>
          </a:p>
          <a:p>
            <a:r>
              <a:rPr lang="en-US" altLang="ja-JP" sz="2800" dirty="0" smtClean="0">
                <a:solidFill>
                  <a:schemeClr val="tx1"/>
                </a:solidFill>
              </a:rPr>
              <a:t>  </a:t>
            </a:r>
            <a:r>
              <a:rPr lang="en-US" altLang="ja-JP" sz="2800" dirty="0" smtClean="0">
                <a:solidFill>
                  <a:srgbClr val="FF6699"/>
                </a:solidFill>
              </a:rPr>
              <a:t>DEV(b/c)</a:t>
            </a:r>
            <a:r>
              <a:rPr lang="en-US" altLang="ja-JP" sz="2800" dirty="0" smtClean="0">
                <a:solidFill>
                  <a:schemeClr val="tx1"/>
                </a:solidFill>
              </a:rPr>
              <a:t> = [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G </a:t>
            </a:r>
            <a:r>
              <a:rPr lang="en-US" altLang="ja-JP" sz="2800" dirty="0" smtClean="0">
                <a:solidFill>
                  <a:schemeClr val="tx1"/>
                </a:solidFill>
              </a:rPr>
              <a:t>(b) /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 G </a:t>
            </a:r>
            <a:r>
              <a:rPr lang="en-US" altLang="ja-JP" sz="2800" dirty="0" smtClean="0">
                <a:solidFill>
                  <a:schemeClr val="tx1"/>
                </a:solidFill>
              </a:rPr>
              <a:t>(c)]</a:t>
            </a:r>
            <a:r>
              <a:rPr lang="en-US" altLang="ja-JP" sz="2800" baseline="-25000" dirty="0" smtClean="0">
                <a:solidFill>
                  <a:srgbClr val="FF6699"/>
                </a:solidFill>
              </a:rPr>
              <a:t>MSSM</a:t>
            </a:r>
            <a:r>
              <a:rPr lang="en-US" altLang="ja-JP" sz="2800" dirty="0" smtClean="0">
                <a:solidFill>
                  <a:schemeClr val="tx1"/>
                </a:solidFill>
              </a:rPr>
              <a:t>  /  [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G </a:t>
            </a:r>
            <a:r>
              <a:rPr lang="en-US" altLang="ja-JP" sz="2800" dirty="0" smtClean="0">
                <a:solidFill>
                  <a:schemeClr val="tx1"/>
                </a:solidFill>
              </a:rPr>
              <a:t>(b) /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 G </a:t>
            </a:r>
            <a:r>
              <a:rPr lang="en-US" altLang="ja-JP" sz="2800" dirty="0" smtClean="0">
                <a:solidFill>
                  <a:schemeClr val="tx1"/>
                </a:solidFill>
              </a:rPr>
              <a:t>(c)]</a:t>
            </a:r>
            <a:r>
              <a:rPr lang="en-US" altLang="ja-JP" sz="2800" baseline="-25000" dirty="0" smtClean="0">
                <a:solidFill>
                  <a:srgbClr val="FF6699"/>
                </a:solidFill>
              </a:rPr>
              <a:t>SM</a:t>
            </a:r>
            <a:r>
              <a:rPr lang="en-US" altLang="ja-JP" sz="2800" dirty="0" smtClean="0">
                <a:solidFill>
                  <a:schemeClr val="tx1"/>
                </a:solidFill>
              </a:rPr>
              <a:t>   -  1</a:t>
            </a:r>
          </a:p>
          <a:p>
            <a:r>
              <a:rPr lang="en-US" altLang="ja-JP" sz="2800" dirty="0" smtClean="0">
                <a:solidFill>
                  <a:schemeClr val="tx1"/>
                </a:solidFill>
              </a:rPr>
              <a:t>                                        _</a:t>
            </a:r>
          </a:p>
          <a:p>
            <a:r>
              <a:rPr lang="en-US" altLang="ja-JP" sz="2800" dirty="0" smtClean="0">
                <a:solidFill>
                  <a:schemeClr val="tx1"/>
                </a:solidFill>
              </a:rPr>
              <a:t>         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G </a:t>
            </a:r>
            <a:r>
              <a:rPr lang="en-US" altLang="ja-JP" sz="2800" dirty="0" smtClean="0">
                <a:solidFill>
                  <a:schemeClr val="tx1"/>
                </a:solidFill>
              </a:rPr>
              <a:t>(X) = 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G </a:t>
            </a:r>
            <a:r>
              <a:rPr lang="en-US" altLang="ja-JP" sz="2800" dirty="0" smtClean="0">
                <a:solidFill>
                  <a:schemeClr val="tx1"/>
                </a:solidFill>
              </a:rPr>
              <a:t>(h</a:t>
            </a:r>
            <a:r>
              <a:rPr lang="en-US" altLang="ja-JP" sz="2800" baseline="30000" dirty="0" smtClean="0">
                <a:solidFill>
                  <a:schemeClr val="tx1"/>
                </a:solidFill>
              </a:rPr>
              <a:t>0</a:t>
            </a:r>
            <a:r>
              <a:rPr lang="en-US" altLang="ja-JP" sz="2800" dirty="0" smtClean="0">
                <a:solidFill>
                  <a:schemeClr val="tx1"/>
                </a:solidFill>
              </a:rPr>
              <a:t>-&gt; X X)</a:t>
            </a:r>
          </a:p>
          <a:p>
            <a:endParaRPr lang="en-US" altLang="ja-JP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691680" y="764704"/>
            <a:ext cx="5256584" cy="388843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noFill/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763688" y="221860"/>
            <a:ext cx="5040560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U32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– DEV(b/c)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8" name="下矢印 7"/>
          <p:cNvSpPr/>
          <p:nvPr/>
        </p:nvSpPr>
        <p:spPr bwMode="auto">
          <a:xfrm>
            <a:off x="3779912" y="4797152"/>
            <a:ext cx="70065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55355" y="4345359"/>
            <a:ext cx="1480741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T_U32 (GeV)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811275" y="2400552"/>
            <a:ext cx="893193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DEV(b/c)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827584" y="5229200"/>
            <a:ext cx="7308304" cy="1080120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There is a strong correlation between 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U32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– DEV(b/c)!</a:t>
            </a:r>
            <a:endParaRPr lang="en-US" altLang="ja-JP" dirty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endParaRPr lang="en-US" altLang="ja-JP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DEV(b/c) can be as large as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~ +200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% for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large T</a:t>
            </a:r>
            <a:r>
              <a:rPr lang="en-US" altLang="ja-JP" baseline="-25000" dirty="0">
                <a:solidFill>
                  <a:srgbClr val="FF0000"/>
                </a:solidFill>
                <a:ea typeface="ＭＳ Ｐゴシック" pitchFamily="50" charset="-128"/>
              </a:rPr>
              <a:t>U32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!</a:t>
            </a:r>
            <a:endParaRPr lang="en-US" altLang="ja-JP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defRPr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kumimoji="1" lang="en-US" altLang="ja-JP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 </a:t>
            </a: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554" y="908720"/>
            <a:ext cx="4356678" cy="3589391"/>
          </a:xfrm>
          <a:prstGeom prst="rect">
            <a:avLst/>
          </a:prstGeom>
        </p:spPr>
      </p:pic>
      <p:sp>
        <p:nvSpPr>
          <p:cNvPr id="9" name="円/楕円 8"/>
          <p:cNvSpPr/>
          <p:nvPr/>
        </p:nvSpPr>
        <p:spPr bwMode="auto">
          <a:xfrm>
            <a:off x="3995936" y="4246221"/>
            <a:ext cx="1080120" cy="478923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13" name="直線矢印コネクタ 12"/>
          <p:cNvCxnSpPr>
            <a:stCxn id="14" idx="1"/>
            <a:endCxn id="9" idx="6"/>
          </p:cNvCxnSpPr>
          <p:nvPr/>
        </p:nvCxnSpPr>
        <p:spPr bwMode="auto">
          <a:xfrm flipH="1" flipV="1">
            <a:off x="5076056" y="4485683"/>
            <a:ext cx="746859" cy="746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テキスト ボックス 13"/>
          <p:cNvSpPr txBox="1"/>
          <p:nvPr/>
        </p:nvSpPr>
        <p:spPr>
          <a:xfrm>
            <a:off x="5822915" y="4293096"/>
            <a:ext cx="2816629" cy="400110"/>
          </a:xfrm>
          <a:prstGeom prst="rect">
            <a:avLst/>
          </a:prstGeom>
          <a:solidFill>
            <a:schemeClr val="tx1"/>
          </a:solidFill>
          <a:ln>
            <a:solidFill>
              <a:schemeClr val="accent4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c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L</a:t>
            </a:r>
            <a:r>
              <a:rPr lang="en-US" altLang="ja-JP" sz="2000" dirty="0" smtClean="0"/>
              <a:t> – </a:t>
            </a:r>
            <a:r>
              <a:rPr lang="en-US" altLang="ja-JP" sz="2000" dirty="0" err="1" smtClean="0"/>
              <a:t>t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/>
              <a:t>R</a:t>
            </a:r>
            <a:r>
              <a:rPr lang="en-US" altLang="ja-JP" sz="2000" dirty="0" smtClean="0"/>
              <a:t> m</a:t>
            </a:r>
            <a:r>
              <a:rPr kumimoji="1" lang="en-US" altLang="ja-JP" sz="2000" dirty="0" smtClean="0"/>
              <a:t>ixing parameter</a:t>
            </a:r>
            <a:endParaRPr kumimoji="1" lang="ja-JP" altLang="en-US" sz="2000" dirty="0"/>
          </a:p>
        </p:txBody>
      </p:sp>
      <p:cxnSp>
        <p:nvCxnSpPr>
          <p:cNvPr id="5" name="直線コネクタ 4"/>
          <p:cNvCxnSpPr/>
          <p:nvPr/>
        </p:nvCxnSpPr>
        <p:spPr bwMode="auto">
          <a:xfrm>
            <a:off x="2987824" y="3429000"/>
            <a:ext cx="338437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テキスト ボックス 6"/>
          <p:cNvSpPr txBox="1"/>
          <p:nvPr/>
        </p:nvSpPr>
        <p:spPr>
          <a:xfrm>
            <a:off x="4480568" y="3162454"/>
            <a:ext cx="4812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SM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06674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4" y="188640"/>
            <a:ext cx="4608512" cy="648072"/>
          </a:xfrm>
        </p:spPr>
        <p:txBody>
          <a:bodyPr/>
          <a:lstStyle/>
          <a:p>
            <a:pPr eaLnBrk="1" hangingPunct="1"/>
            <a:r>
              <a:rPr lang="en-US" altLang="ja-JP" b="1" i="1" dirty="0" smtClean="0">
                <a:latin typeface="Times New Roman" pitchFamily="18" charset="0"/>
              </a:rPr>
              <a:t>Contents</a:t>
            </a: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1115616" y="1700808"/>
            <a:ext cx="676875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altLang="ja-JP" sz="2000" dirty="0">
                <a:solidFill>
                  <a:schemeClr val="tx1"/>
                </a:solidFill>
              </a:rPr>
              <a:t>1. Introduction</a:t>
            </a:r>
          </a:p>
          <a:p>
            <a:pPr marL="342900" indent="-342900"/>
            <a:endParaRPr lang="en-US" altLang="ja-JP" sz="2000" dirty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>
                <a:solidFill>
                  <a:schemeClr val="tx1"/>
                </a:solidFill>
              </a:rPr>
              <a:t>2. </a:t>
            </a:r>
            <a:r>
              <a:rPr lang="en-US" altLang="ja-JP" sz="2000" dirty="0" smtClean="0">
                <a:solidFill>
                  <a:schemeClr val="tx1"/>
                </a:solidFill>
              </a:rPr>
              <a:t>MSSM with QFV</a:t>
            </a:r>
          </a:p>
          <a:p>
            <a:pPr marL="342900" indent="-342900"/>
            <a:endParaRPr lang="en-US" altLang="ja-JP" sz="2000" dirty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>
                <a:solidFill>
                  <a:schemeClr val="tx1"/>
                </a:solidFill>
              </a:rPr>
              <a:t>3</a:t>
            </a:r>
            <a:r>
              <a:rPr lang="en-US" altLang="ja-JP" sz="2000" dirty="0" smtClean="0">
                <a:solidFill>
                  <a:schemeClr val="tx1"/>
                </a:solidFill>
              </a:rPr>
              <a:t>. </a:t>
            </a:r>
            <a:r>
              <a:rPr lang="en-US" altLang="ja-JP" sz="2000" dirty="0">
                <a:solidFill>
                  <a:schemeClr val="tx1"/>
                </a:solidFill>
              </a:rPr>
              <a:t>Constraints on the </a:t>
            </a:r>
            <a:r>
              <a:rPr lang="en-US" altLang="ja-JP" sz="2000" dirty="0" smtClean="0">
                <a:solidFill>
                  <a:schemeClr val="tx1"/>
                </a:solidFill>
              </a:rPr>
              <a:t>MSSM</a:t>
            </a:r>
            <a:endParaRPr lang="en-US" altLang="ja-JP" sz="2000" dirty="0">
              <a:solidFill>
                <a:schemeClr val="tx1"/>
              </a:solidFill>
            </a:endParaRPr>
          </a:p>
          <a:p>
            <a:pPr marL="342900" indent="-342900"/>
            <a:endParaRPr lang="en-US" altLang="ja-JP" sz="2000" dirty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>
                <a:solidFill>
                  <a:schemeClr val="tx1"/>
                </a:solidFill>
              </a:rPr>
              <a:t>4</a:t>
            </a:r>
            <a:r>
              <a:rPr lang="en-US" altLang="ja-JP" sz="2000" dirty="0" smtClean="0">
                <a:solidFill>
                  <a:schemeClr val="tx1"/>
                </a:solidFill>
              </a:rPr>
              <a:t>. Parameter  scan </a:t>
            </a:r>
            <a:r>
              <a:rPr lang="en-US" altLang="ja-JP" sz="2000" dirty="0">
                <a:solidFill>
                  <a:schemeClr val="tx1"/>
                </a:solidFill>
              </a:rPr>
              <a:t>for h</a:t>
            </a:r>
            <a:r>
              <a:rPr lang="en-US" altLang="ja-JP" sz="2000" baseline="30000" dirty="0">
                <a:solidFill>
                  <a:schemeClr val="tx1"/>
                </a:solidFill>
              </a:rPr>
              <a:t>0</a:t>
            </a:r>
            <a:r>
              <a:rPr lang="en-US" altLang="ja-JP" sz="2000" dirty="0">
                <a:solidFill>
                  <a:schemeClr val="tx1"/>
                </a:solidFill>
              </a:rPr>
              <a:t> →  c </a:t>
            </a:r>
            <a:r>
              <a:rPr lang="en-US" altLang="ja-JP" sz="2000" dirty="0" err="1">
                <a:solidFill>
                  <a:schemeClr val="tx1"/>
                </a:solidFill>
              </a:rPr>
              <a:t>c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>
                <a:solidFill>
                  <a:schemeClr val="tx1"/>
                </a:solidFill>
              </a:rPr>
              <a:t> , b </a:t>
            </a:r>
            <a:r>
              <a:rPr lang="en-US" altLang="ja-JP" sz="2000" dirty="0" err="1">
                <a:solidFill>
                  <a:schemeClr val="tx1"/>
                </a:solidFill>
              </a:rPr>
              <a:t>b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>
                <a:solidFill>
                  <a:schemeClr val="tx1"/>
                </a:solidFill>
              </a:rPr>
              <a:t> , b s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 smtClean="0">
                <a:solidFill>
                  <a:schemeClr val="tx1"/>
                </a:solidFill>
              </a:rPr>
              <a:t>  in the MSSM</a:t>
            </a:r>
          </a:p>
          <a:p>
            <a:pPr marL="342900" indent="-342900"/>
            <a:endParaRPr lang="en-US" altLang="ja-JP" sz="2000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 smtClean="0">
                <a:solidFill>
                  <a:schemeClr val="tx1"/>
                </a:solidFill>
              </a:rPr>
              <a:t>5. h</a:t>
            </a:r>
            <a:r>
              <a:rPr lang="en-US" altLang="ja-JP" sz="2000" baseline="30000" dirty="0" smtClean="0">
                <a:solidFill>
                  <a:schemeClr val="tx1"/>
                </a:solidFill>
              </a:rPr>
              <a:t>0</a:t>
            </a:r>
            <a:r>
              <a:rPr lang="en-US" altLang="ja-JP" sz="2000" dirty="0" smtClean="0">
                <a:solidFill>
                  <a:schemeClr val="tx1"/>
                </a:solidFill>
              </a:rPr>
              <a:t> →  c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c</a:t>
            </a:r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 smtClean="0">
                <a:solidFill>
                  <a:schemeClr val="tx1"/>
                </a:solidFill>
              </a:rPr>
              <a:t> , b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b</a:t>
            </a:r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 smtClean="0">
                <a:solidFill>
                  <a:schemeClr val="tx1"/>
                </a:solidFill>
              </a:rPr>
              <a:t> , b s</a:t>
            </a:r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  </a:t>
            </a:r>
            <a:r>
              <a:rPr lang="en-US" altLang="ja-JP" sz="2000" dirty="0" smtClean="0">
                <a:solidFill>
                  <a:schemeClr val="tx1"/>
                </a:solidFill>
              </a:rPr>
              <a:t>in </a:t>
            </a:r>
            <a:r>
              <a:rPr lang="en-US" altLang="ja-JP" sz="2000" dirty="0">
                <a:solidFill>
                  <a:schemeClr val="tx1"/>
                </a:solidFill>
              </a:rPr>
              <a:t>the </a:t>
            </a:r>
            <a:r>
              <a:rPr lang="en-US" altLang="ja-JP" sz="2000" dirty="0" smtClean="0">
                <a:solidFill>
                  <a:schemeClr val="tx1"/>
                </a:solidFill>
              </a:rPr>
              <a:t>MSSM</a:t>
            </a:r>
          </a:p>
          <a:p>
            <a:pPr marL="342900" indent="-342900"/>
            <a:endParaRPr lang="en-US" altLang="ja-JP" sz="2000" dirty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>
                <a:solidFill>
                  <a:schemeClr val="tx1"/>
                </a:solidFill>
              </a:rPr>
              <a:t>6</a:t>
            </a:r>
            <a:r>
              <a:rPr lang="en-US" altLang="ja-JP" sz="2000" dirty="0" smtClean="0">
                <a:solidFill>
                  <a:schemeClr val="tx1"/>
                </a:solidFill>
              </a:rPr>
              <a:t>. </a:t>
            </a:r>
            <a:r>
              <a:rPr lang="en-US" altLang="ja-JP" sz="2000" dirty="0">
                <a:solidFill>
                  <a:schemeClr val="tx1"/>
                </a:solidFill>
              </a:rPr>
              <a:t>h</a:t>
            </a:r>
            <a:r>
              <a:rPr lang="en-US" altLang="ja-JP" sz="2000" baseline="30000" dirty="0">
                <a:solidFill>
                  <a:schemeClr val="tx1"/>
                </a:solidFill>
              </a:rPr>
              <a:t>0</a:t>
            </a:r>
            <a:r>
              <a:rPr lang="en-US" altLang="ja-JP" sz="2000" dirty="0">
                <a:solidFill>
                  <a:schemeClr val="tx1"/>
                </a:solidFill>
              </a:rPr>
              <a:t> → </a:t>
            </a:r>
            <a:r>
              <a:rPr lang="en-US" altLang="ja-JP" sz="2000" dirty="0" smtClean="0">
                <a:solidFill>
                  <a:schemeClr val="tx1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2000" dirty="0">
                <a:solidFill>
                  <a:schemeClr val="tx1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g, </a:t>
            </a:r>
            <a:r>
              <a:rPr lang="en-US" altLang="ja-JP" sz="2000" dirty="0">
                <a:solidFill>
                  <a:schemeClr val="tx1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g </a:t>
            </a:r>
            <a:r>
              <a:rPr lang="en-US" altLang="ja-JP" sz="2000" dirty="0" err="1">
                <a:solidFill>
                  <a:schemeClr val="tx1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g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>
                <a:solidFill>
                  <a:schemeClr val="tx1"/>
                </a:solidFill>
              </a:rPr>
              <a:t>in the MSSM</a:t>
            </a:r>
            <a:endParaRPr lang="en-US" altLang="ja-JP" sz="2000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ja-JP" sz="2000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>
                <a:solidFill>
                  <a:schemeClr val="tx1"/>
                </a:solidFill>
              </a:rPr>
              <a:t>7</a:t>
            </a:r>
            <a:r>
              <a:rPr lang="en-US" altLang="ja-JP" sz="2000" dirty="0" smtClean="0">
                <a:solidFill>
                  <a:schemeClr val="tx1"/>
                </a:solidFill>
              </a:rPr>
              <a:t>. 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07504" y="332656"/>
            <a:ext cx="4824536" cy="80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ja-JP" sz="3600" kern="0" dirty="0" smtClean="0">
                <a:solidFill>
                  <a:srgbClr val="CCFFFF"/>
                </a:solidFill>
                <a:ea typeface="ＭＳ Ｐゴシック"/>
              </a:rPr>
              <a:t>5.3 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BR(h</a:t>
            </a:r>
            <a:r>
              <a:rPr lang="en-US" altLang="ja-JP" sz="3600" u="sng" baseline="30000" dirty="0">
                <a:solidFill>
                  <a:schemeClr val="tx2"/>
                </a:solidFill>
                <a:ea typeface="ＭＳ Ｐゴシック" pitchFamily="50" charset="-128"/>
              </a:rPr>
              <a:t>0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 </a:t>
            </a:r>
            <a:r>
              <a:rPr lang="en-US" altLang="ja-JP" sz="3600" u="sng" dirty="0" smtClean="0">
                <a:solidFill>
                  <a:schemeClr val="tx2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</a:t>
            </a:r>
            <a:r>
              <a:rPr lang="en-US" altLang="ja-JP" sz="3600" u="sng" dirty="0" smtClean="0">
                <a:solidFill>
                  <a:schemeClr val="tx2"/>
                </a:solidFill>
                <a:ea typeface="ＭＳ Ｐゴシック" pitchFamily="50" charset="-128"/>
              </a:rPr>
              <a:t> 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b s</a:t>
            </a:r>
            <a:r>
              <a:rPr lang="en-US" altLang="ja-JP" sz="3600" u="sng" dirty="0">
                <a:solidFill>
                  <a:schemeClr val="tx2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 / s b</a:t>
            </a:r>
            <a:r>
              <a:rPr lang="en-US" altLang="ja-JP" sz="3600" u="sng" dirty="0">
                <a:solidFill>
                  <a:schemeClr val="tx2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)</a:t>
            </a:r>
            <a:r>
              <a:rPr lang="en-US" altLang="ja-JP" sz="3600" u="sng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endParaRPr lang="en-US" altLang="ja-JP" sz="3600" u="sng" kern="0" dirty="0" smtClean="0">
              <a:solidFill>
                <a:srgbClr val="CCFFFF"/>
              </a:solidFill>
              <a:ea typeface="ＭＳ Ｐゴシック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正方形/長方形 1"/>
              <p:cNvSpPr/>
              <p:nvPr/>
            </p:nvSpPr>
            <p:spPr>
              <a:xfrm>
                <a:off x="127530" y="1527175"/>
                <a:ext cx="387317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>
                    <a:solidFill>
                      <a:schemeClr val="tx2"/>
                    </a:solidFill>
                    <a:ea typeface="ＭＳ Ｐゴシック" pitchFamily="50" charset="-128"/>
                  </a:rPr>
                  <a:t>BR(h</a:t>
                </a:r>
                <a:r>
                  <a:rPr lang="en-US" altLang="ja-JP" baseline="30000" dirty="0">
                    <a:solidFill>
                      <a:schemeClr val="tx2"/>
                    </a:solidFill>
                    <a:ea typeface="ＭＳ Ｐゴシック" pitchFamily="50" charset="-128"/>
                  </a:rPr>
                  <a:t>0</a:t>
                </a:r>
                <a:r>
                  <a:rPr lang="en-US" altLang="ja-JP" dirty="0">
                    <a:solidFill>
                      <a:schemeClr val="tx2"/>
                    </a:solidFill>
                    <a:ea typeface="ＭＳ Ｐゴシック" pitchFamily="50" charset="-128"/>
                  </a:rPr>
                  <a:t> -&gt; b s</a:t>
                </a:r>
                <a:r>
                  <a:rPr lang="en-US" altLang="ja-JP" dirty="0">
                    <a:solidFill>
                      <a:schemeClr val="tx2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dirty="0">
                    <a:solidFill>
                      <a:schemeClr val="tx2"/>
                    </a:solidFill>
                    <a:ea typeface="ＭＳ Ｐゴシック" pitchFamily="50" charset="-128"/>
                  </a:rPr>
                  <a:t> / s b</a:t>
                </a:r>
                <a:r>
                  <a:rPr lang="en-US" altLang="ja-JP" dirty="0">
                    <a:solidFill>
                      <a:schemeClr val="tx2"/>
                    </a:solidFill>
                    <a:latin typeface="Arial Unicode MS" panose="020B0604020202020204" pitchFamily="50" charset="-128"/>
                    <a:ea typeface="ＭＳ Ｐゴシック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dirty="0" smtClean="0">
                    <a:solidFill>
                      <a:schemeClr val="tx2"/>
                    </a:solidFill>
                    <a:ea typeface="ＭＳ Ｐゴシック" pitchFamily="50" charset="-128"/>
                  </a:rPr>
                  <a:t>)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</m:oMath>
                </a14:m>
                <a:r>
                  <a:rPr lang="en-US" altLang="ja-JP" dirty="0" smtClean="0">
                    <a:solidFill>
                      <a:schemeClr val="tx2"/>
                    </a:solidFill>
                    <a:ea typeface="ＭＳ Ｐゴシック" pitchFamily="50" charset="-128"/>
                  </a:rPr>
                  <a:t> </a:t>
                </a:r>
                <a:r>
                  <a:rPr lang="en-US" altLang="ja-JP" dirty="0" smtClean="0">
                    <a:solidFill>
                      <a:srgbClr val="FFFF00"/>
                    </a:solidFill>
                    <a:ea typeface="ＭＳ Ｐゴシック" pitchFamily="50" charset="-128"/>
                  </a:rPr>
                  <a:t>0  (SM)</a:t>
                </a:r>
                <a:endParaRPr lang="ja-JP" alt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" name="正方形/長方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530" y="1527175"/>
                <a:ext cx="3873176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2520" t="-10667" b="-32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正方形/長方形 2"/>
          <p:cNvSpPr/>
          <p:nvPr/>
        </p:nvSpPr>
        <p:spPr>
          <a:xfrm>
            <a:off x="107504" y="2235543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chemeClr val="tx2"/>
                </a:solidFill>
              </a:rPr>
              <a:t>BR(</a:t>
            </a:r>
            <a:r>
              <a:rPr lang="en-US" altLang="ja-JP" dirty="0">
                <a:solidFill>
                  <a:srgbClr val="CCFFFF"/>
                </a:solidFill>
                <a:ea typeface="ＭＳ Ｐゴシック" pitchFamily="50" charset="-128"/>
              </a:rPr>
              <a:t>h</a:t>
            </a:r>
            <a:r>
              <a:rPr lang="en-US" altLang="ja-JP" baseline="30000" dirty="0">
                <a:solidFill>
                  <a:srgbClr val="CCFFFF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chemeClr val="tx2"/>
                </a:solidFill>
              </a:rPr>
              <a:t> </a:t>
            </a:r>
            <a:r>
              <a:rPr lang="en-US" altLang="ja-JP" dirty="0">
                <a:solidFill>
                  <a:schemeClr val="tx2"/>
                </a:solidFill>
              </a:rPr>
              <a:t>-&gt; b s̅ / s b̅) can be as large as </a:t>
            </a:r>
            <a:r>
              <a:rPr lang="en-US" altLang="ja-JP" dirty="0" smtClean="0">
                <a:solidFill>
                  <a:srgbClr val="FFFF00"/>
                </a:solidFill>
              </a:rPr>
              <a:t>~</a:t>
            </a:r>
            <a:r>
              <a:rPr lang="en-US" altLang="ja-JP" dirty="0" smtClean="0">
                <a:solidFill>
                  <a:schemeClr val="tx2"/>
                </a:solidFill>
              </a:rPr>
              <a:t> </a:t>
            </a:r>
            <a:r>
              <a:rPr lang="en-US" altLang="ja-JP" dirty="0" smtClean="0">
                <a:solidFill>
                  <a:srgbClr val="FFFF00"/>
                </a:solidFill>
              </a:rPr>
              <a:t>0.17% (MSSM with QFV)</a:t>
            </a:r>
            <a:r>
              <a:rPr lang="en-US" altLang="ja-JP" dirty="0" smtClean="0">
                <a:solidFill>
                  <a:schemeClr val="tx2"/>
                </a:solidFill>
              </a:rPr>
              <a:t>!</a:t>
            </a:r>
            <a:endParaRPr lang="en-US" altLang="ja-JP" dirty="0">
              <a:solidFill>
                <a:schemeClr val="tx2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504" y="2949997"/>
            <a:ext cx="92890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chemeClr val="tx2"/>
                </a:solidFill>
              </a:rPr>
              <a:t>ILC(250+500+1000</a:t>
            </a:r>
            <a:r>
              <a:rPr lang="en-US" altLang="ja-JP" dirty="0">
                <a:solidFill>
                  <a:schemeClr val="tx2"/>
                </a:solidFill>
              </a:rPr>
              <a:t>) sensitivity could be ~ </a:t>
            </a:r>
            <a:r>
              <a:rPr lang="en-US" altLang="ja-JP" dirty="0">
                <a:solidFill>
                  <a:srgbClr val="FFFF00"/>
                </a:solidFill>
              </a:rPr>
              <a:t>0.1% </a:t>
            </a:r>
            <a:r>
              <a:rPr lang="en-US" altLang="ja-JP" dirty="0" smtClean="0">
                <a:solidFill>
                  <a:srgbClr val="FFFF00"/>
                </a:solidFill>
              </a:rPr>
              <a:t>(at </a:t>
            </a:r>
            <a:r>
              <a:rPr lang="en-US" altLang="ja-JP" dirty="0">
                <a:solidFill>
                  <a:srgbClr val="FFFF00"/>
                </a:solidFill>
              </a:rPr>
              <a:t>4 </a:t>
            </a:r>
            <a:r>
              <a:rPr lang="en-US" altLang="ja-JP" dirty="0" smtClean="0">
                <a:solidFill>
                  <a:srgbClr val="FFFF00"/>
                </a:solidFill>
                <a:latin typeface="Symbol" panose="05050102010706020507" pitchFamily="18" charset="2"/>
              </a:rPr>
              <a:t>s </a:t>
            </a:r>
            <a:r>
              <a:rPr lang="en-US" altLang="ja-JP" dirty="0" smtClean="0">
                <a:solidFill>
                  <a:srgbClr val="FFFF00"/>
                </a:solidFill>
              </a:rPr>
              <a:t> significance)</a:t>
            </a:r>
            <a:r>
              <a:rPr lang="en-US" altLang="ja-JP" dirty="0" smtClean="0">
                <a:solidFill>
                  <a:schemeClr val="tx2"/>
                </a:solidFill>
              </a:rPr>
              <a:t>!</a:t>
            </a:r>
            <a:endParaRPr lang="en-US" altLang="ja-JP" dirty="0">
              <a:solidFill>
                <a:schemeClr val="tx2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07504" y="3717032"/>
            <a:ext cx="6336704" cy="338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>
                <a:solidFill>
                  <a:schemeClr val="tx2"/>
                </a:solidFill>
              </a:rPr>
              <a:t>(See also </a:t>
            </a:r>
            <a:r>
              <a:rPr lang="de-DE" altLang="ja-JP" sz="1600" dirty="0">
                <a:solidFill>
                  <a:schemeClr val="tx2"/>
                </a:solidFill>
              </a:rPr>
              <a:t>Heinemeyer </a:t>
            </a:r>
            <a:r>
              <a:rPr lang="de-DE" altLang="ja-JP" sz="1600" dirty="0" smtClean="0">
                <a:solidFill>
                  <a:schemeClr val="tx2"/>
                </a:solidFill>
              </a:rPr>
              <a:t>et al.</a:t>
            </a:r>
            <a:r>
              <a:rPr lang="en-US" altLang="ja-JP" sz="1600" dirty="0">
                <a:solidFill>
                  <a:schemeClr val="tx2"/>
                </a:solidFill>
              </a:rPr>
              <a:t>, </a:t>
            </a:r>
            <a:r>
              <a:rPr lang="en-US" altLang="ja-JP" sz="1600" dirty="0" smtClean="0">
                <a:solidFill>
                  <a:schemeClr val="tx2"/>
                </a:solidFill>
              </a:rPr>
              <a:t>PR D93 </a:t>
            </a:r>
            <a:r>
              <a:rPr lang="en-US" altLang="ja-JP" sz="1600" dirty="0">
                <a:solidFill>
                  <a:schemeClr val="tx2"/>
                </a:solidFill>
              </a:rPr>
              <a:t>(</a:t>
            </a:r>
            <a:r>
              <a:rPr lang="en-US" altLang="ja-JP" sz="1600" dirty="0" smtClean="0">
                <a:solidFill>
                  <a:schemeClr val="tx2"/>
                </a:solidFill>
              </a:rPr>
              <a:t>2016) 095021 [arXiv:1511.04342]. )</a:t>
            </a:r>
            <a:endParaRPr lang="en-US" altLang="ja-JP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15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475656" y="548680"/>
            <a:ext cx="5688632" cy="388843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noFill/>
                <a:ea typeface="ＭＳ Ｐゴシック" pitchFamily="50" charset="-128"/>
              </a:rPr>
              <a:t> </a:t>
            </a:r>
            <a:endParaRPr lang="ja-JP" altLang="en-US" dirty="0" smtClean="0">
              <a:noFill/>
              <a:ea typeface="ＭＳ Ｐゴシック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331640" y="44624"/>
            <a:ext cx="5976664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D23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 BR(h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-&gt; b s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9" name="正方形/長方形 8"/>
          <p:cNvSpPr/>
          <p:nvPr/>
        </p:nvSpPr>
        <p:spPr bwMode="auto">
          <a:xfrm>
            <a:off x="432048" y="4797152"/>
            <a:ext cx="7740352" cy="1982101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There is a strong correlation between T</a:t>
            </a:r>
            <a:r>
              <a:rPr lang="en-US" altLang="ja-JP" sz="18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D23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- BR(h</a:t>
            </a:r>
            <a:r>
              <a:rPr lang="en-US" altLang="ja-JP" sz="18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-&gt; b s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)!</a:t>
            </a:r>
            <a:endParaRPr lang="en-US" altLang="ja-JP" sz="1800" dirty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BR(h</a:t>
            </a:r>
            <a:r>
              <a:rPr lang="en-US" altLang="ja-JP" sz="18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-&gt; b s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can be as large as 0.17% for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large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18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D23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!</a:t>
            </a:r>
          </a:p>
          <a:p>
            <a:pPr>
              <a:lnSpc>
                <a:spcPts val="1400"/>
              </a:lnSpc>
              <a:buFontTx/>
              <a:buChar char="-"/>
              <a:defRPr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  <a:defRPr/>
            </a:pPr>
            <a:r>
              <a:rPr lang="en-US" altLang="ja-JP" sz="1800" dirty="0" smtClean="0">
                <a:solidFill>
                  <a:srgbClr val="FF0000"/>
                </a:solidFill>
              </a:rPr>
              <a:t> ILC(250 + 500 + 1000) sensitivity could be ~ 0.1% at 4 sigma significance!</a:t>
            </a:r>
          </a:p>
          <a:p>
            <a:pPr>
              <a:lnSpc>
                <a:spcPts val="1400"/>
              </a:lnSpc>
              <a:buFontTx/>
              <a:buChar char="-"/>
              <a:defRPr/>
            </a:pPr>
            <a:endParaRPr lang="en-US" altLang="ja-JP" sz="1800" dirty="0" smtClean="0">
              <a:solidFill>
                <a:srgbClr val="FF0000"/>
              </a:solidFill>
            </a:endParaRPr>
          </a:p>
          <a:p>
            <a:pPr>
              <a:lnSpc>
                <a:spcPts val="1400"/>
              </a:lnSpc>
              <a:defRPr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      (private communication with J. Tian)</a:t>
            </a:r>
          </a:p>
          <a:p>
            <a:pPr>
              <a:lnSpc>
                <a:spcPts val="1400"/>
              </a:lnSpc>
              <a:defRPr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- LHC &amp;HL-LHC </a:t>
            </a:r>
            <a:r>
              <a:rPr lang="en-US" altLang="ja-JP" sz="1800" dirty="0" smtClean="0">
                <a:solidFill>
                  <a:srgbClr val="FF0000"/>
                </a:solidFill>
              </a:rPr>
              <a:t>sensitivity should not be so good due to huge QCD BG!</a:t>
            </a: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 marL="285750" indent="-285750"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endParaRPr lang="ja-JP" altLang="en-US" dirty="0" smtClean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8" name="下矢印 7"/>
          <p:cNvSpPr/>
          <p:nvPr/>
        </p:nvSpPr>
        <p:spPr bwMode="auto">
          <a:xfrm>
            <a:off x="3779912" y="4480092"/>
            <a:ext cx="70065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243387" y="4129335"/>
            <a:ext cx="1480741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</a:rPr>
              <a:t>T_D23 (GeV)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620263" y="2184528"/>
            <a:ext cx="1563248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BR(h</a:t>
            </a:r>
            <a:r>
              <a:rPr lang="en-US" altLang="ja-JP" sz="14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-&gt; b s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5" name="円/楕円 4"/>
          <p:cNvSpPr/>
          <p:nvPr/>
        </p:nvSpPr>
        <p:spPr bwMode="auto">
          <a:xfrm>
            <a:off x="4269035" y="4043761"/>
            <a:ext cx="1080120" cy="478923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cxnSp>
        <p:nvCxnSpPr>
          <p:cNvPr id="7" name="直線矢印コネクタ 6"/>
          <p:cNvCxnSpPr>
            <a:stCxn id="25" idx="1"/>
            <a:endCxn id="5" idx="6"/>
          </p:cNvCxnSpPr>
          <p:nvPr/>
        </p:nvCxnSpPr>
        <p:spPr bwMode="auto">
          <a:xfrm flipH="1">
            <a:off x="5349155" y="4240387"/>
            <a:ext cx="746859" cy="4283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テキスト ボックス 24"/>
          <p:cNvSpPr txBox="1"/>
          <p:nvPr/>
        </p:nvSpPr>
        <p:spPr>
          <a:xfrm>
            <a:off x="6096014" y="4040332"/>
            <a:ext cx="2816629" cy="400110"/>
          </a:xfrm>
          <a:prstGeom prst="rect">
            <a:avLst/>
          </a:prstGeom>
          <a:solidFill>
            <a:schemeClr val="tx1"/>
          </a:solidFill>
          <a:ln>
            <a:solidFill>
              <a:schemeClr val="accent4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s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/>
              <a:t> – </a:t>
            </a:r>
            <a:r>
              <a:rPr lang="en-US" altLang="ja-JP" sz="2000" dirty="0" err="1" smtClean="0"/>
              <a:t>b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/>
              <a:t>L</a:t>
            </a:r>
            <a:r>
              <a:rPr lang="en-US" altLang="ja-JP" sz="2000" dirty="0" smtClean="0"/>
              <a:t> mixing parameter</a:t>
            </a:r>
            <a:endParaRPr lang="ja-JP" altLang="en-US" sz="2000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3600" y="548680"/>
            <a:ext cx="4153935" cy="3653298"/>
          </a:xfrm>
          <a:prstGeom prst="rect">
            <a:avLst/>
          </a:prstGeom>
        </p:spPr>
      </p:pic>
      <p:cxnSp>
        <p:nvCxnSpPr>
          <p:cNvPr id="6" name="直線コネクタ 5"/>
          <p:cNvCxnSpPr/>
          <p:nvPr/>
        </p:nvCxnSpPr>
        <p:spPr bwMode="auto">
          <a:xfrm>
            <a:off x="3275856" y="2204864"/>
            <a:ext cx="30243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テキスト ボックス 12"/>
          <p:cNvSpPr txBox="1"/>
          <p:nvPr/>
        </p:nvSpPr>
        <p:spPr>
          <a:xfrm>
            <a:off x="2246038" y="826270"/>
            <a:ext cx="44839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chemeClr val="accent1"/>
                </a:solidFill>
              </a:rPr>
              <a:t>ILC(250+500+1000</a:t>
            </a:r>
            <a:r>
              <a:rPr lang="en-US" altLang="ja-JP" sz="1600" dirty="0">
                <a:solidFill>
                  <a:schemeClr val="accent1"/>
                </a:solidFill>
              </a:rPr>
              <a:t>) sensitivity </a:t>
            </a:r>
            <a:r>
              <a:rPr lang="en-US" altLang="ja-JP" sz="1600" dirty="0" smtClean="0">
                <a:solidFill>
                  <a:schemeClr val="accent1"/>
                </a:solidFill>
              </a:rPr>
              <a:t>at </a:t>
            </a:r>
            <a:r>
              <a:rPr lang="en-US" altLang="ja-JP" sz="1600" dirty="0">
                <a:solidFill>
                  <a:schemeClr val="accent1"/>
                </a:solidFill>
              </a:rPr>
              <a:t>4 </a:t>
            </a:r>
            <a:r>
              <a:rPr lang="en-US" altLang="ja-JP" sz="1600" dirty="0">
                <a:solidFill>
                  <a:schemeClr val="accent1"/>
                </a:solidFill>
                <a:latin typeface="Symbol" panose="05050102010706020507" pitchFamily="18" charset="2"/>
              </a:rPr>
              <a:t>s</a:t>
            </a:r>
            <a:r>
              <a:rPr lang="en-US" altLang="ja-JP" sz="1600" dirty="0" smtClean="0">
                <a:solidFill>
                  <a:schemeClr val="accent1"/>
                </a:solidFill>
              </a:rPr>
              <a:t>  significance</a:t>
            </a:r>
            <a:endParaRPr kumimoji="1" lang="ja-JP" altLang="en-US" sz="1600" dirty="0">
              <a:solidFill>
                <a:schemeClr val="accent1"/>
              </a:solidFill>
            </a:endParaRPr>
          </a:p>
        </p:txBody>
      </p:sp>
      <p:cxnSp>
        <p:nvCxnSpPr>
          <p:cNvPr id="15" name="直線矢印コネクタ 14"/>
          <p:cNvCxnSpPr>
            <a:stCxn id="13" idx="2"/>
          </p:cNvCxnSpPr>
          <p:nvPr/>
        </p:nvCxnSpPr>
        <p:spPr bwMode="auto">
          <a:xfrm>
            <a:off x="4487998" y="1164824"/>
            <a:ext cx="156010" cy="104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" name="テキスト ボックス 3"/>
          <p:cNvSpPr txBox="1"/>
          <p:nvPr/>
        </p:nvSpPr>
        <p:spPr>
          <a:xfrm>
            <a:off x="6216248" y="1908085"/>
            <a:ext cx="977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←</a:t>
            </a:r>
            <a:r>
              <a:rPr lang="en-US" altLang="ja-JP" sz="160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sz="1600" dirty="0" smtClean="0">
                <a:solidFill>
                  <a:srgbClr val="0070C0"/>
                </a:solidFill>
              </a:rPr>
              <a:t>0.1%</a:t>
            </a:r>
            <a:endParaRPr kumimoji="1" lang="ja-JP" alt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13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475656" y="908720"/>
            <a:ext cx="5688632" cy="388843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noFill/>
              <a:ea typeface="ＭＳ Ｐゴシック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403648" y="260648"/>
            <a:ext cx="5976664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D32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 BR(h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-&gt; b s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  </a:t>
            </a:r>
            <a:r>
              <a:rPr lang="en-US" altLang="ja-JP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plane</a:t>
            </a:r>
          </a:p>
        </p:txBody>
      </p:sp>
      <p:sp>
        <p:nvSpPr>
          <p:cNvPr id="8" name="下矢印 7"/>
          <p:cNvSpPr/>
          <p:nvPr/>
        </p:nvSpPr>
        <p:spPr bwMode="auto">
          <a:xfrm>
            <a:off x="3779912" y="4941168"/>
            <a:ext cx="70065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243387" y="4489375"/>
            <a:ext cx="1480741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</a:rPr>
              <a:t>T_D32 (GeV)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692271" y="2544568"/>
            <a:ext cx="1563248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BR(h</a:t>
            </a:r>
            <a:r>
              <a:rPr lang="en-US" altLang="ja-JP" sz="14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-&gt; b s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611560" y="5373216"/>
            <a:ext cx="7524328" cy="1008112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400"/>
              </a:lnSpc>
              <a:buFontTx/>
              <a:buChar char="-"/>
            </a:pPr>
            <a:endParaRPr lang="en-US" altLang="ja-JP" sz="20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There is also a strong correlation between 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D32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- BR(h</a:t>
            </a:r>
            <a:r>
              <a:rPr lang="en-US" altLang="ja-JP" sz="20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-&gt; b s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)!</a:t>
            </a:r>
            <a:endParaRPr lang="en-US" altLang="ja-JP" sz="2000" dirty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endParaRPr lang="en-US" altLang="ja-JP" sz="20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BR(h</a:t>
            </a:r>
            <a:r>
              <a:rPr lang="en-US" altLang="ja-JP" sz="20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-&gt; b s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sz="20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can be as large as 0.17% for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large T</a:t>
            </a:r>
            <a:r>
              <a:rPr lang="en-US" altLang="ja-JP" sz="2000" baseline="-25000" dirty="0">
                <a:solidFill>
                  <a:srgbClr val="FF0000"/>
                </a:solidFill>
                <a:ea typeface="ＭＳ Ｐゴシック" pitchFamily="50" charset="-128"/>
              </a:rPr>
              <a:t>D32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!</a:t>
            </a:r>
            <a:endParaRPr lang="en-US" altLang="ja-JP" sz="20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defRPr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endParaRPr lang="ja-JP" altLang="en-US" dirty="0" smtClean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9" name="円/楕円 8"/>
          <p:cNvSpPr/>
          <p:nvPr/>
        </p:nvSpPr>
        <p:spPr bwMode="auto">
          <a:xfrm>
            <a:off x="4269035" y="4390237"/>
            <a:ext cx="1080120" cy="478923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cxnSp>
        <p:nvCxnSpPr>
          <p:cNvPr id="13" name="直線矢印コネクタ 12"/>
          <p:cNvCxnSpPr>
            <a:stCxn id="14" idx="1"/>
            <a:endCxn id="9" idx="6"/>
          </p:cNvCxnSpPr>
          <p:nvPr/>
        </p:nvCxnSpPr>
        <p:spPr bwMode="auto">
          <a:xfrm flipH="1">
            <a:off x="5349155" y="4528419"/>
            <a:ext cx="746859" cy="10128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テキスト ボックス 13"/>
          <p:cNvSpPr txBox="1"/>
          <p:nvPr/>
        </p:nvSpPr>
        <p:spPr>
          <a:xfrm>
            <a:off x="6096014" y="4328364"/>
            <a:ext cx="2816629" cy="400110"/>
          </a:xfrm>
          <a:prstGeom prst="rect">
            <a:avLst/>
          </a:prstGeom>
          <a:solidFill>
            <a:schemeClr val="tx1"/>
          </a:solidFill>
          <a:ln>
            <a:solidFill>
              <a:schemeClr val="accent4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s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L</a:t>
            </a:r>
            <a:r>
              <a:rPr lang="en-US" altLang="ja-JP" sz="2000" dirty="0" smtClean="0"/>
              <a:t> – </a:t>
            </a:r>
            <a:r>
              <a:rPr lang="en-US" altLang="ja-JP" sz="2000" dirty="0" err="1" smtClean="0"/>
              <a:t>b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/>
              <a:t>R</a:t>
            </a:r>
            <a:r>
              <a:rPr lang="en-US" altLang="ja-JP" sz="2000" dirty="0" smtClean="0"/>
              <a:t> mixing parameter</a:t>
            </a:r>
            <a:endParaRPr lang="ja-JP" altLang="en-US" sz="2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289" y="908720"/>
            <a:ext cx="4153935" cy="3653298"/>
          </a:xfrm>
          <a:prstGeom prst="rect">
            <a:avLst/>
          </a:prstGeom>
        </p:spPr>
      </p:pic>
      <p:cxnSp>
        <p:nvCxnSpPr>
          <p:cNvPr id="15" name="直線コネクタ 14"/>
          <p:cNvCxnSpPr/>
          <p:nvPr/>
        </p:nvCxnSpPr>
        <p:spPr bwMode="auto">
          <a:xfrm>
            <a:off x="3275856" y="2564904"/>
            <a:ext cx="30243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テキスト ボックス 15"/>
          <p:cNvSpPr txBox="1"/>
          <p:nvPr/>
        </p:nvSpPr>
        <p:spPr>
          <a:xfrm>
            <a:off x="2246038" y="1186310"/>
            <a:ext cx="44839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chemeClr val="accent1"/>
                </a:solidFill>
              </a:rPr>
              <a:t>ILC(250+500+1000</a:t>
            </a:r>
            <a:r>
              <a:rPr lang="en-US" altLang="ja-JP" sz="1600" dirty="0">
                <a:solidFill>
                  <a:schemeClr val="accent1"/>
                </a:solidFill>
              </a:rPr>
              <a:t>) sensitivity </a:t>
            </a:r>
            <a:r>
              <a:rPr lang="en-US" altLang="ja-JP" sz="1600" dirty="0" smtClean="0">
                <a:solidFill>
                  <a:schemeClr val="accent1"/>
                </a:solidFill>
              </a:rPr>
              <a:t>at </a:t>
            </a:r>
            <a:r>
              <a:rPr lang="en-US" altLang="ja-JP" sz="1600" dirty="0">
                <a:solidFill>
                  <a:schemeClr val="accent1"/>
                </a:solidFill>
              </a:rPr>
              <a:t>4 </a:t>
            </a:r>
            <a:r>
              <a:rPr lang="en-US" altLang="ja-JP" sz="1600" dirty="0">
                <a:solidFill>
                  <a:schemeClr val="accent1"/>
                </a:solidFill>
                <a:latin typeface="Symbol" panose="05050102010706020507" pitchFamily="18" charset="2"/>
              </a:rPr>
              <a:t>s</a:t>
            </a:r>
            <a:r>
              <a:rPr lang="en-US" altLang="ja-JP" sz="1600" dirty="0" smtClean="0">
                <a:solidFill>
                  <a:schemeClr val="accent1"/>
                </a:solidFill>
              </a:rPr>
              <a:t>  significance</a:t>
            </a:r>
            <a:endParaRPr kumimoji="1" lang="ja-JP" altLang="en-US" sz="1600" dirty="0">
              <a:solidFill>
                <a:schemeClr val="accent1"/>
              </a:solidFill>
            </a:endParaRPr>
          </a:p>
        </p:txBody>
      </p:sp>
      <p:cxnSp>
        <p:nvCxnSpPr>
          <p:cNvPr id="17" name="直線矢印コネクタ 16"/>
          <p:cNvCxnSpPr>
            <a:stCxn id="16" idx="2"/>
          </p:cNvCxnSpPr>
          <p:nvPr/>
        </p:nvCxnSpPr>
        <p:spPr bwMode="auto">
          <a:xfrm>
            <a:off x="4487998" y="1524864"/>
            <a:ext cx="156010" cy="104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テキスト ボックス 17"/>
          <p:cNvSpPr txBox="1"/>
          <p:nvPr/>
        </p:nvSpPr>
        <p:spPr>
          <a:xfrm>
            <a:off x="6216248" y="2271101"/>
            <a:ext cx="977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←</a:t>
            </a:r>
            <a:r>
              <a:rPr lang="en-US" altLang="ja-JP" sz="160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sz="1600" dirty="0" smtClean="0">
                <a:solidFill>
                  <a:srgbClr val="0070C0"/>
                </a:solidFill>
              </a:rPr>
              <a:t>0.1%</a:t>
            </a:r>
            <a:endParaRPr kumimoji="1" lang="ja-JP" alt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49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475656" y="548680"/>
            <a:ext cx="5688632" cy="388843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noFill/>
              <a:ea typeface="ＭＳ Ｐゴシック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39552" y="44624"/>
            <a:ext cx="7632848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BR(h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b s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 -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b </a:t>
            </a:r>
            <a:r>
              <a:rPr lang="en-US" altLang="ja-JP" dirty="0" err="1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8" name="下矢印 7"/>
          <p:cNvSpPr/>
          <p:nvPr/>
        </p:nvSpPr>
        <p:spPr bwMode="auto">
          <a:xfrm>
            <a:off x="3758089" y="4509120"/>
            <a:ext cx="70065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243387" y="4129335"/>
            <a:ext cx="1408733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4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b </a:t>
            </a:r>
            <a:r>
              <a:rPr lang="en-US" altLang="ja-JP" sz="1400" dirty="0" err="1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713110" y="2184528"/>
            <a:ext cx="1521570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BR(h</a:t>
            </a:r>
            <a:r>
              <a:rPr lang="en-US" altLang="ja-JP" sz="14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b s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107504" y="4869160"/>
            <a:ext cx="8640960" cy="1800200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-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There is a strong correlation between DEV(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h</a:t>
            </a:r>
            <a:r>
              <a:rPr lang="en-US" altLang="ja-JP" sz="20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b </a:t>
            </a:r>
            <a:r>
              <a:rPr lang="en-US" altLang="ja-JP" sz="2000" dirty="0" err="1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) &amp;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BR(h</a:t>
            </a:r>
            <a:r>
              <a:rPr lang="en-US" altLang="ja-JP" sz="20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b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s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)!</a:t>
            </a:r>
            <a:endParaRPr lang="en-US" altLang="ja-JP" sz="2000" dirty="0">
              <a:solidFill>
                <a:srgbClr val="FF0000"/>
              </a:solidFill>
              <a:ea typeface="ＭＳ Ｐゴシック" pitchFamily="50" charset="-128"/>
            </a:endParaRPr>
          </a:p>
          <a:p>
            <a:pPr marL="270510" algn="just">
              <a:spcAft>
                <a:spcPts val="0"/>
              </a:spcAft>
            </a:pPr>
            <a:endParaRPr lang="en-US" altLang="ja-JP" sz="2000" dirty="0">
              <a:solidFill>
                <a:srgbClr val="FF0000"/>
              </a:solidFill>
              <a:ea typeface="ＭＳ Ｐゴシック" pitchFamily="50" charset="-128"/>
            </a:endParaRPr>
          </a:p>
          <a:p>
            <a:pPr marL="270510" algn="just">
              <a:spcAft>
                <a:spcPts val="0"/>
              </a:spcAft>
            </a:pPr>
            <a:r>
              <a:rPr lang="en-US" altLang="ja-JP" sz="2000" kern="100" dirty="0" smtClean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- This </a:t>
            </a:r>
            <a:r>
              <a:rPr lang="en-US" altLang="ja-JP" sz="2000" kern="100" dirty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is due to the fact that DEV(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h</a:t>
            </a:r>
            <a:r>
              <a:rPr lang="en-US" altLang="ja-JP" sz="20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b b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kern="100" dirty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) </a:t>
            </a:r>
            <a:r>
              <a:rPr lang="en-US" altLang="ja-JP" sz="2000" kern="100" dirty="0" smtClean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&amp;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BR(h</a:t>
            </a:r>
            <a:r>
              <a:rPr lang="en-US" altLang="ja-JP" sz="20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b s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sz="2000" kern="100" dirty="0" smtClean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 have </a:t>
            </a:r>
          </a:p>
          <a:p>
            <a:pPr marL="270510" algn="just">
              <a:spcAft>
                <a:spcPts val="0"/>
              </a:spcAft>
            </a:pPr>
            <a:r>
              <a:rPr lang="en-US" altLang="ja-JP" sz="2000" kern="100" dirty="0" smtClean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   a </a:t>
            </a:r>
            <a:r>
              <a:rPr lang="en-US" altLang="ja-JP" sz="2000" kern="100" dirty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common </a:t>
            </a:r>
            <a:r>
              <a:rPr lang="en-US" altLang="ja-JP" sz="2000" kern="100" dirty="0" smtClean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origin </a:t>
            </a:r>
            <a:r>
              <a:rPr lang="en-US" altLang="ja-JP" sz="2000" kern="100" dirty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of enhancement effect, i.e. large trilinear couplings </a:t>
            </a:r>
            <a:endParaRPr lang="ja-JP" altLang="ja-JP" sz="2000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marL="270510" algn="just">
              <a:spcAft>
                <a:spcPts val="0"/>
              </a:spcAft>
            </a:pPr>
            <a:r>
              <a:rPr lang="en-US" altLang="ja-JP" sz="2000" kern="100" dirty="0" smtClean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   T</a:t>
            </a:r>
            <a:r>
              <a:rPr lang="en-US" altLang="ja-JP" sz="2000" kern="100" baseline="-25000" dirty="0" smtClean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D23,32,33</a:t>
            </a:r>
            <a:r>
              <a:rPr lang="en-US" altLang="ja-JP" sz="2000" kern="100" dirty="0" smtClean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sz="2000" kern="100" dirty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&amp; T</a:t>
            </a:r>
            <a:r>
              <a:rPr lang="en-US" altLang="ja-JP" sz="2000" kern="100" baseline="-25000" dirty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U23,32,33</a:t>
            </a:r>
            <a:r>
              <a:rPr lang="en-US" altLang="ja-JP" sz="2000" kern="100" dirty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.</a:t>
            </a:r>
            <a:endParaRPr lang="ja-JP" altLang="ja-JP" sz="2000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>
              <a:lnSpc>
                <a:spcPts val="1400"/>
              </a:lnSpc>
            </a:pPr>
            <a:endParaRPr lang="ja-JP" altLang="en-US" dirty="0" smtClean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3895" y="629925"/>
            <a:ext cx="4153935" cy="3653298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671305" y="3570428"/>
            <a:ext cx="333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0" i="0" dirty="0" smtClean="0"/>
              <a:t>x</a:t>
            </a:r>
            <a:endParaRPr kumimoji="1" lang="ja-JP" altLang="en-US" b="0" i="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572000" y="343192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i="0" dirty="0"/>
              <a:t>S</a:t>
            </a:r>
            <a:r>
              <a:rPr lang="en-US" altLang="ja-JP" sz="1800" i="0" dirty="0" smtClean="0"/>
              <a:t>M</a:t>
            </a:r>
            <a:endParaRPr kumimoji="1" lang="ja-JP" altLang="en-US" sz="1800" i="0" dirty="0"/>
          </a:p>
        </p:txBody>
      </p:sp>
      <p:cxnSp>
        <p:nvCxnSpPr>
          <p:cNvPr id="13" name="直線コネクタ 12"/>
          <p:cNvCxnSpPr/>
          <p:nvPr/>
        </p:nvCxnSpPr>
        <p:spPr bwMode="auto">
          <a:xfrm>
            <a:off x="3305352" y="2291620"/>
            <a:ext cx="30243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テキスト ボックス 13"/>
          <p:cNvSpPr txBox="1"/>
          <p:nvPr/>
        </p:nvSpPr>
        <p:spPr>
          <a:xfrm>
            <a:off x="2246038" y="913026"/>
            <a:ext cx="44839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chemeClr val="accent1"/>
                </a:solidFill>
              </a:rPr>
              <a:t>ILC(250+500+1000</a:t>
            </a:r>
            <a:r>
              <a:rPr lang="en-US" altLang="ja-JP" sz="1600" dirty="0">
                <a:solidFill>
                  <a:schemeClr val="accent1"/>
                </a:solidFill>
              </a:rPr>
              <a:t>) sensitivity </a:t>
            </a:r>
            <a:r>
              <a:rPr lang="en-US" altLang="ja-JP" sz="1600" dirty="0" smtClean="0">
                <a:solidFill>
                  <a:schemeClr val="accent1"/>
                </a:solidFill>
              </a:rPr>
              <a:t>at </a:t>
            </a:r>
            <a:r>
              <a:rPr lang="en-US" altLang="ja-JP" sz="1600" dirty="0">
                <a:solidFill>
                  <a:schemeClr val="accent1"/>
                </a:solidFill>
              </a:rPr>
              <a:t>4 </a:t>
            </a:r>
            <a:r>
              <a:rPr lang="en-US" altLang="ja-JP" sz="1600" dirty="0">
                <a:solidFill>
                  <a:schemeClr val="accent1"/>
                </a:solidFill>
                <a:latin typeface="Symbol" panose="05050102010706020507" pitchFamily="18" charset="2"/>
              </a:rPr>
              <a:t>s</a:t>
            </a:r>
            <a:r>
              <a:rPr lang="en-US" altLang="ja-JP" sz="1600" dirty="0" smtClean="0">
                <a:solidFill>
                  <a:schemeClr val="accent1"/>
                </a:solidFill>
              </a:rPr>
              <a:t>  significance</a:t>
            </a:r>
            <a:endParaRPr kumimoji="1" lang="ja-JP" altLang="en-US" sz="1600" dirty="0">
              <a:solidFill>
                <a:schemeClr val="accent1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 bwMode="auto">
          <a:xfrm>
            <a:off x="4920046" y="1251580"/>
            <a:ext cx="156010" cy="104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テキスト ボックス 16"/>
          <p:cNvSpPr txBox="1"/>
          <p:nvPr/>
        </p:nvSpPr>
        <p:spPr>
          <a:xfrm>
            <a:off x="6263140" y="1994792"/>
            <a:ext cx="977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←</a:t>
            </a:r>
            <a:r>
              <a:rPr lang="en-US" altLang="ja-JP" sz="160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sz="1600" dirty="0" smtClean="0">
                <a:solidFill>
                  <a:srgbClr val="0070C0"/>
                </a:solidFill>
              </a:rPr>
              <a:t>0.1%</a:t>
            </a:r>
            <a:endParaRPr kumimoji="1" lang="ja-JP" alt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26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475656" y="980587"/>
            <a:ext cx="5688632" cy="388843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noFill/>
              <a:ea typeface="ＭＳ Ｐゴシック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187624" y="332656"/>
            <a:ext cx="6120680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BR(h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b s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 - </a:t>
            </a:r>
            <a:r>
              <a:rPr lang="en-US" altLang="ja-JP" dirty="0" err="1">
                <a:solidFill>
                  <a:srgbClr val="FF0000"/>
                </a:solidFill>
              </a:rPr>
              <a:t>tan</a:t>
            </a:r>
            <a:r>
              <a:rPr lang="en-US" altLang="ja-JP" dirty="0" err="1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plane</a:t>
            </a:r>
          </a:p>
        </p:txBody>
      </p:sp>
      <p:sp>
        <p:nvSpPr>
          <p:cNvPr id="8" name="下矢印 7"/>
          <p:cNvSpPr/>
          <p:nvPr/>
        </p:nvSpPr>
        <p:spPr bwMode="auto">
          <a:xfrm>
            <a:off x="3758089" y="4941168"/>
            <a:ext cx="70065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319972" y="4499828"/>
            <a:ext cx="976685" cy="369332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800" dirty="0" err="1" smtClean="0">
                <a:solidFill>
                  <a:srgbClr val="FF0000"/>
                </a:solidFill>
              </a:rPr>
              <a:t>tan</a:t>
            </a:r>
            <a:r>
              <a:rPr lang="en-US" altLang="ja-JP" sz="18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en-US" altLang="ja-JP" sz="1400" dirty="0" smtClean="0">
                <a:solidFill>
                  <a:srgbClr val="FF0000"/>
                </a:solidFill>
              </a:rPr>
              <a:t> 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713110" y="2616435"/>
            <a:ext cx="1521570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BR(h</a:t>
            </a:r>
            <a:r>
              <a:rPr lang="en-US" altLang="ja-JP" sz="14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b s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755576" y="5373216"/>
            <a:ext cx="7632848" cy="1152128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400"/>
              </a:lnSpc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- 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There is a strong correlation between BR(h</a:t>
            </a:r>
            <a:r>
              <a:rPr lang="en-US" altLang="ja-JP" sz="20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b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s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) &amp; </a:t>
            </a:r>
            <a:r>
              <a:rPr lang="en-US" altLang="ja-JP" sz="2000" dirty="0" err="1">
                <a:solidFill>
                  <a:srgbClr val="FF0000"/>
                </a:solidFill>
              </a:rPr>
              <a:t>tan</a:t>
            </a:r>
            <a:r>
              <a:rPr lang="en-US" altLang="ja-JP" sz="2000" dirty="0" err="1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en-US" altLang="ja-JP" sz="16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!</a:t>
            </a:r>
          </a:p>
          <a:p>
            <a:pPr>
              <a:lnSpc>
                <a:spcPts val="1400"/>
              </a:lnSpc>
            </a:pPr>
            <a:endParaRPr lang="en-US" altLang="ja-JP" sz="2000" dirty="0">
              <a:solidFill>
                <a:srgbClr val="FF0000"/>
              </a:solidFill>
              <a:ea typeface="ＭＳ Ｐゴシック" pitchFamily="50" charset="-128"/>
            </a:endParaRPr>
          </a:p>
          <a:p>
            <a:pPr marL="270510" algn="just">
              <a:spcAft>
                <a:spcPts val="0"/>
              </a:spcAft>
            </a:pP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- BR(h</a:t>
            </a:r>
            <a:r>
              <a:rPr lang="en-US" altLang="ja-JP" sz="20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-&gt; b s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sz="20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can be as large as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0.17% for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tan</a:t>
            </a:r>
            <a:r>
              <a:rPr lang="en-US" altLang="ja-JP" sz="20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en-US" altLang="ja-JP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 ~ 20</a:t>
            </a:r>
            <a:r>
              <a:rPr lang="en-US" altLang="ja-JP" sz="16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!</a:t>
            </a:r>
            <a:endParaRPr lang="ja-JP" altLang="ja-JP" sz="2000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>
              <a:lnSpc>
                <a:spcPts val="1400"/>
              </a:lnSpc>
            </a:pPr>
            <a:endParaRPr lang="ja-JP" altLang="en-US" dirty="0" smtClean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cxnSp>
        <p:nvCxnSpPr>
          <p:cNvPr id="9" name="直線コネクタ 8"/>
          <p:cNvCxnSpPr/>
          <p:nvPr/>
        </p:nvCxnSpPr>
        <p:spPr bwMode="auto">
          <a:xfrm>
            <a:off x="3305352" y="2694172"/>
            <a:ext cx="30243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テキスト ボックス 12"/>
          <p:cNvSpPr txBox="1"/>
          <p:nvPr/>
        </p:nvSpPr>
        <p:spPr>
          <a:xfrm>
            <a:off x="2246038" y="1300830"/>
            <a:ext cx="44839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chemeClr val="accent1"/>
                </a:solidFill>
              </a:rPr>
              <a:t>ILC(250+500+1000</a:t>
            </a:r>
            <a:r>
              <a:rPr lang="en-US" altLang="ja-JP" sz="1600" dirty="0">
                <a:solidFill>
                  <a:schemeClr val="accent1"/>
                </a:solidFill>
              </a:rPr>
              <a:t>) sensitivity </a:t>
            </a:r>
            <a:r>
              <a:rPr lang="en-US" altLang="ja-JP" sz="1600" dirty="0" smtClean="0">
                <a:solidFill>
                  <a:schemeClr val="accent1"/>
                </a:solidFill>
              </a:rPr>
              <a:t>at </a:t>
            </a:r>
            <a:r>
              <a:rPr lang="en-US" altLang="ja-JP" sz="1600" dirty="0">
                <a:solidFill>
                  <a:schemeClr val="accent1"/>
                </a:solidFill>
              </a:rPr>
              <a:t>4 </a:t>
            </a:r>
            <a:r>
              <a:rPr lang="en-US" altLang="ja-JP" sz="1600" dirty="0">
                <a:solidFill>
                  <a:schemeClr val="accent1"/>
                </a:solidFill>
                <a:latin typeface="Symbol" panose="05050102010706020507" pitchFamily="18" charset="2"/>
              </a:rPr>
              <a:t>s</a:t>
            </a:r>
            <a:r>
              <a:rPr lang="en-US" altLang="ja-JP" sz="1600" dirty="0" smtClean="0">
                <a:solidFill>
                  <a:schemeClr val="accent1"/>
                </a:solidFill>
              </a:rPr>
              <a:t>  significance</a:t>
            </a:r>
            <a:endParaRPr kumimoji="1" lang="ja-JP" altLang="en-US" sz="1600" dirty="0">
              <a:solidFill>
                <a:schemeClr val="accent1"/>
              </a:solidFill>
            </a:endParaRPr>
          </a:p>
        </p:txBody>
      </p:sp>
      <p:cxnSp>
        <p:nvCxnSpPr>
          <p:cNvPr id="14" name="直線矢印コネクタ 13"/>
          <p:cNvCxnSpPr/>
          <p:nvPr/>
        </p:nvCxnSpPr>
        <p:spPr bwMode="auto">
          <a:xfrm>
            <a:off x="4848038" y="1639384"/>
            <a:ext cx="156010" cy="104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032" y="1052736"/>
            <a:ext cx="4153935" cy="3653298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6295711" y="2413447"/>
            <a:ext cx="977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←</a:t>
            </a:r>
            <a:r>
              <a:rPr lang="en-US" altLang="ja-JP" sz="160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sz="1600" dirty="0" smtClean="0">
                <a:solidFill>
                  <a:srgbClr val="0070C0"/>
                </a:solidFill>
              </a:rPr>
              <a:t>0.1%</a:t>
            </a:r>
            <a:endParaRPr kumimoji="1" lang="ja-JP" alt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34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95536" y="44624"/>
            <a:ext cx="712879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ja-JP" sz="4400" kern="0" noProof="0" dirty="0">
                <a:solidFill>
                  <a:schemeClr val="tx2"/>
                </a:solidFill>
                <a:ea typeface="+mj-ea"/>
                <a:cs typeface="+mj-cs"/>
              </a:rPr>
              <a:t>6</a:t>
            </a:r>
            <a:r>
              <a:rPr kumimoji="1" lang="en-US" altLang="ja-JP" sz="4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. </a:t>
            </a:r>
            <a:r>
              <a:rPr lang="en-US" altLang="ja-JP" sz="4400" dirty="0">
                <a:solidFill>
                  <a:schemeClr val="tx2"/>
                </a:solidFill>
              </a:rPr>
              <a:t>h</a:t>
            </a:r>
            <a:r>
              <a:rPr lang="en-US" altLang="ja-JP" sz="4400" baseline="30000" dirty="0">
                <a:solidFill>
                  <a:schemeClr val="tx2"/>
                </a:solidFill>
              </a:rPr>
              <a:t>0</a:t>
            </a:r>
            <a:r>
              <a:rPr lang="en-US" altLang="ja-JP" sz="4400" dirty="0">
                <a:solidFill>
                  <a:schemeClr val="tx2"/>
                </a:solidFill>
              </a:rPr>
              <a:t> → </a:t>
            </a:r>
            <a:r>
              <a:rPr lang="en-US" altLang="ja-JP" sz="4400" dirty="0">
                <a:solidFill>
                  <a:schemeClr val="tx2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4400" dirty="0" err="1">
                <a:solidFill>
                  <a:schemeClr val="tx2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4400" dirty="0">
                <a:solidFill>
                  <a:schemeClr val="tx2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4400" dirty="0">
                <a:solidFill>
                  <a:schemeClr val="tx2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g </a:t>
            </a:r>
            <a:r>
              <a:rPr lang="en-US" altLang="ja-JP" sz="4400" dirty="0" err="1">
                <a:solidFill>
                  <a:schemeClr val="tx2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g</a:t>
            </a:r>
            <a:r>
              <a:rPr lang="en-US" altLang="ja-JP" sz="4400" dirty="0">
                <a:solidFill>
                  <a:schemeClr val="tx2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4400" dirty="0">
                <a:solidFill>
                  <a:schemeClr val="tx2"/>
                </a:solidFill>
              </a:rPr>
              <a:t>in the </a:t>
            </a:r>
            <a:r>
              <a:rPr lang="en-US" altLang="ja-JP" sz="4400" dirty="0" smtClean="0">
                <a:solidFill>
                  <a:schemeClr val="tx2"/>
                </a:solidFill>
              </a:rPr>
              <a:t>MSSM</a:t>
            </a:r>
            <a:endParaRPr kumimoji="1" lang="en-US" altLang="ja-JP" sz="4400" b="1" i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39552" y="841350"/>
            <a:ext cx="8114418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altLang="ja-JP" sz="2000" dirty="0" smtClean="0">
                <a:solidFill>
                  <a:schemeClr val="tx1"/>
                </a:solidFill>
              </a:rPr>
              <a:t> </a:t>
            </a:r>
            <a:r>
              <a:rPr lang="en-US" altLang="ja-JP" sz="2000" dirty="0">
                <a:solidFill>
                  <a:schemeClr val="tx1"/>
                </a:solidFill>
              </a:rPr>
              <a:t>For the h decays to photon </a:t>
            </a:r>
            <a:r>
              <a:rPr lang="en-US" altLang="ja-JP" sz="2000" dirty="0" err="1">
                <a:solidFill>
                  <a:schemeClr val="tx1"/>
                </a:solidFill>
              </a:rPr>
              <a:t>photon</a:t>
            </a:r>
            <a:r>
              <a:rPr lang="en-US" altLang="ja-JP" sz="2000" dirty="0">
                <a:solidFill>
                  <a:schemeClr val="tx1"/>
                </a:solidFill>
              </a:rPr>
              <a:t> and gluon </a:t>
            </a:r>
            <a:r>
              <a:rPr lang="en-US" altLang="ja-JP" sz="2000" dirty="0" err="1">
                <a:solidFill>
                  <a:schemeClr val="tx1"/>
                </a:solidFill>
              </a:rPr>
              <a:t>gluon</a:t>
            </a:r>
            <a:r>
              <a:rPr lang="en-US" altLang="ja-JP" sz="2000" dirty="0">
                <a:solidFill>
                  <a:schemeClr val="tx1"/>
                </a:solidFill>
              </a:rPr>
              <a:t> we compute the </a:t>
            </a:r>
            <a:endParaRPr lang="en-US" altLang="ja-JP" sz="2000" dirty="0" smtClean="0">
              <a:solidFill>
                <a:schemeClr val="tx1"/>
              </a:solidFill>
            </a:endParaRP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   widths at </a:t>
            </a:r>
            <a:r>
              <a:rPr lang="en-US" altLang="ja-JP" sz="2000" dirty="0">
                <a:solidFill>
                  <a:schemeClr val="tx1"/>
                </a:solidFill>
              </a:rPr>
              <a:t>NLO QCD level. We perform a MSSM parameter scan </a:t>
            </a:r>
            <a:endParaRPr lang="en-US" altLang="ja-JP" sz="2000" dirty="0" smtClean="0">
              <a:solidFill>
                <a:schemeClr val="tx1"/>
              </a:solidFill>
            </a:endParaRP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  respecting theoretical and experimental constraints.</a:t>
            </a:r>
            <a:endParaRPr lang="en-US" altLang="ja-JP" sz="2000" dirty="0">
              <a:solidFill>
                <a:srgbClr val="FF6699"/>
              </a:solidFill>
            </a:endParaRPr>
          </a:p>
          <a:p>
            <a:r>
              <a:rPr lang="en-US" altLang="ja-JP" sz="1400" dirty="0" smtClean="0">
                <a:solidFill>
                  <a:schemeClr val="tx1"/>
                </a:solidFill>
              </a:rPr>
              <a:t>                                                                        </a:t>
            </a:r>
            <a:endParaRPr lang="en-US" altLang="ja-JP" sz="20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US" altLang="ja-JP" sz="2000" dirty="0" smtClean="0">
                <a:solidFill>
                  <a:schemeClr val="tx1"/>
                </a:solidFill>
              </a:rPr>
              <a:t> </a:t>
            </a:r>
            <a:r>
              <a:rPr lang="en-US" altLang="ja-JP" sz="2000" dirty="0">
                <a:solidFill>
                  <a:schemeClr val="tx1"/>
                </a:solidFill>
              </a:rPr>
              <a:t>From the parameter scan, we find the followings:   </a:t>
            </a:r>
            <a:endParaRPr lang="en-US" altLang="ja-JP" sz="20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altLang="ja-JP" sz="2000" dirty="0" smtClean="0">
              <a:solidFill>
                <a:schemeClr val="tx1"/>
              </a:solidFill>
            </a:endParaRPr>
          </a:p>
          <a:p>
            <a:r>
              <a:rPr lang="en-US" altLang="ja-JP" sz="2000" i="0" dirty="0" smtClean="0">
                <a:solidFill>
                  <a:srgbClr val="FF6699"/>
                </a:solidFill>
              </a:rPr>
              <a:t>(1) DEV(</a:t>
            </a:r>
            <a:r>
              <a:rPr lang="en-US" altLang="ja-JP" sz="2000" dirty="0">
                <a:solidFill>
                  <a:schemeClr val="tx2"/>
                </a:solidFill>
              </a:rPr>
              <a:t>h</a:t>
            </a:r>
            <a:r>
              <a:rPr lang="en-US" altLang="ja-JP" sz="2000" baseline="30000" dirty="0">
                <a:solidFill>
                  <a:schemeClr val="tx2"/>
                </a:solidFill>
              </a:rPr>
              <a:t>0</a:t>
            </a:r>
            <a:r>
              <a:rPr lang="en-US" altLang="ja-JP" sz="2000" dirty="0">
                <a:solidFill>
                  <a:schemeClr val="tx2"/>
                </a:solidFill>
              </a:rPr>
              <a:t> → </a:t>
            </a:r>
            <a:r>
              <a:rPr lang="en-US" altLang="ja-JP" sz="2000" dirty="0">
                <a:solidFill>
                  <a:schemeClr val="tx2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2000" dirty="0" err="1" smtClean="0">
                <a:solidFill>
                  <a:schemeClr val="tx2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2000" dirty="0" smtClean="0">
                <a:solidFill>
                  <a:schemeClr val="tx2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) </a:t>
            </a:r>
            <a:r>
              <a:rPr lang="en-US" altLang="ja-JP" sz="2000" i="0" dirty="0">
                <a:solidFill>
                  <a:srgbClr val="FF6699"/>
                </a:solidFill>
              </a:rPr>
              <a:t>and 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DEV(</a:t>
            </a:r>
            <a:r>
              <a:rPr lang="en-US" altLang="ja-JP" sz="2000" dirty="0">
                <a:solidFill>
                  <a:schemeClr val="tx2"/>
                </a:solidFill>
              </a:rPr>
              <a:t>h</a:t>
            </a:r>
            <a:r>
              <a:rPr lang="en-US" altLang="ja-JP" sz="2000" baseline="30000" dirty="0">
                <a:solidFill>
                  <a:schemeClr val="tx2"/>
                </a:solidFill>
              </a:rPr>
              <a:t>0</a:t>
            </a:r>
            <a:r>
              <a:rPr lang="en-US" altLang="ja-JP" sz="2000" dirty="0">
                <a:solidFill>
                  <a:schemeClr val="tx2"/>
                </a:solidFill>
              </a:rPr>
              <a:t> → </a:t>
            </a:r>
            <a:r>
              <a:rPr lang="en-US" altLang="ja-JP" sz="2000" dirty="0">
                <a:solidFill>
                  <a:schemeClr val="tx2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g g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) </a:t>
            </a:r>
            <a:r>
              <a:rPr lang="en-US" altLang="ja-JP" sz="2000" i="0" dirty="0">
                <a:solidFill>
                  <a:srgbClr val="FF6699"/>
                </a:solidFill>
              </a:rPr>
              <a:t>can be 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sizable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  </a:t>
            </a:r>
            <a:r>
              <a:rPr lang="en-US" altLang="ja-JP" sz="2000" i="0" dirty="0">
                <a:solidFill>
                  <a:srgbClr val="FF6699"/>
                </a:solidFill>
              </a:rPr>
              <a:t>simultaneously: </a:t>
            </a:r>
            <a:endParaRPr lang="en-US" altLang="ja-JP" sz="2000" i="0" dirty="0" smtClean="0">
              <a:solidFill>
                <a:srgbClr val="FF6699"/>
              </a:solidFill>
            </a:endParaRPr>
          </a:p>
          <a:p>
            <a:r>
              <a:rPr lang="en-US" altLang="ja-JP" sz="2000" i="0" dirty="0" smtClean="0">
                <a:solidFill>
                  <a:srgbClr val="FF6699"/>
                </a:solidFill>
              </a:rPr>
              <a:t>    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DEV(</a:t>
            </a:r>
            <a:r>
              <a:rPr lang="en-US" altLang="ja-JP" sz="2000" dirty="0">
                <a:solidFill>
                  <a:schemeClr val="tx2"/>
                </a:solidFill>
              </a:rPr>
              <a:t>h</a:t>
            </a:r>
            <a:r>
              <a:rPr lang="en-US" altLang="ja-JP" sz="2000" baseline="30000" dirty="0">
                <a:solidFill>
                  <a:schemeClr val="tx2"/>
                </a:solidFill>
              </a:rPr>
              <a:t>0</a:t>
            </a:r>
            <a:r>
              <a:rPr lang="en-US" altLang="ja-JP" sz="2000" dirty="0">
                <a:solidFill>
                  <a:schemeClr val="tx2"/>
                </a:solidFill>
              </a:rPr>
              <a:t> → </a:t>
            </a:r>
            <a:r>
              <a:rPr lang="en-US" altLang="ja-JP" sz="2000" dirty="0">
                <a:solidFill>
                  <a:schemeClr val="tx2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2000" dirty="0" err="1" smtClean="0">
                <a:solidFill>
                  <a:schemeClr val="tx2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2000" dirty="0" smtClean="0">
                <a:solidFill>
                  <a:schemeClr val="tx2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) </a:t>
            </a:r>
            <a:r>
              <a:rPr lang="en-US" altLang="ja-JP" sz="2000" i="0" dirty="0">
                <a:solidFill>
                  <a:srgbClr val="FF6699"/>
                </a:solidFill>
              </a:rPr>
              <a:t>can be as large as ~ + 4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%,  </a:t>
            </a:r>
          </a:p>
          <a:p>
            <a:r>
              <a:rPr lang="en-US" altLang="ja-JP" sz="2000" i="0" dirty="0">
                <a:solidFill>
                  <a:srgbClr val="FF6699"/>
                </a:solidFill>
              </a:rPr>
              <a:t> 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   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DEV(</a:t>
            </a:r>
            <a:r>
              <a:rPr lang="en-US" altLang="ja-JP" sz="2000" dirty="0" smtClean="0">
                <a:solidFill>
                  <a:schemeClr val="tx2"/>
                </a:solidFill>
              </a:rPr>
              <a:t>h</a:t>
            </a:r>
            <a:r>
              <a:rPr lang="en-US" altLang="ja-JP" sz="2000" baseline="30000" dirty="0" smtClean="0">
                <a:solidFill>
                  <a:schemeClr val="tx2"/>
                </a:solidFill>
              </a:rPr>
              <a:t>0</a:t>
            </a:r>
            <a:r>
              <a:rPr lang="en-US" altLang="ja-JP" sz="2000" dirty="0" smtClean="0">
                <a:solidFill>
                  <a:schemeClr val="tx2"/>
                </a:solidFill>
              </a:rPr>
              <a:t> </a:t>
            </a:r>
            <a:r>
              <a:rPr lang="en-US" altLang="ja-JP" sz="2000" dirty="0">
                <a:solidFill>
                  <a:schemeClr val="tx2"/>
                </a:solidFill>
              </a:rPr>
              <a:t>→ </a:t>
            </a:r>
            <a:r>
              <a:rPr lang="en-US" altLang="ja-JP" sz="2000" dirty="0">
                <a:solidFill>
                  <a:schemeClr val="tx2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g g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) </a:t>
            </a:r>
            <a:r>
              <a:rPr lang="en-US" altLang="ja-JP" sz="2000" i="0" dirty="0">
                <a:solidFill>
                  <a:srgbClr val="FF6699"/>
                </a:solidFill>
              </a:rPr>
              <a:t>can be as large as ~ -15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%.</a:t>
            </a:r>
          </a:p>
          <a:p>
            <a:endParaRPr lang="en-US" altLang="ja-JP" sz="2000" i="0" dirty="0">
              <a:solidFill>
                <a:srgbClr val="FF6699"/>
              </a:solidFill>
            </a:endParaRPr>
          </a:p>
          <a:p>
            <a:r>
              <a:rPr lang="en-US" altLang="ja-JP" sz="2000" i="0" dirty="0" smtClean="0">
                <a:solidFill>
                  <a:srgbClr val="FF6699"/>
                </a:solidFill>
              </a:rPr>
              <a:t>(2) </a:t>
            </a:r>
            <a:r>
              <a:rPr lang="en-US" altLang="ja-JP" sz="2000" i="0" dirty="0">
                <a:solidFill>
                  <a:srgbClr val="FF6699"/>
                </a:solidFill>
              </a:rPr>
              <a:t>There is a very strong correlation between 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DEV(</a:t>
            </a:r>
            <a:r>
              <a:rPr lang="en-US" altLang="ja-JP" sz="2000" dirty="0">
                <a:solidFill>
                  <a:schemeClr val="tx2"/>
                </a:solidFill>
              </a:rPr>
              <a:t>h</a:t>
            </a:r>
            <a:r>
              <a:rPr lang="en-US" altLang="ja-JP" sz="2000" baseline="30000" dirty="0">
                <a:solidFill>
                  <a:schemeClr val="tx2"/>
                </a:solidFill>
              </a:rPr>
              <a:t>0</a:t>
            </a:r>
            <a:r>
              <a:rPr lang="en-US" altLang="ja-JP" sz="2000" dirty="0">
                <a:solidFill>
                  <a:schemeClr val="tx2"/>
                </a:solidFill>
              </a:rPr>
              <a:t> → </a:t>
            </a:r>
            <a:r>
              <a:rPr lang="en-US" altLang="ja-JP" sz="2000" dirty="0">
                <a:solidFill>
                  <a:schemeClr val="tx2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2000" dirty="0" err="1">
                <a:solidFill>
                  <a:schemeClr val="tx2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2000" dirty="0">
                <a:solidFill>
                  <a:schemeClr val="tx2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) </a:t>
            </a:r>
            <a:endParaRPr lang="en-US" altLang="ja-JP" sz="2000" i="0" dirty="0">
              <a:solidFill>
                <a:srgbClr val="FF6699"/>
              </a:solidFill>
            </a:endParaRPr>
          </a:p>
          <a:p>
            <a:r>
              <a:rPr lang="en-US" altLang="ja-JP" sz="2000" i="0" dirty="0">
                <a:solidFill>
                  <a:srgbClr val="FF6699"/>
                </a:solidFill>
              </a:rPr>
              <a:t>  and 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DEV(</a:t>
            </a:r>
            <a:r>
              <a:rPr lang="en-US" altLang="ja-JP" sz="2000" dirty="0">
                <a:solidFill>
                  <a:schemeClr val="tx2"/>
                </a:solidFill>
              </a:rPr>
              <a:t>h</a:t>
            </a:r>
            <a:r>
              <a:rPr lang="en-US" altLang="ja-JP" sz="2000" baseline="30000" dirty="0">
                <a:solidFill>
                  <a:schemeClr val="tx2"/>
                </a:solidFill>
              </a:rPr>
              <a:t>0</a:t>
            </a:r>
            <a:r>
              <a:rPr lang="en-US" altLang="ja-JP" sz="2000" dirty="0">
                <a:solidFill>
                  <a:schemeClr val="tx2"/>
                </a:solidFill>
              </a:rPr>
              <a:t> → </a:t>
            </a:r>
            <a:r>
              <a:rPr lang="en-US" altLang="ja-JP" sz="2000" dirty="0">
                <a:solidFill>
                  <a:schemeClr val="tx2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g g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). </a:t>
            </a:r>
            <a:r>
              <a:rPr lang="en-US" altLang="ja-JP" sz="2000" i="0" dirty="0">
                <a:solidFill>
                  <a:srgbClr val="FF6699"/>
                </a:solidFill>
              </a:rPr>
              <a:t>This correlation is due to the fact that the </a:t>
            </a:r>
          </a:p>
          <a:p>
            <a:r>
              <a:rPr lang="en-US" altLang="ja-JP" sz="2000" i="0" dirty="0">
                <a:solidFill>
                  <a:srgbClr val="FF6699"/>
                </a:solidFill>
              </a:rPr>
              <a:t>  stop-loop (stop-</a:t>
            </a:r>
            <a:r>
              <a:rPr lang="en-US" altLang="ja-JP" sz="2000" i="0" dirty="0" err="1">
                <a:solidFill>
                  <a:srgbClr val="FF6699"/>
                </a:solidFill>
              </a:rPr>
              <a:t>scharm</a:t>
            </a:r>
            <a:r>
              <a:rPr lang="en-US" altLang="ja-JP" sz="2000" i="0" dirty="0">
                <a:solidFill>
                  <a:srgbClr val="FF6699"/>
                </a:solidFill>
              </a:rPr>
              <a:t> mixture loop) contributions dominate the </a:t>
            </a:r>
            <a:endParaRPr lang="en-US" altLang="ja-JP" sz="2000" i="0" dirty="0" smtClean="0">
              <a:solidFill>
                <a:srgbClr val="FF6699"/>
              </a:solidFill>
            </a:endParaRPr>
          </a:p>
          <a:p>
            <a:r>
              <a:rPr lang="en-US" altLang="ja-JP" sz="2000" i="0" dirty="0">
                <a:solidFill>
                  <a:srgbClr val="FF6699"/>
                </a:solidFill>
              </a:rPr>
              <a:t> 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 two DEV's</a:t>
            </a:r>
            <a:r>
              <a:rPr lang="en-US" altLang="ja-JP" sz="2000" i="0" dirty="0">
                <a:solidFill>
                  <a:srgbClr val="FF6699"/>
                </a:solidFill>
              </a:rPr>
              <a:t>. </a:t>
            </a:r>
            <a:endParaRPr lang="en-US" altLang="ja-JP" sz="2000" i="0" dirty="0" smtClean="0">
              <a:solidFill>
                <a:srgbClr val="FF6699"/>
              </a:solidFill>
            </a:endParaRPr>
          </a:p>
          <a:p>
            <a:endParaRPr lang="en-US" altLang="ja-JP" sz="2000" i="0" dirty="0">
              <a:solidFill>
                <a:srgbClr val="FF6699"/>
              </a:solidFill>
            </a:endParaRPr>
          </a:p>
          <a:p>
            <a:r>
              <a:rPr lang="en-US" altLang="ja-JP" sz="2000" i="0" dirty="0" smtClean="0">
                <a:solidFill>
                  <a:srgbClr val="FF6699"/>
                </a:solidFill>
              </a:rPr>
              <a:t>(3) </a:t>
            </a:r>
            <a:r>
              <a:rPr lang="en-US" altLang="ja-JP" sz="2000" i="0" dirty="0">
                <a:solidFill>
                  <a:srgbClr val="FF6699"/>
                </a:solidFill>
              </a:rPr>
              <a:t>The deviation of the width ratio </a:t>
            </a:r>
            <a:r>
              <a:rPr lang="en-US" altLang="ja-JP" sz="2000" dirty="0">
                <a:solidFill>
                  <a:schemeClr val="tx1"/>
                </a:solidFill>
                <a:latin typeface="Symbol" pitchFamily="18" charset="2"/>
              </a:rPr>
              <a:t>G </a:t>
            </a:r>
            <a:r>
              <a:rPr lang="en-US" altLang="ja-JP" sz="2000" dirty="0" smtClean="0">
                <a:solidFill>
                  <a:schemeClr val="tx1"/>
                </a:solidFill>
              </a:rPr>
              <a:t>(</a:t>
            </a:r>
            <a:r>
              <a:rPr lang="en-US" altLang="ja-JP" sz="2000" dirty="0">
                <a:solidFill>
                  <a:schemeClr val="tx2"/>
                </a:solidFill>
              </a:rPr>
              <a:t>h</a:t>
            </a:r>
            <a:r>
              <a:rPr lang="en-US" altLang="ja-JP" sz="2000" baseline="30000" dirty="0">
                <a:solidFill>
                  <a:schemeClr val="tx2"/>
                </a:solidFill>
              </a:rPr>
              <a:t>0</a:t>
            </a:r>
            <a:r>
              <a:rPr lang="en-US" altLang="ja-JP" sz="2000" dirty="0">
                <a:solidFill>
                  <a:schemeClr val="tx2"/>
                </a:solidFill>
              </a:rPr>
              <a:t> → </a:t>
            </a:r>
            <a:r>
              <a:rPr lang="en-US" altLang="ja-JP" sz="2000" dirty="0">
                <a:solidFill>
                  <a:schemeClr val="tx2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2000" dirty="0" err="1" smtClean="0">
                <a:solidFill>
                  <a:schemeClr val="tx2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2000" dirty="0" smtClean="0">
                <a:solidFill>
                  <a:schemeClr val="tx2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solidFill>
                  <a:schemeClr val="tx1"/>
                </a:solidFill>
              </a:rPr>
              <a:t>) </a:t>
            </a:r>
            <a:r>
              <a:rPr lang="en-US" altLang="ja-JP" sz="2000" dirty="0">
                <a:solidFill>
                  <a:schemeClr val="tx1"/>
                </a:solidFill>
              </a:rPr>
              <a:t>/</a:t>
            </a:r>
            <a:r>
              <a:rPr lang="en-US" altLang="ja-JP" sz="2000" dirty="0">
                <a:solidFill>
                  <a:schemeClr val="tx1"/>
                </a:solidFill>
                <a:latin typeface="Symbol" pitchFamily="18" charset="2"/>
              </a:rPr>
              <a:t> G </a:t>
            </a:r>
            <a:r>
              <a:rPr lang="en-US" altLang="ja-JP" sz="2000" dirty="0" smtClean="0">
                <a:solidFill>
                  <a:schemeClr val="tx1"/>
                </a:solidFill>
              </a:rPr>
              <a:t>(</a:t>
            </a:r>
            <a:r>
              <a:rPr lang="en-US" altLang="ja-JP" sz="2000" dirty="0">
                <a:solidFill>
                  <a:schemeClr val="tx2"/>
                </a:solidFill>
              </a:rPr>
              <a:t>h</a:t>
            </a:r>
            <a:r>
              <a:rPr lang="en-US" altLang="ja-JP" sz="2000" baseline="30000" dirty="0">
                <a:solidFill>
                  <a:schemeClr val="tx2"/>
                </a:solidFill>
              </a:rPr>
              <a:t>0</a:t>
            </a:r>
            <a:r>
              <a:rPr lang="en-US" altLang="ja-JP" sz="2000" dirty="0">
                <a:solidFill>
                  <a:schemeClr val="tx2"/>
                </a:solidFill>
              </a:rPr>
              <a:t> → </a:t>
            </a:r>
            <a:r>
              <a:rPr lang="en-US" altLang="ja-JP" sz="2000" dirty="0" smtClean="0">
                <a:solidFill>
                  <a:schemeClr val="tx2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g </a:t>
            </a:r>
            <a:r>
              <a:rPr lang="en-US" altLang="ja-JP" sz="2000" dirty="0" err="1" smtClean="0">
                <a:solidFill>
                  <a:schemeClr val="tx2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g</a:t>
            </a:r>
            <a:r>
              <a:rPr lang="en-US" altLang="ja-JP" sz="2000" dirty="0" smtClean="0">
                <a:solidFill>
                  <a:schemeClr val="tx2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 smtClean="0">
                <a:solidFill>
                  <a:schemeClr val="tx1"/>
                </a:solidFill>
              </a:rPr>
              <a:t>)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 in </a:t>
            </a:r>
            <a:r>
              <a:rPr lang="en-US" altLang="ja-JP" sz="2000" i="0" dirty="0">
                <a:solidFill>
                  <a:srgbClr val="FF6699"/>
                </a:solidFill>
              </a:rPr>
              <a:t>the 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 </a:t>
            </a:r>
          </a:p>
          <a:p>
            <a:r>
              <a:rPr lang="en-US" altLang="ja-JP" sz="2000" i="0" dirty="0" smtClean="0">
                <a:solidFill>
                  <a:srgbClr val="FF6699"/>
                </a:solidFill>
              </a:rPr>
              <a:t>  MSSM </a:t>
            </a:r>
            <a:r>
              <a:rPr lang="en-US" altLang="ja-JP" sz="2000" i="0" dirty="0">
                <a:solidFill>
                  <a:srgbClr val="FF6699"/>
                </a:solidFill>
              </a:rPr>
              <a:t>from the SM value can be as large as ~ +20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%.</a:t>
            </a:r>
          </a:p>
        </p:txBody>
      </p:sp>
    </p:spTree>
    <p:extLst>
      <p:ext uri="{BB962C8B-B14F-4D97-AF65-F5344CB8AC3E}">
        <p14:creationId xmlns:p14="http://schemas.microsoft.com/office/powerpoint/2010/main" val="416790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/>
          <p:cNvSpPr txBox="1"/>
          <p:nvPr/>
        </p:nvSpPr>
        <p:spPr>
          <a:xfrm>
            <a:off x="827584" y="44624"/>
            <a:ext cx="7056784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</a:t>
            </a:r>
            <a:r>
              <a:rPr lang="en-US" altLang="ja-JP" i="0" dirty="0">
                <a:solidFill>
                  <a:schemeClr val="accent4">
                    <a:lumMod val="10000"/>
                  </a:schemeClr>
                </a:solidFill>
              </a:rPr>
              <a:t>DEV(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altLang="ja-JP" baseline="30000" dirty="0">
                <a:solidFill>
                  <a:schemeClr val="accent4">
                    <a:lumMod val="10000"/>
                  </a:schemeClr>
                </a:solidFill>
              </a:rPr>
              <a:t>0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</a:rPr>
              <a:t> → 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dirty="0" err="1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i="0" dirty="0">
                <a:solidFill>
                  <a:schemeClr val="accent4">
                    <a:lumMod val="10000"/>
                  </a:schemeClr>
                </a:solidFill>
              </a:rPr>
              <a:t>)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- </a:t>
            </a:r>
            <a:r>
              <a:rPr lang="en-US" altLang="ja-JP" i="0" dirty="0">
                <a:solidFill>
                  <a:schemeClr val="accent4">
                    <a:lumMod val="10000"/>
                  </a:schemeClr>
                </a:solidFill>
              </a:rPr>
              <a:t>DEV(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altLang="ja-JP" baseline="30000" dirty="0">
                <a:solidFill>
                  <a:schemeClr val="accent4">
                    <a:lumMod val="10000"/>
                  </a:schemeClr>
                </a:solidFill>
              </a:rPr>
              <a:t>0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</a:rPr>
              <a:t> →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g g</a:t>
            </a:r>
            <a:r>
              <a:rPr lang="en-US" altLang="ja-JP" i="0" dirty="0" smtClean="0">
                <a:solidFill>
                  <a:schemeClr val="accent4">
                    <a:lumMod val="10000"/>
                  </a:schemeClr>
                </a:solidFill>
              </a:rPr>
              <a:t>)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9" name="正方形/長方形 8"/>
          <p:cNvSpPr/>
          <p:nvPr/>
        </p:nvSpPr>
        <p:spPr bwMode="auto">
          <a:xfrm>
            <a:off x="144016" y="5229200"/>
            <a:ext cx="8748464" cy="1512168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i="0" dirty="0">
                <a:solidFill>
                  <a:srgbClr val="FF0000"/>
                </a:solidFill>
              </a:rPr>
              <a:t>DEV(</a:t>
            </a:r>
            <a:r>
              <a:rPr lang="en-US" altLang="ja-JP" sz="1800" dirty="0">
                <a:solidFill>
                  <a:srgbClr val="FF0000"/>
                </a:solidFill>
              </a:rPr>
              <a:t>h</a:t>
            </a:r>
            <a:r>
              <a:rPr lang="en-US" altLang="ja-JP" sz="1800" baseline="30000" dirty="0">
                <a:solidFill>
                  <a:srgbClr val="FF0000"/>
                </a:solidFill>
              </a:rPr>
              <a:t>0</a:t>
            </a:r>
            <a:r>
              <a:rPr lang="en-US" altLang="ja-JP" sz="1800" dirty="0">
                <a:solidFill>
                  <a:srgbClr val="FF0000"/>
                </a:solidFill>
              </a:rPr>
              <a:t> → </a:t>
            </a:r>
            <a:r>
              <a:rPr lang="en-US" altLang="ja-JP" sz="1800" dirty="0">
                <a:solidFill>
                  <a:srgbClr val="FF00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800" dirty="0" err="1">
                <a:solidFill>
                  <a:srgbClr val="FF00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800" dirty="0">
                <a:solidFill>
                  <a:srgbClr val="FF00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i="0" dirty="0">
                <a:solidFill>
                  <a:srgbClr val="FF0000"/>
                </a:solidFill>
              </a:rPr>
              <a:t>)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and </a:t>
            </a:r>
            <a:r>
              <a:rPr lang="en-US" altLang="ja-JP" sz="1800" i="0" dirty="0">
                <a:solidFill>
                  <a:srgbClr val="FF0000"/>
                </a:solidFill>
              </a:rPr>
              <a:t>DEV(</a:t>
            </a:r>
            <a:r>
              <a:rPr lang="en-US" altLang="ja-JP" sz="1800" dirty="0">
                <a:solidFill>
                  <a:srgbClr val="FF0000"/>
                </a:solidFill>
              </a:rPr>
              <a:t>h</a:t>
            </a:r>
            <a:r>
              <a:rPr lang="en-US" altLang="ja-JP" sz="1800" baseline="30000" dirty="0">
                <a:solidFill>
                  <a:srgbClr val="FF0000"/>
                </a:solidFill>
              </a:rPr>
              <a:t>0</a:t>
            </a:r>
            <a:r>
              <a:rPr lang="en-US" altLang="ja-JP" sz="1800" dirty="0">
                <a:solidFill>
                  <a:srgbClr val="FF0000"/>
                </a:solidFill>
              </a:rPr>
              <a:t> → </a:t>
            </a:r>
            <a:r>
              <a:rPr lang="en-US" altLang="ja-JP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g g</a:t>
            </a:r>
            <a:r>
              <a:rPr lang="en-US" altLang="ja-JP" sz="1800" i="0" dirty="0" smtClean="0">
                <a:solidFill>
                  <a:srgbClr val="FF0000"/>
                </a:solidFill>
              </a:rPr>
              <a:t>)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can be  sizable simultaneously!</a:t>
            </a:r>
          </a:p>
          <a:p>
            <a:pPr>
              <a:buFontTx/>
              <a:buChar char="-"/>
            </a:pPr>
            <a:endParaRPr lang="en-US" altLang="ja-JP" sz="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800"/>
              </a:lnSpc>
              <a:buFontTx/>
              <a:buChar char="-"/>
              <a:defRPr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There is a strong correlation between </a:t>
            </a:r>
            <a:r>
              <a:rPr lang="en-US" altLang="ja-JP" sz="1800" i="0" dirty="0">
                <a:solidFill>
                  <a:srgbClr val="FF0000"/>
                </a:solidFill>
              </a:rPr>
              <a:t>DEV(</a:t>
            </a:r>
            <a:r>
              <a:rPr lang="en-US" altLang="ja-JP" sz="1800" dirty="0">
                <a:solidFill>
                  <a:srgbClr val="FF0000"/>
                </a:solidFill>
              </a:rPr>
              <a:t>h</a:t>
            </a:r>
            <a:r>
              <a:rPr lang="en-US" altLang="ja-JP" sz="1800" baseline="30000" dirty="0">
                <a:solidFill>
                  <a:srgbClr val="FF0000"/>
                </a:solidFill>
              </a:rPr>
              <a:t>0</a:t>
            </a:r>
            <a:r>
              <a:rPr lang="en-US" altLang="ja-JP" sz="1800" dirty="0">
                <a:solidFill>
                  <a:srgbClr val="FF0000"/>
                </a:solidFill>
              </a:rPr>
              <a:t> → </a:t>
            </a:r>
            <a:r>
              <a:rPr lang="en-US" altLang="ja-JP" sz="1800" dirty="0">
                <a:solidFill>
                  <a:srgbClr val="FF00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800" dirty="0" err="1">
                <a:solidFill>
                  <a:srgbClr val="FF00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800" dirty="0">
                <a:solidFill>
                  <a:srgbClr val="FF00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i="0" dirty="0">
                <a:solidFill>
                  <a:srgbClr val="FF0000"/>
                </a:solidFill>
              </a:rPr>
              <a:t>)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and </a:t>
            </a:r>
            <a:r>
              <a:rPr lang="en-US" altLang="ja-JP" sz="1800" i="0" dirty="0">
                <a:solidFill>
                  <a:srgbClr val="FF0000"/>
                </a:solidFill>
              </a:rPr>
              <a:t>DEV(</a:t>
            </a:r>
            <a:r>
              <a:rPr lang="en-US" altLang="ja-JP" sz="1800" dirty="0">
                <a:solidFill>
                  <a:srgbClr val="FF0000"/>
                </a:solidFill>
              </a:rPr>
              <a:t>h</a:t>
            </a:r>
            <a:r>
              <a:rPr lang="en-US" altLang="ja-JP" sz="1800" baseline="30000" dirty="0">
                <a:solidFill>
                  <a:srgbClr val="FF0000"/>
                </a:solidFill>
              </a:rPr>
              <a:t>0</a:t>
            </a:r>
            <a:r>
              <a:rPr lang="en-US" altLang="ja-JP" sz="1800" dirty="0">
                <a:solidFill>
                  <a:srgbClr val="FF0000"/>
                </a:solidFill>
              </a:rPr>
              <a:t> → </a:t>
            </a:r>
            <a:r>
              <a:rPr lang="en-US" altLang="ja-JP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g g</a:t>
            </a:r>
            <a:r>
              <a:rPr lang="en-US" altLang="ja-JP" sz="1800" i="0" dirty="0">
                <a:solidFill>
                  <a:srgbClr val="FF0000"/>
                </a:solidFill>
              </a:rPr>
              <a:t>)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!</a:t>
            </a:r>
          </a:p>
          <a:p>
            <a:pPr>
              <a:lnSpc>
                <a:spcPts val="1400"/>
              </a:lnSpc>
              <a:buFontTx/>
              <a:buChar char="-"/>
              <a:defRPr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800"/>
              </a:lnSpc>
              <a:buFontTx/>
              <a:buChar char="-"/>
              <a:defRPr/>
            </a:pPr>
            <a:r>
              <a:rPr lang="en-US" altLang="ja-JP" sz="1800" dirty="0" smtClean="0">
                <a:solidFill>
                  <a:srgbClr val="FF0000"/>
                </a:solidFill>
              </a:rPr>
              <a:t>This correlation is due to the fact that the stop-loop (stop-</a:t>
            </a:r>
            <a:r>
              <a:rPr lang="en-US" altLang="ja-JP" sz="1800" dirty="0" err="1" smtClean="0">
                <a:solidFill>
                  <a:srgbClr val="FF0000"/>
                </a:solidFill>
              </a:rPr>
              <a:t>scharm</a:t>
            </a:r>
            <a:r>
              <a:rPr lang="en-US" altLang="ja-JP" sz="1800" dirty="0" smtClean="0">
                <a:solidFill>
                  <a:srgbClr val="FF0000"/>
                </a:solidFill>
              </a:rPr>
              <a:t> mixture loop) </a:t>
            </a:r>
          </a:p>
          <a:p>
            <a:pPr>
              <a:lnSpc>
                <a:spcPts val="1800"/>
              </a:lnSpc>
              <a:defRPr/>
            </a:pPr>
            <a:r>
              <a:rPr lang="en-US" altLang="ja-JP" sz="1800" dirty="0" smtClean="0">
                <a:solidFill>
                  <a:srgbClr val="FF0000"/>
                </a:solidFill>
              </a:rPr>
              <a:t>  contributions dominate the two DEV’s .</a:t>
            </a: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r>
              <a:rPr kumimoji="1" lang="en-US" altLang="ja-JP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 </a:t>
            </a: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342021" name="Rectangle 5"/>
          <p:cNvSpPr>
            <a:spLocks noChangeArrowheads="1"/>
          </p:cNvSpPr>
          <p:nvPr/>
        </p:nvSpPr>
        <p:spPr bwMode="auto">
          <a:xfrm>
            <a:off x="971600" y="679902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8" name="下矢印 7"/>
          <p:cNvSpPr/>
          <p:nvPr/>
        </p:nvSpPr>
        <p:spPr bwMode="auto">
          <a:xfrm>
            <a:off x="3779912" y="4869160"/>
            <a:ext cx="70065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pic>
        <p:nvPicPr>
          <p:cNvPr id="747521" name="Picture 1" descr="F:\USB.b\Backup\Libretto_2007_7\Mail\Fortran\QFVsq\1 Collaboration\1 Letter_from_Wien\letter_from_Wien_2018_11_27\Scatter_plot_DEV(gam)-DEV(g)_nnnnmmlpplicplb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594160"/>
            <a:ext cx="4286250" cy="4200525"/>
          </a:xfrm>
          <a:prstGeom prst="rect">
            <a:avLst/>
          </a:prstGeom>
          <a:noFill/>
        </p:spPr>
      </p:pic>
      <p:sp>
        <p:nvSpPr>
          <p:cNvPr id="10" name="テキスト ボックス 9"/>
          <p:cNvSpPr txBox="1"/>
          <p:nvPr/>
        </p:nvSpPr>
        <p:spPr>
          <a:xfrm>
            <a:off x="3851920" y="4529299"/>
            <a:ext cx="1440160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i="0" dirty="0">
                <a:solidFill>
                  <a:schemeClr val="accent4">
                    <a:lumMod val="10000"/>
                  </a:schemeClr>
                </a:solidFill>
              </a:rPr>
              <a:t>DEV(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altLang="ja-JP" sz="1400" baseline="30000" dirty="0">
                <a:solidFill>
                  <a:schemeClr val="accent4">
                    <a:lumMod val="10000"/>
                  </a:schemeClr>
                </a:solidFill>
              </a:rPr>
              <a:t>0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</a:rPr>
              <a:t> → 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400" dirty="0" err="1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400" i="0" dirty="0">
                <a:solidFill>
                  <a:schemeClr val="accent4">
                    <a:lumMod val="10000"/>
                  </a:schemeClr>
                </a:solidFill>
              </a:rPr>
              <a:t>)</a:t>
            </a:r>
            <a:endParaRPr kumimoji="1" lang="ja-JP" altLang="en-US" sz="1400" dirty="0"/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579517" y="2529711"/>
            <a:ext cx="1335622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ja-JP" sz="1400" i="0" dirty="0">
                <a:solidFill>
                  <a:schemeClr val="accent4">
                    <a:lumMod val="10000"/>
                  </a:schemeClr>
                </a:solidFill>
              </a:rPr>
              <a:t>DEV(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altLang="ja-JP" sz="1400" baseline="30000" dirty="0">
                <a:solidFill>
                  <a:schemeClr val="accent4">
                    <a:lumMod val="10000"/>
                  </a:schemeClr>
                </a:solidFill>
              </a:rPr>
              <a:t>0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</a:rPr>
              <a:t> → 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g g</a:t>
            </a:r>
            <a:r>
              <a:rPr lang="en-US" altLang="ja-JP" sz="1400" i="0" dirty="0">
                <a:solidFill>
                  <a:schemeClr val="accent4">
                    <a:lumMod val="10000"/>
                  </a:schemeClr>
                </a:solidFill>
              </a:rPr>
              <a:t>)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2659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873" name="Picture 1" descr="F:\USB.b\Backup\Libretto_2007_7\Mail\Fortran\QFVsq\1 Collaboration\1 Letter_from_Wien\letter_from_Wien_2018_11_19\Scatter_plot_DEV(gam)-DEV(g)_plane_LHC_data_deccfmlafijghggj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94" y="535032"/>
            <a:ext cx="4286250" cy="4267200"/>
          </a:xfrm>
          <a:prstGeom prst="rect">
            <a:avLst/>
          </a:prstGeom>
          <a:noFill/>
        </p:spPr>
      </p:pic>
      <p:sp>
        <p:nvSpPr>
          <p:cNvPr id="23" name="テキスト ボックス 22"/>
          <p:cNvSpPr txBox="1"/>
          <p:nvPr/>
        </p:nvSpPr>
        <p:spPr>
          <a:xfrm>
            <a:off x="611560" y="44624"/>
            <a:ext cx="7128792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</a:t>
            </a:r>
            <a:r>
              <a:rPr lang="en-US" altLang="ja-JP" i="0" dirty="0">
                <a:solidFill>
                  <a:schemeClr val="accent4">
                    <a:lumMod val="10000"/>
                  </a:schemeClr>
                </a:solidFill>
              </a:rPr>
              <a:t>DEV(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altLang="ja-JP" baseline="30000" dirty="0">
                <a:solidFill>
                  <a:schemeClr val="accent4">
                    <a:lumMod val="10000"/>
                  </a:schemeClr>
                </a:solidFill>
              </a:rPr>
              <a:t>0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</a:rPr>
              <a:t> → 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dirty="0" err="1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i="0" dirty="0">
                <a:solidFill>
                  <a:schemeClr val="accent4">
                    <a:lumMod val="10000"/>
                  </a:schemeClr>
                </a:solidFill>
              </a:rPr>
              <a:t>)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- </a:t>
            </a:r>
            <a:r>
              <a:rPr lang="en-US" altLang="ja-JP" i="0" dirty="0">
                <a:solidFill>
                  <a:schemeClr val="accent4">
                    <a:lumMod val="10000"/>
                  </a:schemeClr>
                </a:solidFill>
              </a:rPr>
              <a:t>DEV(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altLang="ja-JP" baseline="30000" dirty="0">
                <a:solidFill>
                  <a:schemeClr val="accent4">
                    <a:lumMod val="10000"/>
                  </a:schemeClr>
                </a:solidFill>
              </a:rPr>
              <a:t>0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</a:rPr>
              <a:t> → 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g g</a:t>
            </a:r>
            <a:r>
              <a:rPr lang="en-US" altLang="ja-JP" i="0" dirty="0">
                <a:solidFill>
                  <a:schemeClr val="accent4">
                    <a:lumMod val="10000"/>
                  </a:schemeClr>
                </a:solidFill>
              </a:rPr>
              <a:t>)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plane</a:t>
            </a:r>
            <a:endParaRPr lang="en-US" altLang="ja-JP" dirty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899592" y="5301208"/>
            <a:ext cx="7488832" cy="1368152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- Both SM and MSSM are consistent with the recent ATLAS/CMS data!:</a:t>
            </a:r>
          </a:p>
          <a:p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  ATLAS:  ATLAS-CONF-2018-031 (ICHEP2018)</a:t>
            </a:r>
          </a:p>
          <a:p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  CMS:     arXiv:1804.02716 (Submitted to JHEP)</a:t>
            </a:r>
            <a:endParaRPr lang="en-US" altLang="ja-JP" sz="12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buFontTx/>
              <a:buChar char="-"/>
              <a:defRPr/>
            </a:pPr>
            <a:endParaRPr lang="en-US" altLang="ja-JP" sz="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defRPr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- The errors of the recent ATLAS/CMS data are too large!</a:t>
            </a:r>
          </a:p>
          <a:p>
            <a:r>
              <a:rPr kumimoji="1" lang="en-US" altLang="ja-JP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 </a:t>
            </a: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342021" name="Rectangle 5"/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8" name="下矢印 7"/>
          <p:cNvSpPr/>
          <p:nvPr/>
        </p:nvSpPr>
        <p:spPr bwMode="auto">
          <a:xfrm>
            <a:off x="3779912" y="4869160"/>
            <a:ext cx="700656" cy="36004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979712" y="2852936"/>
            <a:ext cx="44435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SM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11" name="直線矢印コネクタ 10"/>
          <p:cNvCxnSpPr>
            <a:stCxn id="7" idx="3"/>
          </p:cNvCxnSpPr>
          <p:nvPr/>
        </p:nvCxnSpPr>
        <p:spPr bwMode="auto">
          <a:xfrm flipV="1">
            <a:off x="2424064" y="2708920"/>
            <a:ext cx="707776" cy="2979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1" name="円/楕円 20"/>
          <p:cNvSpPr/>
          <p:nvPr/>
        </p:nvSpPr>
        <p:spPr bwMode="auto">
          <a:xfrm>
            <a:off x="3103265" y="2665487"/>
            <a:ext cx="72008" cy="72008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419872" y="4563712"/>
            <a:ext cx="1348446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i="0" dirty="0">
                <a:solidFill>
                  <a:schemeClr val="accent4">
                    <a:lumMod val="10000"/>
                  </a:schemeClr>
                </a:solidFill>
              </a:rPr>
              <a:t>DEV(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altLang="ja-JP" sz="1400" baseline="30000" dirty="0">
                <a:solidFill>
                  <a:schemeClr val="accent4">
                    <a:lumMod val="10000"/>
                  </a:schemeClr>
                </a:solidFill>
              </a:rPr>
              <a:t>0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</a:rPr>
              <a:t> → 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400" dirty="0" err="1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400" i="0" dirty="0">
                <a:solidFill>
                  <a:schemeClr val="accent4">
                    <a:lumMod val="10000"/>
                  </a:schemeClr>
                </a:solidFill>
              </a:rPr>
              <a:t>)</a:t>
            </a:r>
            <a:endParaRPr kumimoji="1" lang="ja-JP" altLang="en-US" sz="1400" dirty="0"/>
          </a:p>
        </p:txBody>
      </p:sp>
      <p:sp>
        <p:nvSpPr>
          <p:cNvPr id="12" name="テキスト ボックス 11"/>
          <p:cNvSpPr txBox="1"/>
          <p:nvPr/>
        </p:nvSpPr>
        <p:spPr>
          <a:xfrm rot="16200000">
            <a:off x="1434725" y="2031236"/>
            <a:ext cx="1335622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i="0" dirty="0">
                <a:solidFill>
                  <a:schemeClr val="accent4">
                    <a:lumMod val="10000"/>
                  </a:schemeClr>
                </a:solidFill>
              </a:rPr>
              <a:t>DEV(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altLang="ja-JP" sz="1400" baseline="30000" dirty="0">
                <a:solidFill>
                  <a:schemeClr val="accent4">
                    <a:lumMod val="10000"/>
                  </a:schemeClr>
                </a:solidFill>
              </a:rPr>
              <a:t>0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</a:rPr>
              <a:t> → 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g g</a:t>
            </a:r>
            <a:r>
              <a:rPr lang="en-US" altLang="ja-JP" sz="1400" i="0" dirty="0">
                <a:solidFill>
                  <a:schemeClr val="accent4">
                    <a:lumMod val="10000"/>
                  </a:schemeClr>
                </a:solidFill>
              </a:rPr>
              <a:t>)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71050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0"/>
            <a:ext cx="5616624" cy="79208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b="1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7. </a:t>
            </a:r>
            <a:r>
              <a:rPr lang="en-US" altLang="ja-JP" b="1" i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Conclusion</a:t>
            </a:r>
          </a:p>
        </p:txBody>
      </p:sp>
      <p:sp>
        <p:nvSpPr>
          <p:cNvPr id="10" name="コンテンツ プレースホルダ 9"/>
          <p:cNvSpPr>
            <a:spLocks noGrp="1"/>
          </p:cNvSpPr>
          <p:nvPr>
            <p:ph idx="1"/>
          </p:nvPr>
        </p:nvSpPr>
        <p:spPr>
          <a:xfrm>
            <a:off x="395536" y="1196752"/>
            <a:ext cx="8352928" cy="4968552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-   We have studied the decays </a:t>
            </a:r>
          </a:p>
          <a:p>
            <a:pPr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ja-JP" sz="1600" b="1" i="1" baseline="30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(125GeV) 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→  c </a:t>
            </a:r>
            <a:r>
              <a:rPr lang="en-US" altLang="ja-JP" sz="1600" b="1" i="1" kern="1200" dirty="0" err="1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c</a:t>
            </a:r>
            <a:r>
              <a:rPr lang="en-US" altLang="ja-JP" sz="16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 </a:t>
            </a:r>
            <a:r>
              <a:rPr lang="en-US" altLang="ja-JP" sz="16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, 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b </a:t>
            </a:r>
            <a:r>
              <a:rPr lang="en-US" altLang="ja-JP" sz="1600" b="1" i="1" kern="1200" dirty="0" err="1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b</a:t>
            </a:r>
            <a:r>
              <a:rPr lang="en-US" altLang="ja-JP" sz="16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 </a:t>
            </a:r>
            <a:r>
              <a:rPr lang="en-US" altLang="ja-JP" sz="16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, 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b s</a:t>
            </a:r>
            <a:r>
              <a:rPr lang="en-US" altLang="ja-JP" sz="16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altLang="ja-JP" sz="1600" b="1" i="1" kern="1200" dirty="0" smtClean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600" b="1" i="1" kern="1200" dirty="0" err="1" smtClean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600" b="1" i="1" kern="12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,</a:t>
            </a:r>
            <a:r>
              <a:rPr lang="en-US" altLang="ja-JP" sz="1600" b="1" i="1" kern="1200" dirty="0" smtClean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 </a:t>
            </a:r>
            <a:r>
              <a:rPr lang="en-US" altLang="ja-JP" sz="1600" b="1" i="1" kern="1200" dirty="0" smtClean="0">
                <a:solidFill>
                  <a:srgbClr val="FFFF00"/>
                </a:solidFill>
                <a:latin typeface="Times New Roman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g 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g</a:t>
            </a:r>
            <a:r>
              <a:rPr lang="en-US" altLang="ja-JP" sz="2000" b="1" i="1" kern="1200" dirty="0">
                <a:solidFill>
                  <a:srgbClr val="FFFF00"/>
                </a:solidFill>
                <a:latin typeface="Times New Roman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in the </a:t>
            </a:r>
            <a:r>
              <a:rPr lang="en-US" altLang="ja-JP" sz="1600" b="1" i="1" dirty="0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MSSM with QFV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en-US" altLang="ja-JP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-  Performing a parameter scan respecting theoretical and experimental constraints </a:t>
            </a: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altLang="ja-JP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      we have found the followings:</a:t>
            </a:r>
          </a:p>
          <a:p>
            <a:pPr>
              <a:buNone/>
            </a:pPr>
            <a:endParaRPr lang="en-US" altLang="ja-JP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*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DEV(h</a:t>
            </a:r>
            <a:r>
              <a:rPr lang="en-US" altLang="ja-JP" sz="1800" b="1" i="1" kern="1200" baseline="300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-&gt; c c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 and DEV(h</a:t>
            </a:r>
            <a:r>
              <a:rPr lang="en-US" altLang="ja-JP" sz="1800" b="1" i="1" kern="1200" baseline="300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-&gt; b b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 can be very large simultaneously!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DEV(h</a:t>
            </a:r>
            <a:r>
              <a:rPr lang="en-US" altLang="ja-JP" sz="1800" b="1" i="1" kern="1200" baseline="300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-&gt; c c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can be as large as ~ </a:t>
            </a:r>
            <a:r>
              <a:rPr lang="en-US" altLang="ja-JP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±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60%,</a:t>
            </a:r>
          </a:p>
          <a:p>
            <a:pPr>
              <a:buNone/>
            </a:pP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  <a:cs typeface="Times New Roman" pitchFamily="18" charset="0"/>
              </a:rPr>
              <a:t> </a:t>
            </a:r>
            <a:r>
              <a:rPr lang="en-US" altLang="ja-JP" sz="16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  <a:cs typeface="Times New Roman" pitchFamily="18" charset="0"/>
              </a:rPr>
              <a:t>       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DEV(h</a:t>
            </a:r>
            <a:r>
              <a:rPr lang="en-US" altLang="ja-JP" sz="1800" b="1" i="1" kern="1200" baseline="300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-&gt; b b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can be as large as ~ </a:t>
            </a:r>
            <a:r>
              <a:rPr lang="en-US" altLang="ja-JP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±</a:t>
            </a:r>
            <a:r>
              <a:rPr lang="en-US" altLang="ja-JP" sz="16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20%.</a:t>
            </a:r>
            <a:endParaRPr lang="en-US" altLang="ja-JP" sz="16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16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* The deviation of the width ratio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Symbol" pitchFamily="18" charset="2"/>
                <a:cs typeface="Times New Roman" pitchFamily="18" charset="0"/>
              </a:rPr>
              <a:t>G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(h</a:t>
            </a:r>
            <a:r>
              <a:rPr lang="en-US" altLang="ja-JP" sz="1800" b="1" i="1" kern="1200" baseline="300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-&gt; b b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Symbol" pitchFamily="18" charset="2"/>
                <a:cs typeface="Times New Roman" pitchFamily="18" charset="0"/>
              </a:rPr>
              <a:t>G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(h</a:t>
            </a:r>
            <a:r>
              <a:rPr lang="en-US" altLang="ja-JP" sz="1800" b="1" i="1" kern="1200" baseline="300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-&gt; c c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from the SM value can be as large as ~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ja-JP" sz="1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%.</a:t>
            </a:r>
            <a:endParaRPr lang="en-US" altLang="ja-JP" sz="1800" b="1" i="1" kern="1200" dirty="0" smtClean="0">
              <a:solidFill>
                <a:srgbClr val="FFFF00"/>
              </a:solidFill>
              <a:latin typeface="Times New Roman" pitchFamily="18" charset="0"/>
              <a:ea typeface="ＭＳ Ｐゴシック" charset="-128"/>
            </a:endParaRPr>
          </a:p>
          <a:p>
            <a:pPr>
              <a:lnSpc>
                <a:spcPts val="1100"/>
              </a:lnSpc>
              <a:buNone/>
            </a:pPr>
            <a:endParaRPr lang="en-US" altLang="ja-JP" sz="16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8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1" hangingPunct="1">
              <a:lnSpc>
                <a:spcPts val="1400"/>
              </a:lnSpc>
              <a:spcBef>
                <a:spcPct val="0"/>
              </a:spcBef>
              <a:buNone/>
            </a:pPr>
            <a:r>
              <a:rPr lang="en-US" altLang="ja-JP" sz="16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* 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BR(h</a:t>
            </a:r>
            <a:r>
              <a:rPr lang="en-US" altLang="ja-JP" sz="1800" b="1" i="1" kern="1200" baseline="300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-&gt; b s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/ s b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 can be as large as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~ 0.17%!</a:t>
            </a:r>
            <a:endParaRPr lang="en-US" altLang="ja-JP" sz="1800" b="1" i="1" kern="1200" dirty="0">
              <a:solidFill>
                <a:srgbClr val="FFFF00"/>
              </a:solidFill>
              <a:latin typeface="Times New Roman" pitchFamily="18" charset="0"/>
              <a:ea typeface="ＭＳ Ｐゴシック" pitchFamily="50" charset="-128"/>
            </a:endParaRPr>
          </a:p>
          <a:p>
            <a:pPr marL="0" lvl="0" indent="0" eaLnBrk="1" hangingPunct="1">
              <a:lnSpc>
                <a:spcPts val="1400"/>
              </a:lnSpc>
              <a:spcBef>
                <a:spcPct val="0"/>
              </a:spcBef>
              <a:buFontTx/>
              <a:buChar char="-"/>
              <a:defRPr/>
            </a:pPr>
            <a:endParaRPr lang="en-US" altLang="ja-JP" sz="1800" b="1" i="1" kern="1200" dirty="0">
              <a:solidFill>
                <a:srgbClr val="FF0000"/>
              </a:solidFill>
              <a:latin typeface="Times New Roman" pitchFamily="18" charset="0"/>
              <a:ea typeface="ＭＳ Ｐゴシック" pitchFamily="50" charset="-128"/>
            </a:endParaRPr>
          </a:p>
          <a:p>
            <a:pPr marL="0" lvl="0" indent="0" eaLnBrk="1" hangingPunct="1">
              <a:lnSpc>
                <a:spcPts val="1400"/>
              </a:lnSpc>
              <a:spcBef>
                <a:spcPct val="0"/>
              </a:spcBef>
              <a:buNone/>
              <a:defRPr/>
            </a:pPr>
            <a:r>
              <a:rPr lang="en-US" altLang="ja-JP" sz="1800" b="1" i="1" kern="1200" dirty="0" smtClean="0">
                <a:solidFill>
                  <a:srgbClr val="FF0000"/>
                </a:solidFill>
                <a:latin typeface="Times New Roman" pitchFamily="18" charset="0"/>
                <a:ea typeface="ＭＳ Ｐゴシック" charset="-128"/>
              </a:rPr>
              <a:t>    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ILC(250 + 500 + 1000) sensitivity could be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~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0.1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% at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4 sigma signal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significance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!</a:t>
            </a:r>
            <a:endParaRPr lang="en-US" altLang="ja-JP" sz="16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kumimoji="1" lang="ja-JP" altLang="en-US" sz="1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8520" y="116632"/>
            <a:ext cx="8999984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ja-JP" sz="1600" dirty="0" smtClean="0">
                <a:solidFill>
                  <a:srgbClr val="FFFF00"/>
                </a:solidFill>
                <a:cs typeface="Times New Roman" pitchFamily="18" charset="0"/>
              </a:rPr>
              <a:t>    *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-&gt; </a:t>
            </a:r>
            <a:r>
              <a:rPr lang="en-US" altLang="ja-JP" sz="18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800" dirty="0" err="1" smtClean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8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)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and DEV(h</a:t>
            </a:r>
            <a:r>
              <a:rPr lang="en-US" altLang="ja-JP" sz="18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-&gt;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g g)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can be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sizable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simultaneously! </a:t>
            </a:r>
            <a:r>
              <a:rPr lang="en-US" altLang="ja-JP" sz="1600" dirty="0">
                <a:solidFill>
                  <a:srgbClr val="FFFF00"/>
                </a:solidFill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altLang="ja-JP" sz="1600" dirty="0">
                <a:solidFill>
                  <a:srgbClr val="FFFF00"/>
                </a:solidFill>
                <a:cs typeface="Times New Roman" pitchFamily="18" charset="0"/>
              </a:rPr>
              <a:t>       </a:t>
            </a:r>
            <a:r>
              <a:rPr lang="en-US" altLang="ja-JP" sz="1600" dirty="0" smtClean="0">
                <a:solidFill>
                  <a:srgbClr val="FFFF00"/>
                </a:solidFill>
                <a:cs typeface="Times New Roman" pitchFamily="18" charset="0"/>
              </a:rPr>
              <a:t>    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DEV(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h</a:t>
            </a:r>
            <a:r>
              <a:rPr lang="en-US" altLang="ja-JP" sz="18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-&gt; </a:t>
            </a:r>
            <a:r>
              <a:rPr lang="en-US" altLang="ja-JP" sz="18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800" dirty="0" err="1" smtClean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800" dirty="0" smtClean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)</a:t>
            </a:r>
            <a:r>
              <a:rPr lang="en-US" altLang="ja-JP" sz="1600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en-US" altLang="ja-JP" sz="1600" dirty="0">
                <a:solidFill>
                  <a:srgbClr val="FFFF00"/>
                </a:solidFill>
                <a:cs typeface="Times New Roman" pitchFamily="18" charset="0"/>
              </a:rPr>
              <a:t>can be as large as ~ +</a:t>
            </a:r>
            <a:r>
              <a:rPr lang="en-US" altLang="ja-JP" sz="1600" dirty="0" smtClean="0">
                <a:solidFill>
                  <a:srgbClr val="FFFF00"/>
                </a:solidFill>
                <a:cs typeface="Times New Roman" pitchFamily="18" charset="0"/>
              </a:rPr>
              <a:t>4%,</a:t>
            </a:r>
            <a:endParaRPr lang="en-US" altLang="ja-JP" sz="1600" dirty="0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  <a:cs typeface="Times New Roman" pitchFamily="18" charset="0"/>
              </a:rPr>
              <a:t>       </a:t>
            </a:r>
            <a:r>
              <a:rPr lang="en-US" altLang="ja-JP" sz="1600" dirty="0" smtClean="0">
                <a:solidFill>
                  <a:srgbClr val="FFFF00"/>
                </a:solidFill>
                <a:ea typeface="ＭＳ Ｐゴシック" pitchFamily="50" charset="-128"/>
                <a:cs typeface="Times New Roman" pitchFamily="18" charset="0"/>
              </a:rPr>
              <a:t>    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DEV(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h</a:t>
            </a:r>
            <a:r>
              <a:rPr lang="en-US" altLang="ja-JP" sz="18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-&gt; g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g)</a:t>
            </a:r>
            <a:r>
              <a:rPr lang="en-US" altLang="ja-JP" sz="1600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en-US" altLang="ja-JP" sz="1600" dirty="0">
                <a:solidFill>
                  <a:srgbClr val="FFFF00"/>
                </a:solidFill>
                <a:cs typeface="Times New Roman" pitchFamily="18" charset="0"/>
              </a:rPr>
              <a:t>can be as large as ~ </a:t>
            </a:r>
            <a:r>
              <a:rPr lang="en-US" altLang="ja-JP" sz="1600" dirty="0" smtClean="0">
                <a:solidFill>
                  <a:srgbClr val="FFFF00"/>
                </a:solidFill>
                <a:cs typeface="Times New Roman" pitchFamily="18" charset="0"/>
              </a:rPr>
              <a:t>-15%.</a:t>
            </a:r>
          </a:p>
          <a:p>
            <a:pPr>
              <a:buNone/>
            </a:pPr>
            <a:endParaRPr lang="en-US" altLang="ja-JP" sz="1600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400" dirty="0" smtClean="0">
                <a:solidFill>
                  <a:srgbClr val="FFFF00"/>
                </a:solidFill>
                <a:cs typeface="Times New Roman" pitchFamily="18" charset="0"/>
              </a:rPr>
              <a:t>    </a:t>
            </a:r>
            <a:r>
              <a:rPr lang="en-US" altLang="ja-JP" sz="1400" dirty="0">
                <a:solidFill>
                  <a:srgbClr val="FFFF00"/>
                </a:solidFill>
                <a:cs typeface="Times New Roman" pitchFamily="18" charset="0"/>
              </a:rPr>
              <a:t>* </a:t>
            </a: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The deviation of the width ratio </a:t>
            </a:r>
            <a:r>
              <a:rPr lang="en-US" altLang="ja-JP" sz="1600" dirty="0">
                <a:solidFill>
                  <a:srgbClr val="FFFF00"/>
                </a:solidFill>
                <a:latin typeface="Symbol" pitchFamily="18" charset="2"/>
              </a:rPr>
              <a:t>G </a:t>
            </a:r>
            <a:r>
              <a:rPr lang="en-US" altLang="ja-JP" sz="1600" dirty="0">
                <a:solidFill>
                  <a:srgbClr val="FFFF00"/>
                </a:solidFill>
              </a:rPr>
              <a:t>(</a:t>
            </a: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h</a:t>
            </a:r>
            <a:r>
              <a:rPr lang="en-US" altLang="ja-JP" sz="16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 -&gt; </a:t>
            </a:r>
            <a:r>
              <a:rPr lang="en-US" altLang="ja-JP" sz="16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600" dirty="0" err="1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6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600" dirty="0">
                <a:solidFill>
                  <a:srgbClr val="FFFF00"/>
                </a:solidFill>
              </a:rPr>
              <a:t>)/</a:t>
            </a:r>
            <a:r>
              <a:rPr lang="en-US" altLang="ja-JP" sz="1600" dirty="0">
                <a:solidFill>
                  <a:srgbClr val="FFFF00"/>
                </a:solidFill>
                <a:latin typeface="Symbol" pitchFamily="18" charset="2"/>
              </a:rPr>
              <a:t> G </a:t>
            </a:r>
            <a:r>
              <a:rPr lang="en-US" altLang="ja-JP" sz="1600" dirty="0">
                <a:solidFill>
                  <a:srgbClr val="FFFF00"/>
                </a:solidFill>
              </a:rPr>
              <a:t>(</a:t>
            </a: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h</a:t>
            </a:r>
            <a:r>
              <a:rPr lang="en-US" altLang="ja-JP" sz="16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 -&gt; g g</a:t>
            </a:r>
            <a:r>
              <a:rPr lang="en-US" altLang="ja-JP" sz="1600" dirty="0">
                <a:solidFill>
                  <a:srgbClr val="FFFF00"/>
                </a:solidFill>
              </a:rPr>
              <a:t>)</a:t>
            </a: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 from the SM value </a:t>
            </a:r>
          </a:p>
          <a:p>
            <a:pPr>
              <a:buNone/>
            </a:pP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 </a:t>
            </a:r>
            <a:r>
              <a:rPr lang="en-US" altLang="ja-JP" sz="1600" dirty="0" smtClean="0">
                <a:solidFill>
                  <a:srgbClr val="FFFF00"/>
                </a:solidFill>
                <a:ea typeface="ＭＳ Ｐゴシック" pitchFamily="50" charset="-128"/>
              </a:rPr>
              <a:t>      </a:t>
            </a: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can be as large as ~ +20%.</a:t>
            </a:r>
          </a:p>
          <a:p>
            <a:pPr>
              <a:buNone/>
            </a:pPr>
            <a:r>
              <a:rPr lang="ja-JP" altLang="en-US" sz="1600" dirty="0" smtClean="0">
                <a:solidFill>
                  <a:srgbClr val="FFFF00"/>
                </a:solidFill>
                <a:cs typeface="Times New Roman" pitchFamily="18" charset="0"/>
              </a:rPr>
              <a:t>　</a:t>
            </a:r>
            <a:endParaRPr lang="en-US" altLang="ja-JP" sz="1600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dirty="0" smtClean="0">
                <a:solidFill>
                  <a:srgbClr val="FFFF00"/>
                </a:solidFill>
                <a:cs typeface="Times New Roman" pitchFamily="18" charset="0"/>
              </a:rPr>
              <a:t>    *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There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is a very strong correlation between DEV(h</a:t>
            </a:r>
            <a:r>
              <a:rPr lang="en-US" altLang="ja-JP" sz="18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-&gt; </a:t>
            </a:r>
            <a:r>
              <a:rPr lang="en-US" altLang="ja-JP" sz="18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800" dirty="0" err="1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8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)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 </a:t>
            </a:r>
            <a:endParaRPr lang="en-US" altLang="ja-JP" sz="1800" dirty="0">
              <a:solidFill>
                <a:srgbClr val="FFFF00"/>
              </a:solidFill>
              <a:ea typeface="ＭＳ Ｐゴシック" pitchFamily="50" charset="-128"/>
            </a:endParaRPr>
          </a:p>
          <a:p>
            <a:pPr>
              <a:buNone/>
            </a:pP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    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and DEV(h</a:t>
            </a:r>
            <a:r>
              <a:rPr lang="en-US" altLang="ja-JP" sz="18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-&gt; g g)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.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This correlation is due to the fact that the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stop-loop </a:t>
            </a:r>
          </a:p>
          <a:p>
            <a:pPr>
              <a:buNone/>
            </a:pP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      (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stop-</a:t>
            </a:r>
            <a:r>
              <a:rPr lang="en-US" altLang="ja-JP" sz="1800" dirty="0" err="1">
                <a:solidFill>
                  <a:srgbClr val="FFFF00"/>
                </a:solidFill>
                <a:ea typeface="ＭＳ Ｐゴシック" pitchFamily="50" charset="-128"/>
              </a:rPr>
              <a:t>scharm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mixture loop) contributions dominate the two DEV's. </a:t>
            </a:r>
            <a:endParaRPr lang="en-US" altLang="ja-JP" sz="1800" dirty="0" smtClean="0">
              <a:solidFill>
                <a:srgbClr val="FFFF00"/>
              </a:solidFill>
              <a:ea typeface="ＭＳ Ｐゴシック" pitchFamily="50" charset="-128"/>
            </a:endParaRPr>
          </a:p>
          <a:p>
            <a:pPr>
              <a:buNone/>
            </a:pPr>
            <a:endParaRPr lang="en-US" altLang="ja-JP" sz="1800" kern="0" dirty="0" smtClean="0">
              <a:solidFill>
                <a:srgbClr val="FF6699"/>
              </a:solidFill>
              <a:ea typeface="ＭＳ Ｐゴシック"/>
              <a:cs typeface="Times New Roman" pitchFamily="18" charset="0"/>
            </a:endParaRPr>
          </a:p>
          <a:p>
            <a:pPr lvl="0" eaLnBrk="0" hangingPunct="0">
              <a:spcBef>
                <a:spcPct val="20000"/>
              </a:spcBef>
            </a:pP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-   All of these large deviations in the </a:t>
            </a:r>
            <a:r>
              <a:rPr lang="en-US" altLang="ja-JP" sz="16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h</a:t>
            </a:r>
            <a:r>
              <a:rPr lang="en-US" altLang="ja-JP" sz="1600" kern="0" baseline="3000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0</a:t>
            </a:r>
            <a:r>
              <a:rPr lang="en-US" altLang="ja-JP" sz="16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 </a:t>
            </a:r>
            <a:r>
              <a:rPr lang="en-US" altLang="ja-JP" sz="1600" kern="0" dirty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(125GeV) </a:t>
            </a:r>
            <a:r>
              <a:rPr lang="en-US" altLang="ja-JP" sz="16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decays are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due to </a:t>
            </a:r>
          </a:p>
          <a:p>
            <a:pPr lvl="0" eaLnBrk="0" hangingPunct="0">
              <a:spcBef>
                <a:spcPct val="20000"/>
              </a:spcBef>
            </a:pPr>
            <a:r>
              <a:rPr lang="en-US" altLang="ja-JP" sz="1800" kern="0" dirty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     large c̃ - t̃ mixing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 &amp; large </a:t>
            </a:r>
            <a:r>
              <a:rPr lang="en-US" altLang="ja-JP" sz="1800" kern="0" dirty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c̃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/ t̃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 involved trilinear couplings 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U32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, 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U23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, 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U33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  and</a:t>
            </a: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sz="1800" dirty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   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large s̃ - b̃ </a:t>
            </a:r>
            <a:r>
              <a:rPr lang="en-US" altLang="ja-JP" sz="1800" kern="0" dirty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mixing </a:t>
            </a:r>
            <a:r>
              <a:rPr lang="en-US" altLang="ja-JP" sz="1800" dirty="0">
                <a:solidFill>
                  <a:srgbClr val="FFFF00"/>
                </a:solidFill>
                <a:cs typeface="Times New Roman" pitchFamily="18" charset="0"/>
              </a:rPr>
              <a:t> &amp;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large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s̃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/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b̃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involved </a:t>
            </a:r>
            <a:r>
              <a:rPr lang="en-US" altLang="ja-JP" sz="1800" dirty="0">
                <a:solidFill>
                  <a:srgbClr val="FFFF00"/>
                </a:solidFill>
                <a:cs typeface="Times New Roman" pitchFamily="18" charset="0"/>
              </a:rPr>
              <a:t>trilinear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couplings  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D32</a:t>
            </a:r>
            <a:r>
              <a:rPr lang="en-US" altLang="ja-JP" sz="1800" dirty="0">
                <a:solidFill>
                  <a:srgbClr val="FFFF00"/>
                </a:solidFill>
                <a:cs typeface="Times New Roman" pitchFamily="18" charset="0"/>
              </a:rPr>
              <a:t>,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D23</a:t>
            </a:r>
            <a:r>
              <a:rPr lang="en-US" altLang="ja-JP" sz="1800" dirty="0">
                <a:solidFill>
                  <a:srgbClr val="FFFF00"/>
                </a:solidFill>
                <a:cs typeface="Times New Roman" pitchFamily="18" charset="0"/>
              </a:rPr>
              <a:t>,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D33</a:t>
            </a:r>
            <a:r>
              <a:rPr lang="en-US" altLang="ja-JP" sz="1800" dirty="0">
                <a:solidFill>
                  <a:srgbClr val="FFFF00"/>
                </a:solidFill>
                <a:cs typeface="Times New Roman" pitchFamily="18" charset="0"/>
              </a:rPr>
              <a:t>.</a:t>
            </a:r>
            <a:endParaRPr lang="en-US" altLang="ja-JP" sz="1800" kern="0" dirty="0" smtClean="0">
              <a:solidFill>
                <a:srgbClr val="FFFF00"/>
              </a:solidFill>
              <a:ea typeface="ＭＳ Ｐゴシック"/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</a:pPr>
            <a:endParaRPr lang="en-US" altLang="ja-JP" sz="1800" kern="0" dirty="0" smtClean="0">
              <a:solidFill>
                <a:srgbClr val="FFFFFF"/>
              </a:solidFill>
              <a:ea typeface="ＭＳ Ｐゴシック"/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  <a:buFontTx/>
              <a:buChar char="-"/>
            </a:pPr>
            <a:r>
              <a:rPr lang="en-US" altLang="ja-JP" sz="1800" dirty="0" smtClean="0">
                <a:solidFill>
                  <a:srgbClr val="FFFF00"/>
                </a:solidFill>
              </a:rPr>
              <a:t>ILC </a:t>
            </a:r>
            <a:r>
              <a:rPr lang="en-US" altLang="ja-JP" sz="1800" dirty="0">
                <a:solidFill>
                  <a:srgbClr val="FFFF00"/>
                </a:solidFill>
              </a:rPr>
              <a:t>can observe such large deviations from SM at high significance</a:t>
            </a:r>
            <a:r>
              <a:rPr lang="en-US" altLang="ja-JP" sz="1800" dirty="0" smtClean="0">
                <a:solidFill>
                  <a:srgbClr val="FFFF00"/>
                </a:solidFill>
              </a:rPr>
              <a:t>!</a:t>
            </a:r>
          </a:p>
          <a:p>
            <a:pPr lvl="0" eaLnBrk="0" hangingPunct="0">
              <a:spcBef>
                <a:spcPct val="20000"/>
              </a:spcBef>
            </a:pPr>
            <a:endParaRPr lang="en-US" altLang="ja-JP" sz="1800" kern="0" dirty="0" smtClean="0">
              <a:solidFill>
                <a:srgbClr val="FFFFFF"/>
              </a:solidFill>
              <a:ea typeface="ＭＳ Ｐゴシック"/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  <a:buFontTx/>
              <a:buChar char="-"/>
            </a:pPr>
            <a:r>
              <a:rPr lang="en-US" altLang="ja-JP" kern="0" dirty="0" smtClean="0">
                <a:solidFill>
                  <a:srgbClr val="FF6699"/>
                </a:solidFill>
                <a:ea typeface="ＭＳ Ｐゴシック"/>
                <a:cs typeface="Times New Roman" pitchFamily="18" charset="0"/>
              </a:rPr>
              <a:t>In case the deviation pattern shown here is really observed at ILC, then it would strongly suggest the discovery of QFV SUSY (MSSM with QFV)!</a:t>
            </a:r>
            <a:r>
              <a:rPr lang="en-US" altLang="ja-JP" sz="2000" kern="0" dirty="0" smtClean="0">
                <a:solidFill>
                  <a:srgbClr val="FF6699"/>
                </a:solidFill>
                <a:ea typeface="ＭＳ Ｐゴシック"/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 </a:t>
            </a:r>
            <a:endParaRPr lang="en-US" altLang="ja-JP" sz="1800" kern="0" dirty="0" smtClean="0">
              <a:solidFill>
                <a:srgbClr val="FFFFFF"/>
              </a:solidFill>
              <a:ea typeface="ＭＳ Ｐゴシック"/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sz="1800" kern="0" dirty="0" smtClean="0">
                <a:solidFill>
                  <a:srgbClr val="FFFFFF"/>
                </a:solidFill>
                <a:ea typeface="ＭＳ Ｐゴシック"/>
                <a:cs typeface="Times New Roman" pitchFamily="18" charset="0"/>
              </a:rPr>
              <a:t>- See next slide also.</a:t>
            </a:r>
            <a:endParaRPr lang="ja-JP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7004"/>
            <a:ext cx="4283969" cy="647700"/>
          </a:xfrm>
        </p:spPr>
        <p:txBody>
          <a:bodyPr/>
          <a:lstStyle/>
          <a:p>
            <a:pPr eaLnBrk="1" hangingPunct="1"/>
            <a:r>
              <a:rPr lang="en-US" altLang="ja-JP" b="1" i="1" dirty="0" smtClean="0">
                <a:latin typeface="Times New Roman" pitchFamily="18" charset="0"/>
              </a:rPr>
              <a:t>1</a:t>
            </a:r>
            <a:r>
              <a:rPr lang="en-US" altLang="ja-JP" sz="4000" dirty="0" smtClean="0">
                <a:latin typeface="Times New Roman" pitchFamily="18" charset="0"/>
              </a:rPr>
              <a:t>. </a:t>
            </a:r>
            <a:r>
              <a:rPr lang="en-US" altLang="ja-JP" b="1" i="1" u="sng" dirty="0" smtClean="0">
                <a:latin typeface="Times New Roman" pitchFamily="18" charset="0"/>
              </a:rPr>
              <a:t>Introduction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2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179512" y="908720"/>
                <a:ext cx="8750175" cy="5400600"/>
              </a:xfrm>
              <a:solidFill>
                <a:schemeClr val="tx2">
                  <a:lumMod val="90000"/>
                </a:schemeClr>
              </a:solidFill>
            </p:spPr>
            <p:txBody>
              <a:bodyPr/>
              <a:lstStyle/>
              <a:p>
                <a:pPr eaLnBrk="1" hangingPunct="1">
                  <a:lnSpc>
                    <a:spcPct val="80000"/>
                  </a:lnSpc>
                </a:pPr>
                <a:endParaRPr lang="en-US" altLang="ja-JP" sz="2000" b="1" i="1" noProof="1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endParaRPr>
              </a:p>
              <a:p>
                <a:pPr eaLnBrk="1" hangingPunct="1">
                  <a:lnSpc>
                    <a:spcPct val="80000"/>
                  </a:lnSpc>
                </a:pPr>
                <a:r>
                  <a:rPr lang="en-US" altLang="ja-JP" sz="2200" b="1" i="1" noProof="1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What is the SM-like Higgs boson discovered at LHC? </a:t>
                </a:r>
              </a:p>
              <a:p>
                <a:pPr eaLnBrk="1" hangingPunct="1">
                  <a:lnSpc>
                    <a:spcPct val="80000"/>
                  </a:lnSpc>
                </a:pPr>
                <a:endParaRPr lang="en-US" altLang="ja-JP" sz="2200" b="1" i="1" noProof="1" smtClean="0">
                  <a:latin typeface="Times New Roman" pitchFamily="18" charset="0"/>
                </a:endParaRPr>
              </a:p>
              <a:p>
                <a:pPr eaLnBrk="1" hangingPunct="1"/>
                <a:r>
                  <a:rPr lang="en-US" altLang="ja-JP" sz="2200" b="1" i="1" noProof="1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It can be the SM Higgs boson.</a:t>
                </a:r>
              </a:p>
              <a:p>
                <a:pPr eaLnBrk="1" hangingPunct="1"/>
                <a:endParaRPr lang="en-US" altLang="ja-JP" sz="2200" b="1" i="1" noProof="1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endParaRPr>
              </a:p>
              <a:p>
                <a:pPr eaLnBrk="1" hangingPunct="1"/>
                <a:r>
                  <a:rPr lang="en-US" altLang="ja-JP" sz="2200" b="1" i="1" noProof="1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It can be a Higgs boson of New Physics. </a:t>
                </a:r>
              </a:p>
              <a:p>
                <a:pPr eaLnBrk="1" hangingPunct="1"/>
                <a:endParaRPr lang="en-US" altLang="ja-JP" sz="2200" b="1" i="1" noProof="1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endParaRPr>
              </a:p>
              <a:p>
                <a:pPr eaLnBrk="1" hangingPunct="1"/>
                <a:r>
                  <a:rPr lang="en-US" altLang="ja-JP" sz="2200" b="1" i="1" noProof="1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This is one of the most important issues in the present particle physics field!</a:t>
                </a:r>
                <a:endParaRPr lang="en-US" altLang="ja-JP" sz="2200" b="1" i="1" noProof="1" smtClean="0">
                  <a:solidFill>
                    <a:srgbClr val="FF0000"/>
                  </a:solidFill>
                  <a:latin typeface="Times New Roman" pitchFamily="18" charset="0"/>
                </a:endParaRPr>
              </a:p>
              <a:p>
                <a:pPr eaLnBrk="1" hangingPunct="1">
                  <a:lnSpc>
                    <a:spcPct val="80000"/>
                  </a:lnSpc>
                  <a:buNone/>
                </a:pPr>
                <a:endParaRPr lang="en-US" altLang="ja-JP" sz="2200" b="1" i="1" dirty="0" smtClean="0">
                  <a:solidFill>
                    <a:srgbClr val="FF0000"/>
                  </a:solidFill>
                  <a:latin typeface="Times New Roman" pitchFamily="18" charset="0"/>
                </a:endParaRPr>
              </a:p>
              <a:p>
                <a:pPr eaLnBrk="1" hangingPunct="1">
                  <a:lnSpc>
                    <a:spcPct val="80000"/>
                  </a:lnSpc>
                  <a:buFont typeface="Arial" pitchFamily="34" charset="0"/>
                  <a:buChar char="•"/>
                </a:pPr>
                <a:r>
                  <a:rPr lang="en-US" altLang="ja-JP" sz="2200" b="1" i="1" dirty="0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Here we study a possibility that it is the lightest Higgs boson       of the </a:t>
                </a:r>
              </a:p>
              <a:p>
                <a:pPr eaLnBrk="1" hangingPunct="1">
                  <a:lnSpc>
                    <a:spcPct val="150000"/>
                  </a:lnSpc>
                  <a:buNone/>
                </a:pPr>
                <a:r>
                  <a:rPr lang="en-US" altLang="ja-JP" sz="2200" b="1" i="1" dirty="0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     Minimal  Supersymmetric Standard Model (MSSM),  focusing on the decays  h</a:t>
                </a:r>
                <a:r>
                  <a:rPr lang="en-US" altLang="ja-JP" sz="2200" b="1" i="1" baseline="30000" dirty="0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0</a:t>
                </a:r>
                <a:r>
                  <a:rPr lang="en-US" altLang="ja-JP" sz="2200" b="1" i="1" dirty="0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(125) </a:t>
                </a:r>
                <a14:m>
                  <m:oMath xmlns:m="http://schemas.openxmlformats.org/officeDocument/2006/math">
                    <m:r>
                      <a:rPr lang="en-US" altLang="ja-JP" sz="2200" b="1" i="1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  <a:ea typeface="ＭＳ Ｐゴシック" charset="-128"/>
                  </a:rPr>
                  <a:t>c c</a:t>
                </a:r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  <a:ea typeface="ＭＳ Ｐゴシック" charset="-128"/>
                  </a:rPr>
                  <a:t> , b b</a:t>
                </a:r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  <a:ea typeface="ＭＳ Ｐゴシック" charset="-128"/>
                  </a:rPr>
                  <a:t> , b s</a:t>
                </a:r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 , </a:t>
                </a:r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Symbol" panose="05050102010706020507" pitchFamily="18" charset="2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g g, </a:t>
                </a:r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  <a:ea typeface="Arial Unicode MS" panose="020B0604020202020204" pitchFamily="50" charset="-128"/>
                    <a:cs typeface="Times New Roman" panose="02020603050405020304" pitchFamily="18" charset="0"/>
                  </a:rPr>
                  <a:t>g </a:t>
                </a:r>
                <a:r>
                  <a:rPr lang="en-US" altLang="ja-JP" sz="2000" b="1" i="1" kern="1200" dirty="0" err="1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  <a:ea typeface="Arial Unicode MS" panose="020B0604020202020204" pitchFamily="50" charset="-128"/>
                    <a:cs typeface="Times New Roman" panose="02020603050405020304" pitchFamily="18" charset="0"/>
                  </a:rPr>
                  <a:t>g</a:t>
                </a:r>
                <a:r>
                  <a:rPr lang="en-US" altLang="ja-JP" sz="2000" b="1" i="1" kern="1200" dirty="0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  <a:ea typeface="Arial Unicode MS" panose="020B0604020202020204" pitchFamily="50" charset="-128"/>
                    <a:cs typeface="Times New Roman" panose="02020603050405020304" pitchFamily="18" charset="0"/>
                  </a:rPr>
                  <a:t>.</a:t>
                </a:r>
                <a:endParaRPr lang="en-US" altLang="ja-JP" sz="2200" b="1" i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endParaRPr>
              </a:p>
              <a:p>
                <a:pPr eaLnBrk="1" hangingPunct="1">
                  <a:lnSpc>
                    <a:spcPct val="80000"/>
                  </a:lnSpc>
                  <a:buNone/>
                </a:pPr>
                <a:endParaRPr lang="en-US" altLang="ja-JP" sz="2000" b="1" i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20482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908720"/>
                <a:ext cx="8750175" cy="5400600"/>
              </a:xfrm>
              <a:blipFill rotWithShape="0">
                <a:blip r:embed="rId4"/>
                <a:stretch>
                  <a:fillRect l="-76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381958" name="Object 6"/>
          <p:cNvGraphicFramePr>
            <a:graphicFrameLocks noChangeAspect="1"/>
          </p:cNvGraphicFramePr>
          <p:nvPr/>
        </p:nvGraphicFramePr>
        <p:xfrm>
          <a:off x="0" y="0"/>
          <a:ext cx="20002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217" name="数式" r:id="rId5" imgW="203112" imgH="228501" progId="Equation.3">
                  <p:embed/>
                </p:oleObj>
              </mc:Choice>
              <mc:Fallback>
                <p:oleObj name="数式" r:id="rId5" imgW="203112" imgH="228501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00025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7130" name="Object 2"/>
          <p:cNvGraphicFramePr>
            <a:graphicFrameLocks noChangeAspect="1"/>
          </p:cNvGraphicFramePr>
          <p:nvPr/>
        </p:nvGraphicFramePr>
        <p:xfrm>
          <a:off x="7540451" y="4530976"/>
          <a:ext cx="41592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218" name="数式" r:id="rId7" imgW="177480" imgH="203040" progId="Equation.3">
                  <p:embed/>
                </p:oleObj>
              </mc:Choice>
              <mc:Fallback>
                <p:oleObj name="数式" r:id="rId7" imgW="177480" imgH="2030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0451" y="4530976"/>
                        <a:ext cx="415925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コンテンツ プレースホルダ 9"/>
          <p:cNvSpPr>
            <a:spLocks noGrp="1"/>
          </p:cNvSpPr>
          <p:nvPr>
            <p:ph idx="1"/>
          </p:nvPr>
        </p:nvSpPr>
        <p:spPr>
          <a:xfrm>
            <a:off x="251520" y="476672"/>
            <a:ext cx="8712968" cy="5184576"/>
          </a:xfrm>
        </p:spPr>
        <p:txBody>
          <a:bodyPr/>
          <a:lstStyle/>
          <a:p>
            <a:pPr>
              <a:buNone/>
            </a:pPr>
            <a:endParaRPr lang="en-US" altLang="ja-JP" sz="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Our analysis suggests the following:</a:t>
            </a:r>
          </a:p>
          <a:p>
            <a:pPr>
              <a:buFontTx/>
              <a:buChar char="-"/>
            </a:pPr>
            <a:endParaRPr lang="en-US" altLang="ja-JP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    PETRA/TRISTAN e- e+ collider discovered virtual Z</a:t>
            </a:r>
            <a:r>
              <a:rPr lang="en-US" altLang="ja-JP" sz="2800" b="1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 effect for the first time.</a:t>
            </a:r>
          </a:p>
          <a:p>
            <a:pPr>
              <a:buNone/>
            </a:pP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    Later, CERN p </a:t>
            </a:r>
            <a:r>
              <a:rPr lang="en-US" altLang="ja-JP" sz="2800" b="1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ja-JP" sz="2800" b="1" i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̄</a:t>
            </a: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  collider discovered the Z</a:t>
            </a:r>
            <a:r>
              <a:rPr lang="en-US" altLang="ja-JP" sz="2800" b="1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 boson.</a:t>
            </a:r>
          </a:p>
          <a:p>
            <a:pPr>
              <a:buNone/>
            </a:pPr>
            <a:endParaRPr lang="en-US" altLang="ja-JP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ja-JP" sz="2800" b="1" i="1" dirty="0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Similarly, ILC could discover virtual </a:t>
            </a:r>
            <a:r>
              <a:rPr lang="en-US" altLang="ja-JP" sz="2800" b="1" i="1" dirty="0" err="1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Sparticle</a:t>
            </a:r>
            <a:r>
              <a:rPr lang="en-US" altLang="ja-JP" sz="2800" b="1" i="1" dirty="0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 effects for the first time in h</a:t>
            </a:r>
            <a:r>
              <a:rPr lang="en-US" altLang="ja-JP" sz="2800" b="1" i="1" baseline="30000" dirty="0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ja-JP" sz="2800" b="1" i="1" dirty="0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(125GeV) decays!</a:t>
            </a:r>
          </a:p>
          <a:p>
            <a:pPr>
              <a:buNone/>
            </a:pPr>
            <a:r>
              <a:rPr lang="en-US" altLang="ja-JP" sz="2800" b="1" i="1" dirty="0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    Later, HE-LHC/VLHC p </a:t>
            </a:r>
            <a:r>
              <a:rPr lang="en-US" altLang="ja-JP" sz="2800" b="1" i="1" dirty="0" err="1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ja-JP" sz="2800" b="1" i="1" dirty="0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 colliders could discover the </a:t>
            </a:r>
            <a:r>
              <a:rPr lang="en-US" altLang="ja-JP" sz="2800" b="1" i="1" dirty="0" err="1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Sparticles</a:t>
            </a:r>
            <a:r>
              <a:rPr lang="en-US" altLang="ja-JP" sz="2800" b="1" i="1" dirty="0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endParaRPr lang="en-US" altLang="ja-JP" sz="1600" b="1" i="1" dirty="0" smtClean="0">
              <a:solidFill>
                <a:srgbClr val="FF66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kumimoji="1" lang="ja-JP" altLang="en-US" sz="1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2555777" y="1988840"/>
            <a:ext cx="33123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800" dirty="0" smtClean="0">
                <a:solidFill>
                  <a:schemeClr val="tx1"/>
                </a:solidFill>
              </a:rPr>
              <a:t>     END</a:t>
            </a:r>
          </a:p>
          <a:p>
            <a:endParaRPr lang="en-US" altLang="ja-JP" sz="4800" dirty="0" smtClean="0">
              <a:solidFill>
                <a:schemeClr val="tx1"/>
              </a:solidFill>
            </a:endParaRPr>
          </a:p>
          <a:p>
            <a:r>
              <a:rPr lang="en-US" altLang="ja-JP" sz="4800" dirty="0" smtClean="0">
                <a:solidFill>
                  <a:schemeClr val="tx1"/>
                </a:solidFill>
              </a:rPr>
              <a:t>Thank you!</a:t>
            </a:r>
            <a:endParaRPr lang="ja-JP" alt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b="1" i="1" dirty="0" smtClean="0">
                <a:latin typeface="Times New Roman" pitchFamily="18" charset="0"/>
              </a:rPr>
              <a:t>Backup Slides</a:t>
            </a:r>
          </a:p>
        </p:txBody>
      </p:sp>
      <p:pic>
        <p:nvPicPr>
          <p:cNvPr id="2928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36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852276" y="836712"/>
            <a:ext cx="5256584" cy="388843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noFill/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907704" y="260648"/>
            <a:ext cx="5112568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U23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– DEV(b/c)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8" name="下矢印 7"/>
          <p:cNvSpPr/>
          <p:nvPr/>
        </p:nvSpPr>
        <p:spPr bwMode="auto">
          <a:xfrm>
            <a:off x="4015360" y="4869160"/>
            <a:ext cx="70065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55355" y="4417367"/>
            <a:ext cx="1480741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T_U23 (GeV)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955291" y="2472560"/>
            <a:ext cx="893193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DEV(b/c)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1512168" y="5301208"/>
            <a:ext cx="6300192" cy="936104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There is almost no correlation between 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– DEV(b/c)!</a:t>
            </a:r>
          </a:p>
          <a:p>
            <a:pPr>
              <a:lnSpc>
                <a:spcPts val="1400"/>
              </a:lnSpc>
              <a:buFontTx/>
              <a:buChar char="-"/>
            </a:pPr>
            <a:endParaRPr lang="en-US" altLang="ja-JP" sz="20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DEV(b/c) can be as large as 200%!</a:t>
            </a:r>
          </a:p>
          <a:p>
            <a:pPr>
              <a:lnSpc>
                <a:spcPts val="1400"/>
              </a:lnSpc>
              <a:defRPr/>
            </a:pPr>
            <a:endParaRPr lang="en-US" altLang="ja-JP" sz="2000" dirty="0" smtClean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661" y="980728"/>
            <a:ext cx="4356678" cy="3589391"/>
          </a:xfrm>
          <a:prstGeom prst="rect">
            <a:avLst/>
          </a:prstGeom>
        </p:spPr>
      </p:pic>
      <p:sp>
        <p:nvSpPr>
          <p:cNvPr id="9" name="円/楕円 8"/>
          <p:cNvSpPr/>
          <p:nvPr/>
        </p:nvSpPr>
        <p:spPr bwMode="auto">
          <a:xfrm>
            <a:off x="3995936" y="4318229"/>
            <a:ext cx="1080120" cy="478923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13" name="直線矢印コネクタ 12"/>
          <p:cNvCxnSpPr>
            <a:stCxn id="14" idx="1"/>
            <a:endCxn id="9" idx="6"/>
          </p:cNvCxnSpPr>
          <p:nvPr/>
        </p:nvCxnSpPr>
        <p:spPr bwMode="auto">
          <a:xfrm flipH="1" flipV="1">
            <a:off x="5076056" y="4557691"/>
            <a:ext cx="746859" cy="746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テキスト ボックス 13"/>
          <p:cNvSpPr txBox="1"/>
          <p:nvPr/>
        </p:nvSpPr>
        <p:spPr>
          <a:xfrm>
            <a:off x="5822915" y="4365104"/>
            <a:ext cx="2816629" cy="400110"/>
          </a:xfrm>
          <a:prstGeom prst="rect">
            <a:avLst/>
          </a:prstGeom>
          <a:solidFill>
            <a:schemeClr val="tx1"/>
          </a:solidFill>
          <a:ln>
            <a:solidFill>
              <a:schemeClr val="accent4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c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/>
              <a:t> – </a:t>
            </a:r>
            <a:r>
              <a:rPr lang="en-US" altLang="ja-JP" sz="2000" dirty="0" err="1" smtClean="0"/>
              <a:t>t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/>
              <a:t>L</a:t>
            </a:r>
            <a:r>
              <a:rPr lang="en-US" altLang="ja-JP" sz="2000" dirty="0" smtClean="0"/>
              <a:t> m</a:t>
            </a:r>
            <a:r>
              <a:rPr kumimoji="1" lang="en-US" altLang="ja-JP" sz="2000" dirty="0" smtClean="0"/>
              <a:t>ixing parameter</a:t>
            </a:r>
            <a:endParaRPr kumimoji="1" lang="ja-JP" altLang="en-US" sz="2000" dirty="0"/>
          </a:p>
        </p:txBody>
      </p:sp>
      <p:cxnSp>
        <p:nvCxnSpPr>
          <p:cNvPr id="15" name="直線コネクタ 14"/>
          <p:cNvCxnSpPr/>
          <p:nvPr/>
        </p:nvCxnSpPr>
        <p:spPr bwMode="auto">
          <a:xfrm>
            <a:off x="3059832" y="3515756"/>
            <a:ext cx="338437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テキスト ボックス 15"/>
          <p:cNvSpPr txBox="1"/>
          <p:nvPr/>
        </p:nvSpPr>
        <p:spPr>
          <a:xfrm>
            <a:off x="4552576" y="3249210"/>
            <a:ext cx="4812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SM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33372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852276" y="836712"/>
            <a:ext cx="5256584" cy="388843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noFill/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907704" y="251356"/>
            <a:ext cx="5112568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U33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– DEV(b/c)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8" name="下矢印 7"/>
          <p:cNvSpPr/>
          <p:nvPr/>
        </p:nvSpPr>
        <p:spPr bwMode="auto">
          <a:xfrm>
            <a:off x="3779912" y="4869160"/>
            <a:ext cx="70065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55355" y="4417367"/>
            <a:ext cx="1480741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T_U33 (GeV)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955291" y="2472560"/>
            <a:ext cx="893193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DEV(b/c)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1296144" y="5301208"/>
            <a:ext cx="6516216" cy="1080120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400"/>
              </a:lnSpc>
              <a:buFontTx/>
              <a:buChar char="-"/>
            </a:pPr>
            <a:endParaRPr lang="en-US" altLang="ja-JP" sz="20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There is almost no correlation between 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– DEV(b/c)!</a:t>
            </a:r>
          </a:p>
          <a:p>
            <a:pPr>
              <a:lnSpc>
                <a:spcPts val="1400"/>
              </a:lnSpc>
              <a:buFontTx/>
              <a:buChar char="-"/>
            </a:pPr>
            <a:endParaRPr lang="en-US" altLang="ja-JP" sz="20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DEV(b/c) can be as large as 200%!</a:t>
            </a:r>
          </a:p>
          <a:p>
            <a:pPr>
              <a:lnSpc>
                <a:spcPts val="1400"/>
              </a:lnSpc>
              <a:defRPr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kumimoji="1" lang="en-US" altLang="ja-JP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 </a:t>
            </a: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661" y="908720"/>
            <a:ext cx="4356678" cy="3589391"/>
          </a:xfrm>
          <a:prstGeom prst="rect">
            <a:avLst/>
          </a:prstGeom>
        </p:spPr>
      </p:pic>
      <p:sp>
        <p:nvSpPr>
          <p:cNvPr id="9" name="円/楕円 8"/>
          <p:cNvSpPr/>
          <p:nvPr/>
        </p:nvSpPr>
        <p:spPr bwMode="auto">
          <a:xfrm>
            <a:off x="3995936" y="4318229"/>
            <a:ext cx="1080120" cy="478923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13" name="直線矢印コネクタ 12"/>
          <p:cNvCxnSpPr>
            <a:stCxn id="14" idx="1"/>
            <a:endCxn id="9" idx="6"/>
          </p:cNvCxnSpPr>
          <p:nvPr/>
        </p:nvCxnSpPr>
        <p:spPr bwMode="auto">
          <a:xfrm flipH="1" flipV="1">
            <a:off x="5076056" y="4557691"/>
            <a:ext cx="746859" cy="746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テキスト ボックス 13"/>
          <p:cNvSpPr txBox="1"/>
          <p:nvPr/>
        </p:nvSpPr>
        <p:spPr>
          <a:xfrm>
            <a:off x="5822915" y="4365104"/>
            <a:ext cx="2816629" cy="400110"/>
          </a:xfrm>
          <a:prstGeom prst="rect">
            <a:avLst/>
          </a:prstGeom>
          <a:solidFill>
            <a:schemeClr val="tx1"/>
          </a:solidFill>
          <a:ln>
            <a:solidFill>
              <a:schemeClr val="accent4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err="1"/>
              <a:t>t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/>
              <a:t> – </a:t>
            </a:r>
            <a:r>
              <a:rPr lang="en-US" altLang="ja-JP" sz="2000" dirty="0" err="1" smtClean="0"/>
              <a:t>t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/>
              <a:t>L</a:t>
            </a:r>
            <a:r>
              <a:rPr lang="en-US" altLang="ja-JP" sz="2000" dirty="0" smtClean="0"/>
              <a:t> m</a:t>
            </a:r>
            <a:r>
              <a:rPr kumimoji="1" lang="en-US" altLang="ja-JP" sz="2000" dirty="0" smtClean="0"/>
              <a:t>ixing parameter</a:t>
            </a:r>
            <a:endParaRPr kumimoji="1" lang="ja-JP" altLang="en-US" sz="2000" dirty="0"/>
          </a:p>
        </p:txBody>
      </p:sp>
      <p:cxnSp>
        <p:nvCxnSpPr>
          <p:cNvPr id="15" name="直線コネクタ 14"/>
          <p:cNvCxnSpPr/>
          <p:nvPr/>
        </p:nvCxnSpPr>
        <p:spPr bwMode="auto">
          <a:xfrm>
            <a:off x="2987824" y="3429000"/>
            <a:ext cx="338437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テキスト ボックス 15"/>
          <p:cNvSpPr txBox="1"/>
          <p:nvPr/>
        </p:nvSpPr>
        <p:spPr>
          <a:xfrm>
            <a:off x="4480568" y="3162454"/>
            <a:ext cx="4812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accent4">
                    <a:lumMod val="10000"/>
                  </a:schemeClr>
                </a:solidFill>
              </a:rPr>
              <a:t>SM</a:t>
            </a:r>
            <a:endParaRPr kumimoji="1" lang="ja-JP" altLang="en-US" sz="1600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96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111" y="116632"/>
            <a:ext cx="3888432" cy="341979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85" y="44624"/>
            <a:ext cx="3955659" cy="347891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5776" y="3501008"/>
            <a:ext cx="4032448" cy="332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13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9" y="22103"/>
            <a:ext cx="3839782" cy="3377007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7867" y="1992"/>
            <a:ext cx="3814759" cy="33550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9707" y="3393275"/>
            <a:ext cx="3850374" cy="338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91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536" y="332656"/>
            <a:ext cx="7488832" cy="80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Constraints on the MSSM parameters from K &amp; B meson and h</a:t>
            </a:r>
            <a:r>
              <a:rPr lang="en-US" altLang="ja-JP" sz="3200" u="sng" kern="0" baseline="30000" dirty="0" smtClean="0">
                <a:solidFill>
                  <a:schemeClr val="tx2"/>
                </a:solidFill>
                <a:ea typeface="+mj-ea"/>
                <a:cs typeface="+mj-cs"/>
              </a:rPr>
              <a:t>0</a:t>
            </a:r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 data:</a:t>
            </a:r>
            <a:endParaRPr kumimoji="1" lang="en-US" altLang="ja-JP" sz="3200" b="1" i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472" y="1340768"/>
            <a:ext cx="8632777" cy="54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142875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ja-JP" b="1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2. </a:t>
            </a:r>
            <a:r>
              <a:rPr lang="en-US" altLang="ja-JP" b="1" i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MSSM with QFV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0" y="1143000"/>
            <a:ext cx="8686800" cy="533400"/>
          </a:xfrm>
          <a:noFill/>
        </p:spPr>
        <p:txBody>
          <a:bodyPr/>
          <a:lstStyle/>
          <a:p>
            <a:pPr marL="609600" indent="-609600" eaLnBrk="1" hangingPunct="1">
              <a:buNone/>
            </a:pPr>
            <a:r>
              <a:rPr lang="en-US" altLang="ja-JP" b="1" i="1" dirty="0" smtClean="0">
                <a:latin typeface="Times New Roman" pitchFamily="18" charset="0"/>
              </a:rPr>
              <a:t>   The basic parameters of the MSSM with </a:t>
            </a:r>
            <a:r>
              <a:rPr lang="en-US" altLang="ja-JP" b="1" i="1" dirty="0" smtClean="0">
                <a:solidFill>
                  <a:srgbClr val="FF6699"/>
                </a:solidFill>
                <a:latin typeface="Times New Roman" pitchFamily="18" charset="0"/>
              </a:rPr>
              <a:t>QFV</a:t>
            </a:r>
            <a:r>
              <a:rPr lang="en-US" altLang="ja-JP" b="1" i="1" dirty="0" smtClean="0">
                <a:latin typeface="Times New Roman" pitchFamily="18" charset="0"/>
              </a:rPr>
              <a:t>:</a:t>
            </a:r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500063" y="1857375"/>
            <a:ext cx="8643937" cy="4416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{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tan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b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, </a:t>
            </a:r>
            <a:r>
              <a:rPr lang="en-US" altLang="ja-JP" sz="2000" dirty="0">
                <a:solidFill>
                  <a:schemeClr val="tx1"/>
                </a:solidFill>
                <a:ea typeface="ＭＳ Ｐゴシック" pitchFamily="50" charset="-128"/>
              </a:rPr>
              <a:t>m</a:t>
            </a:r>
            <a:r>
              <a:rPr lang="en-US" altLang="ja-JP" sz="2000" baseline="-25000" dirty="0">
                <a:solidFill>
                  <a:schemeClr val="tx1"/>
                </a:solidFill>
                <a:ea typeface="ＭＳ Ｐゴシック" pitchFamily="50" charset="-128"/>
              </a:rPr>
              <a:t>A</a:t>
            </a:r>
            <a:r>
              <a:rPr lang="en-US" altLang="ja-JP" sz="2000" dirty="0">
                <a:solidFill>
                  <a:schemeClr val="tx1"/>
                </a:solidFill>
                <a:ea typeface="ＭＳ Ｐゴシック" pitchFamily="50" charset="-128"/>
              </a:rPr>
              <a:t> ,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1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3</a:t>
            </a:r>
            <a:r>
              <a:rPr lang="en-US" altLang="ja-JP" sz="2000" baseline="-25000" dirty="0" smtClean="0">
                <a:solidFill>
                  <a:schemeClr val="tx1"/>
                </a:solidFill>
                <a:ea typeface="ＭＳ Ｐゴシック" pitchFamily="50" charset="-128"/>
                <a:cs typeface="Times New Roman" pitchFamily="18" charset="0"/>
              </a:rPr>
              <a:t> </a:t>
            </a:r>
            <a:r>
              <a:rPr lang="en-US" altLang="ja-JP" sz="2000" dirty="0">
                <a:solidFill>
                  <a:schemeClr val="tx1"/>
                </a:solidFill>
                <a:ea typeface="ＭＳ Ｐゴシック" pitchFamily="50" charset="-128"/>
                <a:cs typeface="Times New Roman" pitchFamily="18" charset="0"/>
              </a:rPr>
              <a:t>,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m ,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Q,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U,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,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M</a:t>
            </a:r>
            <a:r>
              <a:rPr lang="en-US" altLang="ja-JP" sz="2000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D,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 smtClean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b="0" i="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, 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D</a:t>
            </a:r>
            <a:r>
              <a:rPr lang="en-US" altLang="ja-JP" sz="2000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 smtClean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}</a:t>
            </a:r>
          </a:p>
          <a:p>
            <a:pPr>
              <a:defRPr/>
            </a:pP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 </a:t>
            </a:r>
            <a:r>
              <a:rPr lang="en-US" altLang="ja-JP" sz="2000" i="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(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at </a:t>
            </a:r>
            <a:r>
              <a:rPr lang="en-US" altLang="ja-JP" sz="2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Q = </a:t>
            </a:r>
            <a:r>
              <a:rPr lang="en-US" altLang="ja-JP" sz="2000" dirty="0" smtClean="0">
                <a:solidFill>
                  <a:srgbClr val="FF6699"/>
                </a:solidFill>
                <a:ea typeface="ＭＳ Ｐゴシック" pitchFamily="50" charset="-128"/>
              </a:rPr>
              <a:t>1 </a:t>
            </a:r>
            <a:r>
              <a:rPr lang="en-US" altLang="ja-JP" sz="2000" dirty="0" err="1" smtClean="0">
                <a:solidFill>
                  <a:srgbClr val="FF6699"/>
                </a:solidFill>
                <a:ea typeface="ＭＳ Ｐゴシック" pitchFamily="50" charset="-128"/>
              </a:rPr>
              <a:t>TeV</a:t>
            </a:r>
            <a:r>
              <a:rPr lang="en-US" altLang="ja-JP" sz="2000" baseline="-25000" dirty="0" smtClean="0">
                <a:solidFill>
                  <a:srgbClr val="FF6699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scale </a:t>
            </a:r>
            <a:r>
              <a:rPr lang="en-US" altLang="ja-JP" sz="2000" i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) </a:t>
            </a:r>
            <a:r>
              <a:rPr lang="en-US" altLang="ja-JP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    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(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a,b = 1,2,3 =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u, c, t  or  d, s, b)</a:t>
            </a:r>
            <a:endParaRPr lang="en-US" altLang="ja-JP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ymbol" pitchFamily="18" charset="2"/>
              <a:ea typeface="ＭＳ Ｐゴシック" pitchFamily="50" charset="-128"/>
            </a:endParaRPr>
          </a:p>
          <a:p>
            <a:pPr>
              <a:defRPr/>
            </a:pPr>
            <a:endParaRPr lang="en-US" altLang="ja-JP" sz="1800" b="0" i="0" dirty="0">
              <a:solidFill>
                <a:schemeClr val="tx1"/>
              </a:solidFill>
              <a:latin typeface="Symbol" pitchFamily="18" charset="2"/>
              <a:ea typeface="ＭＳ Ｐゴシック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tan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b </a:t>
            </a:r>
            <a:r>
              <a:rPr lang="en-US" altLang="ja-JP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</a:t>
            </a:r>
            <a:r>
              <a:rPr lang="ja-JP" altLang="en-US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　  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ratio of VEV of the two Higgs doublets &lt;H</a:t>
            </a:r>
            <a:r>
              <a:rPr lang="en-US" altLang="ja-JP" sz="1800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</a:t>
            </a:r>
            <a:r>
              <a:rPr lang="en-US" altLang="ja-JP" sz="18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&gt;/&lt;H</a:t>
            </a:r>
            <a:r>
              <a:rPr lang="en-US" altLang="ja-JP" sz="1800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0</a:t>
            </a:r>
            <a:r>
              <a:rPr lang="en-US" altLang="ja-JP" sz="18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1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&gt;</a:t>
            </a:r>
          </a:p>
          <a:p>
            <a:pPr>
              <a:lnSpc>
                <a:spcPct val="110000"/>
              </a:lnSpc>
              <a:defRPr/>
            </a:pPr>
            <a:r>
              <a:rPr lang="en-US" altLang="ja-JP" dirty="0">
                <a:solidFill>
                  <a:srgbClr val="FFFFFF"/>
                </a:solidFill>
                <a:ea typeface="ＭＳ Ｐゴシック" pitchFamily="50" charset="-128"/>
              </a:rPr>
              <a:t>m</a:t>
            </a:r>
            <a:r>
              <a:rPr lang="en-US" altLang="ja-JP" baseline="-25000" dirty="0">
                <a:solidFill>
                  <a:srgbClr val="FFFFFF"/>
                </a:solidFill>
                <a:ea typeface="ＭＳ Ｐゴシック" pitchFamily="50" charset="-128"/>
              </a:rPr>
              <a:t>A :           CP odd Higgs boson </a:t>
            </a:r>
            <a:r>
              <a:rPr lang="en-US" altLang="ja-JP" baseline="-25000" dirty="0" smtClean="0">
                <a:solidFill>
                  <a:srgbClr val="FFFFFF"/>
                </a:solidFill>
                <a:ea typeface="ＭＳ Ｐゴシック" pitchFamily="50" charset="-128"/>
              </a:rPr>
              <a:t>mass (pole mass)</a:t>
            </a:r>
            <a:endParaRPr lang="en-US" altLang="ja-JP" baseline="-25000" dirty="0">
              <a:solidFill>
                <a:srgbClr val="FFFFFF"/>
              </a:solidFill>
              <a:ea typeface="ＭＳ Ｐゴシック" pitchFamily="50" charset="-128"/>
            </a:endParaRPr>
          </a:p>
          <a:p>
            <a:pPr>
              <a:lnSpc>
                <a:spcPct val="110000"/>
              </a:lnSpc>
              <a:defRPr/>
            </a:pPr>
            <a:endParaRPr lang="en-US" altLang="ja-JP" sz="12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18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1,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18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,M</a:t>
            </a:r>
            <a:r>
              <a:rPr lang="en-US" altLang="ja-JP" sz="18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3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:  </a:t>
            </a:r>
            <a:r>
              <a:rPr lang="ja-JP" alt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　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U(1), SU(2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),SU(3)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gaugino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masses</a:t>
            </a:r>
            <a:endParaRPr lang="en-US" altLang="ja-JP" sz="18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50" charset="-128"/>
            </a:endParaRPr>
          </a:p>
          <a:p>
            <a:pPr>
              <a:lnSpc>
                <a:spcPct val="110000"/>
              </a:lnSpc>
              <a:buFont typeface="Symbol" pitchFamily="18" charset="2"/>
              <a:buNone/>
              <a:defRPr/>
            </a:pP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m </a:t>
            </a:r>
            <a:r>
              <a:rPr lang="en-US" altLang="ja-JP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 </a:t>
            </a:r>
            <a:r>
              <a:rPr lang="ja-JP" altLang="en-US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　　　　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higgsino mass parameter</a:t>
            </a:r>
            <a:endParaRPr lang="en-US" altLang="ja-JP" b="0" i="0" dirty="0">
              <a:solidFill>
                <a:schemeClr val="tx1"/>
              </a:solidFill>
              <a:ea typeface="ＭＳ Ｐゴシック" pitchFamily="50" charset="-128"/>
            </a:endParaRPr>
          </a:p>
          <a:p>
            <a:pPr>
              <a:defRPr/>
            </a:pPr>
            <a:r>
              <a:rPr lang="en-US" altLang="ja-JP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Q,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b="0" i="0" baseline="-2500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left squark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soft mass matrix</a:t>
            </a:r>
          </a:p>
          <a:p>
            <a:pPr>
              <a:defRPr/>
            </a:pPr>
            <a:r>
              <a:rPr lang="en-US" altLang="ja-JP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M</a:t>
            </a:r>
            <a:r>
              <a:rPr lang="en-US" altLang="ja-JP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2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U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right up-type squark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soft mass matrix</a:t>
            </a:r>
          </a:p>
          <a:p>
            <a:pPr>
              <a:defRPr/>
            </a:pPr>
            <a:r>
              <a:rPr lang="en-US" altLang="ja-JP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M</a:t>
            </a:r>
            <a:r>
              <a:rPr lang="en-US" altLang="ja-JP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2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D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>
                <a:solidFill>
                  <a:srgbClr val="FFFFFF"/>
                </a:solidFill>
                <a:latin typeface="Symbol" pitchFamily="18" charset="2"/>
                <a:ea typeface="ＭＳ Ｐゴシック" pitchFamily="50" charset="-128"/>
              </a:rPr>
              <a:t> :  </a:t>
            </a:r>
            <a:r>
              <a:rPr lang="en-US" altLang="ja-JP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right down-type squark</a:t>
            </a:r>
            <a:r>
              <a:rPr lang="en-US" altLang="ja-JP" b="0" i="0" dirty="0">
                <a:solidFill>
                  <a:srgbClr val="FFFFFF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soft mass matrix</a:t>
            </a:r>
            <a:endParaRPr lang="en-US" altLang="ja-JP" sz="18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50" charset="-128"/>
            </a:endParaRPr>
          </a:p>
          <a:p>
            <a:pPr>
              <a:defRPr/>
            </a:pPr>
            <a:r>
              <a:rPr lang="en-US" altLang="ja-JP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T</a:t>
            </a:r>
            <a:r>
              <a:rPr lang="en-US" altLang="ja-JP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U</a:t>
            </a:r>
            <a:r>
              <a:rPr lang="en-US" altLang="ja-JP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 smtClean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</a:t>
            </a:r>
            <a:r>
              <a:rPr lang="ja-JP" altLang="en-US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trilinear coupling matrix of up-type squark and  Higgs boson</a:t>
            </a:r>
          </a:p>
          <a:p>
            <a:pPr>
              <a:defRPr/>
            </a:pPr>
            <a:r>
              <a:rPr lang="en-US" altLang="ja-JP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T</a:t>
            </a:r>
            <a:r>
              <a:rPr lang="en-US" altLang="ja-JP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D</a:t>
            </a:r>
            <a:r>
              <a:rPr lang="en-US" altLang="ja-JP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 smtClean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</a:t>
            </a:r>
            <a:r>
              <a:rPr lang="ja-JP" altLang="en-US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　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trilinear coupling matrix of down-type squark and  Higgs boson</a:t>
            </a:r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2124075" y="59499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28625" y="2708920"/>
            <a:ext cx="142875" cy="3786188"/>
            <a:chOff x="476" y="1706"/>
            <a:chExt cx="91" cy="1724"/>
          </a:xfrm>
        </p:grpSpPr>
        <p:sp>
          <p:nvSpPr>
            <p:cNvPr id="22536" name="Line 7"/>
            <p:cNvSpPr>
              <a:spLocks noChangeShapeType="1"/>
            </p:cNvSpPr>
            <p:nvPr/>
          </p:nvSpPr>
          <p:spPr bwMode="auto">
            <a:xfrm flipV="1">
              <a:off x="476" y="1752"/>
              <a:ext cx="0" cy="16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2537" name="Line 8"/>
            <p:cNvSpPr>
              <a:spLocks noChangeShapeType="1"/>
            </p:cNvSpPr>
            <p:nvPr/>
          </p:nvSpPr>
          <p:spPr bwMode="auto">
            <a:xfrm>
              <a:off x="476" y="3385"/>
              <a:ext cx="91" cy="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2538" name="Line 9"/>
            <p:cNvSpPr>
              <a:spLocks noChangeShapeType="1"/>
            </p:cNvSpPr>
            <p:nvPr/>
          </p:nvSpPr>
          <p:spPr bwMode="auto">
            <a:xfrm flipV="1">
              <a:off x="476" y="1706"/>
              <a:ext cx="91" cy="4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 bwMode="auto">
          <a:xfrm>
            <a:off x="107504" y="188640"/>
            <a:ext cx="8856984" cy="6480720"/>
          </a:xfrm>
          <a:prstGeom prst="rect">
            <a:avLst/>
          </a:prstGeom>
          <a:solidFill>
            <a:schemeClr val="tx2">
              <a:lumMod val="9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altLang="ja-JP" sz="2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Key parameters in this study</a:t>
            </a:r>
            <a:r>
              <a:rPr lang="en-US" altLang="ja-JP" sz="2800" dirty="0" smtClean="0">
                <a:ea typeface="ＭＳ Ｐゴシック" pitchFamily="50" charset="-128"/>
              </a:rPr>
              <a:t> </a:t>
            </a:r>
            <a:r>
              <a:rPr lang="en-US" altLang="ja-JP" sz="2800" dirty="0">
                <a:ea typeface="ＭＳ Ｐゴシック" pitchFamily="50" charset="-128"/>
              </a:rPr>
              <a:t>are</a:t>
            </a:r>
            <a:r>
              <a:rPr lang="en-US" altLang="ja-JP" sz="2800" dirty="0" smtClean="0">
                <a:ea typeface="ＭＳ Ｐゴシック" pitchFamily="50" charset="-128"/>
              </a:rPr>
              <a:t>:</a:t>
            </a:r>
          </a:p>
          <a:p>
            <a:pPr>
              <a:lnSpc>
                <a:spcPct val="80000"/>
              </a:lnSpc>
              <a:defRPr/>
            </a:pPr>
            <a:endParaRPr lang="en-US" altLang="ja-JP" sz="2800" dirty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*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QFV </a:t>
            </a:r>
            <a:r>
              <a:rPr lang="en-US" altLang="ja-JP" dirty="0" smtClean="0">
                <a:ea typeface="ＭＳ Ｐゴシック" pitchFamily="50" charset="-128"/>
              </a:rPr>
              <a:t>parameters: 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M </a:t>
            </a:r>
            <a:r>
              <a:rPr lang="en-US" altLang="ja-JP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Q23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M </a:t>
            </a:r>
            <a:r>
              <a:rPr lang="en-US" altLang="ja-JP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U23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altLang="ja-JP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M </a:t>
            </a:r>
            <a:r>
              <a:rPr lang="en-US" altLang="ja-JP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D23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U23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U32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baseline="-25000" dirty="0">
                <a:solidFill>
                  <a:srgbClr val="FF0000"/>
                </a:solidFill>
                <a:ea typeface="ＭＳ Ｐゴシック" pitchFamily="50" charset="-128"/>
              </a:rPr>
              <a:t>D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23 </a:t>
            </a:r>
            <a:r>
              <a:rPr lang="ja-JP" altLang="en-US" baseline="-25000" dirty="0">
                <a:solidFill>
                  <a:srgbClr val="FF0000"/>
                </a:solidFill>
                <a:ea typeface="ＭＳ Ｐゴシック" pitchFamily="50" charset="-128"/>
              </a:rPr>
              <a:t>　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D32</a:t>
            </a:r>
          </a:p>
          <a:p>
            <a:pPr>
              <a:lnSpc>
                <a:spcPct val="80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* QFC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ea typeface="ＭＳ Ｐゴシック" pitchFamily="50" charset="-128"/>
              </a:rPr>
              <a:t>parameter:  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U33,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D33</a:t>
            </a: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M 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Q23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= 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c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M 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c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M 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s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c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mixing parameter)</a:t>
            </a: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U32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c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80000"/>
              </a:lnSpc>
              <a:defRPr/>
            </a:pPr>
            <a:endParaRPr lang="en-US" altLang="ja-JP" sz="2000" dirty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mixing parameter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80000"/>
              </a:lnSpc>
              <a:defRPr/>
            </a:pPr>
            <a:endParaRPr lang="en-US" altLang="ja-JP" baseline="-25000" dirty="0">
              <a:solidFill>
                <a:srgbClr val="FF0000"/>
              </a:solidFill>
              <a:ea typeface="ＭＳ Ｐゴシック" pitchFamily="50" charset="-128"/>
            </a:endParaRPr>
          </a:p>
          <a:p>
            <a:pPr lvl="0">
              <a:lnSpc>
                <a:spcPct val="80000"/>
              </a:lnSpc>
              <a:defRPr/>
            </a:pPr>
            <a:r>
              <a:rPr lang="en-US" altLang="ja-JP" sz="2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sz="2000" baseline="-25000" dirty="0">
                <a:solidFill>
                  <a:srgbClr val="FF0000"/>
                </a:solidFill>
                <a:ea typeface="ＭＳ Ｐゴシック" pitchFamily="50" charset="-128"/>
              </a:rPr>
              <a:t>D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s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  <a:endParaRPr lang="en-US" altLang="ja-JP" sz="2000" dirty="0">
              <a:ea typeface="ＭＳ Ｐゴシック" pitchFamily="50" charset="-128"/>
            </a:endParaRPr>
          </a:p>
          <a:p>
            <a:pPr lvl="0">
              <a:lnSpc>
                <a:spcPct val="80000"/>
              </a:lnSpc>
              <a:defRPr/>
            </a:pPr>
            <a:endParaRPr lang="en-US" altLang="ja-JP" sz="2000" dirty="0">
              <a:ea typeface="ＭＳ Ｐゴシック" pitchFamily="50" charset="-128"/>
            </a:endParaRPr>
          </a:p>
          <a:p>
            <a:pPr lvl="0">
              <a:lnSpc>
                <a:spcPct val="80000"/>
              </a:lnSpc>
              <a:defRPr/>
            </a:pPr>
            <a:r>
              <a:rPr lang="en-US" altLang="ja-JP" sz="2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D32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s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</a:p>
          <a:p>
            <a:pPr lvl="0">
              <a:lnSpc>
                <a:spcPct val="80000"/>
              </a:lnSpc>
              <a:defRPr/>
            </a:pPr>
            <a:endParaRPr lang="en-US" altLang="ja-JP" sz="2000" dirty="0">
              <a:ea typeface="ＭＳ Ｐゴシック" pitchFamily="50" charset="-128"/>
            </a:endParaRPr>
          </a:p>
          <a:p>
            <a:pPr lvl="0">
              <a:lnSpc>
                <a:spcPct val="80000"/>
              </a:lnSpc>
              <a:defRPr/>
            </a:pP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D33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  <a:endParaRPr lang="en-US" altLang="ja-JP" sz="2000" dirty="0" smtClean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562" name="数式" r:id="rId4" imgW="114120" imgH="215640" progId="Equation.3">
                  <p:embed/>
                </p:oleObj>
              </mc:Choice>
              <mc:Fallback>
                <p:oleObj name="数式" r:id="rId4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8" name="Object 17"/>
          <p:cNvGraphicFramePr>
            <a:graphicFrameLocks noChangeAspect="1"/>
          </p:cNvGraphicFramePr>
          <p:nvPr/>
        </p:nvGraphicFramePr>
        <p:xfrm>
          <a:off x="9950450" y="1182688"/>
          <a:ext cx="242888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563" name="数式" r:id="rId6" imgW="114120" imgH="215640" progId="Equation.3">
                  <p:embed/>
                </p:oleObj>
              </mc:Choice>
              <mc:Fallback>
                <p:oleObj name="数式" r:id="rId6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0450" y="1182688"/>
                        <a:ext cx="242888" cy="460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9825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 bwMode="auto">
          <a:xfrm>
            <a:off x="1547664" y="3645024"/>
            <a:ext cx="6264696" cy="504056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2" name="Object 17"/>
          <p:cNvGraphicFramePr>
            <a:graphicFrameLocks noChangeAspect="1"/>
          </p:cNvGraphicFramePr>
          <p:nvPr/>
        </p:nvGraphicFramePr>
        <p:xfrm>
          <a:off x="4038848" y="3691756"/>
          <a:ext cx="1541264" cy="385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594" name="数式" r:id="rId4" imgW="965160" imgH="241200" progId="Equation.3">
                  <p:embed/>
                </p:oleObj>
              </mc:Choice>
              <mc:Fallback>
                <p:oleObj name="数式" r:id="rId4" imgW="965160" imgH="2412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848" y="3691756"/>
                        <a:ext cx="1541264" cy="3853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8"/>
          <p:cNvGraphicFramePr>
            <a:graphicFrameLocks noChangeAspect="1"/>
          </p:cNvGraphicFramePr>
          <p:nvPr/>
        </p:nvGraphicFramePr>
        <p:xfrm>
          <a:off x="5827879" y="3691756"/>
          <a:ext cx="1480425" cy="385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595" name="数式" r:id="rId6" imgW="927000" imgH="241200" progId="Equation.3">
                  <p:embed/>
                </p:oleObj>
              </mc:Choice>
              <mc:Fallback>
                <p:oleObj name="数式" r:id="rId6" imgW="927000" imgH="2412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7879" y="3691756"/>
                        <a:ext cx="1480425" cy="3853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20"/>
          <p:cNvGraphicFramePr>
            <a:graphicFrameLocks noChangeAspect="1"/>
          </p:cNvGraphicFramePr>
          <p:nvPr/>
        </p:nvGraphicFramePr>
        <p:xfrm>
          <a:off x="3158885" y="3717032"/>
          <a:ext cx="621027" cy="372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596" name="数式" r:id="rId8" imgW="380880" imgH="228600" progId="Equation.3">
                  <p:embed/>
                </p:oleObj>
              </mc:Choice>
              <mc:Fallback>
                <p:oleObj name="数式" r:id="rId8" imgW="380880" imgH="2286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8885" y="3717032"/>
                        <a:ext cx="621027" cy="3726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9"/>
          <p:cNvGraphicFramePr>
            <a:graphicFrameLocks noChangeAspect="1"/>
          </p:cNvGraphicFramePr>
          <p:nvPr/>
        </p:nvGraphicFramePr>
        <p:xfrm>
          <a:off x="1619673" y="3736560"/>
          <a:ext cx="1368151" cy="371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597" name="数式" r:id="rId10" imgW="749160" imgH="203040" progId="Equation.3">
                  <p:embed/>
                </p:oleObj>
              </mc:Choice>
              <mc:Fallback>
                <p:oleObj name="数式" r:id="rId10" imgW="749160" imgH="2030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3" y="3736560"/>
                        <a:ext cx="1368151" cy="3710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4625"/>
            <a:ext cx="7859713" cy="864096"/>
          </a:xfrm>
        </p:spPr>
        <p:txBody>
          <a:bodyPr/>
          <a:lstStyle/>
          <a:p>
            <a:pPr eaLnBrk="1" hangingPunct="1"/>
            <a:r>
              <a:rPr lang="en-US" altLang="ja-JP" i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ja-JP" dirty="0" smtClean="0"/>
              <a:t>. </a:t>
            </a:r>
            <a:r>
              <a:rPr lang="en-US" altLang="ja-JP" b="1" i="1" u="sng" dirty="0" smtClean="0">
                <a:latin typeface="Times New Roman" pitchFamily="18" charset="0"/>
              </a:rPr>
              <a:t>Constraints on the MSSM</a:t>
            </a:r>
          </a:p>
        </p:txBody>
      </p:sp>
      <p:sp>
        <p:nvSpPr>
          <p:cNvPr id="2067" name="Rectangle 8"/>
          <p:cNvSpPr>
            <a:spLocks noGrp="1" noChangeArrowheads="1"/>
          </p:cNvSpPr>
          <p:nvPr>
            <p:ph idx="1"/>
          </p:nvPr>
        </p:nvSpPr>
        <p:spPr>
          <a:xfrm>
            <a:off x="1043608" y="836712"/>
            <a:ext cx="7416824" cy="5904656"/>
          </a:xfrm>
        </p:spPr>
        <p:txBody>
          <a:bodyPr/>
          <a:lstStyle/>
          <a:p>
            <a:pPr>
              <a:buNone/>
            </a:pPr>
            <a:endParaRPr lang="en-US" altLang="ja-JP" sz="1400" b="1" i="1" dirty="0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We respect the following experimental and theoretical constraints: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(1)  The recent LHC limits on the masses of squarks, sleptons, gluino, charginos and neutralinos.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(2)  The constraint on </a:t>
            </a:r>
            <a:r>
              <a:rPr lang="en-US" altLang="ja-JP" sz="1400" b="1" i="1" noProof="1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ja-JP" sz="1600" b="1" i="1" kern="1200" noProof="1" smtClean="0">
                <a:latin typeface="Times New Roman" pitchFamily="18" charset="0"/>
                <a:ea typeface="ＭＳ Ｐゴシック" pitchFamily="50" charset="-128"/>
              </a:rPr>
              <a:t>m</a:t>
            </a:r>
            <a:r>
              <a:rPr lang="en-US" altLang="ja-JP" sz="1600" b="1" i="1" kern="1200" baseline="-25000" noProof="1" smtClean="0">
                <a:latin typeface="Times New Roman" pitchFamily="18" charset="0"/>
                <a:ea typeface="ＭＳ Ｐゴシック" pitchFamily="50" charset="-128"/>
              </a:rPr>
              <a:t>A / H+ , </a:t>
            </a:r>
            <a:r>
              <a:rPr lang="en-US" altLang="ja-JP" sz="1600" b="1" i="1" kern="1200" noProof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ＭＳ Ｐゴシック" pitchFamily="50" charset="-128"/>
              </a:rPr>
              <a:t>tan</a:t>
            </a:r>
            <a:r>
              <a:rPr lang="en-US" altLang="ja-JP" sz="1600" b="1" i="1" kern="1200" noProof="1" smtClean="0"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b</a:t>
            </a:r>
            <a:r>
              <a:rPr lang="en-US" altLang="ja-JP" sz="1600" kern="1200" noProof="1" smtClean="0"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400" b="1" i="1" noProof="1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ja-JP" sz="1600" b="1" i="1" noProof="1" smtClean="0">
                <a:latin typeface="Times New Roman" pitchFamily="18" charset="0"/>
              </a:rPr>
              <a:t> from recent MSSM Higgs boson search at LHC. 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AutoNum type="arabicParenBoth" startAt="3"/>
            </a:pPr>
            <a:r>
              <a:rPr lang="en-US" altLang="ja-JP" sz="1600" b="1" i="1" noProof="1" smtClean="0">
                <a:latin typeface="Times New Roman" pitchFamily="18" charset="0"/>
              </a:rPr>
              <a:t>The constraints on the QFV parameters from the B meson data.</a:t>
            </a:r>
          </a:p>
          <a:p>
            <a:pPr>
              <a:buNone/>
            </a:pPr>
            <a:endParaRPr lang="en-US" altLang="ja-JP" sz="1600" b="1" i="1" noProof="1" smtClean="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solidFill>
                  <a:srgbClr val="FF0000"/>
                </a:solidFill>
                <a:latin typeface="Times New Roman" pitchFamily="18" charset="0"/>
              </a:rPr>
              <a:t>                                                                                                                       </a:t>
            </a:r>
            <a:r>
              <a:rPr lang="en-US" altLang="ja-JP" sz="16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    </a:t>
            </a:r>
            <a:r>
              <a:rPr lang="en-US" altLang="ja-JP" sz="18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etc.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(4) </a:t>
            </a:r>
            <a:r>
              <a:rPr lang="en-US" altLang="ja-JP" sz="1600" b="1" i="1" noProof="1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ja-JP" sz="1600" b="1" i="1" noProof="1" smtClean="0">
                <a:latin typeface="Times New Roman" pitchFamily="18" charset="0"/>
              </a:rPr>
              <a:t>The constraints from the observed Higgs boson mass at LHC </a:t>
            </a: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     (allowing for theoretical uncertainty): 121.6 GeV &lt; m_h</a:t>
            </a:r>
            <a:r>
              <a:rPr lang="en-US" altLang="ja-JP" sz="1600" b="1" i="1" baseline="30000" noProof="1" smtClean="0">
                <a:latin typeface="Times New Roman" pitchFamily="18" charset="0"/>
              </a:rPr>
              <a:t>0</a:t>
            </a:r>
            <a:r>
              <a:rPr lang="en-US" altLang="ja-JP" sz="1600" b="1" i="1" noProof="1" smtClean="0">
                <a:latin typeface="Times New Roman" pitchFamily="18" charset="0"/>
              </a:rPr>
              <a:t> &lt; 128.6 GeV.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(5)  Theoretical constraints from the vacuum stability conditions for the</a:t>
            </a: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       trilinear couplings T</a:t>
            </a:r>
            <a:r>
              <a:rPr lang="en-US" altLang="ja-JP" sz="1600" b="1" i="1" baseline="-25000" noProof="1" smtClean="0">
                <a:latin typeface="Times New Roman" pitchFamily="18" charset="0"/>
              </a:rPr>
              <a:t>Uab</a:t>
            </a:r>
            <a:r>
              <a:rPr lang="en-US" altLang="ja-JP" sz="1600" b="1" i="1" noProof="1" smtClean="0">
                <a:latin typeface="Times New Roman" pitchFamily="18" charset="0"/>
              </a:rPr>
              <a:t> and T</a:t>
            </a:r>
            <a:r>
              <a:rPr lang="en-US" altLang="ja-JP" sz="1600" b="1" i="1" baseline="-25000" noProof="1" smtClean="0">
                <a:latin typeface="Times New Roman" pitchFamily="18" charset="0"/>
              </a:rPr>
              <a:t>Dab </a:t>
            </a:r>
            <a:r>
              <a:rPr lang="en-US" altLang="ja-JP" sz="1600" b="1" i="1" noProof="1" smtClean="0">
                <a:latin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(6) The experimental limit on SUSY contributions to the electroweak  </a:t>
            </a:r>
            <a:r>
              <a:rPr lang="en-US" altLang="ja-JP" sz="1600" b="1" i="1" noProof="1" smtClean="0">
                <a:latin typeface="Symbol" pitchFamily="18" charset="2"/>
              </a:rPr>
              <a:t>r  </a:t>
            </a:r>
            <a:r>
              <a:rPr lang="en-US" altLang="ja-JP" sz="1600" b="1" i="1" noProof="1" smtClean="0">
                <a:latin typeface="Times New Roman" pitchFamily="18" charset="0"/>
              </a:rPr>
              <a:t>parameter</a:t>
            </a:r>
          </a:p>
          <a:p>
            <a:pPr>
              <a:buNone/>
            </a:pPr>
            <a:r>
              <a:rPr lang="en-US" altLang="ja-JP" sz="1600" b="1" i="1" dirty="0" smtClean="0">
                <a:latin typeface="Times New Roman" pitchFamily="18" charset="0"/>
              </a:rPr>
              <a:t>      </a:t>
            </a:r>
            <a:r>
              <a:rPr lang="en-US" altLang="ja-JP" sz="1600" b="1" i="1" noProof="1" smtClean="0">
                <a:latin typeface="Symbol" pitchFamily="18" charset="2"/>
              </a:rPr>
              <a:t>Dr</a:t>
            </a:r>
            <a:r>
              <a:rPr lang="en-US" altLang="ja-JP" sz="1600" b="1" i="1" noProof="1" smtClean="0">
                <a:latin typeface="Times New Roman" pitchFamily="18" charset="0"/>
                <a:cs typeface="Times New Roman" pitchFamily="18" charset="0"/>
              </a:rPr>
              <a:t>(SUSY) &lt; 0.0012.</a:t>
            </a:r>
            <a:endParaRPr lang="en-US" altLang="ja-JP" sz="1600" b="1" i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79512" y="186310"/>
            <a:ext cx="792088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altLang="ja-JP" sz="3600" kern="0" noProof="0" dirty="0" smtClean="0">
                <a:solidFill>
                  <a:schemeClr val="tx2"/>
                </a:solidFill>
                <a:ea typeface="+mj-ea"/>
                <a:cs typeface="+mj-cs"/>
              </a:rPr>
              <a:t>4</a:t>
            </a:r>
            <a:r>
              <a:rPr kumimoji="1" lang="en-US" altLang="ja-JP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. </a:t>
            </a:r>
            <a:r>
              <a:rPr kumimoji="1" lang="en-US" altLang="ja-JP" sz="3600" b="1" u="sng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P</a:t>
            </a:r>
            <a:r>
              <a:rPr lang="en-US" altLang="ja-JP" sz="3600" u="sng" kern="0" dirty="0" err="1" smtClean="0">
                <a:solidFill>
                  <a:schemeClr val="tx2"/>
                </a:solidFill>
                <a:ea typeface="+mj-ea"/>
                <a:cs typeface="+mj-cs"/>
              </a:rPr>
              <a:t>arameter</a:t>
            </a:r>
            <a:r>
              <a:rPr lang="en-US" altLang="ja-JP" sz="3600" u="sng" kern="0" dirty="0" smtClean="0">
                <a:solidFill>
                  <a:schemeClr val="tx2"/>
                </a:solidFill>
                <a:ea typeface="+mj-ea"/>
                <a:cs typeface="+mj-cs"/>
              </a:rPr>
              <a:t> scan for </a:t>
            </a:r>
            <a:r>
              <a:rPr lang="en-US" altLang="ja-JP" sz="3600" u="sng" dirty="0" smtClean="0">
                <a:solidFill>
                  <a:schemeClr val="tx2"/>
                </a:solidFill>
              </a:rPr>
              <a:t>h</a:t>
            </a:r>
            <a:r>
              <a:rPr lang="en-US" altLang="ja-JP" sz="3600" u="sng" baseline="30000" dirty="0" smtClean="0">
                <a:solidFill>
                  <a:schemeClr val="tx2"/>
                </a:solidFill>
              </a:rPr>
              <a:t>0</a:t>
            </a:r>
            <a:r>
              <a:rPr lang="en-US" altLang="ja-JP" sz="3600" u="sng" dirty="0" smtClean="0">
                <a:solidFill>
                  <a:schemeClr val="tx2"/>
                </a:solidFill>
              </a:rPr>
              <a:t> </a:t>
            </a:r>
            <a:r>
              <a:rPr lang="en-US" altLang="ja-JP" sz="3600" u="sng" dirty="0">
                <a:solidFill>
                  <a:schemeClr val="tx2"/>
                </a:solidFill>
              </a:rPr>
              <a:t>→  c </a:t>
            </a:r>
            <a:r>
              <a:rPr lang="en-US" altLang="ja-JP" sz="3600" u="sng" dirty="0" err="1">
                <a:solidFill>
                  <a:schemeClr val="tx2"/>
                </a:solidFill>
              </a:rPr>
              <a:t>c</a:t>
            </a:r>
            <a:r>
              <a:rPr lang="en-US" altLang="ja-JP" sz="3600" u="sng" dirty="0">
                <a:solidFill>
                  <a:schemeClr val="tx2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3600" u="sng" dirty="0">
                <a:solidFill>
                  <a:schemeClr val="tx2"/>
                </a:solidFill>
              </a:rPr>
              <a:t> , b </a:t>
            </a:r>
            <a:r>
              <a:rPr lang="en-US" altLang="ja-JP" sz="3600" u="sng" dirty="0" err="1">
                <a:solidFill>
                  <a:schemeClr val="tx2"/>
                </a:solidFill>
              </a:rPr>
              <a:t>b</a:t>
            </a:r>
            <a:r>
              <a:rPr lang="en-US" altLang="ja-JP" sz="3600" u="sng" dirty="0">
                <a:solidFill>
                  <a:schemeClr val="tx2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3600" u="sng" dirty="0">
                <a:solidFill>
                  <a:schemeClr val="tx2"/>
                </a:solidFill>
              </a:rPr>
              <a:t> , b s</a:t>
            </a:r>
            <a:r>
              <a:rPr lang="en-US" altLang="ja-JP" sz="3600" u="sng" dirty="0">
                <a:solidFill>
                  <a:schemeClr val="tx2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 </a:t>
            </a:r>
            <a:r>
              <a:rPr lang="en-US" altLang="ja-JP" sz="3600" u="sng" kern="0" dirty="0" smtClean="0">
                <a:solidFill>
                  <a:schemeClr val="tx2"/>
                </a:solidFill>
                <a:ea typeface="+mj-ea"/>
                <a:cs typeface="+mj-cs"/>
              </a:rPr>
              <a:t>in the MSSM</a:t>
            </a:r>
            <a:r>
              <a:rPr lang="en-US" altLang="ja-JP" sz="4000" u="sng" kern="0" dirty="0" smtClean="0">
                <a:solidFill>
                  <a:schemeClr val="tx2"/>
                </a:solidFill>
                <a:ea typeface="+mj-ea"/>
                <a:cs typeface="+mj-cs"/>
              </a:rPr>
              <a:t>  </a:t>
            </a:r>
            <a:endParaRPr kumimoji="1" lang="en-US" altLang="ja-JP" sz="4000" b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179512" y="1412777"/>
                <a:ext cx="8568952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Tx/>
                  <a:buChar char="-"/>
                </a:pPr>
                <a:r>
                  <a:rPr lang="en-US" altLang="ja-JP" dirty="0" smtClean="0">
                    <a:solidFill>
                      <a:schemeClr val="tx1"/>
                    </a:solidFill>
                  </a:rPr>
                  <a:t> We compute the decay widths </a:t>
                </a:r>
                <a:r>
                  <a:rPr lang="en-US" altLang="ja-JP" dirty="0" smtClean="0">
                    <a:solidFill>
                      <a:schemeClr val="tx1"/>
                    </a:solidFill>
                    <a:latin typeface="Symbol" pitchFamily="18" charset="2"/>
                  </a:rPr>
                  <a:t>G </a:t>
                </a:r>
                <a:r>
                  <a:rPr lang="en-US" altLang="ja-JP" dirty="0" smtClean="0">
                    <a:solidFill>
                      <a:schemeClr val="tx1"/>
                    </a:solidFill>
                  </a:rPr>
                  <a:t>(h</a:t>
                </a:r>
                <a:r>
                  <a:rPr lang="en-US" altLang="ja-JP" baseline="30000" dirty="0" smtClean="0">
                    <a:solidFill>
                      <a:schemeClr val="tx1"/>
                    </a:solidFill>
                  </a:rPr>
                  <a:t>0</a:t>
                </a:r>
                <a:r>
                  <a:rPr lang="en-US" altLang="ja-JP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dirty="0" smtClean="0">
                    <a:solidFill>
                      <a:schemeClr val="tx1"/>
                    </a:solidFill>
                  </a:rPr>
                  <a:t> c c</a:t>
                </a:r>
                <a:r>
                  <a:rPr lang="en-US" altLang="ja-JP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̅), </a:t>
                </a:r>
                <a:r>
                  <a:rPr lang="en-US" altLang="ja-JP" dirty="0">
                    <a:solidFill>
                      <a:schemeClr val="tx1"/>
                    </a:solidFill>
                    <a:latin typeface="Symbol" pitchFamily="18" charset="2"/>
                  </a:rPr>
                  <a:t>G </a:t>
                </a:r>
                <a:r>
                  <a:rPr lang="en-US" altLang="ja-JP" dirty="0">
                    <a:solidFill>
                      <a:schemeClr val="tx1"/>
                    </a:solidFill>
                  </a:rPr>
                  <a:t>(h</a:t>
                </a:r>
                <a:r>
                  <a:rPr lang="en-US" altLang="ja-JP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altLang="ja-JP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dirty="0">
                    <a:solidFill>
                      <a:schemeClr val="tx1"/>
                    </a:solidFill>
                  </a:rPr>
                  <a:t> </a:t>
                </a:r>
                <a:r>
                  <a:rPr lang="en-US" altLang="ja-JP" dirty="0" smtClean="0">
                    <a:solidFill>
                      <a:schemeClr val="tx1"/>
                    </a:solidFill>
                  </a:rPr>
                  <a:t>b b</a:t>
                </a:r>
                <a:r>
                  <a:rPr lang="en-US" altLang="ja-JP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̅), </a:t>
                </a:r>
                <a:endParaRPr lang="en-US" altLang="ja-JP" dirty="0" smtClean="0">
                  <a:solidFill>
                    <a:schemeClr val="tx1"/>
                  </a:solidFill>
                </a:endParaRPr>
              </a:p>
              <a:p>
                <a:r>
                  <a:rPr lang="en-US" altLang="ja-JP" dirty="0" smtClean="0">
                    <a:solidFill>
                      <a:schemeClr val="tx1"/>
                    </a:solidFill>
                  </a:rPr>
                  <a:t>  and </a:t>
                </a:r>
                <a:r>
                  <a:rPr lang="en-US" altLang="ja-JP" dirty="0">
                    <a:solidFill>
                      <a:schemeClr val="tx1"/>
                    </a:solidFill>
                    <a:latin typeface="Symbol" pitchFamily="18" charset="2"/>
                  </a:rPr>
                  <a:t>G </a:t>
                </a:r>
                <a:r>
                  <a:rPr lang="en-US" altLang="ja-JP" dirty="0">
                    <a:solidFill>
                      <a:schemeClr val="tx1"/>
                    </a:solidFill>
                  </a:rPr>
                  <a:t>(h</a:t>
                </a:r>
                <a:r>
                  <a:rPr lang="en-US" altLang="ja-JP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altLang="ja-JP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dirty="0">
                    <a:solidFill>
                      <a:schemeClr val="tx1"/>
                    </a:solidFill>
                  </a:rPr>
                  <a:t> </a:t>
                </a:r>
                <a:r>
                  <a:rPr lang="en-US" altLang="ja-JP" dirty="0" smtClean="0">
                    <a:solidFill>
                      <a:schemeClr val="tx1"/>
                    </a:solidFill>
                  </a:rPr>
                  <a:t>b s</a:t>
                </a:r>
                <a:r>
                  <a:rPr lang="en-US" altLang="ja-JP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  </a:t>
                </a:r>
                <a:r>
                  <a:rPr lang="en-US" altLang="ja-JP" dirty="0" smtClean="0">
                    <a:solidFill>
                      <a:schemeClr val="tx1"/>
                    </a:solidFill>
                    <a:ea typeface="Arial Unicode MS" panose="020B0604020202020204" pitchFamily="50" charset="-128"/>
                    <a:cs typeface="Times New Roman" panose="02020603050405020304" pitchFamily="18" charset="0"/>
                  </a:rPr>
                  <a:t>at full 1-loop level </a:t>
                </a:r>
                <a:r>
                  <a:rPr lang="en-US" altLang="ja-JP" dirty="0" smtClean="0">
                    <a:solidFill>
                      <a:schemeClr val="tx1"/>
                    </a:solidFill>
                  </a:rPr>
                  <a:t> in the </a:t>
                </a:r>
                <a:r>
                  <a:rPr lang="en-US" altLang="ja-JP" dirty="0" smtClean="0">
                    <a:solidFill>
                      <a:srgbClr val="FF6699"/>
                    </a:solidFill>
                  </a:rPr>
                  <a:t>MSSM with QFV.</a:t>
                </a:r>
              </a:p>
              <a:p>
                <a:endParaRPr lang="en-US" altLang="ja-JP" dirty="0" smtClean="0">
                  <a:solidFill>
                    <a:schemeClr val="tx1"/>
                  </a:solidFill>
                </a:endParaRPr>
              </a:p>
              <a:p>
                <a:r>
                  <a:rPr lang="en-US" altLang="ja-JP" dirty="0" smtClean="0">
                    <a:solidFill>
                      <a:schemeClr val="tx1"/>
                    </a:solidFill>
                  </a:rPr>
                  <a:t>- Parameter points are generated by using random numbers </a:t>
                </a:r>
              </a:p>
              <a:p>
                <a:r>
                  <a:rPr lang="en-US" altLang="ja-JP" dirty="0" smtClean="0">
                    <a:solidFill>
                      <a:schemeClr val="tx1"/>
                    </a:solidFill>
                  </a:rPr>
                  <a:t>   in the following ranges (in units of </a:t>
                </a:r>
                <a:r>
                  <a:rPr lang="en-US" altLang="ja-JP" dirty="0" err="1" smtClean="0">
                    <a:solidFill>
                      <a:schemeClr val="tx1"/>
                    </a:solidFill>
                  </a:rPr>
                  <a:t>GeV</a:t>
                </a:r>
                <a:r>
                  <a:rPr lang="en-US" altLang="ja-JP" dirty="0" smtClean="0">
                    <a:solidFill>
                      <a:schemeClr val="tx1"/>
                    </a:solidFill>
                  </a:rPr>
                  <a:t> or GeV^2):</a:t>
                </a:r>
              </a:p>
              <a:p>
                <a:endParaRPr lang="en-US" altLang="ja-JP" dirty="0" smtClean="0">
                  <a:solidFill>
                    <a:srgbClr val="FF6699"/>
                  </a:solidFill>
                </a:endParaRPr>
              </a:p>
              <a:p>
                <a:endParaRPr lang="en-US" altLang="ja-JP" dirty="0" smtClean="0">
                  <a:solidFill>
                    <a:srgbClr val="FF6699"/>
                  </a:solidFill>
                </a:endParaRPr>
              </a:p>
              <a:p>
                <a:r>
                  <a:rPr lang="en-US" altLang="ja-JP" dirty="0" smtClean="0">
                    <a:solidFill>
                      <a:schemeClr val="tx1"/>
                    </a:solidFill>
                  </a:rPr>
                  <a:t> 10 &lt; </a:t>
                </a:r>
                <a:r>
                  <a:rPr lang="en-US" altLang="ja-JP" dirty="0" err="1" smtClean="0">
                    <a:solidFill>
                      <a:schemeClr val="tx1"/>
                    </a:solidFill>
                  </a:rPr>
                  <a:t>tan</a:t>
                </a:r>
                <a:r>
                  <a:rPr lang="en-US" altLang="ja-JP" dirty="0" err="1" smtClean="0">
                    <a:solidFill>
                      <a:schemeClr val="tx1"/>
                    </a:solidFill>
                    <a:latin typeface="Symbol" pitchFamily="18" charset="2"/>
                  </a:rPr>
                  <a:t>b</a:t>
                </a:r>
                <a:r>
                  <a:rPr lang="en-US" altLang="ja-JP" dirty="0" smtClean="0">
                    <a:solidFill>
                      <a:schemeClr val="tx1"/>
                    </a:solidFill>
                  </a:rPr>
                  <a:t> &lt; 60    </a:t>
                </a:r>
              </a:p>
              <a:p>
                <a:r>
                  <a:rPr lang="en-US" altLang="ja-JP" dirty="0" smtClean="0">
                    <a:solidFill>
                      <a:schemeClr val="tx1"/>
                    </a:solidFill>
                  </a:rPr>
                  <a:t> 2500 &lt; M_3 &lt; 5000 </a:t>
                </a:r>
              </a:p>
              <a:p>
                <a:r>
                  <a:rPr lang="en-US" altLang="ja-JP" dirty="0" smtClean="0">
                    <a:solidFill>
                      <a:schemeClr val="tx1"/>
                    </a:solidFill>
                  </a:rPr>
                  <a:t>100 &lt; M_2 &lt; 2500 </a:t>
                </a:r>
              </a:p>
              <a:p>
                <a:r>
                  <a:rPr lang="en-US" altLang="ja-JP" dirty="0" smtClean="0">
                    <a:solidFill>
                      <a:schemeClr val="tx1"/>
                    </a:solidFill>
                  </a:rPr>
                  <a:t>100 &lt; M_1 &lt; 2500 </a:t>
                </a:r>
              </a:p>
              <a:p>
                <a:r>
                  <a:rPr lang="en-US" altLang="ja-JP" dirty="0" smtClean="0">
                    <a:solidFill>
                      <a:schemeClr val="tx1"/>
                    </a:solidFill>
                  </a:rPr>
                  <a:t>(without assuming the GUT relation for M_1, M_2, M_3) </a:t>
                </a:r>
              </a:p>
              <a:p>
                <a:r>
                  <a:rPr lang="en-US" altLang="ja-JP" dirty="0" smtClean="0">
                    <a:solidFill>
                      <a:schemeClr val="tx1"/>
                    </a:solidFill>
                  </a:rPr>
                  <a:t>100 &lt; mu &lt; 2500 </a:t>
                </a:r>
              </a:p>
              <a:p>
                <a:r>
                  <a:rPr lang="en-US" altLang="ja-JP" dirty="0" smtClean="0">
                    <a:solidFill>
                      <a:schemeClr val="tx1"/>
                    </a:solidFill>
                  </a:rPr>
                  <a:t>800 &lt; </a:t>
                </a:r>
                <a:r>
                  <a:rPr lang="en-US" altLang="ja-JP" dirty="0" err="1" smtClean="0">
                    <a:solidFill>
                      <a:schemeClr val="tx1"/>
                    </a:solidFill>
                  </a:rPr>
                  <a:t>m_A</a:t>
                </a:r>
                <a:r>
                  <a:rPr lang="en-US" altLang="ja-JP" dirty="0" smtClean="0">
                    <a:solidFill>
                      <a:schemeClr val="tx1"/>
                    </a:solidFill>
                  </a:rPr>
                  <a:t>(pole) &lt; 6000;</a:t>
                </a:r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412777"/>
                <a:ext cx="8568952" cy="5262979"/>
              </a:xfrm>
              <a:prstGeom prst="rect">
                <a:avLst/>
              </a:prstGeom>
              <a:blipFill rotWithShape="0">
                <a:blip r:embed="rId2"/>
                <a:stretch>
                  <a:fillRect l="-1067" t="-1043" b="-173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正方形/長方形 3"/>
          <p:cNvSpPr/>
          <p:nvPr/>
        </p:nvSpPr>
        <p:spPr bwMode="auto">
          <a:xfrm>
            <a:off x="467544" y="3429000"/>
            <a:ext cx="2880320" cy="504056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9552" y="3501008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1 </a:t>
            </a:r>
            <a:r>
              <a:rPr kumimoji="1" lang="en-US" altLang="ja-JP" sz="2000" dirty="0" err="1" smtClean="0"/>
              <a:t>TeV</a:t>
            </a:r>
            <a:r>
              <a:rPr kumimoji="1" lang="en-US" altLang="ja-JP" sz="2000" dirty="0" smtClean="0"/>
              <a:t> &lt;  M</a:t>
            </a:r>
            <a:r>
              <a:rPr kumimoji="1" lang="en-US" altLang="ja-JP" sz="2000" baseline="-25000" dirty="0" smtClean="0"/>
              <a:t>SUSY </a:t>
            </a:r>
            <a:r>
              <a:rPr kumimoji="1" lang="en-US" altLang="ja-JP" sz="2000" dirty="0" smtClean="0"/>
              <a:t> &lt; 5 </a:t>
            </a:r>
            <a:r>
              <a:rPr kumimoji="1" lang="en-US" altLang="ja-JP" sz="2000" dirty="0" err="1" smtClean="0"/>
              <a:t>TeV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144016" y="487025"/>
            <a:ext cx="882047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MQ2_11 = 4500^2 (fixed)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2500^2 &lt; MQ2_22 &lt; 4000^2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2500^2 &lt; MQ2_33 &lt; 4000^2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|</a:t>
            </a:r>
            <a:r>
              <a:rPr lang="en-US" altLang="ja-JP" dirty="0" smtClean="0">
                <a:solidFill>
                  <a:srgbClr val="FF6699"/>
                </a:solidFill>
              </a:rPr>
              <a:t>MQ2_23</a:t>
            </a:r>
            <a:r>
              <a:rPr lang="en-US" altLang="ja-JP" dirty="0" smtClean="0">
                <a:solidFill>
                  <a:schemeClr val="tx1"/>
                </a:solidFill>
              </a:rPr>
              <a:t>| &lt; 1000.^2                   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&lt;=== </a:t>
            </a:r>
            <a:r>
              <a:rPr lang="en-US" altLang="ja-JP" dirty="0" smtClean="0">
                <a:solidFill>
                  <a:srgbClr val="FF6699"/>
                </a:solidFill>
                <a:sym typeface="Wingdings" pitchFamily="2" charset="2"/>
              </a:rPr>
              <a:t>QFV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altLang="ja-JP" dirty="0" err="1" smtClean="0">
                <a:solidFill>
                  <a:schemeClr val="tx1"/>
                </a:solidFill>
                <a:sym typeface="Wingdings" pitchFamily="2" charset="2"/>
              </a:rPr>
              <a:t>param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.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MU2_11 = 4500^2 (fixed)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1000.^2 &lt; MU2_22 &lt; 4000.^2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600.^2 &lt; MU2_33 &lt; 3000.^2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|</a:t>
            </a:r>
            <a:r>
              <a:rPr lang="en-US" altLang="ja-JP" dirty="0" smtClean="0">
                <a:solidFill>
                  <a:srgbClr val="FF6699"/>
                </a:solidFill>
              </a:rPr>
              <a:t>MU2_23</a:t>
            </a:r>
            <a:r>
              <a:rPr lang="en-US" altLang="ja-JP" dirty="0" smtClean="0">
                <a:solidFill>
                  <a:schemeClr val="tx1"/>
                </a:solidFill>
              </a:rPr>
              <a:t>| &lt; 1500.^2                   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&lt;=== </a:t>
            </a:r>
            <a:r>
              <a:rPr lang="en-US" altLang="ja-JP" dirty="0" smtClean="0">
                <a:solidFill>
                  <a:srgbClr val="FF6699"/>
                </a:solidFill>
                <a:sym typeface="Wingdings" pitchFamily="2" charset="2"/>
              </a:rPr>
              <a:t>QFV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altLang="ja-JP" dirty="0" err="1" smtClean="0">
                <a:solidFill>
                  <a:schemeClr val="tx1"/>
                </a:solidFill>
                <a:sym typeface="Wingdings" pitchFamily="2" charset="2"/>
              </a:rPr>
              <a:t>param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.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MD2_11 = 4500^2 (fixed)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2500.^2 &lt; MD2_22 &lt; 4000.^2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1000.^2 &lt; MD2_33 &lt; 3000.^2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|MD2_23| &lt; 2000.^2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ML2_11 = 1500^2 (fixed)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ML2_22 = 1500^2 (fixed)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ML2_33 = 1500^2 (fixed)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ML2_23 = 0. (fixed)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323528" y="188640"/>
            <a:ext cx="842493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ME2_11 = 1500^2 (fixed)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ME2_22 = 1500^2 (fixed)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ME2_33 = 1500^2 (fixed)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ME2_23 = 0. (fixed)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|</a:t>
            </a:r>
            <a:r>
              <a:rPr lang="en-US" altLang="ja-JP" dirty="0" smtClean="0">
                <a:solidFill>
                  <a:srgbClr val="FF6699"/>
                </a:solidFill>
              </a:rPr>
              <a:t>TU_23</a:t>
            </a:r>
            <a:r>
              <a:rPr lang="en-US" altLang="ja-JP" dirty="0" smtClean="0">
                <a:solidFill>
                  <a:schemeClr val="tx1"/>
                </a:solidFill>
              </a:rPr>
              <a:t>| &lt; 4000            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&lt;=== </a:t>
            </a:r>
            <a:r>
              <a:rPr lang="en-US" altLang="ja-JP" dirty="0" smtClean="0">
                <a:solidFill>
                  <a:srgbClr val="FF6699"/>
                </a:solidFill>
                <a:sym typeface="Wingdings" pitchFamily="2" charset="2"/>
              </a:rPr>
              <a:t>QFV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altLang="ja-JP" dirty="0" err="1" smtClean="0">
                <a:solidFill>
                  <a:schemeClr val="tx1"/>
                </a:solidFill>
                <a:sym typeface="Wingdings" pitchFamily="2" charset="2"/>
              </a:rPr>
              <a:t>param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|</a:t>
            </a:r>
            <a:r>
              <a:rPr lang="en-US" altLang="ja-JP" dirty="0" smtClean="0">
                <a:solidFill>
                  <a:srgbClr val="FF6699"/>
                </a:solidFill>
              </a:rPr>
              <a:t>TU_32</a:t>
            </a:r>
            <a:r>
              <a:rPr lang="en-US" altLang="ja-JP" dirty="0" smtClean="0">
                <a:solidFill>
                  <a:schemeClr val="tx1"/>
                </a:solidFill>
              </a:rPr>
              <a:t>| &lt; 4000            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&lt;=== </a:t>
            </a:r>
            <a:r>
              <a:rPr lang="en-US" altLang="ja-JP" dirty="0" smtClean="0">
                <a:solidFill>
                  <a:srgbClr val="FF6699"/>
                </a:solidFill>
                <a:sym typeface="Wingdings" pitchFamily="2" charset="2"/>
              </a:rPr>
              <a:t>QFV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altLang="ja-JP" dirty="0" err="1" smtClean="0">
                <a:solidFill>
                  <a:schemeClr val="tx1"/>
                </a:solidFill>
                <a:sym typeface="Wingdings" pitchFamily="2" charset="2"/>
              </a:rPr>
              <a:t>param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|</a:t>
            </a:r>
            <a:r>
              <a:rPr lang="en-US" altLang="ja-JP" dirty="0" smtClean="0">
                <a:solidFill>
                  <a:srgbClr val="FF6699"/>
                </a:solidFill>
              </a:rPr>
              <a:t>TU_33</a:t>
            </a:r>
            <a:r>
              <a:rPr lang="en-US" altLang="ja-JP" dirty="0" smtClean="0">
                <a:solidFill>
                  <a:schemeClr val="tx1"/>
                </a:solidFill>
              </a:rPr>
              <a:t>| &lt; 5000            &lt;=== QFC </a:t>
            </a:r>
            <a:r>
              <a:rPr lang="en-US" altLang="ja-JP" dirty="0" err="1" smtClean="0">
                <a:solidFill>
                  <a:schemeClr val="tx1"/>
                </a:solidFill>
              </a:rPr>
              <a:t>param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|</a:t>
            </a:r>
            <a:r>
              <a:rPr lang="en-US" altLang="ja-JP" dirty="0" smtClean="0">
                <a:solidFill>
                  <a:srgbClr val="FF6699"/>
                </a:solidFill>
              </a:rPr>
              <a:t>TD_23</a:t>
            </a:r>
            <a:r>
              <a:rPr lang="en-US" altLang="ja-JP" dirty="0" smtClean="0">
                <a:solidFill>
                  <a:schemeClr val="tx1"/>
                </a:solidFill>
              </a:rPr>
              <a:t>| &lt; </a:t>
            </a:r>
            <a:r>
              <a:rPr lang="en-US" altLang="ja-JP" dirty="0">
                <a:solidFill>
                  <a:schemeClr val="tx1"/>
                </a:solidFill>
              </a:rPr>
              <a:t>2000 </a:t>
            </a:r>
            <a:r>
              <a:rPr lang="en-US" altLang="ja-JP" dirty="0" smtClean="0">
                <a:solidFill>
                  <a:schemeClr val="tx1"/>
                </a:solidFill>
              </a:rPr>
              <a:t>           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&lt;=== </a:t>
            </a:r>
            <a:r>
              <a:rPr lang="en-US" altLang="ja-JP" dirty="0">
                <a:solidFill>
                  <a:srgbClr val="FF6699"/>
                </a:solidFill>
                <a:sym typeface="Wingdings" pitchFamily="2" charset="2"/>
              </a:rPr>
              <a:t>QFV</a:t>
            </a:r>
            <a:r>
              <a:rPr lang="en-US" altLang="ja-JP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altLang="ja-JP" dirty="0" err="1">
                <a:solidFill>
                  <a:schemeClr val="tx1"/>
                </a:solidFill>
                <a:sym typeface="Wingdings" pitchFamily="2" charset="2"/>
              </a:rPr>
              <a:t>param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|</a:t>
            </a:r>
            <a:r>
              <a:rPr lang="en-US" altLang="ja-JP" dirty="0" smtClean="0">
                <a:solidFill>
                  <a:srgbClr val="FF6699"/>
                </a:solidFill>
              </a:rPr>
              <a:t>TD_32</a:t>
            </a:r>
            <a:r>
              <a:rPr lang="en-US" altLang="ja-JP" dirty="0" smtClean="0">
                <a:solidFill>
                  <a:schemeClr val="tx1"/>
                </a:solidFill>
              </a:rPr>
              <a:t>| &lt; </a:t>
            </a:r>
            <a:r>
              <a:rPr lang="en-US" altLang="ja-JP" dirty="0">
                <a:solidFill>
                  <a:schemeClr val="tx1"/>
                </a:solidFill>
              </a:rPr>
              <a:t>2000 </a:t>
            </a:r>
            <a:r>
              <a:rPr lang="en-US" altLang="ja-JP" dirty="0" smtClean="0">
                <a:solidFill>
                  <a:schemeClr val="tx1"/>
                </a:solidFill>
              </a:rPr>
              <a:t>           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&lt;=== </a:t>
            </a:r>
            <a:r>
              <a:rPr lang="en-US" altLang="ja-JP" dirty="0">
                <a:solidFill>
                  <a:srgbClr val="FF6699"/>
                </a:solidFill>
                <a:sym typeface="Wingdings" pitchFamily="2" charset="2"/>
              </a:rPr>
              <a:t>QFV</a:t>
            </a:r>
            <a:r>
              <a:rPr lang="en-US" altLang="ja-JP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altLang="ja-JP" dirty="0" err="1">
                <a:solidFill>
                  <a:schemeClr val="tx1"/>
                </a:solidFill>
                <a:sym typeface="Wingdings" pitchFamily="2" charset="2"/>
              </a:rPr>
              <a:t>param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|</a:t>
            </a:r>
            <a:r>
              <a:rPr lang="en-US" altLang="ja-JP" dirty="0" smtClean="0">
                <a:solidFill>
                  <a:srgbClr val="FF6699"/>
                </a:solidFill>
              </a:rPr>
              <a:t>TD_33</a:t>
            </a:r>
            <a:r>
              <a:rPr lang="en-US" altLang="ja-JP" dirty="0" smtClean="0">
                <a:solidFill>
                  <a:schemeClr val="tx1"/>
                </a:solidFill>
              </a:rPr>
              <a:t>| &lt; </a:t>
            </a:r>
            <a:r>
              <a:rPr lang="en-US" altLang="ja-JP" dirty="0">
                <a:solidFill>
                  <a:schemeClr val="tx1"/>
                </a:solidFill>
              </a:rPr>
              <a:t>3000 </a:t>
            </a:r>
            <a:r>
              <a:rPr lang="en-US" altLang="ja-JP" dirty="0" smtClean="0">
                <a:solidFill>
                  <a:schemeClr val="tx1"/>
                </a:solidFill>
              </a:rPr>
              <a:t>           &lt;=== </a:t>
            </a:r>
            <a:r>
              <a:rPr lang="en-US" altLang="ja-JP" dirty="0">
                <a:solidFill>
                  <a:schemeClr val="tx1"/>
                </a:solidFill>
              </a:rPr>
              <a:t>QFC </a:t>
            </a:r>
            <a:r>
              <a:rPr lang="en-US" altLang="ja-JP" dirty="0" err="1">
                <a:solidFill>
                  <a:schemeClr val="tx1"/>
                </a:solidFill>
              </a:rPr>
              <a:t>param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TE_23 = 0. (fixed)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TE_32 = 0. (fixed)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|TE_33| &lt; 500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23528" y="5408437"/>
            <a:ext cx="856895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buFontTx/>
              <a:buChar char="-"/>
            </a:pP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rgbClr val="FFFF00"/>
                </a:solidFill>
              </a:rPr>
              <a:t>In the parameter scan, all of the relevant experimental and </a:t>
            </a:r>
          </a:p>
          <a:p>
            <a:pPr>
              <a:lnSpc>
                <a:spcPts val="1800"/>
              </a:lnSpc>
            </a:pPr>
            <a:r>
              <a:rPr lang="en-US" altLang="ja-JP" dirty="0" smtClean="0">
                <a:solidFill>
                  <a:srgbClr val="FFFF00"/>
                </a:solidFill>
              </a:rPr>
              <a:t>   theoretical constraints are imposed. </a:t>
            </a:r>
          </a:p>
          <a:p>
            <a:pPr>
              <a:lnSpc>
                <a:spcPts val="1800"/>
              </a:lnSpc>
            </a:pPr>
            <a:endParaRPr lang="en-US" altLang="ja-JP" dirty="0" smtClean="0">
              <a:solidFill>
                <a:srgbClr val="FFFF00"/>
              </a:solidFill>
            </a:endParaRPr>
          </a:p>
          <a:p>
            <a:pPr>
              <a:lnSpc>
                <a:spcPts val="1800"/>
              </a:lnSpc>
            </a:pPr>
            <a:r>
              <a:rPr lang="en-US" altLang="ja-JP" dirty="0" smtClean="0">
                <a:solidFill>
                  <a:srgbClr val="FFFF00"/>
                </a:solidFill>
              </a:rPr>
              <a:t>- </a:t>
            </a:r>
            <a:r>
              <a:rPr lang="en-US" altLang="ja-JP" dirty="0">
                <a:solidFill>
                  <a:srgbClr val="FFFF00"/>
                </a:solidFill>
              </a:rPr>
              <a:t> 101000 parameter points are generated and 2993 points </a:t>
            </a:r>
            <a:r>
              <a:rPr lang="en-US" altLang="ja-JP" dirty="0" smtClean="0">
                <a:solidFill>
                  <a:srgbClr val="FFFF00"/>
                </a:solidFill>
              </a:rPr>
              <a:t>survive </a:t>
            </a:r>
            <a:endParaRPr lang="en-US" altLang="ja-JP" dirty="0">
              <a:solidFill>
                <a:srgbClr val="FFFF00"/>
              </a:solidFill>
            </a:endParaRPr>
          </a:p>
          <a:p>
            <a:pPr>
              <a:lnSpc>
                <a:spcPts val="1800"/>
              </a:lnSpc>
            </a:pPr>
            <a:r>
              <a:rPr lang="en-US" altLang="ja-JP" dirty="0">
                <a:solidFill>
                  <a:srgbClr val="FFFF00"/>
                </a:solidFill>
              </a:rPr>
              <a:t>    the constraints.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1" i="1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1" i="1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17704</TotalTime>
  <Words>3084</Words>
  <Application>Microsoft Office PowerPoint</Application>
  <PresentationFormat>画面に合わせる (4:3)</PresentationFormat>
  <Paragraphs>431</Paragraphs>
  <Slides>37</Slides>
  <Notes>6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37</vt:i4>
      </vt:variant>
    </vt:vector>
  </HeadingPairs>
  <TitlesOfParts>
    <vt:vector size="48" baseType="lpstr">
      <vt:lpstr>Arial Unicode MS</vt:lpstr>
      <vt:lpstr>ＭＳ Ｐゴシック</vt:lpstr>
      <vt:lpstr>ＭＳ Ｐ明朝</vt:lpstr>
      <vt:lpstr>ＭＳ 明朝</vt:lpstr>
      <vt:lpstr>Arial</vt:lpstr>
      <vt:lpstr>Cambria Math</vt:lpstr>
      <vt:lpstr>Symbol</vt:lpstr>
      <vt:lpstr>Times New Roman</vt:lpstr>
      <vt:lpstr>Wingdings</vt:lpstr>
      <vt:lpstr>標準デザイン</vt:lpstr>
      <vt:lpstr>数式</vt:lpstr>
      <vt:lpstr>PowerPoint プレゼンテーション</vt:lpstr>
      <vt:lpstr>Contents</vt:lpstr>
      <vt:lpstr>1. Introduction</vt:lpstr>
      <vt:lpstr>2. MSSM with QFV</vt:lpstr>
      <vt:lpstr>PowerPoint プレゼンテーション</vt:lpstr>
      <vt:lpstr>3. Constraints on the MSSM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7. Conclusion</vt:lpstr>
      <vt:lpstr>PowerPoint プレゼンテーション</vt:lpstr>
      <vt:lpstr>PowerPoint プレゼンテーション</vt:lpstr>
      <vt:lpstr>PowerPoint プレゼンテーション</vt:lpstr>
      <vt:lpstr>Backup Slides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slepton generation mixing on the search for sneutrinos</dc:title>
  <dc:creator>keisho</dc:creator>
  <cp:lastModifiedBy>keisho</cp:lastModifiedBy>
  <cp:revision>1463</cp:revision>
  <dcterms:created xsi:type="dcterms:W3CDTF">2007-02-22T14:46:03Z</dcterms:created>
  <dcterms:modified xsi:type="dcterms:W3CDTF">2020-03-13T05:58:20Z</dcterms:modified>
</cp:coreProperties>
</file>