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8" r:id="rId3"/>
    <p:sldId id="270" r:id="rId4"/>
    <p:sldId id="271" r:id="rId5"/>
    <p:sldId id="272" r:id="rId6"/>
    <p:sldId id="273" r:id="rId7"/>
    <p:sldId id="274" r:id="rId8"/>
    <p:sldId id="275" r:id="rId9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8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88" autoAdjust="0"/>
    <p:restoredTop sz="94660"/>
  </p:normalViewPr>
  <p:slideViewPr>
    <p:cSldViewPr showGuides="1">
      <p:cViewPr>
        <p:scale>
          <a:sx n="102" d="100"/>
          <a:sy n="102" d="100"/>
        </p:scale>
        <p:origin x="200" y="648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088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21.02.20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21.02.20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448769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092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4BCC39-A918-46B6-A2E1-F4259EB561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42529"/>
            <a:ext cx="2637605" cy="18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813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63F4C43-61DC-4E7C-9278-558C1B2010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194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083DDBA-05E8-4D08-A841-6C5C3988A5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42529"/>
            <a:ext cx="2637605" cy="1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requests</a:t>
            </a:r>
            <a:r>
              <a:rPr lang="de-DE" dirty="0"/>
              <a:t> | Benno List | 21.2.2020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Power estimate and Z pole running | Benno List | 27.9.2019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005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| Power estimate and Z pole running | Benno List | 27.9.2019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Seite </a:t>
            </a:r>
            <a:fld id="{0427E4B2-AC28-443E-BE04-5CD55098A90B}" type="slidenum">
              <a:rPr lang="de-DE" sz="1000" b="1" smtClean="0"/>
              <a:pPr algn="r"/>
              <a:t>‹#›</a:t>
            </a:fld>
            <a:endParaRPr lang="de-DE" sz="1000" b="1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FEED4D8-A656-4C2D-BDD3-AAA39F660070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5400" dirty="0" err="1"/>
              <a:t>Accelerator</a:t>
            </a:r>
            <a:r>
              <a:rPr lang="de-DE" sz="5400" dirty="0"/>
              <a:t> Design – </a:t>
            </a:r>
            <a:br>
              <a:rPr lang="de-DE" sz="5400" dirty="0"/>
            </a:br>
            <a:r>
              <a:rPr lang="de-DE" sz="5400" dirty="0" err="1"/>
              <a:t>Current</a:t>
            </a:r>
            <a:r>
              <a:rPr lang="de-DE" sz="5400" dirty="0"/>
              <a:t> Change </a:t>
            </a:r>
            <a:r>
              <a:rPr lang="de-DE" sz="5400" dirty="0" err="1"/>
              <a:t>Requests</a:t>
            </a:r>
            <a:r>
              <a:rPr lang="de-DE" sz="5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design,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recently</a:t>
            </a:r>
            <a:r>
              <a:rPr lang="de-DE" dirty="0"/>
              <a:t> </a:t>
            </a:r>
            <a:r>
              <a:rPr lang="de-DE" dirty="0" err="1"/>
              <a:t>approved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1276436"/>
          </a:xfrm>
        </p:spPr>
        <p:txBody>
          <a:bodyPr/>
          <a:lstStyle/>
          <a:p>
            <a:r>
              <a:rPr lang="de-DE" dirty="0"/>
              <a:t>Benno List</a:t>
            </a:r>
          </a:p>
          <a:p>
            <a:r>
              <a:rPr lang="de-DE" dirty="0"/>
              <a:t>ILC@DESY General Project Meeting</a:t>
            </a:r>
          </a:p>
          <a:p>
            <a:r>
              <a:rPr lang="de-DE" dirty="0"/>
              <a:t>21.2.2020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AEA6C4E-3E22-0745-8CC3-21FCD63E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ILC-CR-0020: Helium Storage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76FD3B3-CD7C-DA41-BB1B-E445DCCAB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Concern: Long-term (days to weeks) of power failure after storm or earth quake</a:t>
            </a:r>
          </a:p>
          <a:p>
            <a:r>
              <a:rPr lang="en-DE" dirty="0"/>
              <a:t>Requirement: He inventory must be preserved, limited backup (diesel generator) power available</a:t>
            </a:r>
            <a:br>
              <a:rPr lang="en-DE" dirty="0"/>
            </a:br>
            <a:r>
              <a:rPr lang="en-DE" dirty="0"/>
              <a:t>-&gt; no cryo plant operation</a:t>
            </a:r>
          </a:p>
          <a:p>
            <a:r>
              <a:rPr lang="en-GB" dirty="0"/>
              <a:t>W</a:t>
            </a:r>
            <a:r>
              <a:rPr lang="en-DE" dirty="0"/>
              <a:t>ithout operational cryo plant: Helium evaporates within 3 days; max pressure in cryo modules: 2 bar</a:t>
            </a:r>
          </a:p>
          <a:p>
            <a:r>
              <a:rPr lang="en-DE" dirty="0"/>
              <a:t>CR is now under review</a:t>
            </a:r>
          </a:p>
          <a:p>
            <a:endParaRPr lang="en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0795B3-E607-9C47-B470-4A39C4E668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Provide gaseous storage for complete helium inventory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1F61E9B-0B5F-5649-AA71-02C84AA58CDB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7173726" y="1406525"/>
            <a:ext cx="3603999" cy="5010150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01600" dist="63500" dir="2700000" algn="tl" rotWithShape="0">
              <a:schemeClr val="bg2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C3CFFB-1E7D-8742-9E82-396C94320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52" y="4579173"/>
            <a:ext cx="6787435" cy="204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27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23765-CF37-AE43-8FCB-31185FD8E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Change of storage concept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29FE3-F39A-0441-84E5-372CA1795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Current change requests | Benno List | 21.2.2020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D456AB-75DA-424F-8E0C-12C124E2EF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3ADF015-52F0-A841-A353-CE006AE8EC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2112392"/>
            <a:ext cx="5616575" cy="3598415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2422630-0536-1845-B1EB-4EB8163D5EBE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DE" dirty="0"/>
              <a:t>Original concept: </a:t>
            </a:r>
          </a:p>
          <a:p>
            <a:pPr lvl="1"/>
            <a:r>
              <a:rPr lang="en-DE" dirty="0"/>
              <a:t>use 50% gaseous storage at 20 bar, 50% liquid storage</a:t>
            </a:r>
          </a:p>
          <a:p>
            <a:pPr lvl="1"/>
            <a:r>
              <a:rPr lang="en-GB" dirty="0"/>
              <a:t>R</a:t>
            </a:r>
            <a:r>
              <a:rPr lang="en-DE" dirty="0"/>
              <a:t>equires liquifier at each cryo plant</a:t>
            </a:r>
          </a:p>
          <a:p>
            <a:pPr lvl="1"/>
            <a:r>
              <a:rPr lang="en-DE" dirty="0"/>
              <a:t>Liquifier must run contunously</a:t>
            </a:r>
          </a:p>
          <a:p>
            <a:r>
              <a:rPr lang="en-DE" dirty="0"/>
              <a:t>New concept:</a:t>
            </a:r>
          </a:p>
          <a:p>
            <a:pPr lvl="1"/>
            <a:r>
              <a:rPr lang="en-GB" dirty="0"/>
              <a:t>P</a:t>
            </a:r>
            <a:r>
              <a:rPr lang="en-DE" dirty="0"/>
              <a:t>rovide gaseous storage fo 100% of inventory</a:t>
            </a:r>
          </a:p>
          <a:p>
            <a:pPr lvl="1"/>
            <a:r>
              <a:rPr lang="en-DE" dirty="0"/>
              <a:t>Only one liquifier at central location</a:t>
            </a:r>
            <a:br>
              <a:rPr lang="en-DE" dirty="0"/>
            </a:br>
            <a:r>
              <a:rPr lang="en-DE" dirty="0"/>
              <a:t>-&gt; requires (gas) He transfer line in tunnel</a:t>
            </a:r>
          </a:p>
          <a:p>
            <a:pPr lvl="1"/>
            <a:r>
              <a:rPr lang="en-DE" dirty="0"/>
              <a:t>20 bar gaseous storage: requires compressor (2 bar -&gt; 20 bar) for 3 days</a:t>
            </a:r>
          </a:p>
          <a:p>
            <a:pPr lvl="1"/>
            <a:r>
              <a:rPr lang="en-GB" dirty="0"/>
              <a:t>A</a:t>
            </a:r>
            <a:r>
              <a:rPr lang="en-DE" dirty="0"/>
              <a:t>fter that: He storage requires no power</a:t>
            </a:r>
          </a:p>
          <a:p>
            <a:pPr marL="0" indent="0">
              <a:buNone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79341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0BFBE-43DA-0544-AB6D-DC67E915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New Layout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02257B8-0295-4149-B07B-B223ED5267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393096"/>
            <a:ext cx="3742807" cy="50101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3092C-4A72-274D-8F2B-7C7D73BDC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Current change requests | Benno List | 21.2.2020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163597-9135-204F-AD41-7AFC014DA3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5B35FA03-F02F-9848-A44C-2D01058C891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215901" y="1699418"/>
            <a:ext cx="7569832" cy="403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77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03B4-88B2-FE48-BF53-593142DA0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ILC-CR-0019 Z-Pole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997BA-AB60-044D-A0E1-23F43DE36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Based on arXiv:1908.08212</a:t>
            </a:r>
          </a:p>
          <a:p>
            <a:r>
              <a:rPr lang="en-GB" dirty="0"/>
              <a:t>G</a:t>
            </a:r>
            <a:r>
              <a:rPr lang="en-DE" dirty="0"/>
              <a:t>ives  performance estimate for running on the Z pole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D0F96-0B46-7B41-A79C-0A1312F2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Current change requests | Benno List | 21.2.2020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98A1C4-E097-104A-90D6-9130978EC8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Performance of the ILC at the Z pole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7CC28D3-73D8-6B4C-B7B6-5915F5E54918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7237339" y="324422"/>
            <a:ext cx="4092919" cy="6206154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01600" dist="63500" dir="2700000" algn="tl" rotWithShape="0">
              <a:schemeClr val="bg2"/>
            </a:outerShdw>
          </a:effectLst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F80DF0DF-8A6E-2D42-8E5C-5EA86E8C9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752" y="2433286"/>
            <a:ext cx="2883819" cy="3779763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101600" dist="101600" dir="2700000" algn="tl" rotWithShape="0">
              <a:schemeClr val="tx2"/>
            </a:outerShdw>
          </a:effectLst>
        </p:spPr>
      </p:pic>
    </p:spTree>
    <p:extLst>
      <p:ext uri="{BB962C8B-B14F-4D97-AF65-F5344CB8AC3E}">
        <p14:creationId xmlns:p14="http://schemas.microsoft.com/office/powerpoint/2010/main" val="2139838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52502-9428-6B40-B2F2-064F1A3D0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Accelerator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0C89D-8012-3F4B-B5F9-AB9C68685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New baseline numbers for performance at the Z pole</a:t>
            </a:r>
          </a:p>
          <a:p>
            <a:r>
              <a:rPr lang="en-DE" dirty="0"/>
              <a:t>Change Request has been accepted</a:t>
            </a:r>
          </a:p>
          <a:p>
            <a:r>
              <a:rPr lang="en-DE" dirty="0"/>
              <a:t>Z pole running is now baseline (for the first time!)</a:t>
            </a:r>
          </a:p>
          <a:p>
            <a:r>
              <a:rPr lang="en-DE" dirty="0"/>
              <a:t>But: requires additional infrastructure (special line to dump) for helical undulator source</a:t>
            </a:r>
            <a:br>
              <a:rPr lang="en-DE" dirty="0"/>
            </a:br>
            <a:r>
              <a:rPr lang="en-DE" dirty="0"/>
              <a:t>-&gt; may not be available from day1 on</a:t>
            </a:r>
            <a:br>
              <a:rPr lang="en-DE" dirty="0"/>
            </a:br>
            <a:r>
              <a:rPr lang="en-DE" dirty="0"/>
              <a:t>-&gt; this is not the performance promised / to be expected for calibration runs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4649C5-A5FB-0547-A49C-AC33D09C7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Current change requests | Benno List | 21.2.2020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09C598-4658-0D44-8571-A32450E85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1827FF2-B235-6E47-B07F-9DD0BDF92A6D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7176120" y="201251"/>
            <a:ext cx="4385940" cy="637954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01600" dist="63500" dir="2700000" algn="tl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354569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909B9-13EF-1945-B6AA-AE5DDD3F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ILC-CR-0018 Power Estimate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47C60-920C-694D-AFF8-8C0B31430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Power estimate was updated end of 2019</a:t>
            </a:r>
          </a:p>
          <a:p>
            <a:r>
              <a:rPr lang="en-DE" dirty="0"/>
              <a:t>Small error in spreadsheet was discovered in calculation of RF power for 10Hz operation</a:t>
            </a:r>
            <a:br>
              <a:rPr lang="en-DE" dirty="0"/>
            </a:br>
            <a:r>
              <a:rPr lang="en-DE" dirty="0"/>
              <a:t>-&gt; power for sourecs and RTML went up a bit</a:t>
            </a:r>
          </a:p>
          <a:p>
            <a:r>
              <a:rPr lang="en-DE" dirty="0"/>
              <a:t>Final result is now approved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17C15E-9C78-8743-A8EB-524E997FA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Current change requests | Benno List | 21.2.2020</a:t>
            </a:r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A75639-CAB5-8641-9438-D346FDBDF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D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DE6201-DFFC-3947-8675-67E3120AF044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926413" y="1406525"/>
            <a:ext cx="4098625" cy="5010150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01600" dist="63500" dir="2700000" algn="tl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107696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1B2465B-9EC9-104E-BAFB-81E2BF2B3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The final result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2F4CFD-A2C5-6B42-9068-55F80E849C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7554" y="1406525"/>
            <a:ext cx="7316893" cy="50101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EABEE-478B-3644-882E-24C7A59E5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Current change requests | Benno List | 21.2.2020</a:t>
            </a:r>
            <a:endParaRPr lang="de-D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74B1B4A-5774-6543-9EBA-CF096CF0F6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Updated power estimate for the ILC in different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4246480105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esentation1" id="{3013D70A-F041-AB40-9563-F1B28AFDC7B4}" vid="{E272A07D-B3E7-FE4A-BDCD-37BD3AB12C55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189</TotalTime>
  <Words>390</Words>
  <Application>Microsoft Macintosh PowerPoint</Application>
  <PresentationFormat>Widescreen</PresentationFormat>
  <Paragraphs>44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DESY</vt:lpstr>
      <vt:lpstr>Accelerator Design –  Current Change Requests.</vt:lpstr>
      <vt:lpstr>ILC-CR-0020: Helium Storage</vt:lpstr>
      <vt:lpstr>Change of storage concept</vt:lpstr>
      <vt:lpstr>New Layout</vt:lpstr>
      <vt:lpstr>ILC-CR-0019 Z-Pole luminosity</vt:lpstr>
      <vt:lpstr>Accelerator Parameters</vt:lpstr>
      <vt:lpstr>ILC-CR-0018 Power Estimate</vt:lpstr>
      <vt:lpstr>The final 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SE-Archiv Inbetriebnahme.</dc:title>
  <dc:creator>Benno List</dc:creator>
  <cp:lastModifiedBy>Benno List</cp:lastModifiedBy>
  <cp:revision>172</cp:revision>
  <cp:lastPrinted>2018-09-04T14:03:31Z</cp:lastPrinted>
  <dcterms:created xsi:type="dcterms:W3CDTF">2018-06-25T09:56:20Z</dcterms:created>
  <dcterms:modified xsi:type="dcterms:W3CDTF">2020-02-21T08:15:29Z</dcterms:modified>
</cp:coreProperties>
</file>