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CA8C2-5331-4042-8510-67831B7F6398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E889D-B694-47B6-97A1-DBAF3E1F46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28599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Starting simulation for</a:t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en-US" sz="2800" dirty="0" err="1" smtClean="0"/>
              <a:t>Fcal</a:t>
            </a:r>
            <a:r>
              <a:rPr lang="en-US" sz="2800" dirty="0" smtClean="0"/>
              <a:t> </a:t>
            </a:r>
            <a:r>
              <a:rPr lang="en-US" sz="2800" dirty="0" err="1"/>
              <a:t>t</a:t>
            </a:r>
            <a:r>
              <a:rPr lang="en-US" sz="2800" dirty="0" err="1" smtClean="0"/>
              <a:t>estbeam</a:t>
            </a:r>
            <a:r>
              <a:rPr lang="en-US" sz="2800" dirty="0" smtClean="0"/>
              <a:t> 2020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857760"/>
            <a:ext cx="8229600" cy="128588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A. T. </a:t>
            </a:r>
            <a:r>
              <a:rPr lang="en-US" sz="1800" dirty="0" err="1" smtClean="0"/>
              <a:t>Neagu</a:t>
            </a:r>
            <a:endParaRPr lang="en-US" sz="1800" dirty="0" smtClean="0"/>
          </a:p>
          <a:p>
            <a:endParaRPr lang="en-US" sz="18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792162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86454"/>
            <a:ext cx="7493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427"/>
            <a:ext cx="5472123" cy="401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Content Placeholder 3" descr="Captur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43306" y="2571744"/>
            <a:ext cx="5244880" cy="39517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i+W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5860"/>
            <a:ext cx="5939008" cy="32861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14290"/>
            <a:ext cx="3357586" cy="201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5000636"/>
            <a:ext cx="7404105" cy="144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5720" y="0"/>
            <a:ext cx="5929322" cy="642918"/>
          </a:xfrm>
        </p:spPr>
        <p:txBody>
          <a:bodyPr>
            <a:normAutofit fontScale="90000"/>
          </a:bodyPr>
          <a:lstStyle/>
          <a:p>
            <a:r>
              <a:rPr lang="en-US" sz="20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2020 </a:t>
            </a:r>
            <a:r>
              <a:rPr lang="en-US" sz="2000" kern="0" dirty="0" err="1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Fcal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 TB g</a:t>
            </a:r>
            <a:r>
              <a:rPr lang="ro-RO" sz="20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eometry</a:t>
            </a:r>
            <a:r>
              <a:rPr lang="en-US" sz="20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 and materials in Geant4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Lumical</a:t>
            </a:r>
            <a:r>
              <a:rPr lang="en-US" sz="2000" dirty="0" smtClean="0"/>
              <a:t> sensors</a:t>
            </a:r>
            <a:endParaRPr lang="en-US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000100" y="4572008"/>
            <a:ext cx="457200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Geant4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lang="en-US" sz="1400" dirty="0" err="1">
                <a:latin typeface="+mj-lt"/>
                <a:ea typeface="+mj-ea"/>
                <a:cs typeface="+mj-cs"/>
              </a:rPr>
              <a:t>L</a:t>
            </a: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umical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sensors- TB 2020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143636" y="2357430"/>
            <a:ext cx="2786050" cy="2643206"/>
          </a:xfrm>
          <a:prstGeom prst="rect">
            <a:avLst/>
          </a:prstGeom>
          <a:ln>
            <a:noFill/>
          </a:ln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786454"/>
            <a:ext cx="7493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82594"/>
          </a:xfrm>
        </p:spPr>
        <p:txBody>
          <a:bodyPr>
            <a:normAutofit/>
          </a:bodyPr>
          <a:lstStyle/>
          <a:p>
            <a:r>
              <a:rPr lang="en-US" sz="24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2020 test-beam set-up in Geant4</a:t>
            </a:r>
            <a:r>
              <a:rPr lang="ro-RO" sz="24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</a:rPr>
              <a:t> </a:t>
            </a:r>
            <a:endParaRPr lang="ro-RO" sz="2400" kern="0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Content Placeholder 5" descr="upstr-ma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19" y="785794"/>
            <a:ext cx="5080035" cy="2857520"/>
          </a:xfrm>
        </p:spPr>
      </p:pic>
      <p:pic>
        <p:nvPicPr>
          <p:cNvPr id="7" name="Picture 6" descr="Captur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360" y="3214686"/>
            <a:ext cx="5233640" cy="276013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00760" y="5857892"/>
            <a:ext cx="857256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noProof="0" dirty="0" smtClean="0">
                <a:latin typeface="+mj-lt"/>
                <a:ea typeface="+mj-ea"/>
                <a:cs typeface="+mj-cs"/>
              </a:rPr>
              <a:t>130 cm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214950"/>
            <a:ext cx="4137544" cy="1209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 txBox="1">
            <a:spLocks/>
          </p:cNvSpPr>
          <p:nvPr/>
        </p:nvSpPr>
        <p:spPr>
          <a:xfrm flipH="1">
            <a:off x="5143504" y="2214554"/>
            <a:ext cx="857256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2825"/>
            <a:ext cx="7493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115888"/>
            <a:ext cx="792162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 flipH="1">
            <a:off x="5715008" y="1214422"/>
            <a:ext cx="3143272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 W plate -  composition and dimension</a:t>
            </a:r>
          </a:p>
          <a:p>
            <a:pPr lvl="0" algn="ctr">
              <a:spcBef>
                <a:spcPct val="0"/>
              </a:spcBef>
              <a:buFont typeface="Wingdings" pitchFamily="2" charset="2"/>
              <a:buChar char="q"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 distances from sensor to collimator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86808" cy="1928826"/>
          </a:xfrm>
        </p:spPr>
        <p:txBody>
          <a:bodyPr>
            <a:normAutofit/>
          </a:bodyPr>
          <a:lstStyle/>
          <a:p>
            <a:pPr algn="l" fontAlgn="t">
              <a:buFont typeface="Arial" pitchFamily="34" charset="0"/>
              <a:buChar char="•"/>
            </a:pPr>
            <a:r>
              <a:rPr lang="en-US" sz="2000" b="1" i="1" dirty="0" smtClean="0">
                <a:latin typeface="Calibri" panose="020F0502020204030204" pitchFamily="34" charset="0"/>
              </a:rPr>
              <a:t> </a:t>
            </a:r>
            <a:r>
              <a:rPr lang="en-US" sz="2000" b="1" i="1" dirty="0" err="1" smtClean="0"/>
              <a:t>Geant</a:t>
            </a:r>
            <a:r>
              <a:rPr lang="en-US" sz="2000" b="1" i="1" dirty="0" smtClean="0"/>
              <a:t> 4 simulation conditions</a:t>
            </a:r>
            <a:br>
              <a:rPr lang="en-US" sz="2000" b="1" i="1" dirty="0" smtClean="0"/>
            </a:br>
            <a:r>
              <a:rPr lang="en-US" sz="2000" i="1" dirty="0"/>
              <a:t>P</a:t>
            </a:r>
            <a:r>
              <a:rPr lang="en-US" sz="2000" i="1" dirty="0" smtClean="0"/>
              <a:t>hysics list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1600" dirty="0" smtClean="0"/>
              <a:t>-PAI for the e+, e-, gamma interaction with silicon sensors and standard EM model for the interaction with tungsten plates and other materials</a:t>
            </a:r>
            <a:br>
              <a:rPr lang="en-US" sz="1600" dirty="0" smtClean="0"/>
            </a:br>
            <a:r>
              <a:rPr lang="en-US" sz="1600" i="1" dirty="0" smtClean="0"/>
              <a:t>Beam</a:t>
            </a:r>
            <a:r>
              <a:rPr lang="en-US" sz="1600" b="1" dirty="0" smtClean="0">
                <a:solidFill>
                  <a:schemeClr val="accent2"/>
                </a:solidFill>
              </a:rPr>
              <a:t/>
            </a:r>
            <a:br>
              <a:rPr lang="en-US" sz="1600" b="1" dirty="0" smtClean="0">
                <a:solidFill>
                  <a:schemeClr val="accent2"/>
                </a:solidFill>
              </a:rPr>
            </a:br>
            <a:r>
              <a:rPr lang="en-US" sz="1600" b="1" dirty="0" smtClean="0">
                <a:solidFill>
                  <a:schemeClr val="accent2"/>
                </a:solidFill>
              </a:rPr>
              <a:t>- </a:t>
            </a:r>
            <a:r>
              <a:rPr lang="en-US" sz="1600" dirty="0" smtClean="0"/>
              <a:t>e-, 5GeV, uniform distribution inside a square: of 5 x 5mm^2 </a:t>
            </a:r>
            <a:endParaRPr lang="en-US" sz="16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85720" y="357187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+mj-lt"/>
              </a:rPr>
              <a:t>t</a:t>
            </a:r>
            <a:r>
              <a:rPr lang="en-US" sz="1600" dirty="0" smtClean="0">
                <a:latin typeface="+mj-lt"/>
              </a:rPr>
              <a:t>he geometry of </a:t>
            </a:r>
            <a:r>
              <a:rPr lang="en-US" sz="1600" dirty="0" smtClean="0">
                <a:latin typeface="+mj-lt"/>
              </a:rPr>
              <a:t>2020 </a:t>
            </a:r>
            <a:r>
              <a:rPr lang="en-US" sz="1600" dirty="0" smtClean="0">
                <a:latin typeface="+mj-lt"/>
              </a:rPr>
              <a:t>TB </a:t>
            </a:r>
            <a:r>
              <a:rPr lang="en-US" sz="1600" dirty="0" smtClean="0">
                <a:latin typeface="+mj-lt"/>
              </a:rPr>
              <a:t> implemented in Geant4</a:t>
            </a: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(right dimension)</a:t>
            </a:r>
            <a:endParaRPr lang="en-US" sz="1600" dirty="0" smtClean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simulated the energy deposition on every sensor pad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j-lt"/>
              </a:rPr>
              <a:t> determine </a:t>
            </a:r>
            <a:r>
              <a:rPr lang="en-US" sz="1600" dirty="0" smtClean="0">
                <a:latin typeface="+mj-lt"/>
              </a:rPr>
              <a:t>the energy deposition on </a:t>
            </a:r>
            <a:r>
              <a:rPr lang="en-US" sz="1600" dirty="0" smtClean="0">
                <a:latin typeface="+mj-lt"/>
              </a:rPr>
              <a:t>sensors</a:t>
            </a:r>
            <a:endParaRPr lang="en-US" sz="1600" dirty="0" smtClean="0">
              <a:latin typeface="+mj-lt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j-lt"/>
              </a:rPr>
              <a:t> determine </a:t>
            </a:r>
            <a:r>
              <a:rPr lang="en-US" sz="1600" dirty="0" smtClean="0">
                <a:latin typeface="+mj-lt"/>
              </a:rPr>
              <a:t>the longitudinal shower </a:t>
            </a:r>
            <a:r>
              <a:rPr lang="en-US" sz="1600" dirty="0" smtClean="0">
                <a:latin typeface="+mj-lt"/>
              </a:rPr>
              <a:t>development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+mj-lt"/>
              </a:rPr>
              <a:t>?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1600" dirty="0">
                <a:latin typeface="+mj-lt"/>
              </a:rPr>
              <a:t>?</a:t>
            </a:r>
            <a:endParaRPr lang="en-US" sz="16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2910" y="2786058"/>
            <a:ext cx="18573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1600" b="1" dirty="0" smtClean="0">
                <a:latin typeface="Trebuchet MS" panose="020B0603020202020204" pitchFamily="34" charset="0"/>
              </a:rPr>
              <a:t>TO DO</a:t>
            </a:r>
            <a:endParaRPr lang="en-US" sz="1600" b="1" dirty="0">
              <a:latin typeface="Trebuchet MS" panose="020B0603020202020204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792162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2825"/>
            <a:ext cx="7493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87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Starting simulation for  Fcal testbeam 2020</vt:lpstr>
      <vt:lpstr>Slide 2</vt:lpstr>
      <vt:lpstr>2020 Fcal TB geometry and materials in Geant4 Lumical sensors</vt:lpstr>
      <vt:lpstr>2020 test-beam set-up in Geant4 </vt:lpstr>
      <vt:lpstr> Geant 4 simulation conditions Physics list -PAI for the e+, e-, gamma interaction with silicon sensors and standard EM model for the interaction with tungsten plates and other materials Beam - e-, 5GeV, uniform distribution inside a square: of 5 x 5mm^2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simulation for  Fcal testbeam 2020</dc:title>
  <dc:creator>Mihai</dc:creator>
  <cp:lastModifiedBy>Mihai</cp:lastModifiedBy>
  <cp:revision>9</cp:revision>
  <dcterms:created xsi:type="dcterms:W3CDTF">2020-04-28T13:17:22Z</dcterms:created>
  <dcterms:modified xsi:type="dcterms:W3CDTF">2020-04-28T15:02:59Z</dcterms:modified>
</cp:coreProperties>
</file>