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15"/>
  </p:notesMasterIdLst>
  <p:sldIdLst>
    <p:sldId id="326" r:id="rId6"/>
    <p:sldId id="341" r:id="rId7"/>
    <p:sldId id="349" r:id="rId8"/>
    <p:sldId id="351" r:id="rId9"/>
    <p:sldId id="355" r:id="rId10"/>
    <p:sldId id="362" r:id="rId11"/>
    <p:sldId id="361" r:id="rId12"/>
    <p:sldId id="356" r:id="rId13"/>
    <p:sldId id="363" r:id="rId14"/>
  </p:sldIdLst>
  <p:sldSz cx="9144000" cy="6858000" type="screen4x3"/>
  <p:notesSz cx="6797675" cy="9928225"/>
  <p:defaultTextStyle>
    <a:defPPr>
      <a:defRPr lang="en-GB"/>
    </a:defPPr>
    <a:lvl1pPr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1pPr>
    <a:lvl2pPr marL="742950" indent="-28575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2pPr>
    <a:lvl3pPr marL="11430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3pPr>
    <a:lvl4pPr marL="16002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4pPr>
    <a:lvl5pPr marL="20574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50BA2"/>
    <a:srgbClr val="00FFFF"/>
    <a:srgbClr val="000000"/>
    <a:srgbClr val="DDFFF7"/>
    <a:srgbClr val="0066FF"/>
    <a:srgbClr val="49F551"/>
    <a:srgbClr val="FFFFCC"/>
    <a:srgbClr val="FFEAA7"/>
    <a:srgbClr val="0EB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1448" autoAdjust="0"/>
  </p:normalViewPr>
  <p:slideViewPr>
    <p:cSldViewPr>
      <p:cViewPr varScale="1">
        <p:scale>
          <a:sx n="77" d="100"/>
          <a:sy n="77" d="100"/>
        </p:scale>
        <p:origin x="90" y="6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87575" y="-12807950"/>
            <a:ext cx="18078450" cy="1356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5600" cy="4465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86854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47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635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306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94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958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342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505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694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625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B9C0F-64F8-4DB0-8D40-8525D68C3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E03EB-C100-4989-8D24-2CDFDFE93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102FA-D7AD-40C9-9841-B44B29C6F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301BC-0DE0-4968-B880-4CDB1ECD4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7EDB0-3561-49C4-A390-D1A7ADE38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FF7DA-9884-4268-AB64-619200475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A7ED4-FFB9-474F-B1DA-4A46BC222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01780-B106-4C9A-821D-9D1B5BB54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77584-058B-4862-98F4-167B82903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0659A-DBA0-4CDE-8741-47D634E64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3F6C6-8DFA-4C6C-B871-E15913319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EFDF3-D725-4D20-AA21-DC05F4156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56848-2DCB-4F61-AC95-596910A09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12837-C4BB-494E-8378-9CF8B8EDB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ED7D8-5621-4920-8BDD-EC1294BCE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76350-76F7-4260-9AD3-F1DC2BBD3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41DA-AAFB-4FAD-89DC-F9242D0E0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A7DE6-8470-4B10-A302-74C99E78C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3C64A-0FF3-43DD-AA2C-15FF6992B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5E3F3-F8FD-4BBA-B1A2-8C8521F77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0A135-0972-4DE2-8FE0-2CA5078B9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CE12-857B-4AD2-B1A9-E2A29A61D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2828B-1A61-43D4-A7B3-797B37CAC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3764E-467C-4A3B-8361-564096D5B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CC25-E6E9-4657-9E91-F4395C8CF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AA99-CE3E-4562-97DB-ACD95714C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BC342-2499-4E6F-B51F-DC729352A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90D2-082D-47D3-922B-2BFD608CC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CBF9-085B-4FB0-8E9D-19B4DC69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E7D1-FF6C-4151-BA5B-86EDDFE3B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2CF65-B000-47EC-BC8E-87DBA4315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C7176-009B-450E-A416-15560D44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ACC8-3B7F-48A4-8A7B-24F52A775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85468-A077-4FC1-A720-ADA079E51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C415-69D0-45F0-9CE1-6BE791104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A0F1-9A8D-42BD-A9C4-8B1BE9ACA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4DA5-D89A-4CF5-8C42-C154BAF59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73A1-97D6-4080-8DBE-897997B71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8CA1A-517B-4856-AEC1-CD127E49B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32A01-65E6-4BAF-B7ED-D1E00FB7B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265D5-507F-4598-9EC1-9494CD50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0AE5-7B27-4686-B7D0-DF18808D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D676-FEDE-4D3D-B127-21070B102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5FB9-F5C0-405A-811B-79EA2C8C4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5224-E214-430A-AD72-F71A514F6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1B47-85E1-4881-B28F-2D43AFD1C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5971F-30A1-40C8-8E5F-9EC85DFC2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5CFE-C49D-4882-8F0E-02B955D7A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9C32-87B4-4482-88FA-35902AAB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576E7-909C-4AA9-9EB2-CEC675B6F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E760-139D-456D-B95B-168E6ED6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83DE6-85A8-43AE-992E-85923E94D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18084-53AD-4E67-AC4D-A568AFB19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39A9-C444-4B81-9757-D2763770A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3E90-4954-4752-BB17-BF0E68A0A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 b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3A80096D-9600-4F37-81A7-ED8529607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1036" name="Oval 11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7" name="Oval 12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8" name="Oval 13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9" name="Oval 14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0" name="Oval 15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1" name="Oval 16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2" name="Oval 17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3" name="Oval 18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4" name="Oval 19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5" name="Oval 20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65089" y="69851"/>
            <a:ext cx="9013825" cy="6691313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63502" y="1449389"/>
            <a:ext cx="9020175" cy="15271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3502" y="1397001"/>
            <a:ext cx="9020175" cy="120650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63502" y="2976564"/>
            <a:ext cx="9020175" cy="1111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CBAE623-055B-42C6-8A47-1CF0F6E26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60325" y="60326"/>
            <a:ext cx="9024939" cy="6708775"/>
            <a:chOff x="38" y="38"/>
            <a:chExt cx="5685" cy="4226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" y="38"/>
              <a:ext cx="5685" cy="42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4" cy="40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0"/>
            </a:p>
          </p:txBody>
        </p:sp>
      </p:grpSp>
      <p:sp>
        <p:nvSpPr>
          <p:cNvPr id="3076" name="Rectangle 5"/>
          <p:cNvSpPr>
            <a:spLocks noChangeArrowheads="1"/>
          </p:cNvSpPr>
          <p:nvPr/>
        </p:nvSpPr>
        <p:spPr bwMode="auto">
          <a:xfrm flipV="1">
            <a:off x="69852" y="2376489"/>
            <a:ext cx="901382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9852" y="2341564"/>
            <a:ext cx="901382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8263" y="2468564"/>
            <a:ext cx="9015412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8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800101" y="6172200"/>
            <a:ext cx="40005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C5A40ED-8958-4E52-9E07-96904C0A5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4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5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6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8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9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0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1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2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3" name="Rectangl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4" name="AutoShape 17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116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4117" name="Text Box 2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C929E6E0-BBFE-4B10-9845-90B64CBB2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1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5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6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flipV="1">
            <a:off x="68264" y="4683126"/>
            <a:ext cx="900747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68264" y="4649789"/>
            <a:ext cx="900747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9" name="Rectangle 18"/>
          <p:cNvSpPr>
            <a:spLocks noChangeArrowheads="1"/>
          </p:cNvSpPr>
          <p:nvPr/>
        </p:nvSpPr>
        <p:spPr bwMode="auto">
          <a:xfrm>
            <a:off x="68264" y="4773614"/>
            <a:ext cx="9007475" cy="476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4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3" name="Text Box 22"/>
          <p:cNvSpPr txBox="1">
            <a:spLocks noChangeArrowheads="1"/>
          </p:cNvSpPr>
          <p:nvPr/>
        </p:nvSpPr>
        <p:spPr bwMode="auto">
          <a:xfrm>
            <a:off x="914400" y="6172200"/>
            <a:ext cx="38862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512896B-5EA9-4595-8BD6-055A34214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l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										</a:t>
            </a: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29.04.2020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814103" y="2495613"/>
            <a:ext cx="5854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TB2020 </a:t>
            </a:r>
            <a:r>
              <a:rPr lang="en-US" sz="3200" dirty="0" smtClean="0">
                <a:solidFill>
                  <a:schemeClr val="tx1"/>
                </a:solidFill>
              </a:rPr>
              <a:t>– </a:t>
            </a:r>
            <a:r>
              <a:rPr lang="en-US" sz="3200" dirty="0" smtClean="0">
                <a:solidFill>
                  <a:schemeClr val="tx1"/>
                </a:solidFill>
              </a:rPr>
              <a:t>SRS noise </a:t>
            </a:r>
            <a:r>
              <a:rPr lang="en-US" sz="3200" dirty="0" smtClean="0">
                <a:solidFill>
                  <a:schemeClr val="tx1"/>
                </a:solidFill>
              </a:rPr>
              <a:t>analysis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3709" y="3183575"/>
            <a:ext cx="3646119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Veta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Ghenescu</a:t>
            </a:r>
            <a:r>
              <a:rPr lang="en-US" sz="1600" baseline="30000" dirty="0" smtClean="0">
                <a:solidFill>
                  <a:schemeClr val="tx1"/>
                </a:solidFill>
              </a:rPr>
              <a:t>*</a:t>
            </a:r>
          </a:p>
          <a:p>
            <a:endParaRPr lang="en-US" sz="1600" baseline="30000" dirty="0" smtClean="0">
              <a:solidFill>
                <a:schemeClr val="tx1"/>
              </a:solidFill>
            </a:endParaRPr>
          </a:p>
          <a:p>
            <a:r>
              <a:rPr lang="en-US" sz="1600" b="0" i="1" baseline="30000" dirty="0" smtClean="0">
                <a:solidFill>
                  <a:schemeClr val="tx1"/>
                </a:solidFill>
              </a:rPr>
              <a:t>*Institute of Space Science</a:t>
            </a:r>
            <a:endParaRPr lang="en-GB" sz="16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20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l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							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93089" y="5589588"/>
            <a:ext cx="91598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210223" y="143693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set-up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0" y="-7629"/>
            <a:ext cx="8672972" cy="13542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	</a:t>
            </a:r>
          </a:p>
          <a:p>
            <a:pPr algn="just"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	</a:t>
            </a:r>
            <a:r>
              <a:rPr lang="en-US" sz="1200" dirty="0" smtClean="0">
                <a:solidFill>
                  <a:schemeClr val="tx1"/>
                </a:solidFill>
              </a:rPr>
              <a:t>Experimental set-up</a:t>
            </a:r>
          </a:p>
          <a:p>
            <a:pPr marL="285750" indent="-36000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200" b="0" dirty="0" smtClean="0">
                <a:solidFill>
                  <a:schemeClr val="tx1"/>
                </a:solidFill>
              </a:rPr>
              <a:t>Test beam at DESY with 1 – 6 GeV electron beam</a:t>
            </a:r>
          </a:p>
          <a:p>
            <a:pPr marL="285750" indent="-36000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200" b="0" dirty="0" smtClean="0">
                <a:solidFill>
                  <a:schemeClr val="tx1"/>
                </a:solidFill>
              </a:rPr>
              <a:t>ALPIDE telescope – 2 arms, 1</a:t>
            </a:r>
            <a:r>
              <a:rPr lang="en-US" sz="12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1200" b="0" dirty="0" smtClean="0">
                <a:solidFill>
                  <a:schemeClr val="tx1"/>
                </a:solidFill>
              </a:rPr>
              <a:t> arm consists of 2 layers and 2</a:t>
            </a:r>
            <a:r>
              <a:rPr lang="en-US" sz="1200" b="0" baseline="30000" dirty="0" smtClean="0">
                <a:solidFill>
                  <a:schemeClr val="tx1"/>
                </a:solidFill>
              </a:rPr>
              <a:t>nd</a:t>
            </a:r>
            <a:r>
              <a:rPr lang="en-US" sz="1200" b="0" dirty="0" smtClean="0">
                <a:solidFill>
                  <a:schemeClr val="tx1"/>
                </a:solidFill>
              </a:rPr>
              <a:t> arm consists of 3 layers;</a:t>
            </a:r>
          </a:p>
          <a:p>
            <a:pPr marL="285750" indent="-36000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200" dirty="0" err="1" smtClean="0">
                <a:solidFill>
                  <a:schemeClr val="tx1"/>
                </a:solidFill>
              </a:rPr>
              <a:t>Lumical</a:t>
            </a:r>
            <a:r>
              <a:rPr lang="en-US" sz="1200" b="0" dirty="0" smtClean="0">
                <a:solidFill>
                  <a:schemeClr val="tx1"/>
                </a:solidFill>
              </a:rPr>
              <a:t> </a:t>
            </a:r>
            <a:r>
              <a:rPr lang="en-US" sz="1200" b="0" dirty="0" smtClean="0">
                <a:solidFill>
                  <a:schemeClr val="tx1"/>
                </a:solidFill>
              </a:rPr>
              <a:t>calorimeter consists of </a:t>
            </a:r>
            <a:r>
              <a:rPr lang="en-US" sz="1200" b="0" dirty="0" smtClean="0">
                <a:solidFill>
                  <a:schemeClr val="tx1"/>
                </a:solidFill>
              </a:rPr>
              <a:t>15 </a:t>
            </a:r>
            <a:r>
              <a:rPr lang="en-US" sz="1200" b="0" dirty="0" smtClean="0">
                <a:solidFill>
                  <a:schemeClr val="tx1"/>
                </a:solidFill>
              </a:rPr>
              <a:t>Si sensors with one absorber layer placed in front of each active  sensor layer;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028563" y="2678336"/>
            <a:ext cx="737344" cy="635756"/>
            <a:chOff x="5093873" y="4437112"/>
            <a:chExt cx="1024614" cy="923495"/>
          </a:xfrm>
        </p:grpSpPr>
        <p:sp>
          <p:nvSpPr>
            <p:cNvPr id="13" name="Oval 12"/>
            <p:cNvSpPr/>
            <p:nvPr/>
          </p:nvSpPr>
          <p:spPr bwMode="auto">
            <a:xfrm>
              <a:off x="5414688" y="4437112"/>
              <a:ext cx="381448" cy="36004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/>
            <p:cNvCxnSpPr>
              <a:stCxn id="13" idx="1"/>
              <a:endCxn id="13" idx="5"/>
            </p:cNvCxnSpPr>
            <p:nvPr/>
          </p:nvCxnSpPr>
          <p:spPr bwMode="auto">
            <a:xfrm>
              <a:off x="5470550" y="4489839"/>
              <a:ext cx="269724" cy="25458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>
              <a:stCxn id="13" idx="7"/>
              <a:endCxn id="13" idx="3"/>
            </p:cNvCxnSpPr>
            <p:nvPr/>
          </p:nvCxnSpPr>
          <p:spPr bwMode="auto">
            <a:xfrm flipH="1">
              <a:off x="5470550" y="4489839"/>
              <a:ext cx="269724" cy="25458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5093873" y="4779410"/>
              <a:ext cx="1024614" cy="581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Beam direction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530703" y="1469677"/>
            <a:ext cx="2542912" cy="3268629"/>
            <a:chOff x="5419990" y="3600626"/>
            <a:chExt cx="2542912" cy="32686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9990" y="3600626"/>
              <a:ext cx="2542912" cy="3268629"/>
            </a:xfrm>
            <a:prstGeom prst="rect">
              <a:avLst/>
            </a:prstGeom>
          </p:spPr>
        </p:pic>
        <p:sp>
          <p:nvSpPr>
            <p:cNvPr id="125" name="TextBox 124"/>
            <p:cNvSpPr txBox="1"/>
            <p:nvPr/>
          </p:nvSpPr>
          <p:spPr>
            <a:xfrm rot="617663">
              <a:off x="7148452" y="4036006"/>
              <a:ext cx="341760" cy="2631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0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1</a:t>
              </a: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.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.</a:t>
              </a:r>
            </a:p>
            <a:p>
              <a:r>
                <a:rPr lang="en-US" sz="1100" dirty="0">
                  <a:solidFill>
                    <a:srgbClr val="FF0000"/>
                  </a:solidFill>
                </a:rPr>
                <a:t>.</a:t>
              </a:r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62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63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rot="151631">
              <a:off x="6650209" y="4020949"/>
              <a:ext cx="531723" cy="263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127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126</a:t>
              </a: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.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.</a:t>
              </a:r>
            </a:p>
            <a:p>
              <a:r>
                <a:rPr lang="en-US" sz="1100" dirty="0">
                  <a:solidFill>
                    <a:srgbClr val="FF0000"/>
                  </a:solidFill>
                </a:rPr>
                <a:t>.</a:t>
              </a:r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endParaRPr lang="en-US" sz="1100" dirty="0" smtClean="0">
                <a:solidFill>
                  <a:srgbClr val="FF0000"/>
                </a:solidFill>
              </a:endParaRPr>
            </a:p>
            <a:p>
              <a:endParaRPr lang="en-US" sz="1100" dirty="0">
                <a:solidFill>
                  <a:srgbClr val="FF0000"/>
                </a:solidFill>
              </a:endParaRP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65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64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355518"/>
              </p:ext>
            </p:extLst>
          </p:nvPr>
        </p:nvGraphicFramePr>
        <p:xfrm>
          <a:off x="467544" y="4820451"/>
          <a:ext cx="7213171" cy="1751876"/>
        </p:xfrm>
        <a:graphic>
          <a:graphicData uri="http://schemas.openxmlformats.org/drawingml/2006/table">
            <a:tbl>
              <a:tblPr/>
              <a:tblGrid>
                <a:gridCol w="1467011">
                  <a:extLst>
                    <a:ext uri="{9D8B030D-6E8A-4147-A177-3AD203B41FA5}">
                      <a16:colId xmlns:a16="http://schemas.microsoft.com/office/drawing/2014/main" val="4055450965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1288797685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2084737920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3569691167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4059361582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2905441658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865976301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3738599740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857334065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1449546590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1332314380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766164032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3851221067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4044196484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254956024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2492004186"/>
                    </a:ext>
                  </a:extLst>
                </a:gridCol>
                <a:gridCol w="359135">
                  <a:extLst>
                    <a:ext uri="{9D8B030D-6E8A-4147-A177-3AD203B41FA5}">
                      <a16:colId xmlns:a16="http://schemas.microsoft.com/office/drawing/2014/main" val="4060333301"/>
                    </a:ext>
                  </a:extLst>
                </a:gridCol>
              </a:tblGrid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</a:rPr>
                        <a:t>Sensor</a:t>
                      </a:r>
                    </a:p>
                  </a:txBody>
                  <a:tcPr marL="27681" marR="27681" marT="18454" marB="18454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effectLst/>
                        </a:rPr>
                        <a:t>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3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4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5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6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7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8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9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13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14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15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>
                          <a:effectLst/>
                        </a:rPr>
                        <a:t>16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591041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>
                          <a:solidFill>
                            <a:srgbClr val="FF0000"/>
                          </a:solidFill>
                          <a:effectLst/>
                        </a:rPr>
                        <a:t>Configuration A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</a:rPr>
                        <a:t>B1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</a:rPr>
                        <a:t>B2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482247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Configuration B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dirty="0"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dirty="0">
                          <a:effectLst/>
                        </a:rPr>
                        <a:t>B1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216513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Configuration C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787575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Configuration D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372510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Configuration E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dirty="0"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B1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B2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9939074"/>
                  </a:ext>
                </a:extLst>
              </a:tr>
              <a:tr h="23065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Configuration F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>
                          <a:effectLst/>
                        </a:rPr>
                        <a:t>B0</a:t>
                      </a: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</a:endParaRPr>
                    </a:p>
                  </a:txBody>
                  <a:tcPr marL="27681" marR="27681" marT="18454" marB="1845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124698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5" y="1462141"/>
            <a:ext cx="4422379" cy="11984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147175"/>
            <a:ext cx="4323768" cy="10646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58506" y="2745549"/>
            <a:ext cx="4956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Available for 1</a:t>
            </a:r>
            <a:r>
              <a:rPr lang="en-GB" baseline="30000" dirty="0" smtClean="0">
                <a:solidFill>
                  <a:srgbClr val="FF0000"/>
                </a:solidFill>
              </a:rPr>
              <a:t>st</a:t>
            </a:r>
            <a:r>
              <a:rPr lang="en-GB" dirty="0" smtClean="0">
                <a:solidFill>
                  <a:srgbClr val="FF0000"/>
                </a:solidFill>
              </a:rPr>
              <a:t> and 2</a:t>
            </a:r>
            <a:r>
              <a:rPr lang="en-GB" baseline="30000" dirty="0" smtClean="0">
                <a:solidFill>
                  <a:srgbClr val="FF0000"/>
                </a:solidFill>
              </a:rPr>
              <a:t>nd</a:t>
            </a:r>
            <a:r>
              <a:rPr lang="en-GB" dirty="0" smtClean="0">
                <a:solidFill>
                  <a:srgbClr val="FF0000"/>
                </a:solidFill>
              </a:rPr>
              <a:t> energy scan, calorimeter edge and LUXE experiment?!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67544" y="4289106"/>
            <a:ext cx="2720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Available for tilted </a:t>
            </a:r>
            <a:r>
              <a:rPr lang="en-GB" dirty="0" err="1" smtClean="0">
                <a:solidFill>
                  <a:srgbClr val="FF0000"/>
                </a:solidFill>
              </a:rPr>
              <a:t>LumiCal</a:t>
            </a:r>
            <a:r>
              <a:rPr lang="en-GB" dirty="0" smtClean="0">
                <a:solidFill>
                  <a:srgbClr val="FF0000"/>
                </a:solidFill>
              </a:rPr>
              <a:t> calorimeter?!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71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14821" y="215901"/>
            <a:ext cx="3126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Experimental set-up</a:t>
            </a:r>
            <a:endParaRPr lang="en-US" sz="2400" dirty="0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70119" y="1446712"/>
            <a:ext cx="2650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Energ</a:t>
            </a:r>
            <a:r>
              <a:rPr lang="en-GB" sz="1600" dirty="0" smtClean="0">
                <a:solidFill>
                  <a:schemeClr val="tx1"/>
                </a:solidFill>
              </a:rPr>
              <a:t>y scan - 1 to 5 GeV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908795"/>
            <a:ext cx="6972300" cy="2600325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253817"/>
              </p:ext>
            </p:extLst>
          </p:nvPr>
        </p:nvGraphicFramePr>
        <p:xfrm>
          <a:off x="592883" y="4860872"/>
          <a:ext cx="3804555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206">
                  <a:extLst>
                    <a:ext uri="{9D8B030D-6E8A-4147-A177-3AD203B41FA5}">
                      <a16:colId xmlns:a16="http://schemas.microsoft.com/office/drawing/2014/main" val="2622442189"/>
                    </a:ext>
                  </a:extLst>
                </a:gridCol>
                <a:gridCol w="1749349">
                  <a:extLst>
                    <a:ext uri="{9D8B030D-6E8A-4147-A177-3AD203B41FA5}">
                      <a16:colId xmlns:a16="http://schemas.microsoft.com/office/drawing/2014/main" val="3470270724"/>
                    </a:ext>
                  </a:extLst>
                </a:gridCol>
              </a:tblGrid>
              <a:tr h="235940">
                <a:tc>
                  <a:txBody>
                    <a:bodyPr/>
                    <a:lstStyle/>
                    <a:p>
                      <a:r>
                        <a:rPr lang="en-GB" dirty="0" smtClean="0"/>
                        <a:t>Run 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Energy (GeV)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80272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18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4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031003114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24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3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351619008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35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39240624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45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79832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743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01334" y="215901"/>
            <a:ext cx="2153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Data analysis</a:t>
            </a:r>
            <a:endParaRPr lang="en-US" sz="2400" dirty="0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259632" y="1260303"/>
            <a:ext cx="7200157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APVs noise – run 18 – energy scan, 4 GeV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6363"/>
            <a:ext cx="9144000" cy="476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03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1622" y="108101"/>
            <a:ext cx="4312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Noise distribution </a:t>
            </a:r>
            <a:r>
              <a:rPr lang="en-US" sz="2000" dirty="0" smtClean="0"/>
              <a:t>for all channels</a:t>
            </a:r>
            <a:endParaRPr lang="en-US" sz="2000" dirty="0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3760812"/>
            <a:ext cx="5940152" cy="309718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61844" y="508210"/>
            <a:ext cx="6016150" cy="3136813"/>
            <a:chOff x="3061844" y="508210"/>
            <a:chExt cx="6016150" cy="31368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1844" y="508210"/>
              <a:ext cx="6016150" cy="313681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316416" y="620688"/>
              <a:ext cx="648142" cy="2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GB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_APV_0</a:t>
              </a:r>
              <a:endParaRPr lang="en-GB" sz="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85655" y="3384724"/>
            <a:ext cx="3278233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0" dirty="0" smtClean="0">
                <a:solidFill>
                  <a:schemeClr val="tx1"/>
                </a:solidFill>
              </a:rPr>
              <a:t>Run 18, 24, 35, 45 – energy scan</a:t>
            </a:r>
            <a:endParaRPr lang="en-GB" sz="1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4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14821" y="215901"/>
            <a:ext cx="3126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Experimental set-up</a:t>
            </a:r>
            <a:endParaRPr lang="en-US" sz="2400" dirty="0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215485" y="1395876"/>
            <a:ext cx="4124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chemeClr val="tx1"/>
                </a:solidFill>
              </a:rPr>
              <a:t>LumiCal</a:t>
            </a:r>
            <a:r>
              <a:rPr lang="en-GB" sz="1600" dirty="0">
                <a:solidFill>
                  <a:schemeClr val="tx1"/>
                </a:solidFill>
              </a:rPr>
              <a:t> tilted by 2, 4, 6 </a:t>
            </a:r>
            <a:r>
              <a:rPr lang="en-GB" sz="1600" dirty="0" smtClean="0">
                <a:solidFill>
                  <a:schemeClr val="tx1"/>
                </a:solidFill>
              </a:rPr>
              <a:t>degrees – 5 GeV</a:t>
            </a:r>
            <a:endParaRPr lang="en-GB" sz="1600" dirty="0">
              <a:solidFill>
                <a:schemeClr val="tx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62566"/>
              </p:ext>
            </p:extLst>
          </p:nvPr>
        </p:nvGraphicFramePr>
        <p:xfrm>
          <a:off x="1189371" y="1845560"/>
          <a:ext cx="3804555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206">
                  <a:extLst>
                    <a:ext uri="{9D8B030D-6E8A-4147-A177-3AD203B41FA5}">
                      <a16:colId xmlns:a16="http://schemas.microsoft.com/office/drawing/2014/main" val="2622442189"/>
                    </a:ext>
                  </a:extLst>
                </a:gridCol>
                <a:gridCol w="1749349">
                  <a:extLst>
                    <a:ext uri="{9D8B030D-6E8A-4147-A177-3AD203B41FA5}">
                      <a16:colId xmlns:a16="http://schemas.microsoft.com/office/drawing/2014/main" val="3470270724"/>
                    </a:ext>
                  </a:extLst>
                </a:gridCol>
              </a:tblGrid>
              <a:tr h="235940">
                <a:tc>
                  <a:txBody>
                    <a:bodyPr/>
                    <a:lstStyle/>
                    <a:p>
                      <a:r>
                        <a:rPr lang="en-GB" dirty="0" smtClean="0"/>
                        <a:t>Run 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Tilt</a:t>
                      </a:r>
                      <a:r>
                        <a:rPr lang="en-GB" baseline="0" dirty="0" smtClean="0"/>
                        <a:t> (degree)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80272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87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031003114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88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351619008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94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4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39240624"/>
                  </a:ext>
                </a:extLst>
              </a:tr>
              <a:tr h="21311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103</a:t>
                      </a:r>
                      <a:endParaRPr lang="en-GB" sz="16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6</a:t>
                      </a:r>
                      <a:endParaRPr lang="en-GB" sz="1600" b="1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79832961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50" y="3638549"/>
            <a:ext cx="6949463" cy="25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9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259632" y="1260303"/>
            <a:ext cx="720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APVs noise – run 87 – FCAL tilted -  2 degree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3438"/>
            <a:ext cx="9144000" cy="47676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3688" y="143847"/>
            <a:ext cx="4312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Noise distribution for all channels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5822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63688" y="143847"/>
            <a:ext cx="4312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Noise distribution for all channels</a:t>
            </a:r>
            <a:endParaRPr lang="en-US" sz="2000" dirty="0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145" y="545734"/>
            <a:ext cx="5968488" cy="3111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657696"/>
            <a:ext cx="6137920" cy="32003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988" y="4694034"/>
            <a:ext cx="32782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0" dirty="0" smtClean="0">
                <a:solidFill>
                  <a:schemeClr val="tx1"/>
                </a:solidFill>
              </a:rPr>
              <a:t>Run no.:</a:t>
            </a:r>
          </a:p>
          <a:p>
            <a:pPr algn="just">
              <a:lnSpc>
                <a:spcPct val="150000"/>
              </a:lnSpc>
            </a:pPr>
            <a:r>
              <a:rPr lang="en-GB" sz="1400" b="0" dirty="0" smtClean="0">
                <a:solidFill>
                  <a:schemeClr val="tx1"/>
                </a:solidFill>
              </a:rPr>
              <a:t> 87, 88, 94, 103 – FCAL tilted </a:t>
            </a:r>
            <a:endParaRPr lang="en-GB" sz="1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323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AutoShape 2" descr="https://lh3.googleusercontent.com/le0esOePSn41kOimOTiHIfpNPpMXuyooJz5vffdSxjFf4qqpivLANGA_nDkZ0Tcj_kYifF4y6Z1qoKb0HYcEAZeH3TZkU5-H7R9UuIzy8dN7iH9d9lw39wGbikBBmdFw3vn_6ZQ1TvqLtMKzaPgpoK9l3NK4KMG5iA0-XN6BXIan3sF4QelhXE07nZ4W3TUtzLA4J-JSkzOlEAnQjUVMswtEk0L6tEnyNxf5-3nDXtfECwi76RDxV4RF5LE88gfXx4BHSQi5rPbJzY8UQB2yPuFkYkqy2XOOhu22VZFwR4mZjMD5V7uSTgvcTRaKxz_VbKNoIKSwwlKYlbkMCKOK2dQLZsAYWRWFGXoh7Itgjww3MNFfPKbwbgXzY9-5n0nDnwIHpeM6RI9R83NxD05TbvQXCq1lHpTpPz6CR5suPQ3P_5oqUpQCeGiFrxCRPgxI5J7ZssIR1wURAveEFduSHMMsC6WwFwD8ogRQ3R2jl2s4IAFKxQ__GRy4lDwmQC2XItJfgoMYlGgK2fn8h5ULi_2TDUso4ld-gGH498nFpqOs1xdmo-Ax7Vo5MXVh2OjQgQCF1sErBtJYLFG1d0m3WpUv42KlqB7WfJzaaoaJ258B9UrgAoiQv2v1bIjASNya08G9BWqyxldSS0UyBdgEAmiIDlfoZPADVUZLxUvHtPGcIysvZ2I8leo=w514-h913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275885" y="1642280"/>
            <a:ext cx="7183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0" dirty="0" smtClean="0">
                <a:solidFill>
                  <a:schemeClr val="tx1"/>
                </a:solidFill>
              </a:rPr>
              <a:t>More runs will be check, like runs used for energy scan: 174, 188, 193, 198, 203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0" dirty="0" smtClean="0">
                <a:solidFill>
                  <a:schemeClr val="tx1"/>
                </a:solidFill>
              </a:rPr>
              <a:t>Runs took during the LUXE experiment like: 228, 234, 237, 238</a:t>
            </a:r>
            <a:r>
              <a:rPr lang="en-GB" sz="1400" b="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8894" y="270610"/>
            <a:ext cx="1481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Next steps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5863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22239</TotalTime>
  <Words>254</Words>
  <Application>Microsoft Office PowerPoint</Application>
  <PresentationFormat>On-screen Show (4:3)</PresentationFormat>
  <Paragraphs>128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DejaVu Sans</vt:lpstr>
      <vt:lpstr>Franklin Gothic Book</vt:lpstr>
      <vt:lpstr>Perpetua</vt:lpstr>
      <vt:lpstr>Times New Roman</vt:lpstr>
      <vt:lpstr>WenQuanYi Micro Hei</vt:lpstr>
      <vt:lpstr>Wingdings</vt:lpstr>
      <vt:lpstr>Office Theme</vt:lpstr>
      <vt:lpstr>1_Office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OanaG</dc:creator>
  <cp:lastModifiedBy>Oana</cp:lastModifiedBy>
  <cp:revision>969</cp:revision>
  <cp:lastPrinted>2013-04-26T16:20:30Z</cp:lastPrinted>
  <dcterms:created xsi:type="dcterms:W3CDTF">2010-02-23T11:08:20Z</dcterms:created>
  <dcterms:modified xsi:type="dcterms:W3CDTF">2020-04-29T13:13:11Z</dcterms:modified>
</cp:coreProperties>
</file>