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24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D055A-24DA-4A2B-9DE2-056B022CA2D2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D6A13-695B-4DF0-A129-BD935DB275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48329-D7FD-4692-9BAE-939D7C337C2B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EFE85-FB9C-448B-B937-8690B2EEB3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EFE85-FB9C-448B-B937-8690B2EEB37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D25B-9593-4F92-98DF-DBEE9BDEE784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327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9489-061B-4B86-9134-EE80C9760AFB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619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887E-8FC7-48DC-BB90-F91EE798E0A1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645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6EAD-2DA3-4478-BADE-1F321521A60E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102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79780-242F-4A4D-B996-F0EC4924464B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046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A663-E318-4568-BD66-491C8B1C7A47}" type="datetime1">
              <a:rPr lang="en-US" smtClean="0"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11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285-5477-4FB3-8841-3DC2C6DAAD1C}" type="datetime1">
              <a:rPr lang="en-US" smtClean="0"/>
              <a:t>6/17/2020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972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BE74-CBD6-4A51-9A80-BE8156DCF569}" type="datetime1">
              <a:rPr lang="en-US" smtClean="0"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39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AC3C-9535-40AA-BF34-7877E9AB389E}" type="datetime1">
              <a:rPr lang="en-US" smtClean="0"/>
              <a:t>6/17/2020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697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FA-345E-4F0B-8CA1-F615F103EE22}" type="datetime1">
              <a:rPr lang="en-US" smtClean="0"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722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D0E1C-E007-4B21-A206-01F0D03C2962}" type="datetime1">
              <a:rPr lang="en-US" smtClean="0"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7991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890C9-777E-4BDD-B425-77E6442BA50E}" type="datetime1">
              <a:rPr lang="en-US" smtClean="0"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7A3C2-CC65-41A7-AF07-6BE7D2EAB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67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Preliminary MC results on the 2020 test beam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 err="1" smtClean="0"/>
              <a:t>Alina</a:t>
            </a:r>
            <a:r>
              <a:rPr lang="en-US" sz="1400" dirty="0" smtClean="0"/>
              <a:t>  </a:t>
            </a:r>
            <a:r>
              <a:rPr lang="en-US" sz="1400" dirty="0" smtClean="0"/>
              <a:t>T</a:t>
            </a:r>
            <a:r>
              <a:rPr lang="en-US" sz="1400" dirty="0" smtClean="0"/>
              <a:t>ania </a:t>
            </a:r>
            <a:r>
              <a:rPr lang="en-US" sz="1400" dirty="0" err="1" smtClean="0"/>
              <a:t>N</a:t>
            </a:r>
            <a:r>
              <a:rPr lang="en-US" sz="1400" dirty="0" err="1" smtClean="0"/>
              <a:t>eagu</a:t>
            </a:r>
            <a:endParaRPr lang="en-US" sz="1400" dirty="0"/>
          </a:p>
        </p:txBody>
      </p:sp>
      <p:pic>
        <p:nvPicPr>
          <p:cNvPr id="4" name="Picture 7"/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4"/>
          <p:cNvPicPr/>
          <p:nvPr/>
        </p:nvPicPr>
        <p:blipFill>
          <a:blip r:embed="rId3"/>
          <a:stretch/>
        </p:blipFill>
        <p:spPr>
          <a:xfrm>
            <a:off x="214200" y="5786280"/>
            <a:ext cx="748080" cy="763920"/>
          </a:xfrm>
          <a:prstGeom prst="rect">
            <a:avLst/>
          </a:prstGeom>
          <a:ln w="9360"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715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9075"/>
            <a:ext cx="5663242" cy="378125"/>
          </a:xfrm>
        </p:spPr>
        <p:txBody>
          <a:bodyPr>
            <a:normAutofit fontScale="90000"/>
          </a:bodyPr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FCAL 2020 test-beam – set up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8383" y="608726"/>
            <a:ext cx="7407435" cy="169883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34170" y="1687618"/>
            <a:ext cx="1676400" cy="458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</a:t>
            </a:r>
            <a:r>
              <a:rPr lang="en-US" sz="1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- beam  5 mm x 5 mm 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70" y="2667000"/>
            <a:ext cx="2134810" cy="177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7"/>
          <p:cNvPicPr/>
          <p:nvPr/>
        </p:nvPicPr>
        <p:blipFill>
          <a:blip r:embed="rId5"/>
          <a:stretch/>
        </p:blipFill>
        <p:spPr>
          <a:xfrm>
            <a:off x="61104" y="40143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86" name="Picture 85"/>
          <p:cNvPicPr/>
          <p:nvPr/>
        </p:nvPicPr>
        <p:blipFill>
          <a:blip r:embed="rId6"/>
          <a:stretch/>
        </p:blipFill>
        <p:spPr>
          <a:xfrm>
            <a:off x="214282" y="5857892"/>
            <a:ext cx="748080" cy="763920"/>
          </a:xfrm>
          <a:prstGeom prst="rect">
            <a:avLst/>
          </a:prstGeom>
          <a:ln w="9360">
            <a:noFill/>
          </a:ln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0405" y="2735528"/>
            <a:ext cx="6324602" cy="305075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6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>
          <a:xfrm>
            <a:off x="179279" y="990600"/>
            <a:ext cx="2852313" cy="17856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13"/>
          <p:cNvPicPr/>
          <p:nvPr/>
        </p:nvPicPr>
        <p:blipFill>
          <a:blip r:embed="rId3"/>
          <a:stretch/>
        </p:blipFill>
        <p:spPr>
          <a:xfrm>
            <a:off x="2786050" y="2286000"/>
            <a:ext cx="2785680" cy="2642760"/>
          </a:xfrm>
          <a:prstGeom prst="rect">
            <a:avLst/>
          </a:prstGeom>
          <a:ln>
            <a:noFill/>
          </a:ln>
        </p:spPr>
      </p:pic>
      <p:graphicFrame>
        <p:nvGraphicFramePr>
          <p:cNvPr id="113" name="Table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4447924"/>
              </p:ext>
            </p:extLst>
          </p:nvPr>
        </p:nvGraphicFramePr>
        <p:xfrm>
          <a:off x="5653118" y="928671"/>
          <a:ext cx="3276600" cy="5375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694"/>
                <a:gridCol w="633506"/>
                <a:gridCol w="838200"/>
                <a:gridCol w="1219200"/>
              </a:tblGrid>
              <a:tr h="3968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layer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sensor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plate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Thickness [mm]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Plansse</a:t>
                      </a:r>
                      <a:r>
                        <a:rPr lang="en-US" sz="1200" dirty="0" smtClean="0"/>
                        <a:t> 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3.520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Plansse</a:t>
                      </a:r>
                      <a:r>
                        <a:rPr lang="en-US" sz="1200" dirty="0" smtClean="0"/>
                        <a:t> 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3.470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MGS3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3.542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Plansse</a:t>
                      </a:r>
                      <a:r>
                        <a:rPr lang="en-US" sz="120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3.505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Plansse</a:t>
                      </a:r>
                      <a:r>
                        <a:rPr lang="en-US" sz="1200" dirty="0" smtClean="0"/>
                        <a:t> 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3.490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MGS1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3.584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MGS2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3.521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Free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MGS5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3.645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MGS6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3.470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3.55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3.588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3.543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Old T2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B23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3.543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Old C3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3.55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3.55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Old C4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3.538</a:t>
                      </a:r>
                      <a:endParaRPr lang="en-US" sz="1200" dirty="0"/>
                    </a:p>
                  </a:txBody>
                  <a:tcPr/>
                </a:tc>
              </a:tr>
              <a:tr h="2928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Plansse</a:t>
                      </a:r>
                      <a:r>
                        <a:rPr lang="en-US" sz="1200" dirty="0" smtClean="0"/>
                        <a:t> 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3.474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5" name="Table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3341994"/>
              </p:ext>
            </p:extLst>
          </p:nvPr>
        </p:nvGraphicFramePr>
        <p:xfrm>
          <a:off x="166145" y="5214950"/>
          <a:ext cx="4048665" cy="1477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733"/>
                <a:gridCol w="809733"/>
                <a:gridCol w="809733"/>
                <a:gridCol w="809733"/>
                <a:gridCol w="809733"/>
              </a:tblGrid>
              <a:tr h="219896">
                <a:tc rowSpan="2">
                  <a:txBody>
                    <a:bodyPr/>
                    <a:lstStyle/>
                    <a:p>
                      <a:r>
                        <a:rPr lang="en-US" sz="900" dirty="0" smtClean="0"/>
                        <a:t>Brand</a:t>
                      </a:r>
                      <a:endParaRPr lang="en-US" sz="9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900" dirty="0" smtClean="0"/>
                        <a:t>Density</a:t>
                      </a:r>
                      <a:endParaRPr lang="en-US" sz="9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900" dirty="0" smtClean="0"/>
                        <a:t>Chemical composition</a:t>
                      </a:r>
                      <a:endParaRPr lang="en-US" sz="9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W</a:t>
                      </a:r>
                      <a:endParaRPr lang="en-US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Ni</a:t>
                      </a:r>
                      <a:endParaRPr lang="en-US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Cu</a:t>
                      </a:r>
                      <a:endParaRPr lang="en-US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1833">
                <a:tc>
                  <a:txBody>
                    <a:bodyPr/>
                    <a:lstStyle/>
                    <a:p>
                      <a:r>
                        <a:rPr lang="en-US" sz="900" dirty="0" err="1" smtClean="0"/>
                        <a:t>Plansee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18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95%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3.5% (estimated)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1.5%</a:t>
                      </a:r>
                    </a:p>
                    <a:p>
                      <a:r>
                        <a:rPr lang="en-US" sz="900" dirty="0" smtClean="0"/>
                        <a:t>(estimated)</a:t>
                      </a:r>
                      <a:endParaRPr lang="en-US" sz="900" dirty="0"/>
                    </a:p>
                  </a:txBody>
                  <a:tcPr/>
                </a:tc>
              </a:tr>
              <a:tr h="219896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MGS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17.7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93%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5.25%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1.75%</a:t>
                      </a:r>
                      <a:endParaRPr lang="en-US" sz="900" dirty="0"/>
                    </a:p>
                  </a:txBody>
                  <a:tcPr/>
                </a:tc>
              </a:tr>
              <a:tr h="4261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JINR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18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95%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3.5% (estimated)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1.5%</a:t>
                      </a:r>
                    </a:p>
                    <a:p>
                      <a:r>
                        <a:rPr lang="en-US" sz="900" dirty="0" smtClean="0"/>
                        <a:t>(estimated)</a:t>
                      </a:r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6" name="Title 1"/>
          <p:cNvSpPr txBox="1">
            <a:spLocks/>
          </p:cNvSpPr>
          <p:nvPr/>
        </p:nvSpPr>
        <p:spPr>
          <a:xfrm>
            <a:off x="2209800" y="231475"/>
            <a:ext cx="5663242" cy="37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4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FCAL 2020 test-beam – set up</a:t>
            </a:r>
            <a:endParaRPr lang="en-US" sz="2400" dirty="0"/>
          </a:p>
        </p:txBody>
      </p:sp>
      <p:pic>
        <p:nvPicPr>
          <p:cNvPr id="117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48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285992"/>
            <a:ext cx="1651220" cy="137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663242" cy="378125"/>
          </a:xfrm>
        </p:spPr>
        <p:txBody>
          <a:bodyPr>
            <a:normAutofit fontScale="90000"/>
          </a:bodyPr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energy deposited in sensors</a:t>
            </a:r>
            <a:endParaRPr lang="en-US" sz="24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635742" y="990600"/>
            <a:ext cx="23932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Beam:</a:t>
            </a:r>
          </a:p>
          <a:p>
            <a:pPr algn="l"/>
            <a:r>
              <a:rPr lang="en-US" sz="2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</a:t>
            </a:r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nergy  5 </a:t>
            </a:r>
            <a:r>
              <a:rPr lang="en-US" sz="23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GeV</a:t>
            </a:r>
            <a:endParaRPr lang="en-US" sz="23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Shape: </a:t>
            </a:r>
            <a:r>
              <a:rPr lang="en-US" sz="2300" dirty="0" smtClean="0"/>
              <a:t>uniform distributed inside a square: of 5 x 5mm^2 </a:t>
            </a:r>
            <a:endParaRPr lang="en-US" sz="23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l"/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Position :</a:t>
            </a:r>
          </a:p>
          <a:p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y axis in the middle of sensor</a:t>
            </a:r>
          </a:p>
          <a:p>
            <a:r>
              <a:rPr lang="en-US" sz="2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X between sector R1 and R2 </a:t>
            </a:r>
          </a:p>
          <a:p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6727149" y="545068"/>
            <a:ext cx="23695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Geant</a:t>
            </a:r>
            <a:r>
              <a:rPr lang="en-US" sz="1400" dirty="0" smtClean="0"/>
              <a:t> 4 simulation conditions</a:t>
            </a:r>
            <a:endParaRPr lang="en-US" sz="1400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072199" y="3786190"/>
            <a:ext cx="264320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Char char="-"/>
            </a:pPr>
            <a:r>
              <a:rPr lang="en-US" sz="21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</a:t>
            </a:r>
            <a:r>
              <a:rPr lang="en-US" sz="21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ithout noise</a:t>
            </a:r>
          </a:p>
          <a:p>
            <a:pPr marL="342900" indent="-342900" algn="l"/>
            <a:r>
              <a:rPr lang="en-US" sz="21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-  Lan</a:t>
            </a:r>
            <a:r>
              <a:rPr lang="en-US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dau  Gauss convolution  fit</a:t>
            </a:r>
            <a:endParaRPr lang="en-US" sz="1400" dirty="0"/>
          </a:p>
        </p:txBody>
      </p:sp>
      <p:pic>
        <p:nvPicPr>
          <p:cNvPr id="25" name="Picture 7"/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15" name="Picture 14" descr="sensor1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714356"/>
            <a:ext cx="2786082" cy="1995501"/>
          </a:xfrm>
          <a:prstGeom prst="rect">
            <a:avLst/>
          </a:prstGeom>
        </p:spPr>
      </p:pic>
      <p:pic>
        <p:nvPicPr>
          <p:cNvPr id="16" name="Picture 15" descr="sensor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642918"/>
            <a:ext cx="2840339" cy="1928826"/>
          </a:xfrm>
          <a:prstGeom prst="rect">
            <a:avLst/>
          </a:prstGeom>
        </p:spPr>
      </p:pic>
      <p:pic>
        <p:nvPicPr>
          <p:cNvPr id="17" name="Picture 16" descr="sensorfit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2786058"/>
            <a:ext cx="2760558" cy="1874648"/>
          </a:xfrm>
          <a:prstGeom prst="rect">
            <a:avLst/>
          </a:prstGeom>
        </p:spPr>
      </p:pic>
      <p:pic>
        <p:nvPicPr>
          <p:cNvPr id="18" name="Picture 17" descr="sensorfit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0364" y="2786058"/>
            <a:ext cx="2786082" cy="1891982"/>
          </a:xfrm>
          <a:prstGeom prst="rect">
            <a:avLst/>
          </a:prstGeom>
        </p:spPr>
      </p:pic>
      <p:pic>
        <p:nvPicPr>
          <p:cNvPr id="19" name="Picture 18" descr="sensorfit5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20" y="4714884"/>
            <a:ext cx="2752721" cy="1869326"/>
          </a:xfrm>
          <a:prstGeom prst="rect">
            <a:avLst/>
          </a:prstGeom>
        </p:spPr>
      </p:pic>
      <p:pic>
        <p:nvPicPr>
          <p:cNvPr id="27" name="Picture 26" descr="sensorfit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2198" y="4786322"/>
            <a:ext cx="2714612" cy="1843447"/>
          </a:xfrm>
          <a:prstGeom prst="rect">
            <a:avLst/>
          </a:prstGeom>
        </p:spPr>
      </p:pic>
      <p:pic>
        <p:nvPicPr>
          <p:cNvPr id="28" name="Picture 27" descr="sensorfit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3240" y="4714884"/>
            <a:ext cx="2752721" cy="1869326"/>
          </a:xfrm>
          <a:prstGeom prst="rect">
            <a:avLst/>
          </a:prstGeom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861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663242" cy="378125"/>
          </a:xfrm>
        </p:spPr>
        <p:txBody>
          <a:bodyPr>
            <a:normAutofit fontScale="90000"/>
          </a:bodyPr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energy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deposited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 silicon sensors </a:t>
            </a:r>
            <a:endParaRPr lang="en-US" sz="2400" dirty="0"/>
          </a:p>
        </p:txBody>
      </p:sp>
      <p:pic>
        <p:nvPicPr>
          <p:cNvPr id="15" name="Picture 7"/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16" name="Picture 15"/>
          <p:cNvPicPr/>
          <p:nvPr/>
        </p:nvPicPr>
        <p:blipFill>
          <a:blip r:embed="rId3"/>
          <a:stretch/>
        </p:blipFill>
        <p:spPr>
          <a:xfrm>
            <a:off x="214200" y="5786280"/>
            <a:ext cx="748080" cy="763920"/>
          </a:xfrm>
          <a:prstGeom prst="rect">
            <a:avLst/>
          </a:prstGeom>
          <a:ln w="9360">
            <a:noFill/>
          </a:ln>
        </p:spPr>
      </p:pic>
      <p:pic>
        <p:nvPicPr>
          <p:cNvPr id="17" name="Picture 16" descr="sensorfit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714356"/>
            <a:ext cx="2643174" cy="1794935"/>
          </a:xfrm>
          <a:prstGeom prst="rect">
            <a:avLst/>
          </a:prstGeom>
        </p:spPr>
      </p:pic>
      <p:pic>
        <p:nvPicPr>
          <p:cNvPr id="18" name="Picture 17" descr="sensorfit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714356"/>
            <a:ext cx="2629944" cy="1785950"/>
          </a:xfrm>
          <a:prstGeom prst="rect">
            <a:avLst/>
          </a:prstGeom>
        </p:spPr>
      </p:pic>
      <p:pic>
        <p:nvPicPr>
          <p:cNvPr id="19" name="Picture 18" descr="sensorfit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714356"/>
            <a:ext cx="2570487" cy="1745574"/>
          </a:xfrm>
          <a:prstGeom prst="rect">
            <a:avLst/>
          </a:prstGeom>
        </p:spPr>
      </p:pic>
      <p:pic>
        <p:nvPicPr>
          <p:cNvPr id="20" name="Picture 19" descr="sensorfit1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34" y="2571744"/>
            <a:ext cx="2500330" cy="1600037"/>
          </a:xfrm>
          <a:prstGeom prst="rect">
            <a:avLst/>
          </a:prstGeom>
        </p:spPr>
      </p:pic>
      <p:pic>
        <p:nvPicPr>
          <p:cNvPr id="21" name="Picture 20" descr="sensorfit1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6116" y="2500305"/>
            <a:ext cx="2643206" cy="1794957"/>
          </a:xfrm>
          <a:prstGeom prst="rect">
            <a:avLst/>
          </a:prstGeom>
        </p:spPr>
      </p:pic>
      <p:pic>
        <p:nvPicPr>
          <p:cNvPr id="22" name="Picture 21" descr="sensorfit1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50" y="2500306"/>
            <a:ext cx="2571768" cy="1746444"/>
          </a:xfrm>
          <a:prstGeom prst="rect">
            <a:avLst/>
          </a:prstGeom>
        </p:spPr>
      </p:pic>
      <p:pic>
        <p:nvPicPr>
          <p:cNvPr id="23" name="Picture 22" descr="sensorfit14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720" y="4429132"/>
            <a:ext cx="2643206" cy="1794956"/>
          </a:xfrm>
          <a:prstGeom prst="rect">
            <a:avLst/>
          </a:prstGeom>
        </p:spPr>
      </p:pic>
      <p:pic>
        <p:nvPicPr>
          <p:cNvPr id="26" name="Picture 25" descr="sensorfitlandau1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04648" y="4357694"/>
            <a:ext cx="3239352" cy="2199789"/>
          </a:xfrm>
          <a:prstGeom prst="rect">
            <a:avLst/>
          </a:prstGeom>
        </p:spPr>
      </p:pic>
      <p:sp>
        <p:nvSpPr>
          <p:cNvPr id="3074" name="AutoShape 2" descr="https://mail2.spacescience.ro/smail/src/download.php?passed_id=29441&amp;mailbox=INBOX&amp;ent_id=2&amp;absolute_dl=tr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https://mail2.spacescience.ro/smail/src/download.php?passed_id=29441&amp;mailbox=INBOX&amp;ent_id=2&amp;absolute_dl=tr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" name="Picture 31" descr="sensor15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00364" y="4429132"/>
            <a:ext cx="2629942" cy="1785950"/>
          </a:xfrm>
          <a:prstGeom prst="rect">
            <a:avLst/>
          </a:prstGeom>
        </p:spPr>
      </p:pic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24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829312" cy="7969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Longitudinal shower development</a:t>
            </a:r>
            <a:endParaRPr lang="en-US" sz="2400" dirty="0"/>
          </a:p>
        </p:txBody>
      </p:sp>
      <p:pic>
        <p:nvPicPr>
          <p:cNvPr id="4" name="Picture 7"/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4"/>
          <p:cNvPicPr/>
          <p:nvPr/>
        </p:nvPicPr>
        <p:blipFill>
          <a:blip r:embed="rId3"/>
          <a:stretch/>
        </p:blipFill>
        <p:spPr>
          <a:xfrm>
            <a:off x="214200" y="5786280"/>
            <a:ext cx="748080" cy="76392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5Gev-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3" y="1643050"/>
            <a:ext cx="6732655" cy="457203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85720" y="1285860"/>
            <a:ext cx="35719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e-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5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GeV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15008" y="4929198"/>
            <a:ext cx="1500198" cy="714380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Work in progress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Investigate why strange behavior of convoluted function fit </a:t>
            </a:r>
            <a:endParaRPr lang="en-US" sz="2800" dirty="0" smtClean="0"/>
          </a:p>
          <a:p>
            <a:r>
              <a:rPr lang="en-US" sz="2800" dirty="0" smtClean="0"/>
              <a:t> spectra from different energies: 1, 2, 3 and 4 </a:t>
            </a:r>
            <a:r>
              <a:rPr lang="en-US" sz="2800" dirty="0" err="1" smtClean="0"/>
              <a:t>GeV</a:t>
            </a:r>
            <a:r>
              <a:rPr lang="en-US" sz="2800" dirty="0" smtClean="0"/>
              <a:t>;</a:t>
            </a:r>
          </a:p>
          <a:p>
            <a:r>
              <a:rPr lang="en-US" sz="2800" dirty="0" smtClean="0"/>
              <a:t>e</a:t>
            </a:r>
            <a:r>
              <a:rPr lang="en-US" sz="2800" dirty="0" smtClean="0"/>
              <a:t>nergy deposited for each pad;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260</Words>
  <Application>Microsoft Office PowerPoint</Application>
  <PresentationFormat>On-screen Show (4:3)</PresentationFormat>
  <Paragraphs>125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Preliminary MC results on the 2020 test beam </vt:lpstr>
      <vt:lpstr> FCAL 2020 test-beam – set up</vt:lpstr>
      <vt:lpstr>Slide 3</vt:lpstr>
      <vt:lpstr> energy deposited in sensors</vt:lpstr>
      <vt:lpstr> energy deposited on silicon sensors </vt:lpstr>
      <vt:lpstr>Longitudinal shower development</vt:lpstr>
      <vt:lpstr>Work in progress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alina</dc:creator>
  <cp:lastModifiedBy>Mihai</cp:lastModifiedBy>
  <cp:revision>37</cp:revision>
  <dcterms:created xsi:type="dcterms:W3CDTF">2020-06-07T22:12:54Z</dcterms:created>
  <dcterms:modified xsi:type="dcterms:W3CDTF">2020-06-17T13:00:18Z</dcterms:modified>
</cp:coreProperties>
</file>