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0" r:id="rId3"/>
    <p:sldId id="266" r:id="rId4"/>
    <p:sldId id="267" r:id="rId5"/>
    <p:sldId id="268" r:id="rId6"/>
    <p:sldId id="269" r:id="rId7"/>
    <p:sldId id="271" r:id="rId8"/>
    <p:sldId id="272" r:id="rId9"/>
    <p:sldId id="264" r:id="rId10"/>
    <p:sldId id="261" r:id="rId11"/>
    <p:sldId id="262" r:id="rId12"/>
    <p:sldId id="273" r:id="rId13"/>
    <p:sldId id="274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3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796C8-B367-42EB-BFF6-406A0880C760}" type="datetimeFigureOut">
              <a:rPr lang="en-US" smtClean="0"/>
              <a:pPr/>
              <a:t>9/8/2020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D1594-A8CB-4053-90E4-5E544C0FBB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44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D1594-A8CB-4053-90E4-5E544C0FBB7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51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6F59-689C-4B74-97C0-D565BC1BB3A5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1C5F-D9C7-40F3-96B5-F024902968BE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981D-E48A-4036-861F-AF1166184FEA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59C2-1FDE-48D1-9383-911DBF1E5E70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6B59-3BEC-4DD0-9F34-A6BE8877EF87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F0D0-4634-4476-96B0-586C12C229B9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1E3F0-9196-4378-BEE5-2DE9B8501568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65CF-236C-4DF6-AA97-D819820182C7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46F2-454B-4272-A1F6-58548565559C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16D5-6509-491F-8351-49EE89F26D11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9737-7B7C-4512-B62A-DF9DCA6071FC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0DE96-F0F4-4C72-AF2E-23FA30F89428}" type="datetime1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FPCCD radiation damage </a:t>
            </a:r>
            <a:br>
              <a:rPr lang="en-US" dirty="0"/>
            </a:br>
            <a:r>
              <a:rPr lang="en-US" dirty="0"/>
              <a:t>test plan @ATF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2020/9/9</a:t>
            </a:r>
          </a:p>
          <a:p>
            <a:r>
              <a:rPr lang="en-US" altLang="ja-JP" dirty="0"/>
              <a:t>Yasuhiro Sugimoto</a:t>
            </a:r>
          </a:p>
          <a:p>
            <a:r>
              <a:rPr lang="en-US" dirty="0"/>
              <a:t>@ILC detector seasonal meeting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516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683092"/>
            <a:ext cx="6912768" cy="214920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/>
              <a:t>Electron irradiation at </a:t>
            </a:r>
            <a:r>
              <a:rPr kumimoji="1" lang="en-US" altLang="ja-JP" sz="3600" dirty="0"/>
              <a:t>ATF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7" y="1417638"/>
            <a:ext cx="8377546" cy="3451522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Irradiate FPCCD sensors by electrons from ATF </a:t>
            </a:r>
            <a:r>
              <a:rPr lang="en-US" altLang="ja-JP" dirty="0" err="1"/>
              <a:t>linac</a:t>
            </a:r>
            <a:r>
              <a:rPr lang="en-US" altLang="ja-JP" dirty="0"/>
              <a:t> at the dump line</a:t>
            </a:r>
          </a:p>
          <a:p>
            <a:r>
              <a:rPr lang="en-US" altLang="ja-JP" dirty="0"/>
              <a:t>Electron energy ~80 MeV (=energy at the exit of 3m S-band accelerator)</a:t>
            </a:r>
          </a:p>
          <a:p>
            <a:r>
              <a:rPr lang="en-US" altLang="ja-JP" dirty="0"/>
              <a:t>Spread the beam by multiple scattering with a thin target (1~20% X</a:t>
            </a:r>
            <a:r>
              <a:rPr lang="en-US" altLang="ja-JP" baseline="-25000" dirty="0"/>
              <a:t>0</a:t>
            </a:r>
            <a:r>
              <a:rPr lang="en-US" altLang="ja-JP" dirty="0"/>
              <a:t>, depending on the available distance between the target and the test detector) </a:t>
            </a:r>
            <a:r>
              <a:rPr lang="en-US" altLang="ja-JP" dirty="0">
                <a:sym typeface="Wingdings" panose="05000000000000000000" pitchFamily="2" charset="2"/>
              </a:rPr>
              <a:t> FWHM &gt; 10cm at the test detector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Put a small magnet (B=3kG, L=12cm) just downstream of the target to separate the main beam from very low energy e+/e- and X/</a:t>
            </a:r>
            <a:r>
              <a:rPr lang="en-US" altLang="ja-JP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dirty="0">
                <a:sym typeface="Wingdings" panose="05000000000000000000" pitchFamily="2" charset="2"/>
              </a:rPr>
              <a:t>-rays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245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Study items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Study of radiation </a:t>
            </a:r>
            <a:r>
              <a:rPr lang="en-US" altLang="ja-JP" dirty="0"/>
              <a:t>damage</a:t>
            </a:r>
            <a:r>
              <a:rPr kumimoji="1" lang="en-US" altLang="ja-JP" dirty="0"/>
              <a:t> of FPCCD against electron (comparison with neutron irradiation)</a:t>
            </a:r>
          </a:p>
          <a:p>
            <a:pPr lvl="1"/>
            <a:r>
              <a:rPr lang="en-US" altLang="ja-JP" dirty="0"/>
              <a:t>CTI</a:t>
            </a:r>
          </a:p>
          <a:p>
            <a:pPr lvl="1"/>
            <a:r>
              <a:rPr kumimoji="1" lang="en-US" altLang="ja-JP" dirty="0"/>
              <a:t>Dark current</a:t>
            </a:r>
          </a:p>
          <a:p>
            <a:pPr lvl="1"/>
            <a:r>
              <a:rPr lang="en-US" altLang="ja-JP" dirty="0"/>
              <a:t>Flat-band voltage shift</a:t>
            </a:r>
          </a:p>
          <a:p>
            <a:pPr lvl="2"/>
            <a:r>
              <a:rPr kumimoji="1" lang="en-US" altLang="ja-JP" dirty="0"/>
              <a:t>Electron irradiation gives larger effect than neutron irradiation</a:t>
            </a:r>
          </a:p>
          <a:p>
            <a:pPr lvl="1"/>
            <a:r>
              <a:rPr lang="en-US" altLang="ja-JP" dirty="0"/>
              <a:t>Time dependence of these effects</a:t>
            </a:r>
            <a:endParaRPr kumimoji="1" lang="en-US" altLang="ja-JP" dirty="0"/>
          </a:p>
          <a:p>
            <a:r>
              <a:rPr lang="en-US" altLang="ja-JP" dirty="0"/>
              <a:t>Annealing below 100</a:t>
            </a:r>
            <a:r>
              <a:rPr lang="ja-JP" altLang="en-US" dirty="0"/>
              <a:t>℃</a:t>
            </a:r>
            <a:endParaRPr lang="en-US" altLang="ja-JP" dirty="0"/>
          </a:p>
          <a:p>
            <a:pPr lvl="1"/>
            <a:r>
              <a:rPr lang="en-US" altLang="ja-JP" dirty="0"/>
              <a:t>If it is confirmed, there could be a possibility of in-situ annealing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6297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Experiment 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/>
              <a:t>Irradiation dose: 0.2x10</a:t>
            </a:r>
            <a:r>
              <a:rPr lang="en-US" altLang="ja-JP" baseline="30000" dirty="0"/>
              <a:t>11</a:t>
            </a:r>
            <a:r>
              <a:rPr lang="en-US" altLang="ja-JP" dirty="0"/>
              <a:t>/cm</a:t>
            </a:r>
            <a:r>
              <a:rPr lang="en-US" altLang="ja-JP" baseline="30000" dirty="0"/>
              <a:t>2</a:t>
            </a:r>
            <a:r>
              <a:rPr lang="en-US" altLang="ja-JP" dirty="0"/>
              <a:t>, 0.5x10</a:t>
            </a:r>
            <a:r>
              <a:rPr lang="en-US" altLang="ja-JP" baseline="30000" dirty="0"/>
              <a:t>11</a:t>
            </a:r>
            <a:r>
              <a:rPr lang="en-US" altLang="ja-JP" dirty="0"/>
              <a:t>/cm</a:t>
            </a:r>
            <a:r>
              <a:rPr lang="en-US" altLang="ja-JP" baseline="30000" dirty="0"/>
              <a:t>2</a:t>
            </a:r>
            <a:r>
              <a:rPr lang="en-US" altLang="ja-JP" dirty="0"/>
              <a:t>, 1.0x10</a:t>
            </a:r>
            <a:r>
              <a:rPr lang="en-US" altLang="ja-JP" baseline="30000" dirty="0"/>
              <a:t>11</a:t>
            </a:r>
            <a:r>
              <a:rPr lang="en-US" altLang="ja-JP" dirty="0"/>
              <a:t>/cm</a:t>
            </a:r>
            <a:r>
              <a:rPr lang="en-US" altLang="ja-JP" baseline="30000" dirty="0"/>
              <a:t>2</a:t>
            </a:r>
            <a:r>
              <a:rPr lang="en-US" altLang="ja-JP" dirty="0"/>
              <a:t>, 2.0x10</a:t>
            </a:r>
            <a:r>
              <a:rPr lang="en-US" altLang="ja-JP" baseline="30000" dirty="0"/>
              <a:t>11</a:t>
            </a:r>
            <a:r>
              <a:rPr lang="en-US" altLang="ja-JP" dirty="0"/>
              <a:t>/cm</a:t>
            </a:r>
            <a:r>
              <a:rPr lang="en-US" altLang="ja-JP" baseline="30000" dirty="0"/>
              <a:t>2</a:t>
            </a:r>
            <a:r>
              <a:rPr lang="en-US" altLang="ja-JP" dirty="0"/>
              <a:t>, and 5.0x10</a:t>
            </a:r>
            <a:r>
              <a:rPr lang="en-US" altLang="ja-JP" baseline="30000" dirty="0"/>
              <a:t>11</a:t>
            </a:r>
            <a:r>
              <a:rPr lang="en-US" altLang="ja-JP" dirty="0"/>
              <a:t>/cm</a:t>
            </a:r>
            <a:r>
              <a:rPr lang="en-US" altLang="ja-JP" baseline="30000" dirty="0"/>
              <a:t>2</a:t>
            </a:r>
            <a:r>
              <a:rPr lang="en-US" altLang="ja-JP" dirty="0"/>
              <a:t>, step by step</a:t>
            </a:r>
          </a:p>
          <a:p>
            <a:r>
              <a:rPr lang="en-US" altLang="ja-JP" dirty="0"/>
              <a:t>We can study the radiation effect of the sensors just after the irradiation in a laboratory at KEK </a:t>
            </a:r>
            <a:r>
              <a:rPr lang="en-US" altLang="ja-JP" dirty="0">
                <a:sym typeface="Wingdings" panose="05000000000000000000" pitchFamily="2" charset="2"/>
              </a:rPr>
              <a:t> Advantage of irradiation facility at KEK</a:t>
            </a:r>
            <a:endParaRPr lang="en-US" altLang="ja-JP" dirty="0"/>
          </a:p>
          <a:p>
            <a:r>
              <a:rPr lang="en-US" altLang="ja-JP" dirty="0"/>
              <a:t>Interval of ~6 month between each irradiation to study sensor’s characteristics, including time dependence of the damage,  in detail after each irradiation</a:t>
            </a:r>
          </a:p>
          <a:p>
            <a:r>
              <a:rPr lang="en-US" altLang="ja-JP" dirty="0"/>
              <a:t>Necessary machine time</a:t>
            </a:r>
          </a:p>
          <a:p>
            <a:pPr lvl="1"/>
            <a:r>
              <a:rPr lang="en-US" altLang="ja-JP" dirty="0"/>
              <a:t>~8 hours for each irradiation (including assembling and dis-assembling of the apparatus: irradiation itself takes less than 1 hour)</a:t>
            </a:r>
          </a:p>
          <a:p>
            <a:pPr lvl="1"/>
            <a:r>
              <a:rPr lang="en-US" altLang="ja-JP" dirty="0"/>
              <a:t>The 1</a:t>
            </a:r>
            <a:r>
              <a:rPr lang="en-US" altLang="ja-JP" baseline="30000" dirty="0"/>
              <a:t>st</a:t>
            </a:r>
            <a:r>
              <a:rPr lang="en-US" altLang="ja-JP" dirty="0"/>
              <a:t> irradiation: Spring 2021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616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Future prospects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/>
              <a:t>ATF review committee in September 2020</a:t>
            </a:r>
          </a:p>
          <a:p>
            <a:pPr lvl="1"/>
            <a:r>
              <a:rPr lang="en-US" altLang="ja-JP" dirty="0"/>
              <a:t>Operation schedule of ATF will be discussed</a:t>
            </a:r>
          </a:p>
          <a:p>
            <a:pPr lvl="1"/>
            <a:r>
              <a:rPr kumimoji="1" lang="en-US" altLang="ja-JP" dirty="0"/>
              <a:t>It could be shut down until ILC project approval</a:t>
            </a:r>
          </a:p>
          <a:p>
            <a:pPr lvl="1"/>
            <a:r>
              <a:rPr lang="en-US" altLang="ja-JP" dirty="0"/>
              <a:t>We have propose this experiment plan as one of ATF utilization plans to support continuation of ATF operation</a:t>
            </a:r>
          </a:p>
          <a:p>
            <a:r>
              <a:rPr kumimoji="1" lang="en-US" altLang="ja-JP" dirty="0"/>
              <a:t>If ATF survives, and our proposal is approved, we need</a:t>
            </a:r>
          </a:p>
          <a:p>
            <a:pPr lvl="1"/>
            <a:r>
              <a:rPr lang="en-US" altLang="ja-JP" dirty="0"/>
              <a:t>Additional budget for apparatus for irradiation and sensor characterization</a:t>
            </a:r>
          </a:p>
          <a:p>
            <a:pPr lvl="1"/>
            <a:r>
              <a:rPr kumimoji="1" lang="en-US" altLang="ja-JP" dirty="0"/>
              <a:t>Set up sensor characterization apparatus at Fuji-B1</a:t>
            </a:r>
          </a:p>
          <a:p>
            <a:pPr lvl="1"/>
            <a:r>
              <a:rPr lang="en-US" altLang="ja-JP" dirty="0"/>
              <a:t>Human resources </a:t>
            </a:r>
            <a:r>
              <a:rPr lang="en-US" altLang="ja-JP" dirty="0">
                <a:sym typeface="Wingdings" panose="05000000000000000000" pitchFamily="2" charset="2"/>
              </a:rPr>
              <a:t> Collaborators are very welcome </a:t>
            </a:r>
            <a:r>
              <a:rPr kumimoji="1" lang="en-US" altLang="ja-JP" dirty="0"/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051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398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FPCCD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FPCCD (Fine Pixel CCD) is one of the sensor candidates for ILD vertex detector</a:t>
            </a:r>
          </a:p>
          <a:p>
            <a:r>
              <a:rPr lang="en-US" altLang="ja-JP" dirty="0"/>
              <a:t>FPCCD has very small pixels of ~5um square</a:t>
            </a:r>
          </a:p>
          <a:p>
            <a:r>
              <a:rPr lang="en-US" altLang="ja-JP" dirty="0"/>
              <a:t>The sensitive layer is fully depleted</a:t>
            </a:r>
          </a:p>
          <a:p>
            <a:r>
              <a:rPr kumimoji="1" lang="en-US" altLang="ja-JP" dirty="0"/>
              <a:t>Because of its huge number of pixels, the hit occupancy remains at an acceptable level even if one full train hits are accumulated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970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Pros and cons of FPCCD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Advantage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ja-JP" dirty="0"/>
              <a:t>Small pixel size </a:t>
            </a:r>
            <a:r>
              <a:rPr kumimoji="1" lang="en-US" altLang="ja-JP" dirty="0">
                <a:sym typeface="Wingdings" panose="05000000000000000000" pitchFamily="2" charset="2"/>
              </a:rPr>
              <a:t></a:t>
            </a:r>
          </a:p>
          <a:p>
            <a:pPr lvl="1"/>
            <a:r>
              <a:rPr kumimoji="1" lang="en-US" altLang="ja-JP" dirty="0"/>
              <a:t>Very high spatial resolution</a:t>
            </a:r>
          </a:p>
          <a:p>
            <a:pPr lvl="1"/>
            <a:r>
              <a:rPr lang="en-US" altLang="ja-JP" dirty="0"/>
              <a:t>Excellent two-track separation capability</a:t>
            </a:r>
          </a:p>
          <a:p>
            <a:r>
              <a:rPr kumimoji="1" lang="en-US" altLang="ja-JP" dirty="0"/>
              <a:t>Read out between beam trains </a:t>
            </a:r>
            <a:r>
              <a:rPr kumimoji="1" lang="en-US" altLang="ja-JP" dirty="0">
                <a:sym typeface="Wingdings" panose="05000000000000000000" pitchFamily="2" charset="2"/>
              </a:rPr>
              <a:t></a:t>
            </a:r>
          </a:p>
          <a:p>
            <a:pPr lvl="1"/>
            <a:r>
              <a:rPr kumimoji="1" lang="en-US" altLang="ja-JP" dirty="0"/>
              <a:t>Free from EMI noise from bunched beam</a:t>
            </a:r>
          </a:p>
          <a:p>
            <a:pPr lvl="1"/>
            <a:r>
              <a:rPr lang="en-US" altLang="ja-JP" dirty="0"/>
              <a:t>Low power consumption due to relatively slow readout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en-US" altLang="ja-JP" dirty="0"/>
              <a:t>Disadvantage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kumimoji="1" lang="en-US" altLang="ja-JP" dirty="0"/>
              <a:t>Large number of hits </a:t>
            </a:r>
            <a:r>
              <a:rPr lang="en-US" altLang="ja-JP" dirty="0">
                <a:sym typeface="Wingdings" panose="05000000000000000000" pitchFamily="2" charset="2"/>
              </a:rPr>
              <a:t>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Large data size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CPU time for track reconstruction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Long charge transfer length (few cm)  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Charge Transfer Inefficiency (CTI) due to the radiation damage caused by pair-background e+/e-</a:t>
            </a:r>
            <a:endParaRPr kumimoji="1"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58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Status of FPCCD sensor R&amp;D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925144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Small prototypes</a:t>
            </a:r>
          </a:p>
          <a:p>
            <a:pPr lvl="1"/>
            <a:r>
              <a:rPr lang="en-US" altLang="ja-JP" dirty="0"/>
              <a:t>6um pixels, 6mm square sensor size</a:t>
            </a:r>
          </a:p>
          <a:p>
            <a:pPr lvl="1"/>
            <a:r>
              <a:rPr lang="en-US" altLang="ja-JP" dirty="0"/>
              <a:t>4 readout ports/sensor, with different horizontal register size</a:t>
            </a:r>
          </a:p>
          <a:p>
            <a:pPr lvl="1"/>
            <a:r>
              <a:rPr lang="en-US" altLang="ja-JP" dirty="0"/>
              <a:t>Standard and thin (50um) wafers</a:t>
            </a:r>
          </a:p>
          <a:p>
            <a:pPr lvl="1"/>
            <a:r>
              <a:rPr lang="en-US" altLang="ja-JP" dirty="0"/>
              <a:t>Neutron radiation damage test has been done </a:t>
            </a:r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dirty="0"/>
              <a:t>More improvement of charge transfer inefficiency (CTI) is desirable</a:t>
            </a:r>
          </a:p>
          <a:p>
            <a:r>
              <a:rPr lang="en-US" altLang="ja-JP" dirty="0"/>
              <a:t>Large prototypes</a:t>
            </a:r>
          </a:p>
          <a:p>
            <a:pPr lvl="1"/>
            <a:r>
              <a:rPr lang="en-US" altLang="ja-JP" dirty="0"/>
              <a:t>62x12 mm</a:t>
            </a:r>
            <a:r>
              <a:rPr lang="en-US" altLang="ja-JP" baseline="30000" dirty="0"/>
              <a:t>2</a:t>
            </a:r>
            <a:r>
              <a:rPr lang="en-US" altLang="ja-JP" dirty="0"/>
              <a:t> sensor size (active area)</a:t>
            </a:r>
          </a:p>
          <a:p>
            <a:pPr lvl="1"/>
            <a:r>
              <a:rPr lang="en-US" altLang="ja-JP" dirty="0"/>
              <a:t>8 readout ports/sensor, with 3 pixel sizes (6, 8, 12 um)</a:t>
            </a:r>
          </a:p>
          <a:p>
            <a:pPr lvl="1"/>
            <a:r>
              <a:rPr lang="en-US" altLang="ja-JP" dirty="0"/>
              <a:t>Standard and thin (50um) wafers</a:t>
            </a:r>
          </a:p>
          <a:p>
            <a:pPr lvl="1"/>
            <a:r>
              <a:rPr lang="en-US" altLang="ja-JP" dirty="0"/>
              <a:t>With and without notch channel</a:t>
            </a:r>
          </a:p>
          <a:p>
            <a:r>
              <a:rPr lang="en-US" altLang="ja-JP" dirty="0"/>
              <a:t>No new prototypes recent few years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094" y="2096929"/>
            <a:ext cx="3209589" cy="106579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129056" y="3220304"/>
            <a:ext cx="2749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Large (left) and small (right) prototype</a:t>
            </a:r>
            <a:endParaRPr kumimoji="1" lang="ja-JP" altLang="en-US" sz="14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094" y="4563222"/>
            <a:ext cx="3312840" cy="109519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929609" y="5853497"/>
            <a:ext cx="2688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Thinned (50um) large prototype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71055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Recent topics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417639"/>
            <a:ext cx="5705434" cy="3022102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Cosmic ray test of FPCCD sensors</a:t>
            </a:r>
          </a:p>
          <a:p>
            <a:pPr lvl="1"/>
            <a:r>
              <a:rPr lang="en-US" altLang="ja-JP" dirty="0"/>
              <a:t>Small (6mmx6mm) prototype sensors with 6um pixels</a:t>
            </a:r>
          </a:p>
          <a:p>
            <a:pPr lvl="1"/>
            <a:r>
              <a:rPr lang="en-US" altLang="ja-JP" dirty="0"/>
              <a:t>~3 weeks data acquisition</a:t>
            </a:r>
          </a:p>
          <a:p>
            <a:pPr lvl="1"/>
            <a:r>
              <a:rPr lang="en-US" altLang="ja-JP" dirty="0"/>
              <a:t>Charge spread of the signal has been studied</a:t>
            </a:r>
          </a:p>
          <a:p>
            <a:pPr lvl="2"/>
            <a:r>
              <a:rPr lang="en-US" altLang="ja-JP" dirty="0"/>
              <a:t>For ~normal incident (&lt;10 degrees) charged particles, the maximum number of the hit pixels was 4 </a:t>
            </a:r>
          </a:p>
          <a:p>
            <a:pPr lvl="2"/>
            <a:r>
              <a:rPr lang="en-US" altLang="ja-JP" dirty="0"/>
              <a:t>This result implies an excellent 2-particle separation capability of FPCCD sensors 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066" y="4439740"/>
            <a:ext cx="3737958" cy="241825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954" y="1772816"/>
            <a:ext cx="2893480" cy="386345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547636" y="5622115"/>
            <a:ext cx="513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(from master thesis by </a:t>
            </a:r>
            <a:r>
              <a:rPr lang="en-US" altLang="ja-JP" dirty="0" err="1"/>
              <a:t>S.Yanagawa</a:t>
            </a:r>
            <a:r>
              <a:rPr lang="en-US" altLang="ja-JP" dirty="0"/>
              <a:t>, Tohoku U.)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0354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Radiation damage test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203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/>
              <a:t>History of CCD radiation damage test</a:t>
            </a: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783132"/>
              </p:ext>
            </p:extLst>
          </p:nvPr>
        </p:nvGraphicFramePr>
        <p:xfrm>
          <a:off x="719572" y="2492896"/>
          <a:ext cx="770485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214">
                  <a:extLst>
                    <a:ext uri="{9D8B030D-6E8A-4147-A177-3AD203B41FA5}">
                      <a16:colId xmlns:a16="http://schemas.microsoft.com/office/drawing/2014/main" val="4214536360"/>
                    </a:ext>
                  </a:extLst>
                </a:gridCol>
                <a:gridCol w="2358262">
                  <a:extLst>
                    <a:ext uri="{9D8B030D-6E8A-4147-A177-3AD203B41FA5}">
                      <a16:colId xmlns:a16="http://schemas.microsoft.com/office/drawing/2014/main" val="2611043819"/>
                    </a:ext>
                  </a:extLst>
                </a:gridCol>
                <a:gridCol w="1494166">
                  <a:extLst>
                    <a:ext uri="{9D8B030D-6E8A-4147-A177-3AD203B41FA5}">
                      <a16:colId xmlns:a16="http://schemas.microsoft.com/office/drawing/2014/main" val="838943496"/>
                    </a:ext>
                  </a:extLst>
                </a:gridCol>
                <a:gridCol w="1926214">
                  <a:extLst>
                    <a:ext uri="{9D8B030D-6E8A-4147-A177-3AD203B41FA5}">
                      <a16:colId xmlns:a16="http://schemas.microsoft.com/office/drawing/2014/main" val="32115641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CCD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Irradiated</a:t>
                      </a:r>
                      <a:r>
                        <a:rPr kumimoji="1" lang="en-US" altLang="ja-JP" baseline="0" dirty="0"/>
                        <a:t> 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Year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633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Standard CCD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Sr-90 (β)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70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Standard</a:t>
                      </a:r>
                      <a:r>
                        <a:rPr kumimoji="1" lang="en-US" altLang="ja-JP" baseline="0" dirty="0"/>
                        <a:t> CCD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Cf-252</a:t>
                      </a:r>
                      <a:r>
                        <a:rPr kumimoji="1" lang="en-US" altLang="ja-JP" baseline="0" dirty="0"/>
                        <a:t> (neutron)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736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Standard CCD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140 MeV electron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LNS (ELPH)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395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FPCCD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~65 MeV neutron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CYRIC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714791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509145"/>
              </p:ext>
            </p:extLst>
          </p:nvPr>
        </p:nvGraphicFramePr>
        <p:xfrm>
          <a:off x="719572" y="4347096"/>
          <a:ext cx="770485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214">
                  <a:extLst>
                    <a:ext uri="{9D8B030D-6E8A-4147-A177-3AD203B41FA5}">
                      <a16:colId xmlns:a16="http://schemas.microsoft.com/office/drawing/2014/main" val="1421548238"/>
                    </a:ext>
                  </a:extLst>
                </a:gridCol>
                <a:gridCol w="2358262">
                  <a:extLst>
                    <a:ext uri="{9D8B030D-6E8A-4147-A177-3AD203B41FA5}">
                      <a16:colId xmlns:a16="http://schemas.microsoft.com/office/drawing/2014/main" val="104071645"/>
                    </a:ext>
                  </a:extLst>
                </a:gridCol>
                <a:gridCol w="1494166">
                  <a:extLst>
                    <a:ext uri="{9D8B030D-6E8A-4147-A177-3AD203B41FA5}">
                      <a16:colId xmlns:a16="http://schemas.microsoft.com/office/drawing/2014/main" val="66436737"/>
                    </a:ext>
                  </a:extLst>
                </a:gridCol>
                <a:gridCol w="1926214">
                  <a:extLst>
                    <a:ext uri="{9D8B030D-6E8A-4147-A177-3AD203B41FA5}">
                      <a16:colId xmlns:a16="http://schemas.microsoft.com/office/drawing/2014/main" val="23027889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FF0000"/>
                          </a:solidFill>
                        </a:rPr>
                        <a:t>FPCCD</a:t>
                      </a:r>
                      <a:endParaRPr kumimoji="1" lang="ja-JP" altLang="en-US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FF0000"/>
                          </a:solidFill>
                        </a:rPr>
                        <a:t>80 MeV electron</a:t>
                      </a:r>
                      <a:endParaRPr kumimoji="1" lang="ja-JP" altLang="en-US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FF0000"/>
                          </a:solidFill>
                        </a:rPr>
                        <a:t>2021 (?)</a:t>
                      </a:r>
                      <a:endParaRPr kumimoji="1" lang="ja-JP" altLang="en-US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FF0000"/>
                          </a:solidFill>
                        </a:rPr>
                        <a:t>ATF</a:t>
                      </a:r>
                      <a:endParaRPr kumimoji="1" lang="ja-JP" altLang="en-US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945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2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Electron energy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5086400" cy="4756149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/>
              <a:t>NIEL hypothesis</a:t>
            </a:r>
          </a:p>
          <a:p>
            <a:pPr lvl="1"/>
            <a:r>
              <a:rPr kumimoji="1" lang="en-US" altLang="ja-JP" dirty="0"/>
              <a:t>Bulk damage of Si (damage in the Si, which causes traps of signal charge and increase of dark current) is proportional to Non Ionizing Energy Loss of incident particles</a:t>
            </a:r>
          </a:p>
          <a:p>
            <a:r>
              <a:rPr lang="en-US" altLang="ja-JP" dirty="0"/>
              <a:t>NIEL of electrons saturates at ~50 MeV</a:t>
            </a:r>
          </a:p>
          <a:p>
            <a:r>
              <a:rPr kumimoji="1" lang="en-US" altLang="ja-JP" dirty="0"/>
              <a:t>Electron of ~80 MeV, which is available at ATF, is suitable for bulk damage test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565" y="2636912"/>
            <a:ext cx="3680435" cy="331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764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808</Words>
  <Application>Microsoft Office PowerPoint</Application>
  <PresentationFormat>画面に合わせる (4:3)</PresentationFormat>
  <Paragraphs>118</Paragraphs>
  <Slides>13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ＭＳ Ｐゴシック</vt:lpstr>
      <vt:lpstr>Arial</vt:lpstr>
      <vt:lpstr>Calibri</vt:lpstr>
      <vt:lpstr>Symbol</vt:lpstr>
      <vt:lpstr>Wingdings</vt:lpstr>
      <vt:lpstr>Office テーマ</vt:lpstr>
      <vt:lpstr>FPCCD radiation damage  test plan @ATF</vt:lpstr>
      <vt:lpstr>introduction</vt:lpstr>
      <vt:lpstr>FPCCD</vt:lpstr>
      <vt:lpstr>Pros and cons of FPCCD</vt:lpstr>
      <vt:lpstr>Status of FPCCD sensor R&amp;D</vt:lpstr>
      <vt:lpstr>Recent topics</vt:lpstr>
      <vt:lpstr>Radiation damage test</vt:lpstr>
      <vt:lpstr>History of CCD radiation damage test</vt:lpstr>
      <vt:lpstr>Electron energy</vt:lpstr>
      <vt:lpstr>Electron irradiation at ATF</vt:lpstr>
      <vt:lpstr>Study items</vt:lpstr>
      <vt:lpstr>Experiment plan</vt:lpstr>
      <vt:lpstr>Future prospects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review committees</dc:title>
  <dc:creator>sugimoto</dc:creator>
  <cp:lastModifiedBy>Sugimoto Yasuhiro</cp:lastModifiedBy>
  <cp:revision>182</cp:revision>
  <dcterms:created xsi:type="dcterms:W3CDTF">2014-07-02T01:30:57Z</dcterms:created>
  <dcterms:modified xsi:type="dcterms:W3CDTF">2020-09-08T01:48:10Z</dcterms:modified>
</cp:coreProperties>
</file>