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sldIdLst>
    <p:sldId id="313" r:id="rId5"/>
    <p:sldId id="383" r:id="rId6"/>
    <p:sldId id="411" r:id="rId7"/>
    <p:sldId id="256" r:id="rId8"/>
    <p:sldId id="262" r:id="rId9"/>
    <p:sldId id="339" r:id="rId10"/>
    <p:sldId id="369" r:id="rId11"/>
    <p:sldId id="410" r:id="rId12"/>
    <p:sldId id="404" r:id="rId13"/>
    <p:sldId id="360" r:id="rId14"/>
    <p:sldId id="389" r:id="rId15"/>
    <p:sldId id="396" r:id="rId16"/>
    <p:sldId id="392" r:id="rId17"/>
    <p:sldId id="408" r:id="rId18"/>
    <p:sldId id="358" r:id="rId19"/>
    <p:sldId id="351" r:id="rId20"/>
    <p:sldId id="393" r:id="rId21"/>
    <p:sldId id="409" r:id="rId22"/>
    <p:sldId id="382" r:id="rId23"/>
    <p:sldId id="352" r:id="rId24"/>
    <p:sldId id="259" r:id="rId25"/>
    <p:sldId id="261" r:id="rId26"/>
    <p:sldId id="406" r:id="rId27"/>
    <p:sldId id="407" r:id="rId28"/>
    <p:sldId id="345" r:id="rId29"/>
    <p:sldId id="350" r:id="rId30"/>
    <p:sldId id="349" r:id="rId31"/>
    <p:sldId id="353" r:id="rId32"/>
    <p:sldId id="372" r:id="rId33"/>
    <p:sldId id="371" r:id="rId34"/>
  </p:sldIdLst>
  <p:sldSz cx="9144000" cy="6858000" type="screen4x3"/>
  <p:notesSz cx="6858000" cy="9144000"/>
  <p:defaultTextStyle>
    <a:lvl1pPr defTabSz="321457">
      <a:defRPr sz="900">
        <a:latin typeface="+mn-lt"/>
        <a:ea typeface="+mn-ea"/>
        <a:cs typeface="+mn-cs"/>
        <a:sym typeface="Helvetica"/>
      </a:defRPr>
    </a:lvl1pPr>
    <a:lvl2pPr defTabSz="321457">
      <a:defRPr sz="900">
        <a:latin typeface="+mn-lt"/>
        <a:ea typeface="+mn-ea"/>
        <a:cs typeface="+mn-cs"/>
        <a:sym typeface="Helvetica"/>
      </a:defRPr>
    </a:lvl2pPr>
    <a:lvl3pPr defTabSz="321457">
      <a:defRPr sz="900">
        <a:latin typeface="+mn-lt"/>
        <a:ea typeface="+mn-ea"/>
        <a:cs typeface="+mn-cs"/>
        <a:sym typeface="Helvetica"/>
      </a:defRPr>
    </a:lvl3pPr>
    <a:lvl4pPr defTabSz="321457">
      <a:defRPr sz="900">
        <a:latin typeface="+mn-lt"/>
        <a:ea typeface="+mn-ea"/>
        <a:cs typeface="+mn-cs"/>
        <a:sym typeface="Helvetica"/>
      </a:defRPr>
    </a:lvl4pPr>
    <a:lvl5pPr defTabSz="321457">
      <a:defRPr sz="900">
        <a:latin typeface="+mn-lt"/>
        <a:ea typeface="+mn-ea"/>
        <a:cs typeface="+mn-cs"/>
        <a:sym typeface="Helvetica"/>
      </a:defRPr>
    </a:lvl5pPr>
    <a:lvl6pPr defTabSz="321457">
      <a:defRPr sz="900">
        <a:latin typeface="+mn-lt"/>
        <a:ea typeface="+mn-ea"/>
        <a:cs typeface="+mn-cs"/>
        <a:sym typeface="Helvetica"/>
      </a:defRPr>
    </a:lvl6pPr>
    <a:lvl7pPr defTabSz="321457">
      <a:defRPr sz="900">
        <a:latin typeface="+mn-lt"/>
        <a:ea typeface="+mn-ea"/>
        <a:cs typeface="+mn-cs"/>
        <a:sym typeface="Helvetica"/>
      </a:defRPr>
    </a:lvl7pPr>
    <a:lvl8pPr defTabSz="321457">
      <a:defRPr sz="900">
        <a:latin typeface="+mn-lt"/>
        <a:ea typeface="+mn-ea"/>
        <a:cs typeface="+mn-cs"/>
        <a:sym typeface="Helvetica"/>
      </a:defRPr>
    </a:lvl8pPr>
    <a:lvl9pPr defTabSz="321457">
      <a:defRPr sz="900"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EE7659-9819-0842-96D4-BE289BDA1030}" v="19" dt="2020-10-20T22:46:20.14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BCBCA"/>
          </a:solidFill>
        </a:fill>
      </a:tcStyle>
    </a:wholeTbl>
    <a:band2H>
      <a:tcTxStyle/>
      <a:tcStyle>
        <a:tcBdr/>
        <a:fill>
          <a:solidFill>
            <a:srgbClr val="F5E7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8250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8250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82506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48"/>
    <p:restoredTop sz="89345"/>
  </p:normalViewPr>
  <p:slideViewPr>
    <p:cSldViewPr snapToGrid="0" snapToObjects="1">
      <p:cViewPr varScale="1">
        <p:scale>
          <a:sx n="141" d="100"/>
          <a:sy n="141" d="100"/>
        </p:scale>
        <p:origin x="138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92125004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440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17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01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49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90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299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664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60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9" name="Shape 6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lnSpc>
                <a:spcPct val="117999"/>
              </a:lnSpc>
              <a:buSzPct val="100000"/>
              <a:buChar char="•"/>
              <a:defRPr sz="20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1936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41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7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317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508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325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661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63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647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094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048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77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\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46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200" b="1">
                <a:solidFill>
                  <a:srgbClr val="B51826"/>
                </a:solidFill>
                <a:uFill>
                  <a:solidFill>
                    <a:srgbClr val="B51826"/>
                  </a:solidFill>
                </a:u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2200" dirty="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200" dirty="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200" dirty="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 dirty="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 dirty="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763061-ACD1-7E44-9CD3-A8AD7F8A37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2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" y="-2802"/>
            <a:ext cx="9144001" cy="68580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46" t="-6064" r="-1101" b="39947"/>
          <a:stretch/>
        </p:blipFill>
        <p:spPr>
          <a:xfrm>
            <a:off x="299068" y="5928751"/>
            <a:ext cx="2414017" cy="731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5891" y="2286001"/>
            <a:ext cx="7458710" cy="645543"/>
          </a:xfrm>
        </p:spPr>
        <p:txBody>
          <a:bodyPr anchor="b" anchorCtr="0">
            <a:noAutofit/>
          </a:bodyPr>
          <a:lstStyle>
            <a:lvl1pPr algn="ctr">
              <a:defRPr sz="4299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Talk Title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r="17675" b="50129"/>
          <a:stretch/>
        </p:blipFill>
        <p:spPr>
          <a:xfrm>
            <a:off x="6531493" y="6093343"/>
            <a:ext cx="2286000" cy="402336"/>
          </a:xfrm>
          <a:prstGeom prst="rect">
            <a:avLst/>
          </a:prstGeom>
        </p:spPr>
      </p:pic>
      <p:sp>
        <p:nvSpPr>
          <p:cNvPr id="11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230778" y="4664677"/>
            <a:ext cx="2106023" cy="8420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b="0" i="1" baseline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Name</a:t>
            </a:r>
          </a:p>
          <a:p>
            <a:pPr lvl="0"/>
            <a:r>
              <a:rPr lang="en-CA" dirty="0"/>
              <a:t>Title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01599" y="3318477"/>
            <a:ext cx="476450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214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+mn-lt"/>
                <a:ea typeface="+mn-ea"/>
                <a:sym typeface="Helvetica"/>
              </a:rPr>
              <a:t>AWLC2020</a:t>
            </a:r>
          </a:p>
          <a:p>
            <a:pPr marL="0" marR="0" indent="0" algn="l" defTabSz="3214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+mn-lt"/>
                <a:ea typeface="+mn-ea"/>
                <a:sym typeface="Helvetica"/>
              </a:rPr>
              <a:t>October 22, 2020</a:t>
            </a:r>
            <a:endParaRPr lang="en-US" sz="1400" kern="0" dirty="0">
              <a:solidFill>
                <a:srgbClr val="000000"/>
              </a:solidFill>
              <a:latin typeface="Helvetica"/>
              <a:ea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2815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" y="0"/>
            <a:ext cx="9142886" cy="12531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2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" y="935239"/>
            <a:ext cx="8684194" cy="2027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6232" y="0"/>
            <a:ext cx="8102582" cy="882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200" b="1">
                <a:solidFill>
                  <a:srgbClr val="B51826"/>
                </a:solidFill>
                <a:uFill>
                  <a:solidFill>
                    <a:srgbClr val="B51826"/>
                  </a:solidFill>
                </a:u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9823" y="1243987"/>
            <a:ext cx="8107961" cy="5614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C0AB2-2301-C248-8015-0CCFF1E4B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5737" y="639699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DCDE-AAFC-5746-B3E8-9D85B50E3C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transition spd="med"/>
  <p:hf hdr="0" ftr="0" dt="0"/>
  <p:txStyles>
    <p:titleStyle>
      <a:lvl1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1pPr>
      <a:lvl2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2pPr>
      <a:lvl3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3pPr>
      <a:lvl4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4pPr>
      <a:lvl5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5pPr>
      <a:lvl6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6pPr>
      <a:lvl7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7pPr>
      <a:lvl8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8pPr>
      <a:lvl9pPr defTabSz="1294919">
        <a:defRPr sz="2200" b="1">
          <a:solidFill>
            <a:srgbClr val="B51826"/>
          </a:solidFill>
          <a:uFill>
            <a:solidFill>
              <a:srgbClr val="B51826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defTabSz="1294919">
        <a:lnSpc>
          <a:spcPct val="120000"/>
        </a:lnSpc>
        <a:spcBef>
          <a:spcPts val="300"/>
        </a:spcBef>
        <a:defRPr sz="2200">
          <a:uFill>
            <a:solidFill/>
          </a:uFill>
          <a:latin typeface="Arial"/>
          <a:ea typeface="Arial"/>
          <a:cs typeface="Arial"/>
          <a:sym typeface="Arial"/>
        </a:defRPr>
      </a:lvl1pPr>
      <a:lvl2pPr marL="397362" indent="-164085" defTabSz="1294919">
        <a:lnSpc>
          <a:spcPct val="120000"/>
        </a:lnSpc>
        <a:spcBef>
          <a:spcPts val="300"/>
        </a:spcBef>
        <a:buClr>
          <a:srgbClr val="C00000"/>
        </a:buClr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2pPr>
      <a:lvl3pPr marL="640318" indent="-183287" defTabSz="1294919">
        <a:lnSpc>
          <a:spcPct val="120000"/>
        </a:lnSpc>
        <a:spcBef>
          <a:spcPts val="300"/>
        </a:spcBef>
        <a:buSzPct val="100000"/>
        <a:buChar char="-"/>
        <a:defRPr sz="2200">
          <a:uFill>
            <a:solidFill/>
          </a:uFill>
          <a:latin typeface="Arial"/>
          <a:ea typeface="Arial"/>
          <a:cs typeface="Arial"/>
          <a:sym typeface="Arial"/>
        </a:defRPr>
      </a:lvl3pPr>
      <a:lvl4pPr marL="895417" indent="-205107" defTabSz="1294919">
        <a:lnSpc>
          <a:spcPct val="120000"/>
        </a:lnSpc>
        <a:spcBef>
          <a:spcPts val="300"/>
        </a:spcBef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4pPr>
      <a:lvl5pPr marL="1170665" indent="-256602" defTabSz="1294919">
        <a:lnSpc>
          <a:spcPct val="120000"/>
        </a:lnSpc>
        <a:spcBef>
          <a:spcPts val="300"/>
        </a:spcBef>
        <a:buSzPct val="100000"/>
        <a:buChar char="-"/>
        <a:defRPr sz="2200">
          <a:uFill>
            <a:solidFill/>
          </a:uFill>
          <a:latin typeface="Arial"/>
          <a:ea typeface="Arial"/>
          <a:cs typeface="Arial"/>
          <a:sym typeface="Arial"/>
        </a:defRPr>
      </a:lvl5pPr>
      <a:lvl6pPr marL="2544629" indent="-259475" defTabSz="1294919">
        <a:lnSpc>
          <a:spcPct val="120000"/>
        </a:lnSpc>
        <a:spcBef>
          <a:spcPts val="300"/>
        </a:spcBef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6pPr>
      <a:lvl7pPr marL="3001657" indent="-259475" defTabSz="1294919">
        <a:lnSpc>
          <a:spcPct val="120000"/>
        </a:lnSpc>
        <a:spcBef>
          <a:spcPts val="300"/>
        </a:spcBef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7pPr>
      <a:lvl8pPr marL="3458689" indent="-259475" defTabSz="1294919">
        <a:lnSpc>
          <a:spcPct val="120000"/>
        </a:lnSpc>
        <a:spcBef>
          <a:spcPts val="300"/>
        </a:spcBef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8pPr>
      <a:lvl9pPr marL="3915719" indent="-259474" defTabSz="1294919">
        <a:lnSpc>
          <a:spcPct val="120000"/>
        </a:lnSpc>
        <a:spcBef>
          <a:spcPts val="300"/>
        </a:spcBef>
        <a:buSzPct val="100000"/>
        <a:buChar char="•"/>
        <a:defRPr sz="22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650021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1300043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950067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2600087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3250112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3900134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4550154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5200179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8.png"/><Relationship Id="rId7" Type="http://schemas.openxmlformats.org/officeDocument/2006/relationships/image" Target="../media/image48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hyperlink" Target="https://doi.org/10.1016/S0168-9002(97)00406-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0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tif"/><Relationship Id="rId3" Type="http://schemas.openxmlformats.org/officeDocument/2006/relationships/image" Target="../media/image7.ti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1288" y="930249"/>
            <a:ext cx="7941424" cy="1323439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BDS Design Issues with</a:t>
            </a:r>
            <a:br>
              <a:rPr lang="en-US" dirty="0"/>
            </a:br>
            <a:r>
              <a:rPr lang="en-US" dirty="0"/>
              <a:t>Short-Bunch LC Configurations</a:t>
            </a:r>
            <a:endParaRPr lang="en-US" b="0" i="1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32262" y="4256243"/>
            <a:ext cx="2064388" cy="1009788"/>
          </a:xfrm>
        </p:spPr>
        <p:txBody>
          <a:bodyPr/>
          <a:lstStyle/>
          <a:p>
            <a:r>
              <a:rPr lang="en-US" dirty="0"/>
              <a:t>Glen White, SLAC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A49C00-DBDA-C846-BD76-B07F05B0507E}"/>
              </a:ext>
            </a:extLst>
          </p:cNvPr>
          <p:cNvSpPr txBox="1"/>
          <p:nvPr/>
        </p:nvSpPr>
        <p:spPr>
          <a:xfrm>
            <a:off x="613186" y="3547812"/>
            <a:ext cx="102657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0120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0BF8-7E9E-3746-97D4-FF7085FE6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GeV wiggler compressor with distributed CSR compensation using linear-kick interpretation for CSR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D9C4C-59ED-BB45-8490-0692829CB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8609" y="4939540"/>
            <a:ext cx="3928432" cy="68817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14X dogleg cells, triplet focusing lattice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ISR emittance growth &lt;10%</a:t>
            </a:r>
          </a:p>
        </p:txBody>
      </p:sp>
      <p:pic>
        <p:nvPicPr>
          <p:cNvPr id="26" name="Picture 25" descr="A close up of a map&#10;&#10;Description automatically generated">
            <a:extLst>
              <a:ext uri="{FF2B5EF4-FFF2-40B4-BE49-F238E27FC236}">
                <a16:creationId xmlns:a16="http://schemas.microsoft.com/office/drawing/2014/main" id="{D466FB35-C09E-4F44-AD04-EDD49F0523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5" y="1928104"/>
            <a:ext cx="3928431" cy="2865361"/>
          </a:xfrm>
          <a:prstGeom prst="rect">
            <a:avLst/>
          </a:prstGeom>
        </p:spPr>
      </p:pic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DD1BC3E-6B41-3740-A613-3F7BADC0B585}"/>
              </a:ext>
            </a:extLst>
          </p:cNvPr>
          <p:cNvSpPr txBox="1">
            <a:spLocks/>
          </p:cNvSpPr>
          <p:nvPr/>
        </p:nvSpPr>
        <p:spPr>
          <a:xfrm>
            <a:off x="1333095" y="1360733"/>
            <a:ext cx="6661342" cy="480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defTabSz="1294919">
              <a:lnSpc>
                <a:spcPct val="120000"/>
              </a:lnSpc>
              <a:spcBef>
                <a:spcPts val="300"/>
              </a:spcBef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397362" indent="-164085" defTabSz="1294919">
              <a:lnSpc>
                <a:spcPct val="120000"/>
              </a:lnSpc>
              <a:spcBef>
                <a:spcPts val="300"/>
              </a:spcBef>
              <a:buClr>
                <a:srgbClr val="C00000"/>
              </a:buClr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640318" indent="-183287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895417" indent="-205107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1170665" indent="-256602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54462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001657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45868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3915719" indent="-259474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err="1"/>
              <a:t>L</a:t>
            </a:r>
            <a:r>
              <a:rPr lang="en-US" sz="1800" baseline="-25000" err="1"/>
              <a:t>bend</a:t>
            </a:r>
            <a:r>
              <a:rPr lang="en-US" sz="1800"/>
              <a:t> = 2.5m, </a:t>
            </a:r>
            <a:r>
              <a:rPr lang="el-GR" sz="1800"/>
              <a:t>ρ</a:t>
            </a:r>
            <a:r>
              <a:rPr lang="en-US" sz="1800"/>
              <a:t> = 667 m, B</a:t>
            </a:r>
            <a:r>
              <a:rPr lang="en-US" sz="1800" baseline="-25000"/>
              <a:t>0</a:t>
            </a:r>
            <a:r>
              <a:rPr lang="en-US" sz="1800"/>
              <a:t> = 0.15 T, </a:t>
            </a:r>
            <a:r>
              <a:rPr lang="el-GR" sz="1800"/>
              <a:t>δ</a:t>
            </a:r>
            <a:r>
              <a:rPr lang="en-US" sz="1800" baseline="-25000"/>
              <a:t>E</a:t>
            </a:r>
            <a:r>
              <a:rPr lang="en-US" sz="1800"/>
              <a:t>/E=0.25%, R56= 18mm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6A27FF-1707-DE45-93D1-679015FFA6F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393658" y="1672172"/>
            <a:ext cx="4165156" cy="1951040"/>
          </a:xfrm>
          <a:prstGeom prst="rect">
            <a:avLst/>
          </a:prstGeom>
        </p:spPr>
      </p:pic>
      <p:sp>
        <p:nvSpPr>
          <p:cNvPr id="9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EF4930FD-A55F-984D-B162-CA1265D0D505}"/>
              </a:ext>
            </a:extLst>
          </p:cNvPr>
          <p:cNvSpPr/>
          <p:nvPr/>
        </p:nvSpPr>
        <p:spPr>
          <a:xfrm>
            <a:off x="605403" y="5880704"/>
            <a:ext cx="7576510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Sextuple correction fully compensates for CSR kicks using simplified linear-kick model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7A1984-202E-274F-826E-2287AE7BCAA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077476" y="3752580"/>
            <a:ext cx="4856997" cy="202121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986CA-B05E-3C4D-A568-CFF36B8EE3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8003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079CB-C8A4-484E-BB35-29E2821CE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Wiggler simulation: optical non-linearities + CSR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F9C7D-2F9E-FB41-940C-61F4B466C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8004" y="3968035"/>
            <a:ext cx="8107961" cy="17933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Does emittance compensation idea still work in fully 6D coupled case?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CSR compensation using sextupoles &amp; quadrupole families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Quads adjust dispersion between cells modified by CSR wakes &amp; tailor compression profile for optimal CSR cancelation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600" dirty="0"/>
              <a:t>ε</a:t>
            </a:r>
            <a:r>
              <a:rPr lang="en-US" sz="1600" baseline="-25000" dirty="0"/>
              <a:t>n</a:t>
            </a:r>
            <a:r>
              <a:rPr lang="en-US" sz="1600" dirty="0"/>
              <a:t> = 0.5 </a:t>
            </a:r>
            <a:r>
              <a:rPr lang="el-GR" sz="1600" dirty="0"/>
              <a:t>μ</a:t>
            </a:r>
            <a:r>
              <a:rPr lang="en-US" sz="1600" dirty="0"/>
              <a:t>m-rad : </a:t>
            </a:r>
            <a:r>
              <a:rPr lang="el-GR" sz="1600" dirty="0"/>
              <a:t>σ</a:t>
            </a:r>
            <a:r>
              <a:rPr lang="en-US" sz="1600" baseline="-25000" dirty="0"/>
              <a:t>x,y</a:t>
            </a:r>
            <a:r>
              <a:rPr lang="en-US" sz="1600" baseline="30000" dirty="0"/>
              <a:t>*</a:t>
            </a:r>
            <a:r>
              <a:rPr lang="en-US" sz="1600" dirty="0"/>
              <a:t> = 1 </a:t>
            </a:r>
            <a:r>
              <a:rPr lang="en-US" sz="1600" dirty="0" err="1"/>
              <a:t>μm</a:t>
            </a:r>
            <a:endParaRPr lang="en-US" sz="1600" dirty="0"/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Pushed goal is to further increase focused bunch density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Further challenges chromatic aberration control of magnetic optics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92379-236E-6841-8E42-FABA5D3EE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534" y="1122216"/>
            <a:ext cx="5511978" cy="2706199"/>
          </a:xfrm>
          <a:prstGeom prst="rect">
            <a:avLst/>
          </a:prstGeom>
        </p:spPr>
      </p:pic>
      <p:sp>
        <p:nvSpPr>
          <p:cNvPr id="7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6E0A15F4-DBDF-9E40-AB4E-989369912833}"/>
              </a:ext>
            </a:extLst>
          </p:cNvPr>
          <p:cNvSpPr/>
          <p:nvPr/>
        </p:nvSpPr>
        <p:spPr>
          <a:xfrm>
            <a:off x="189171" y="6323778"/>
            <a:ext cx="8437828" cy="369330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6D start-to-end tracking model built to test compressor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88C15-CC5F-0449-AC2F-B30EC2C58C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5543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97689-1C74-B542-A9A0-A3B5DAE30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3D bunch density @ 2 nC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0E0FB9-6D85-3648-A6F7-3E3FE32952CF}"/>
              </a:ext>
            </a:extLst>
          </p:cNvPr>
          <p:cNvGrpSpPr/>
          <p:nvPr/>
        </p:nvGrpSpPr>
        <p:grpSpPr>
          <a:xfrm>
            <a:off x="0" y="2679261"/>
            <a:ext cx="2805388" cy="1761139"/>
            <a:chOff x="41275" y="1307129"/>
            <a:chExt cx="2155501" cy="125135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D8DE866-A5DE-554E-89B0-E0C64E1CA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866" r="10359" b="49159"/>
            <a:stretch/>
          </p:blipFill>
          <p:spPr>
            <a:xfrm>
              <a:off x="41275" y="1307129"/>
              <a:ext cx="1026494" cy="123176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6B3D743-BD57-C44C-9C79-04C730FB5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910" t="8750" r="9739" b="49030"/>
            <a:stretch/>
          </p:blipFill>
          <p:spPr>
            <a:xfrm>
              <a:off x="1059625" y="1527516"/>
              <a:ext cx="1137151" cy="1030971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2C2303B-717E-A047-8F79-A92510E06BBB}"/>
              </a:ext>
            </a:extLst>
          </p:cNvPr>
          <p:cNvGrpSpPr/>
          <p:nvPr/>
        </p:nvGrpSpPr>
        <p:grpSpPr>
          <a:xfrm>
            <a:off x="2869801" y="2680597"/>
            <a:ext cx="3113738" cy="1774577"/>
            <a:chOff x="2380607" y="1321885"/>
            <a:chExt cx="1986608" cy="11613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0429149-556E-F644-BE88-0431A3755C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1174" r="8804" b="49459"/>
            <a:stretch/>
          </p:blipFill>
          <p:spPr>
            <a:xfrm>
              <a:off x="2380607" y="1321885"/>
              <a:ext cx="981978" cy="116130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A629B23-2841-FE42-9DBE-04F10D1193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8891" t="8499" r="9246" b="49044"/>
            <a:stretch/>
          </p:blipFill>
          <p:spPr>
            <a:xfrm>
              <a:off x="3362585" y="1530350"/>
              <a:ext cx="1004630" cy="93980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1F98BF6-AC67-8444-B602-5DAD3F99C7B2}"/>
              </a:ext>
            </a:extLst>
          </p:cNvPr>
          <p:cNvGrpSpPr/>
          <p:nvPr/>
        </p:nvGrpSpPr>
        <p:grpSpPr>
          <a:xfrm>
            <a:off x="6045689" y="2897545"/>
            <a:ext cx="2955863" cy="1576811"/>
            <a:chOff x="4644731" y="1394101"/>
            <a:chExt cx="2051344" cy="104937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379CE5B-01B7-DB4C-B21B-53B232DEB7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1325" t="6528" r="7158" b="50429"/>
            <a:stretch/>
          </p:blipFill>
          <p:spPr>
            <a:xfrm>
              <a:off x="4644731" y="1394101"/>
              <a:ext cx="1009650" cy="104457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0A0F381-4F22-3042-8D21-63A6F26DEC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8751" t="9103" r="8648" b="50424"/>
            <a:stretch/>
          </p:blipFill>
          <p:spPr>
            <a:xfrm>
              <a:off x="5642428" y="1440406"/>
              <a:ext cx="1053647" cy="1003073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52BE715-0336-0A49-B98B-B3E0AC07586D}"/>
              </a:ext>
            </a:extLst>
          </p:cNvPr>
          <p:cNvSpPr txBox="1"/>
          <p:nvPr/>
        </p:nvSpPr>
        <p:spPr>
          <a:xfrm>
            <a:off x="637088" y="2030877"/>
            <a:ext cx="1756891" cy="61042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ε</a:t>
            </a:r>
            <a:r>
              <a:rPr kumimoji="0" lang="en-US" sz="1100" b="1" i="0" u="none" strike="noStrike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n,x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0.55 </a:t>
            </a:r>
            <a:r>
              <a:rPr kumimoji="0" lang="el-GR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μ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m-rad</a:t>
            </a:r>
            <a:br>
              <a:rPr lang="en-US" sz="1100" b="1" dirty="0">
                <a:solidFill>
                  <a:srgbClr val="000000"/>
                </a:solidFill>
              </a:rPr>
            </a:br>
            <a:r>
              <a:rPr lang="el-GR" sz="1100" b="1" dirty="0">
                <a:solidFill>
                  <a:srgbClr val="000000"/>
                </a:solidFill>
              </a:rPr>
              <a:t>σ</a:t>
            </a:r>
            <a:r>
              <a:rPr lang="en-US" sz="1100" b="1" baseline="-25000" dirty="0" err="1">
                <a:solidFill>
                  <a:srgbClr val="000000"/>
                </a:solidFill>
              </a:rPr>
              <a:t>x,y,x</a:t>
            </a:r>
            <a:r>
              <a:rPr lang="en-US" sz="1100" b="1" dirty="0">
                <a:solidFill>
                  <a:srgbClr val="000000"/>
                </a:solidFill>
              </a:rPr>
              <a:t> = 0.9 x 0.9 x 0.5 </a:t>
            </a:r>
            <a:r>
              <a:rPr lang="el-GR" sz="1100" b="1" dirty="0">
                <a:solidFill>
                  <a:srgbClr val="000000"/>
                </a:solidFill>
              </a:rPr>
              <a:t>μ</a:t>
            </a:r>
            <a:r>
              <a:rPr lang="en-US" sz="1100" b="1" dirty="0">
                <a:solidFill>
                  <a:srgbClr val="000000"/>
                </a:solidFill>
              </a:rPr>
              <a:t>m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I</a:t>
            </a:r>
            <a:r>
              <a:rPr kumimoji="0" lang="en-US" sz="1100" b="1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pk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431 kA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B5520-DA1B-F44F-AB45-2B1D0BE58493}"/>
              </a:ext>
            </a:extLst>
          </p:cNvPr>
          <p:cNvSpPr txBox="1"/>
          <p:nvPr/>
        </p:nvSpPr>
        <p:spPr>
          <a:xfrm>
            <a:off x="3531924" y="2030877"/>
            <a:ext cx="1756891" cy="6104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ε</a:t>
            </a:r>
            <a:r>
              <a:rPr kumimoji="0" lang="en-US" sz="1100" b="1" i="0" u="none" strike="noStrike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n,x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24.5 </a:t>
            </a:r>
            <a:r>
              <a:rPr kumimoji="0" lang="el-GR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μ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m-rad</a:t>
            </a:r>
            <a:br>
              <a:rPr lang="en-US" sz="1100" b="1" dirty="0">
                <a:solidFill>
                  <a:srgbClr val="000000"/>
                </a:solidFill>
              </a:rPr>
            </a:br>
            <a:r>
              <a:rPr lang="el-GR" sz="1100" b="1" dirty="0">
                <a:solidFill>
                  <a:srgbClr val="000000"/>
                </a:solidFill>
              </a:rPr>
              <a:t>σ</a:t>
            </a:r>
            <a:r>
              <a:rPr lang="en-US" sz="1100" b="1" baseline="-25000" dirty="0" err="1">
                <a:solidFill>
                  <a:srgbClr val="000000"/>
                </a:solidFill>
              </a:rPr>
              <a:t>x,y,x</a:t>
            </a:r>
            <a:r>
              <a:rPr lang="en-US" sz="1100" b="1" dirty="0">
                <a:solidFill>
                  <a:srgbClr val="000000"/>
                </a:solidFill>
              </a:rPr>
              <a:t> = 6.7 x 1.0 x 0.5 </a:t>
            </a:r>
            <a:r>
              <a:rPr lang="el-GR" sz="1100" b="1" dirty="0">
                <a:solidFill>
                  <a:srgbClr val="000000"/>
                </a:solidFill>
              </a:rPr>
              <a:t>μ</a:t>
            </a:r>
            <a:r>
              <a:rPr lang="en-US" sz="1100" b="1" dirty="0">
                <a:solidFill>
                  <a:srgbClr val="000000"/>
                </a:solidFill>
              </a:rPr>
              <a:t>m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I</a:t>
            </a:r>
            <a:r>
              <a:rPr kumimoji="0" lang="en-US" sz="1100" b="1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pk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394 kA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491FFD-2B4B-D34A-A94F-A2C7C3510CFB}"/>
              </a:ext>
            </a:extLst>
          </p:cNvPr>
          <p:cNvSpPr txBox="1"/>
          <p:nvPr/>
        </p:nvSpPr>
        <p:spPr>
          <a:xfrm>
            <a:off x="6759297" y="2017454"/>
            <a:ext cx="1756891" cy="61042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ε</a:t>
            </a:r>
            <a:r>
              <a:rPr kumimoji="0" lang="en-US" sz="1100" b="1" i="0" u="none" strike="noStrike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n,x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2.4 </a:t>
            </a:r>
            <a:r>
              <a:rPr kumimoji="0" lang="el-GR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μ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m-rad</a:t>
            </a:r>
            <a:br>
              <a:rPr lang="en-US" sz="1100" b="1" dirty="0">
                <a:solidFill>
                  <a:srgbClr val="000000"/>
                </a:solidFill>
              </a:rPr>
            </a:br>
            <a:r>
              <a:rPr lang="el-GR" sz="1100" b="1" dirty="0">
                <a:solidFill>
                  <a:srgbClr val="000000"/>
                </a:solidFill>
              </a:rPr>
              <a:t>σ</a:t>
            </a:r>
            <a:r>
              <a:rPr lang="en-US" sz="1100" b="1" baseline="-25000" dirty="0" err="1">
                <a:solidFill>
                  <a:srgbClr val="000000"/>
                </a:solidFill>
              </a:rPr>
              <a:t>x,y,x</a:t>
            </a:r>
            <a:r>
              <a:rPr lang="en-US" sz="1100" b="1" dirty="0">
                <a:solidFill>
                  <a:srgbClr val="000000"/>
                </a:solidFill>
              </a:rPr>
              <a:t> = 1.9 x 0.9 x 0.9 </a:t>
            </a:r>
            <a:r>
              <a:rPr lang="el-GR" sz="1100" b="1" dirty="0">
                <a:solidFill>
                  <a:srgbClr val="000000"/>
                </a:solidFill>
              </a:rPr>
              <a:t>μ</a:t>
            </a:r>
            <a:r>
              <a:rPr lang="en-US" sz="1100" b="1" dirty="0">
                <a:solidFill>
                  <a:srgbClr val="000000"/>
                </a:solidFill>
              </a:rPr>
              <a:t>m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I</a:t>
            </a:r>
            <a:r>
              <a:rPr kumimoji="0" lang="en-US" sz="1100" b="1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pk</a:t>
            </a:r>
            <a:r>
              <a:rPr kumimoji="0" lang="en-US" sz="11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=  258 kA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E8CEF7-0852-9C4D-9E5B-2768F30FD52B}"/>
              </a:ext>
            </a:extLst>
          </p:cNvPr>
          <p:cNvSpPr txBox="1"/>
          <p:nvPr/>
        </p:nvSpPr>
        <p:spPr>
          <a:xfrm>
            <a:off x="288609" y="1388479"/>
            <a:ext cx="3030088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71450" marR="0" indent="-17145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No CSR</a:t>
            </a:r>
          </a:p>
          <a:p>
            <a:pPr marL="171450" marR="0" indent="-17145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Sextupoles Optimized to</a:t>
            </a:r>
            <a:r>
              <a:rPr lang="en-US" sz="1000" b="1" dirty="0">
                <a:solidFill>
                  <a:schemeClr val="tx1"/>
                </a:solidFill>
              </a:rPr>
              <a:t> </a:t>
            </a: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cancel</a:t>
            </a:r>
            <a:b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</a:b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T566 &amp; T166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47C212-F67A-BA44-B42D-6605871C959A}"/>
              </a:ext>
            </a:extLst>
          </p:cNvPr>
          <p:cNvSpPr txBox="1"/>
          <p:nvPr/>
        </p:nvSpPr>
        <p:spPr>
          <a:xfrm>
            <a:off x="3548905" y="1549010"/>
            <a:ext cx="1720023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171450" marR="0" indent="-17145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Add 1D CSR Simulation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53AFFA-43DD-E34F-A48F-77A40D87E5F8}"/>
              </a:ext>
            </a:extLst>
          </p:cNvPr>
          <p:cNvSpPr txBox="1"/>
          <p:nvPr/>
        </p:nvSpPr>
        <p:spPr>
          <a:xfrm>
            <a:off x="6464344" y="1597945"/>
            <a:ext cx="2346796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171450" marR="0" indent="-17145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CSR </a:t>
            </a:r>
            <a:r>
              <a:rPr lang="en-US" sz="1000" b="1" dirty="0">
                <a:solidFill>
                  <a:schemeClr val="accent2"/>
                </a:solidFill>
              </a:rPr>
              <a:t>with</a:t>
            </a:r>
            <a:r>
              <a:rPr kumimoji="0" lang="en-US" sz="1000" b="1" i="0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Sext + Quad corrections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27E5D40B-B960-084D-AD46-6BC2CBA8C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935" y="5019722"/>
            <a:ext cx="8646612" cy="8595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Results from 6D tracking simulation in Lucretia with 1D CSR model + corrections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Emittance = 0.5 -&gt; 2.4 </a:t>
            </a:r>
            <a:r>
              <a:rPr lang="el-GR" sz="1800" dirty="0" err="1"/>
              <a:t>μm</a:t>
            </a:r>
            <a:r>
              <a:rPr lang="en-US" sz="1800" dirty="0"/>
              <a:t>-rad with </a:t>
            </a:r>
            <a:r>
              <a:rPr lang="el-GR" sz="1800" dirty="0"/>
              <a:t>σ</a:t>
            </a:r>
            <a:r>
              <a:rPr lang="en-US" sz="1800" baseline="-25000" dirty="0"/>
              <a:t>z</a:t>
            </a:r>
            <a:r>
              <a:rPr lang="en-US" sz="1800" dirty="0"/>
              <a:t> &lt; 1 </a:t>
            </a:r>
            <a:r>
              <a:rPr lang="el-GR" sz="1800" dirty="0"/>
              <a:t>μ</a:t>
            </a:r>
            <a:r>
              <a:rPr lang="en-US" sz="1800" dirty="0"/>
              <a:t>m</a:t>
            </a:r>
          </a:p>
        </p:txBody>
      </p:sp>
      <p:sp>
        <p:nvSpPr>
          <p:cNvPr id="32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D00F59F8-9B3E-7C4E-BF2C-66C92B70A75B}"/>
              </a:ext>
            </a:extLst>
          </p:cNvPr>
          <p:cNvSpPr/>
          <p:nvPr/>
        </p:nvSpPr>
        <p:spPr>
          <a:xfrm>
            <a:off x="288609" y="5966129"/>
            <a:ext cx="8437828" cy="369330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Optimization with full 6D tracking look promising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CBEE32B-452E-3844-8E0C-EC2D005E6DB7}"/>
              </a:ext>
            </a:extLst>
          </p:cNvPr>
          <p:cNvCxnSpPr/>
          <p:nvPr/>
        </p:nvCxnSpPr>
        <p:spPr>
          <a:xfrm>
            <a:off x="6010749" y="1549010"/>
            <a:ext cx="0" cy="335693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9970F12-53EF-DB4E-9A42-7920FBAF49E1}"/>
              </a:ext>
            </a:extLst>
          </p:cNvPr>
          <p:cNvCxnSpPr>
            <a:cxnSpLocks/>
          </p:cNvCxnSpPr>
          <p:nvPr/>
        </p:nvCxnSpPr>
        <p:spPr>
          <a:xfrm>
            <a:off x="2855954" y="1465423"/>
            <a:ext cx="0" cy="335693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8B98A6BD-6512-8B42-85A7-2CCA4DE4DF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0045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3D06D-5CE5-534F-BC56-D03E04705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compressor option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7E3B85-7C28-5642-9ADD-0FF9F5375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4956" y="3698358"/>
            <a:ext cx="5292561" cy="16913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Triplet bending lattice (9 cells)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l-GR" sz="1400" dirty="0"/>
              <a:t>θ</a:t>
            </a:r>
            <a:r>
              <a:rPr lang="en-US" sz="1400" baseline="-25000" dirty="0"/>
              <a:t>total</a:t>
            </a:r>
            <a:r>
              <a:rPr lang="en-US" sz="1400" dirty="0"/>
              <a:t> = 67 </a:t>
            </a:r>
            <a:r>
              <a:rPr lang="en-US" sz="1400" dirty="0" err="1"/>
              <a:t>mrad</a:t>
            </a:r>
            <a:r>
              <a:rPr lang="en-US" sz="1400" dirty="0"/>
              <a:t> @ 30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Second-order achromatic (without CSR)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Similar CSR-canceling performance as wiggler so far: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l-GR" sz="1400" dirty="0"/>
              <a:t>ε</a:t>
            </a:r>
            <a:r>
              <a:rPr lang="en-US" sz="1400" dirty="0"/>
              <a:t> </a:t>
            </a:r>
            <a:r>
              <a:rPr lang="el-GR" sz="1400" dirty="0"/>
              <a:t>=</a:t>
            </a:r>
            <a:r>
              <a:rPr lang="en-US" sz="1400" dirty="0"/>
              <a:t> 2.5 </a:t>
            </a:r>
            <a:r>
              <a:rPr lang="el-GR" sz="1400" dirty="0"/>
              <a:t>μ</a:t>
            </a:r>
            <a:r>
              <a:rPr lang="en-US" sz="1400" dirty="0"/>
              <a:t>m-rad @ </a:t>
            </a:r>
            <a:r>
              <a:rPr lang="el-GR" sz="1400" dirty="0"/>
              <a:t>σ</a:t>
            </a:r>
            <a:r>
              <a:rPr lang="en-US" sz="1400" baseline="-25000" dirty="0"/>
              <a:t>z</a:t>
            </a:r>
            <a:r>
              <a:rPr lang="en-US" sz="1400" dirty="0"/>
              <a:t> = 1 </a:t>
            </a:r>
            <a:r>
              <a:rPr lang="el-GR" sz="1400" dirty="0"/>
              <a:t>μ</a:t>
            </a:r>
            <a:r>
              <a:rPr lang="en-US" sz="1400" dirty="0"/>
              <a:t>m, Q=2 nC (I</a:t>
            </a:r>
            <a:r>
              <a:rPr lang="en-US" sz="1400" baseline="-25000" dirty="0"/>
              <a:t>pk</a:t>
            </a:r>
            <a:r>
              <a:rPr lang="en-US" sz="1400" dirty="0"/>
              <a:t> = 250 kA)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A30882B6-BD6F-0C4F-BD88-1E079FF63D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B09116-5E21-5643-B0A9-BD9BE3A5E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4" y="3446132"/>
            <a:ext cx="4405166" cy="18891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3D1C38-AC96-F049-B8B0-0AC03430A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665765"/>
            <a:ext cx="2179082" cy="16913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22C675-1630-B14D-8156-1389F689B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1237" y="1693793"/>
            <a:ext cx="2182763" cy="1691383"/>
          </a:xfrm>
          <a:prstGeom prst="rect">
            <a:avLst/>
          </a:prstGeom>
        </p:spPr>
      </p:pic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C8E7F6AA-3234-FE4A-9C8E-62B59F2B5766}"/>
              </a:ext>
            </a:extLst>
          </p:cNvPr>
          <p:cNvSpPr txBox="1">
            <a:spLocks/>
          </p:cNvSpPr>
          <p:nvPr/>
        </p:nvSpPr>
        <p:spPr>
          <a:xfrm>
            <a:off x="163541" y="1816900"/>
            <a:ext cx="4643739" cy="1315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defTabSz="1294919">
              <a:lnSpc>
                <a:spcPct val="120000"/>
              </a:lnSpc>
              <a:spcBef>
                <a:spcPts val="300"/>
              </a:spcBef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397362" indent="-164085" defTabSz="1294919">
              <a:lnSpc>
                <a:spcPct val="120000"/>
              </a:lnSpc>
              <a:spcBef>
                <a:spcPts val="300"/>
              </a:spcBef>
              <a:buClr>
                <a:srgbClr val="C00000"/>
              </a:buClr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640318" indent="-183287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895417" indent="-205107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1170665" indent="-256602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54462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001657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45868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3915719" indent="-259474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/>
              <a:t>Flexibility</a:t>
            </a:r>
            <a:r>
              <a:rPr lang="en-US" sz="1600"/>
              <a:t>: relax compression (initial chirp):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/>
              <a:t>No re-optimization performed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l-GR" sz="1600"/>
              <a:t>ε</a:t>
            </a:r>
            <a:r>
              <a:rPr lang="en-US" sz="1600" baseline="-25000" err="1"/>
              <a:t>x,n</a:t>
            </a:r>
            <a:r>
              <a:rPr lang="en-US" sz="1600"/>
              <a:t> &lt; 1</a:t>
            </a:r>
            <a:r>
              <a:rPr lang="el-GR" sz="1600"/>
              <a:t>μ</a:t>
            </a:r>
            <a:r>
              <a:rPr lang="en-US" sz="1600"/>
              <a:t>m-rad @ I</a:t>
            </a:r>
            <a:r>
              <a:rPr lang="en-US" sz="1600" baseline="-25000"/>
              <a:t>pk</a:t>
            </a:r>
            <a:r>
              <a:rPr lang="en-US" sz="1600"/>
              <a:t> &gt; 100 kA (Q=2nC)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err="1"/>
              <a:t>dE</a:t>
            </a:r>
            <a:r>
              <a:rPr lang="en-US" sz="1600"/>
              <a:t>/E ~ 0.4% without removing chirp</a:t>
            </a:r>
          </a:p>
        </p:txBody>
      </p:sp>
      <p:sp>
        <p:nvSpPr>
          <p:cNvPr id="18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660D4CFC-4412-A94C-BCD9-1F28852C3FDA}"/>
              </a:ext>
            </a:extLst>
          </p:cNvPr>
          <p:cNvSpPr/>
          <p:nvPr/>
        </p:nvSpPr>
        <p:spPr>
          <a:xfrm>
            <a:off x="288609" y="5650042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Relaxed chirp: &lt;</a:t>
            </a:r>
            <a:r>
              <a:rPr lang="el-GR" sz="1800" b="1">
                <a:solidFill>
                  <a:srgbClr val="000000"/>
                </a:solidFill>
              </a:rPr>
              <a:t>μ</a:t>
            </a:r>
            <a:r>
              <a:rPr lang="en-US" sz="1800" b="1">
                <a:solidFill>
                  <a:srgbClr val="000000"/>
                </a:solidFill>
              </a:rPr>
              <a:t>m slice emittance @ I</a:t>
            </a:r>
            <a:r>
              <a:rPr lang="en-US" sz="1800" b="1" baseline="-25000">
                <a:solidFill>
                  <a:srgbClr val="000000"/>
                </a:solidFill>
              </a:rPr>
              <a:t>pk</a:t>
            </a:r>
            <a:r>
              <a:rPr lang="en-US" sz="1800" b="1">
                <a:solidFill>
                  <a:srgbClr val="000000"/>
                </a:solidFill>
              </a:rPr>
              <a:t>&gt;100 kA</a:t>
            </a:r>
          </a:p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Design with net-bending (as part of ESA bend system) with similar performance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0DDC43E-F1EA-DB46-AAFD-3D6E70A2B5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177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8D34E-DF18-B34A-B966-477597071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 &amp; compressor design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82938-5BAF-2E4F-ABE0-9BD59CCD7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232" y="1313856"/>
            <a:ext cx="8437828" cy="45383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FACET-II expectations (E=10 GeV, L ~50m):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Existing W-chicane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I</a:t>
            </a:r>
            <a:r>
              <a:rPr lang="en-US" sz="1800" baseline="-25000" dirty="0"/>
              <a:t>pk </a:t>
            </a:r>
            <a:r>
              <a:rPr lang="en-US" sz="1800" dirty="0"/>
              <a:t>&lt; 100 kA, </a:t>
            </a:r>
            <a:r>
              <a:rPr lang="el-GR" sz="1800" dirty="0"/>
              <a:t>Δε</a:t>
            </a:r>
            <a:r>
              <a:rPr lang="en-US" sz="1800" baseline="-25000" dirty="0" err="1"/>
              <a:t>n,x</a:t>
            </a:r>
            <a:r>
              <a:rPr lang="en-US" sz="1800" dirty="0"/>
              <a:t> ~ 40 </a:t>
            </a:r>
            <a:r>
              <a:rPr lang="el-GR" sz="1800" dirty="0"/>
              <a:t>μ</a:t>
            </a:r>
            <a:r>
              <a:rPr lang="en-US" sz="1800" dirty="0"/>
              <a:t>m-rad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Upgraded “double-dogleg” chicane (CSR minimized, not compensated)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I</a:t>
            </a:r>
            <a:r>
              <a:rPr lang="en-US" sz="1800" baseline="-25000" dirty="0"/>
              <a:t>pk</a:t>
            </a:r>
            <a:r>
              <a:rPr lang="en-US" sz="1800" dirty="0"/>
              <a:t> 200 - 300 kA, </a:t>
            </a:r>
            <a:r>
              <a:rPr lang="el-GR" sz="1800" dirty="0"/>
              <a:t>Δε</a:t>
            </a:r>
            <a:r>
              <a:rPr lang="en-US" sz="1800" baseline="-25000" dirty="0" err="1"/>
              <a:t>n,x</a:t>
            </a:r>
            <a:r>
              <a:rPr lang="en-US" sz="1800" dirty="0"/>
              <a:t> ~ 20 - 40 </a:t>
            </a:r>
            <a:r>
              <a:rPr lang="el-GR" sz="1800" dirty="0"/>
              <a:t>μ</a:t>
            </a:r>
            <a:r>
              <a:rPr lang="en-US" sz="1800" dirty="0"/>
              <a:t>m-rad</a:t>
            </a: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FACET-III expectations (E=30 GeV, L ~150m):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Multi-cell wiggler or bending triplet lattice compressor (CSR compensated)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</a:t>
            </a:r>
            <a:r>
              <a:rPr lang="en-US" sz="1800" baseline="-25000" dirty="0"/>
              <a:t>pk</a:t>
            </a:r>
            <a:r>
              <a:rPr lang="en-US" sz="1800" dirty="0"/>
              <a:t> ~ 250 kA with </a:t>
            </a:r>
            <a:r>
              <a:rPr lang="el-GR" sz="1800" dirty="0"/>
              <a:t>Δε</a:t>
            </a:r>
            <a:r>
              <a:rPr lang="en-US" sz="1800" baseline="-25000" dirty="0" err="1"/>
              <a:t>n,x</a:t>
            </a:r>
            <a:r>
              <a:rPr lang="en-US" sz="1800" dirty="0"/>
              <a:t> &lt; 2 </a:t>
            </a:r>
            <a:r>
              <a:rPr lang="el-GR" sz="1800" dirty="0"/>
              <a:t>μ</a:t>
            </a:r>
            <a:r>
              <a:rPr lang="en-US" sz="1800" dirty="0"/>
              <a:t>m-rad, or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</a:t>
            </a:r>
            <a:r>
              <a:rPr lang="en-US" sz="1800" baseline="-25000" dirty="0"/>
              <a:t>pk</a:t>
            </a:r>
            <a:r>
              <a:rPr lang="en-US" sz="1800" dirty="0"/>
              <a:t> ~ 100 kA with </a:t>
            </a:r>
            <a:r>
              <a:rPr lang="el-GR" sz="1800" dirty="0"/>
              <a:t>Δε</a:t>
            </a:r>
            <a:r>
              <a:rPr lang="en-US" sz="1800" baseline="-25000" dirty="0" err="1"/>
              <a:t>n,x</a:t>
            </a:r>
            <a:r>
              <a:rPr lang="en-US" sz="1800" dirty="0"/>
              <a:t> &lt; 0.5 </a:t>
            </a:r>
            <a:r>
              <a:rPr lang="el-GR" sz="1800" dirty="0"/>
              <a:t>μ</a:t>
            </a:r>
            <a:r>
              <a:rPr lang="en-US" sz="1800" dirty="0"/>
              <a:t>m-rad</a:t>
            </a: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FACET-II(a) (E=10 GeV, L ~50m, 40-60 magnets) ? 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Experimentally verify CSR compensation in multi-cell wiggler or bending triplet lattice compressor</a:t>
            </a:r>
          </a:p>
        </p:txBody>
      </p:sp>
      <p:sp>
        <p:nvSpPr>
          <p:cNvPr id="6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A6A0CB53-7CD4-7844-9D80-FC1BB7A5649A}"/>
              </a:ext>
            </a:extLst>
          </p:cNvPr>
          <p:cNvSpPr/>
          <p:nvPr/>
        </p:nvSpPr>
        <p:spPr>
          <a:xfrm>
            <a:off x="249940" y="5762220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Experimental confirmation of CSR models required to improve confidence in CSR compensation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2B0C7-3299-0044-B897-A116C57F08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08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44837-A23C-8845-9A68-98B7BE894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FBCFS – 6 km Compressor 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C7D8F5C-00AC-0F41-845A-B09BAEED5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8154"/>
            <a:ext cx="9144000" cy="30714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BA0401-EF82-4241-8D3F-F69EDF332A6B}"/>
              </a:ext>
            </a:extLst>
          </p:cNvPr>
          <p:cNvSpPr txBox="1"/>
          <p:nvPr/>
        </p:nvSpPr>
        <p:spPr>
          <a:xfrm>
            <a:off x="1444184" y="1259575"/>
            <a:ext cx="612667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F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inal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B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unch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ompressor and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F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ocus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ystem</a:t>
            </a:r>
          </a:p>
        </p:txBody>
      </p: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6DFC2EC5-5100-3F4D-9CD8-BCFCBFFDB5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79" y="4835916"/>
            <a:ext cx="3492051" cy="200636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376DE6-CBBA-C44A-8739-2841E68F0435}"/>
              </a:ext>
            </a:extLst>
          </p:cNvPr>
          <p:cNvCxnSpPr>
            <a:stCxn id="9" idx="0"/>
          </p:cNvCxnSpPr>
          <p:nvPr/>
        </p:nvCxnSpPr>
        <p:spPr>
          <a:xfrm flipV="1">
            <a:off x="6718705" y="2011680"/>
            <a:ext cx="1746025" cy="2824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60D266-40B9-2F4B-A2C9-8903ECDF0A75}"/>
              </a:ext>
            </a:extLst>
          </p:cNvPr>
          <p:cNvCxnSpPr/>
          <p:nvPr/>
        </p:nvCxnSpPr>
        <p:spPr>
          <a:xfrm>
            <a:off x="1457247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3C7722-643F-6347-89CE-47D2C38ADDA2}"/>
              </a:ext>
            </a:extLst>
          </p:cNvPr>
          <p:cNvCxnSpPr/>
          <p:nvPr/>
        </p:nvCxnSpPr>
        <p:spPr>
          <a:xfrm>
            <a:off x="2223601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E1039B8-1D2C-8746-BA32-D06B7B69CA22}"/>
              </a:ext>
            </a:extLst>
          </p:cNvPr>
          <p:cNvCxnSpPr/>
          <p:nvPr/>
        </p:nvCxnSpPr>
        <p:spPr>
          <a:xfrm>
            <a:off x="2415189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39D70A-5CDE-DC43-9E25-33F6A220FC95}"/>
              </a:ext>
            </a:extLst>
          </p:cNvPr>
          <p:cNvCxnSpPr/>
          <p:nvPr/>
        </p:nvCxnSpPr>
        <p:spPr>
          <a:xfrm>
            <a:off x="2606778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2BD4069-812F-9F48-B469-FE88C798D5AC}"/>
              </a:ext>
            </a:extLst>
          </p:cNvPr>
          <p:cNvCxnSpPr/>
          <p:nvPr/>
        </p:nvCxnSpPr>
        <p:spPr>
          <a:xfrm>
            <a:off x="2811429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E6A5135-072A-5542-9FC0-5D14C4FA4D6D}"/>
              </a:ext>
            </a:extLst>
          </p:cNvPr>
          <p:cNvCxnSpPr/>
          <p:nvPr/>
        </p:nvCxnSpPr>
        <p:spPr>
          <a:xfrm>
            <a:off x="3003018" y="2129246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D348508-6B25-9141-BDFE-FEADECE80B37}"/>
              </a:ext>
            </a:extLst>
          </p:cNvPr>
          <p:cNvCxnSpPr/>
          <p:nvPr/>
        </p:nvCxnSpPr>
        <p:spPr>
          <a:xfrm>
            <a:off x="3769373" y="2129245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2CDBCA-3590-ED43-BB36-0BD4554D6F4D}"/>
              </a:ext>
            </a:extLst>
          </p:cNvPr>
          <p:cNvCxnSpPr/>
          <p:nvPr/>
        </p:nvCxnSpPr>
        <p:spPr>
          <a:xfrm>
            <a:off x="4558937" y="2129245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81F117A-EB70-F046-BD77-35478BDDCE99}"/>
              </a:ext>
            </a:extLst>
          </p:cNvPr>
          <p:cNvCxnSpPr/>
          <p:nvPr/>
        </p:nvCxnSpPr>
        <p:spPr>
          <a:xfrm>
            <a:off x="5312229" y="2129244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5E182CA-4E5B-9945-AE5A-DD2D8795EFF6}"/>
              </a:ext>
            </a:extLst>
          </p:cNvPr>
          <p:cNvCxnSpPr/>
          <p:nvPr/>
        </p:nvCxnSpPr>
        <p:spPr>
          <a:xfrm>
            <a:off x="6091646" y="2129244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D65E0CC-C42E-764A-8FBC-B626BF9D6BAC}"/>
              </a:ext>
            </a:extLst>
          </p:cNvPr>
          <p:cNvCxnSpPr/>
          <p:nvPr/>
        </p:nvCxnSpPr>
        <p:spPr>
          <a:xfrm>
            <a:off x="6283234" y="2129243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419FFF9-6E65-4B48-BD9C-08EFCE901877}"/>
              </a:ext>
            </a:extLst>
          </p:cNvPr>
          <p:cNvCxnSpPr/>
          <p:nvPr/>
        </p:nvCxnSpPr>
        <p:spPr>
          <a:xfrm>
            <a:off x="6474823" y="2129243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ABC656-11B8-524A-8EB5-BB81569A8D28}"/>
              </a:ext>
            </a:extLst>
          </p:cNvPr>
          <p:cNvCxnSpPr/>
          <p:nvPr/>
        </p:nvCxnSpPr>
        <p:spPr>
          <a:xfrm>
            <a:off x="6862355" y="2131420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B466BBF-6FC7-774C-9BBE-4C92081AE7ED}"/>
              </a:ext>
            </a:extLst>
          </p:cNvPr>
          <p:cNvCxnSpPr/>
          <p:nvPr/>
        </p:nvCxnSpPr>
        <p:spPr>
          <a:xfrm>
            <a:off x="6666453" y="2129243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FCAC1A4-475F-BD43-8C3F-EADF838923BA}"/>
              </a:ext>
            </a:extLst>
          </p:cNvPr>
          <p:cNvCxnSpPr/>
          <p:nvPr/>
        </p:nvCxnSpPr>
        <p:spPr>
          <a:xfrm>
            <a:off x="7643969" y="2144482"/>
            <a:ext cx="0" cy="2246811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8955395-DA1D-B34A-A053-9AAD78146736}"/>
              </a:ext>
            </a:extLst>
          </p:cNvPr>
          <p:cNvCxnSpPr>
            <a:cxnSpLocks/>
          </p:cNvCxnSpPr>
          <p:nvPr/>
        </p:nvCxnSpPr>
        <p:spPr>
          <a:xfrm>
            <a:off x="5549558" y="5160657"/>
            <a:ext cx="0" cy="1433902"/>
          </a:xfrm>
          <a:prstGeom prst="line">
            <a:avLst/>
          </a:prstGeom>
          <a:ln>
            <a:solidFill>
              <a:srgbClr val="92D05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26BBB-4A2A-8641-BA9C-4FDAF103B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5927" y="4587382"/>
            <a:ext cx="4469017" cy="20220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BC : R56 = 30mm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10 x 90</a:t>
            </a:r>
            <a:r>
              <a:rPr lang="en-US" sz="1400" baseline="30000" dirty="0"/>
              <a:t>0</a:t>
            </a:r>
            <a:r>
              <a:rPr lang="en-US" sz="1400" dirty="0"/>
              <a:t> FODO cells x 2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order achromatic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large T566 &amp; U5666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16 sextupoles &amp; octupoles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FFS:</a:t>
            </a:r>
            <a:r>
              <a:rPr lang="en-US" sz="1400" dirty="0"/>
              <a:t> doublet + triplet (</a:t>
            </a:r>
            <a:r>
              <a:rPr lang="el-GR" sz="1400" dirty="0"/>
              <a:t>β</a:t>
            </a:r>
            <a:r>
              <a:rPr lang="en-US" sz="1400" baseline="30000" dirty="0"/>
              <a:t>*</a:t>
            </a:r>
            <a:r>
              <a:rPr lang="en-US" sz="1400" dirty="0"/>
              <a:t> = 0.8 mm)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V. compact: L</a:t>
            </a:r>
            <a:r>
              <a:rPr lang="en-US" sz="1400" baseline="30000" dirty="0"/>
              <a:t>*</a:t>
            </a:r>
            <a:r>
              <a:rPr lang="en-US" sz="1400" dirty="0"/>
              <a:t>=0.5m, L</a:t>
            </a:r>
            <a:r>
              <a:rPr lang="en-US" sz="1400" baseline="-25000" dirty="0"/>
              <a:t>B</a:t>
            </a:r>
            <a:r>
              <a:rPr lang="en-US" sz="1400" dirty="0"/>
              <a:t>=10cm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64CB7A-5624-1548-99DC-B4CFECAAC0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964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00E98-A515-DC4B-B5A2-99B799698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 FODO Cell &amp; CSR Shielding Possibility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0EF0D-7128-5D42-9157-D29F33D56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3574" y="1624874"/>
            <a:ext cx="3824635" cy="2649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μ</a:t>
            </a:r>
            <a:r>
              <a:rPr lang="en-US" dirty="0"/>
              <a:t> = </a:t>
            </a:r>
            <a:r>
              <a:rPr lang="el-GR" dirty="0"/>
              <a:t>π</a:t>
            </a:r>
            <a:r>
              <a:rPr lang="en-US" dirty="0"/>
              <a:t>/2, N</a:t>
            </a:r>
            <a:r>
              <a:rPr lang="en-US" baseline="-25000" dirty="0"/>
              <a:t>c</a:t>
            </a:r>
            <a:r>
              <a:rPr lang="en-US" dirty="0"/>
              <a:t>=10, N</a:t>
            </a:r>
            <a:r>
              <a:rPr lang="en-US" baseline="-25000" dirty="0"/>
              <a:t>BC</a:t>
            </a:r>
            <a:r>
              <a:rPr lang="en-US" dirty="0"/>
              <a:t>=2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</a:t>
            </a:r>
            <a:r>
              <a:rPr lang="en-US" baseline="-25000" dirty="0" err="1"/>
              <a:t>bend</a:t>
            </a:r>
            <a:r>
              <a:rPr lang="en-US" dirty="0"/>
              <a:t> = 140m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θ</a:t>
            </a:r>
            <a:r>
              <a:rPr lang="en-US" baseline="-25000" dirty="0"/>
              <a:t>bend</a:t>
            </a:r>
            <a:r>
              <a:rPr lang="en-US" dirty="0"/>
              <a:t> = 3 </a:t>
            </a:r>
            <a:r>
              <a:rPr lang="en-US" dirty="0" err="1"/>
              <a:t>mrad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ρ</a:t>
            </a:r>
            <a:r>
              <a:rPr lang="en-US" dirty="0"/>
              <a:t> = 46.2 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baseline="-25000" dirty="0"/>
              <a:t>0</a:t>
            </a:r>
            <a:r>
              <a:rPr lang="en-US" dirty="0"/>
              <a:t> = 9 </a:t>
            </a:r>
            <a:r>
              <a:rPr lang="en-US" dirty="0" err="1"/>
              <a:t>mT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99F969-8CD3-8145-B3CB-FA0DB42E5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614" y="1345256"/>
            <a:ext cx="4692217" cy="3314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0A77DE-B7CA-5847-83C4-C2D29BFD51BE}"/>
                  </a:ext>
                </a:extLst>
              </p:cNvPr>
              <p:cNvSpPr txBox="1"/>
              <p:nvPr/>
            </p:nvSpPr>
            <p:spPr>
              <a:xfrm>
                <a:off x="3580060" y="5013891"/>
                <a:ext cx="1429109" cy="2873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321457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"/>
                            </a:rPr>
                            <m:t>𝑙</m:t>
                          </m:r>
                        </m:e>
                        <m:sub>
                          <m:r>
                            <a:rPr kumimoji="0" lang="en-US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⊥</m:t>
                          </m:r>
                        </m:sub>
                      </m:sSub>
                      <m:r>
                        <a:rPr kumimoji="0" lang="en-US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Helvetica"/>
                        </a:rPr>
                        <m:t>=</m:t>
                      </m:r>
                      <m:sSup>
                        <m:sSupPr>
                          <m:ctrlPr>
                            <a:rPr kumimoji="0" lang="en-US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18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Helvetica"/>
                                </a:rPr>
                              </m:ctrlPr>
                            </m:dPr>
                            <m:e>
                              <m:r>
                                <a:rPr kumimoji="0" lang="en-US" sz="18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"/>
                                </a:rPr>
                                <m:t>𝜌</m:t>
                              </m:r>
                              <m:sSubSup>
                                <m:sSubSupPr>
                                  <m:ctrlPr>
                                    <a:rPr kumimoji="0" lang="en-US" sz="1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Helvetica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1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Helvetica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Helvetica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kumimoji="0" lang="en-US" sz="1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Helvetica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kumimoji="0" lang="en-US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"/>
                            </a:rPr>
                            <m:t>1/3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0A77DE-B7CA-5847-83C4-C2D29BFD5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0060" y="5013891"/>
                <a:ext cx="1429109" cy="287323"/>
              </a:xfrm>
              <a:prstGeom prst="rect">
                <a:avLst/>
              </a:prstGeom>
              <a:blipFill>
                <a:blip r:embed="rId3"/>
                <a:stretch>
                  <a:fillRect l="-3404" t="-4167" r="-1277" b="-2708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0610DE5-B55F-904F-98BB-14BD72871112}"/>
              </a:ext>
            </a:extLst>
          </p:cNvPr>
          <p:cNvSpPr txBox="1">
            <a:spLocks/>
          </p:cNvSpPr>
          <p:nvPr/>
        </p:nvSpPr>
        <p:spPr>
          <a:xfrm>
            <a:off x="260289" y="4304789"/>
            <a:ext cx="4311711" cy="2226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defTabSz="1294919">
              <a:lnSpc>
                <a:spcPct val="120000"/>
              </a:lnSpc>
              <a:spcBef>
                <a:spcPts val="300"/>
              </a:spcBef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397362" indent="-164085" defTabSz="1294919">
              <a:lnSpc>
                <a:spcPct val="120000"/>
              </a:lnSpc>
              <a:spcBef>
                <a:spcPts val="300"/>
              </a:spcBef>
              <a:buClr>
                <a:srgbClr val="C00000"/>
              </a:buClr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640318" indent="-183287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895417" indent="-205107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1170665" indent="-256602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54462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001657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45868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3915719" indent="-259474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/>
              <a:t>Large bend radius provides possibility to shield CSR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/>
              <a:t>Transverse formation size: ~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/>
              <a:t>Shielding plates from</a:t>
            </a:r>
            <a:br>
              <a:rPr lang="en-US" sz="1800"/>
            </a:br>
            <a:r>
              <a:rPr lang="en-US" sz="1800"/>
              <a:t>3.5 cm -&gt; 0.8 mm required (tapered along BC for</a:t>
            </a:r>
            <a:br>
              <a:rPr lang="en-US" sz="1800"/>
            </a:br>
            <a:r>
              <a:rPr lang="el-GR" sz="1800"/>
              <a:t>σ</a:t>
            </a:r>
            <a:r>
              <a:rPr lang="en-US" sz="1800" baseline="-25000"/>
              <a:t>z </a:t>
            </a:r>
            <a:r>
              <a:rPr lang="en-US" sz="1800"/>
              <a:t>= 30 -&gt; 0.1 </a:t>
            </a:r>
            <a:r>
              <a:rPr lang="el-GR" sz="1800"/>
              <a:t>μ</a:t>
            </a:r>
            <a:r>
              <a:rPr lang="en-US" sz="1800"/>
              <a:t>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D7058-FF6C-944B-8518-5E15576AF6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8909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0F05-0BC0-0849-81D4-9FD112BB6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 Collective effects modeling R&amp;D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B9488-511A-F446-A1D8-F84561F3A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862" y="1444381"/>
            <a:ext cx="8107961" cy="39692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1D CSR model implemented within Lucretia tracking code</a:t>
            </a:r>
            <a:br>
              <a:rPr lang="en-US" sz="1600" dirty="0"/>
            </a:br>
            <a:r>
              <a:rPr lang="en-US" sz="1600" i="1" dirty="0"/>
              <a:t>(similar to Elegant simulation)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Extending to deal with changing geometries &amp; shielding (a la BMAD)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2D/3D CSR solutions being studied, benchmark at FACET-II &amp; apply to these designs</a:t>
            </a:r>
          </a:p>
          <a:p>
            <a:pPr marL="740262" lvl="1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e.g. currently deployed 2D model omits transient effects: developing theory to address this</a:t>
            </a:r>
          </a:p>
          <a:p>
            <a:pPr marL="983218" lvl="2" indent="-342900" algn="l" rtl="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0000"/>
                </a:solidFill>
                <a:uFillTx/>
                <a:sym typeface="Helvetica"/>
              </a:rPr>
              <a:t>expected to be small perturbations in results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Improve tracking speed to allow more sophisticated optimization algorithms</a:t>
            </a:r>
          </a:p>
          <a:p>
            <a:pPr marL="740262" lvl="1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GPU algorithm implemented</a:t>
            </a:r>
          </a:p>
          <a:p>
            <a:pPr marL="740262" lvl="1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R&amp;D ongoing in conjunction with ML group on surrogate modeling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Compression work (longitudinal space charge) effects expected to be important </a:t>
            </a:r>
          </a:p>
          <a:p>
            <a:pPr marL="740262" lvl="1" indent="-342900" algn="l" rtl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uFillTx/>
                <a:sym typeface="Helvetica"/>
              </a:rPr>
              <a:t>adding to tracking simulations.</a:t>
            </a:r>
          </a:p>
        </p:txBody>
      </p:sp>
      <p:sp>
        <p:nvSpPr>
          <p:cNvPr id="4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4544068B-5EB6-F94E-87EF-CEE8D2A78D3C}"/>
              </a:ext>
            </a:extLst>
          </p:cNvPr>
          <p:cNvSpPr/>
          <p:nvPr/>
        </p:nvSpPr>
        <p:spPr>
          <a:xfrm>
            <a:off x="216928" y="5652421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CSR modeling based on existing 1D models</a:t>
            </a:r>
          </a:p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R&amp;D ongoing to improve 2/3D, optimize execution speed &amp; benchmark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E2128-0867-1D44-BD2A-AF66DDD82F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6078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3CF37-C857-3E44-927C-9F02E09A0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2" y="0"/>
            <a:ext cx="8139128" cy="882414"/>
          </a:xfrm>
        </p:spPr>
        <p:txBody>
          <a:bodyPr/>
          <a:lstStyle/>
          <a:p>
            <a:r>
              <a:rPr lang="en-US" dirty="0"/>
              <a:t>Next steps: Employ Machine Learning to speed up simulations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F732D-6FE9-DB46-AEC1-3A9CF7266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81" y="1381730"/>
            <a:ext cx="7976574" cy="3985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Machine Leaning based surrogate modeling (SM) is becoming a common tool in the accelerator community to speed up tracking operations with time-intensive collective physics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Application of ML tools are well suited for CSR tracking</a:t>
            </a:r>
            <a:br>
              <a:rPr lang="en-US" sz="1600" dirty="0"/>
            </a:br>
            <a:r>
              <a:rPr lang="en-US" sz="1600" dirty="0"/>
              <a:t>simulations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CSR generates highly non-linear correlations in</a:t>
            </a:r>
            <a:br>
              <a:rPr lang="en-US" sz="1600" dirty="0"/>
            </a:br>
            <a:r>
              <a:rPr lang="en-US" sz="1600" dirty="0"/>
              <a:t>longitudinal and bend-plane dimensions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SM can be trained to replicate these correlations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SM is faster than physics simulation &amp; parallelizable</a:t>
            </a:r>
            <a:endParaRPr lang="en-US" sz="1600" b="1" dirty="0">
              <a:solidFill>
                <a:schemeClr val="accent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Further development needed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Understand which &amp; how many beam parameters</a:t>
            </a:r>
            <a:br>
              <a:rPr lang="en-US" sz="1600" dirty="0"/>
            </a:br>
            <a:r>
              <a:rPr lang="en-US" sz="1600" dirty="0"/>
              <a:t>are required for accurate bunch compressor design</a:t>
            </a:r>
            <a:br>
              <a:rPr lang="en-US" sz="1600" dirty="0"/>
            </a:br>
            <a:r>
              <a:rPr lang="en-US" sz="1600" dirty="0"/>
              <a:t>&amp; optimization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Close collaboration with AD/ML group to explore alternative ML algorithms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06FD97-C66E-7740-A4D6-9C6113442E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07"/>
          <a:stretch/>
        </p:blipFill>
        <p:spPr>
          <a:xfrm>
            <a:off x="5778544" y="2829302"/>
            <a:ext cx="3244593" cy="2237660"/>
          </a:xfrm>
          <a:prstGeom prst="rect">
            <a:avLst/>
          </a:prstGeom>
        </p:spPr>
      </p:pic>
      <p:sp>
        <p:nvSpPr>
          <p:cNvPr id="7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2B839889-541D-ED48-87A1-8EAD6970BE4E}"/>
              </a:ext>
            </a:extLst>
          </p:cNvPr>
          <p:cNvSpPr/>
          <p:nvPr/>
        </p:nvSpPr>
        <p:spPr>
          <a:xfrm>
            <a:off x="120863" y="5882957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Initial feasibility tests for fast, neural network-based surrogate modeling of CSR</a:t>
            </a:r>
            <a:br>
              <a:rPr lang="en-US" sz="1800" b="1">
                <a:solidFill>
                  <a:srgbClr val="000000"/>
                </a:solidFill>
              </a:rPr>
            </a:br>
            <a:r>
              <a:rPr lang="en-US" sz="1800" b="1">
                <a:solidFill>
                  <a:srgbClr val="000000"/>
                </a:solidFill>
              </a:rPr>
              <a:t>has demonstrated </a:t>
            </a:r>
            <a:r>
              <a:rPr lang="en-US" sz="1800" b="1">
                <a:solidFill>
                  <a:schemeClr val="tx1"/>
                </a:solidFill>
              </a:rPr>
              <a:t>&gt; 2 x N x (CPU/GPU) cores speedup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3656F7-E3EF-E64C-A79A-6A77F2DEBF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E57D91-454F-7C49-94AD-84D995464D1F}"/>
              </a:ext>
            </a:extLst>
          </p:cNvPr>
          <p:cNvSpPr txBox="1"/>
          <p:nvPr/>
        </p:nvSpPr>
        <p:spPr>
          <a:xfrm>
            <a:off x="6077903" y="2234267"/>
            <a:ext cx="282769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1"/>
                </a:solidFill>
              </a:rPr>
              <a:t>Particle tracking through bend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5"/>
                </a:solidFill>
              </a:rPr>
              <a:t>physics-based model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vs. </a:t>
            </a:r>
            <a:r>
              <a:rPr lang="en-US" sz="1600" dirty="0">
                <a:solidFill>
                  <a:schemeClr val="accent1"/>
                </a:solidFill>
              </a:rPr>
              <a:t>SM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5450885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D6694-0E46-A147-A513-42D50BD46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93B6C7-F129-BA4C-95F8-F645F7A9A1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5747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B4CE6-46B3-AD42-ADE2-2A5BD85FE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C014D-7CF8-ED42-90DC-C714F16AE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184" y="1313577"/>
            <a:ext cx="8287630" cy="40729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Recent interest in collider options with short-bunch configurations -&gt; long-term vision of ILC…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Conventional and advanced (e.g. PWFA)  acceleration technology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arXiv:2010.00680 (3 </a:t>
            </a:r>
            <a:r>
              <a:rPr lang="en-US" sz="1800" dirty="0" err="1"/>
              <a:t>TeV</a:t>
            </a:r>
            <a:r>
              <a:rPr lang="en-US" sz="1800" dirty="0"/>
              <a:t> </a:t>
            </a:r>
            <a:r>
              <a:rPr lang="el-GR" sz="1800" dirty="0" err="1"/>
              <a:t>γγ</a:t>
            </a:r>
            <a:r>
              <a:rPr lang="en-US" sz="1800" dirty="0"/>
              <a:t> collider with </a:t>
            </a:r>
            <a:r>
              <a:rPr lang="el-GR" sz="1800" dirty="0"/>
              <a:t>σ</a:t>
            </a:r>
            <a:r>
              <a:rPr lang="en-US" sz="1800" baseline="-25000" dirty="0"/>
              <a:t>z</a:t>
            </a:r>
            <a:r>
              <a:rPr lang="en-US" sz="1800" dirty="0"/>
              <a:t>=5</a:t>
            </a:r>
            <a:r>
              <a:rPr lang="el-GR" sz="1800" dirty="0"/>
              <a:t>μ</a:t>
            </a:r>
            <a:r>
              <a:rPr lang="en-US" sz="1800" dirty="0"/>
              <a:t>m)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Snowmass LOI’s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900" dirty="0"/>
              <a:t>SNOWMASS21-EF0_EF0-CF7_CF0-TF6_TF0-AF6_AF0-CompF2_CompF0-037(2).pdf</a:t>
            </a:r>
            <a:br>
              <a:rPr lang="en-US" sz="900" dirty="0"/>
            </a:br>
            <a:r>
              <a:rPr lang="en-US" sz="900" dirty="0"/>
              <a:t>     Particle Colliders with Ultra-Short Bunches </a:t>
            </a:r>
            <a:r>
              <a:rPr lang="en-US" sz="900" dirty="0" err="1"/>
              <a:t>LoI</a:t>
            </a:r>
            <a:r>
              <a:rPr lang="en-US" sz="900" dirty="0"/>
              <a:t> to Energy Frontier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900" dirty="0"/>
              <a:t>SNOWMASS21-AF1-008.pdf</a:t>
            </a:r>
            <a:br>
              <a:rPr lang="en-US" sz="900" dirty="0"/>
            </a:br>
            <a:r>
              <a:rPr lang="en-US" sz="900" dirty="0"/>
              <a:t>    Beam Physics of Extreme Bunch Compression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900" dirty="0"/>
              <a:t>SNOWMASS21-EF1-AF1-015.pdf</a:t>
            </a:r>
            <a:br>
              <a:rPr lang="en-US" sz="900" dirty="0"/>
            </a:br>
            <a:r>
              <a:rPr lang="en-US" sz="900" dirty="0"/>
              <a:t>   Short-Bunch Paradigm </a:t>
            </a:r>
            <a:r>
              <a:rPr lang="en-US" sz="900" dirty="0" err="1"/>
              <a:t>Laserless</a:t>
            </a:r>
            <a:r>
              <a:rPr lang="en-US" sz="900" dirty="0"/>
              <a:t> </a:t>
            </a:r>
            <a:r>
              <a:rPr lang="el-GR" sz="900" dirty="0" err="1"/>
              <a:t>γγ</a:t>
            </a:r>
            <a:r>
              <a:rPr lang="el-GR" sz="900" dirty="0"/>
              <a:t> </a:t>
            </a:r>
            <a:r>
              <a:rPr lang="en-US" sz="900" dirty="0"/>
              <a:t>Collider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900" dirty="0"/>
              <a:t>SNOWMASS21-CF1-001.pdf</a:t>
            </a:r>
            <a:br>
              <a:rPr lang="en-US" sz="900" dirty="0"/>
            </a:br>
            <a:r>
              <a:rPr lang="en-US" sz="900" dirty="0"/>
              <a:t>   Probing QED Cascades and Pair Plasmas in Laboratory Experiments</a:t>
            </a:r>
          </a:p>
          <a:p>
            <a:pPr marL="983218" lvl="2" indent="-342900">
              <a:buFont typeface="Arial" panose="020B0604020202020204" pitchFamily="34" charset="0"/>
              <a:buChar char="•"/>
            </a:pPr>
            <a:r>
              <a:rPr lang="en-US" sz="900" dirty="0"/>
              <a:t>SNOWMASS21-TF1-001.pdf</a:t>
            </a:r>
            <a:br>
              <a:rPr lang="en-US" sz="900" dirty="0"/>
            </a:br>
            <a:r>
              <a:rPr lang="en-US" sz="900" dirty="0"/>
              <a:t>   Understanding the Fully Non-Perturbative Strong-Field Regime of QED</a:t>
            </a:r>
            <a:endParaRPr lang="en-US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Implications for BDS design to maintain beam quality and provide clean environment to detectors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Large energy spread, CSR, space-charge, backgrounds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3CCA4816-29BC-5242-A594-E936901B40E2}"/>
              </a:ext>
            </a:extLst>
          </p:cNvPr>
          <p:cNvSpPr/>
          <p:nvPr/>
        </p:nvSpPr>
        <p:spPr>
          <a:xfrm>
            <a:off x="45717" y="6392785"/>
            <a:ext cx="8670097" cy="369330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 dirty="0">
                <a:solidFill>
                  <a:srgbClr val="000000"/>
                </a:solidFill>
              </a:rPr>
              <a:t>Recently proposed short-bunch collider parameters raise challenges for BDS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2BF72-52F1-1648-B4EE-6139EF9C1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3331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90482-B36E-1A4C-96C4-B5D418BC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Coordinates of FBCFS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297D55-F3EF-D94B-B9C5-95F66CB56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477" y="1765186"/>
            <a:ext cx="9144000" cy="39086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67D5D-2F7C-6247-8865-95D183C84D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1069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4.png" descr="imag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1252728"/>
          </a:xfrm>
          <a:prstGeom prst="rect">
            <a:avLst/>
          </a:prstGeom>
          <a:ln w="12700"/>
        </p:spPr>
      </p:pic>
      <p:pic>
        <p:nvPicPr>
          <p:cNvPr id="80" name="image5-small.png" descr="image5-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4933"/>
            <a:ext cx="8685253" cy="202692"/>
          </a:xfrm>
          <a:prstGeom prst="rect">
            <a:avLst/>
          </a:prstGeom>
          <a:ln w="12700"/>
        </p:spPr>
      </p:pic>
      <p:sp>
        <p:nvSpPr>
          <p:cNvPr id="81" name="RF Phase Jit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RF Phase Jitter</a:t>
            </a:r>
          </a:p>
        </p:txBody>
      </p:sp>
      <p:sp>
        <p:nvSpPr>
          <p:cNvPr id="82" name="Fix final bunch length at 29μm…"/>
          <p:cNvSpPr txBox="1">
            <a:spLocks noGrp="1"/>
          </p:cNvSpPr>
          <p:nvPr>
            <p:ph type="body" sz="half" idx="1"/>
          </p:nvPr>
        </p:nvSpPr>
        <p:spPr>
          <a:xfrm>
            <a:off x="449132" y="5114281"/>
            <a:ext cx="8108951" cy="1569502"/>
          </a:xfrm>
          <a:prstGeom prst="rect">
            <a:avLst/>
          </a:prstGeom>
        </p:spPr>
        <p:txBody>
          <a:bodyPr/>
          <a:lstStyle/>
          <a:p>
            <a:pPr marL="160729" indent="-160729">
              <a:buSzPct val="100000"/>
              <a:buChar char="•"/>
              <a:defRPr sz="2800"/>
            </a:pPr>
            <a:r>
              <a:rPr sz="2000" dirty="0"/>
              <a:t>Fix final bunch length at 29μm</a:t>
            </a:r>
          </a:p>
          <a:p>
            <a:pPr marL="160729" indent="-160729">
              <a:buSzPct val="100000"/>
              <a:buChar char="•"/>
              <a:defRPr sz="2800"/>
            </a:pPr>
            <a:r>
              <a:rPr sz="2000" dirty="0"/>
              <a:t>Vary C</a:t>
            </a:r>
            <a:r>
              <a:rPr sz="2000" baseline="-5999" dirty="0"/>
              <a:t>1</a:t>
            </a:r>
            <a:r>
              <a:rPr sz="2000" dirty="0"/>
              <a:t>/C</a:t>
            </a:r>
            <a:r>
              <a:rPr sz="2000" baseline="-5999" dirty="0"/>
              <a:t>2</a:t>
            </a:r>
            <a:r>
              <a:rPr sz="2000" dirty="0"/>
              <a:t> ratio by adjusting φ</a:t>
            </a:r>
            <a:r>
              <a:rPr sz="2000" baseline="31999" dirty="0"/>
              <a:t>L1</a:t>
            </a:r>
            <a:r>
              <a:rPr sz="2000" dirty="0"/>
              <a:t> &amp; φ</a:t>
            </a:r>
            <a:r>
              <a:rPr sz="2000" baseline="31999" dirty="0"/>
              <a:t>L2</a:t>
            </a:r>
          </a:p>
          <a:p>
            <a:pPr marL="160729" indent="-160729">
              <a:buSzPct val="100000"/>
              <a:buChar char="•"/>
              <a:defRPr sz="2800"/>
            </a:pPr>
            <a:r>
              <a:rPr sz="2000" dirty="0"/>
              <a:t>Optimum at BC1 σ</a:t>
            </a:r>
            <a:r>
              <a:rPr sz="2000" baseline="-5999" dirty="0"/>
              <a:t>z</a:t>
            </a:r>
            <a:r>
              <a:rPr sz="2000" dirty="0"/>
              <a:t>~75μm</a:t>
            </a:r>
          </a:p>
          <a:p>
            <a:pPr marL="471694" lvl="1" indent="-160729">
              <a:spcBef>
                <a:spcPts val="281"/>
              </a:spcBef>
              <a:buClr>
                <a:srgbClr val="000000"/>
              </a:buClr>
              <a:defRPr sz="2800"/>
            </a:pPr>
            <a:r>
              <a:rPr sz="2000" dirty="0" err="1"/>
              <a:t>Δσ</a:t>
            </a:r>
            <a:r>
              <a:rPr sz="2000" baseline="-5999" dirty="0" err="1"/>
              <a:t>z</a:t>
            </a:r>
            <a:r>
              <a:rPr sz="2000" dirty="0"/>
              <a:t>/</a:t>
            </a:r>
            <a:r>
              <a:rPr sz="2000" dirty="0" err="1"/>
              <a:t>σ</a:t>
            </a:r>
            <a:r>
              <a:rPr sz="2000" baseline="-5999" dirty="0" err="1"/>
              <a:t>z</a:t>
            </a:r>
            <a:r>
              <a:rPr sz="2000" dirty="0"/>
              <a:t> ~ 0.2% </a:t>
            </a:r>
            <a:r>
              <a:rPr sz="2000" i="1" dirty="0"/>
              <a:t>(</a:t>
            </a:r>
            <a:r>
              <a:rPr sz="2000" i="1" dirty="0" err="1"/>
              <a:t>Δz</a:t>
            </a:r>
            <a:r>
              <a:rPr sz="2000" i="1" dirty="0"/>
              <a:t>/</a:t>
            </a:r>
            <a:r>
              <a:rPr sz="2000" i="1" dirty="0" err="1"/>
              <a:t>σ</a:t>
            </a:r>
            <a:r>
              <a:rPr sz="2000" i="1" baseline="-5999" dirty="0" err="1"/>
              <a:t>z</a:t>
            </a:r>
            <a:r>
              <a:rPr sz="2000" i="1" dirty="0"/>
              <a:t> ~ 1.7%)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2968" y="9477108"/>
            <a:ext cx="286669" cy="273584"/>
          </a:xfrm>
          <a:prstGeom prst="rect">
            <a:avLst/>
          </a:prstGeom>
          <a:ln w="12700"/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US" smtClean="0"/>
              <a:pPr/>
              <a:t>21</a:t>
            </a:fld>
            <a:endParaRPr/>
          </a:p>
        </p:txBody>
      </p:sp>
      <p:sp>
        <p:nvSpPr>
          <p:cNvPr id="84" name="Apply random jitter to each cavity…"/>
          <p:cNvSpPr txBox="1"/>
          <p:nvPr/>
        </p:nvSpPr>
        <p:spPr>
          <a:xfrm>
            <a:off x="5238512" y="5213907"/>
            <a:ext cx="3575018" cy="1370248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208352" indent="-208352" algn="l">
              <a:buSzPct val="75000"/>
              <a:buChar char="•"/>
              <a:defRPr sz="2400"/>
            </a:pPr>
            <a:r>
              <a:rPr sz="1687"/>
              <a:t>Apply random jitter to each cavity</a:t>
            </a:r>
          </a:p>
          <a:p>
            <a:pPr marL="520880" lvl="1" indent="-208352" algn="l">
              <a:buSzPct val="75000"/>
              <a:buChar char="•"/>
              <a:defRPr sz="2400"/>
            </a:pPr>
            <a:r>
              <a:rPr sz="1687"/>
              <a:t>Δφ +/- 0.1</a:t>
            </a:r>
            <a:r>
              <a:rPr sz="1687" baseline="31999"/>
              <a:t>o</a:t>
            </a:r>
          </a:p>
          <a:p>
            <a:pPr marL="208352" indent="-208352" algn="l">
              <a:buSzPct val="75000"/>
              <a:buChar char="•"/>
              <a:defRPr sz="2400"/>
            </a:pPr>
            <a:r>
              <a:rPr sz="1687"/>
              <a:t>Track 10</a:t>
            </a:r>
            <a:r>
              <a:rPr sz="1687" baseline="31999"/>
              <a:t>5</a:t>
            </a:r>
            <a:r>
              <a:rPr sz="1687"/>
              <a:t> MP * 100 random seeds</a:t>
            </a:r>
          </a:p>
          <a:p>
            <a:pPr marL="208352" indent="-208352" algn="l">
              <a:buSzPct val="75000"/>
              <a:buChar char="•"/>
              <a:defRPr sz="2400"/>
            </a:pPr>
            <a:r>
              <a:rPr sz="1687"/>
              <a:t>rms Bunch length jitter: Δσ</a:t>
            </a:r>
            <a:r>
              <a:rPr sz="1687" baseline="-5999"/>
              <a:t>z</a:t>
            </a:r>
          </a:p>
          <a:p>
            <a:pPr marL="208352" indent="-208352" algn="l">
              <a:buSzPct val="75000"/>
              <a:buChar char="•"/>
              <a:defRPr sz="2400"/>
            </a:pPr>
            <a:r>
              <a:rPr sz="1687"/>
              <a:t>rms Bunch arrival jitter: Δz</a:t>
            </a:r>
          </a:p>
        </p:txBody>
      </p:sp>
      <p:sp>
        <p:nvSpPr>
          <p:cNvPr id="85" name="Monte Carlo Simulation"/>
          <p:cNvSpPr txBox="1"/>
          <p:nvPr/>
        </p:nvSpPr>
        <p:spPr>
          <a:xfrm>
            <a:off x="5767244" y="4772821"/>
            <a:ext cx="2595262" cy="3642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2700" u="sng"/>
            </a:lvl1pPr>
          </a:lstStyle>
          <a:p>
            <a:r>
              <a:rPr sz="1898"/>
              <a:t>Monte Carlo Simulation</a:t>
            </a:r>
          </a:p>
        </p:txBody>
      </p:sp>
      <p:pic>
        <p:nvPicPr>
          <p:cNvPr id="8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661" y="1281371"/>
            <a:ext cx="6708746" cy="3517433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Line"/>
          <p:cNvSpPr/>
          <p:nvPr/>
        </p:nvSpPr>
        <p:spPr>
          <a:xfrm flipH="1" flipV="1">
            <a:off x="2936383" y="1560484"/>
            <a:ext cx="10574" cy="2839492"/>
          </a:xfrm>
          <a:prstGeom prst="line">
            <a:avLst/>
          </a:prstGeom>
          <a:ln w="38100" cap="rnd">
            <a:solidFill>
              <a:srgbClr val="000000">
                <a:alpha val="38385"/>
              </a:srgbClr>
            </a:solidFill>
            <a:custDash>
              <a:ds d="1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Equation"/>
              <p:cNvSpPr txBox="1"/>
              <p:nvPr/>
            </p:nvSpPr>
            <p:spPr>
              <a:xfrm>
                <a:off x="3007423" y="1614653"/>
                <a:ext cx="850939" cy="45672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406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406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sz="1406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1406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1406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1406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1406"/>
              </a:p>
            </p:txBody>
          </p:sp>
        </mc:Choice>
        <mc:Fallback xmlns="">
          <p:sp>
            <p:nvSpPr>
              <p:cNvPr id="8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423" y="1614653"/>
                <a:ext cx="850939" cy="456728"/>
              </a:xfrm>
              <a:prstGeom prst="rect">
                <a:avLst/>
              </a:prstGeom>
              <a:blipFill>
                <a:blip r:embed="rId5"/>
                <a:stretch>
                  <a:fillRect l="-2941" t="-5405" r="-1471" b="-810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9" name="Screen Shot 2019-07-11 at 12.14.49 PM.jpg" descr="Screen Shot 2019-07-11 at 12.14.49 P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927" y="2207302"/>
            <a:ext cx="2986178" cy="260423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Screen Shot 2019-07-11 at 12.15.37 PM.jpg" descr="Screen Shot 2019-07-11 at 12.15.37 P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4840" y="2593652"/>
            <a:ext cx="2484913" cy="41499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1" name="Equation"/>
              <p:cNvSpPr txBox="1"/>
              <p:nvPr/>
            </p:nvSpPr>
            <p:spPr>
              <a:xfrm>
                <a:off x="6250876" y="3671149"/>
                <a:ext cx="2446632" cy="3136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b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+(1+</m:t>
                      </m:r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sSup>
                        <m:s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</m:oMath>
                  </m:oMathPara>
                </a14:m>
                <a:endParaRPr sz="844"/>
              </a:p>
            </p:txBody>
          </p:sp>
        </mc:Choice>
        <mc:Fallback xmlns="">
          <p:sp>
            <p:nvSpPr>
              <p:cNvPr id="9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876" y="3671149"/>
                <a:ext cx="2446632" cy="313676"/>
              </a:xfrm>
              <a:prstGeom prst="rect">
                <a:avLst/>
              </a:prstGeom>
              <a:blipFill>
                <a:blip r:embed="rId8"/>
                <a:stretch>
                  <a:fillRect r="-1036" b="-1153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Equation"/>
              <p:cNvSpPr txBox="1"/>
              <p:nvPr/>
            </p:nvSpPr>
            <p:spPr>
              <a:xfrm>
                <a:off x="7920101" y="3963222"/>
                <a:ext cx="638252" cy="12990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</m:oMath>
                  </m:oMathPara>
                </a14:m>
                <a:endParaRPr sz="844"/>
              </a:p>
            </p:txBody>
          </p:sp>
        </mc:Choice>
        <mc:Fallback xmlns="">
          <p:sp>
            <p:nvSpPr>
              <p:cNvPr id="9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101" y="3963222"/>
                <a:ext cx="638252" cy="129907"/>
              </a:xfrm>
              <a:prstGeom prst="rect">
                <a:avLst/>
              </a:prstGeom>
              <a:blipFill>
                <a:blip r:embed="rId9"/>
                <a:stretch>
                  <a:fillRect r="-1961" b="-3636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Equation"/>
              <p:cNvSpPr txBox="1"/>
              <p:nvPr/>
            </p:nvSpPr>
            <p:spPr>
              <a:xfrm>
                <a:off x="7909956" y="4113180"/>
                <a:ext cx="1066446" cy="29751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84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sz="84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sz="84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sz="844"/>
              </a:p>
            </p:txBody>
          </p:sp>
        </mc:Choice>
        <mc:Fallback xmlns="">
          <p:sp>
            <p:nvSpPr>
              <p:cNvPr id="9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956" y="4113180"/>
                <a:ext cx="1066446" cy="297517"/>
              </a:xfrm>
              <a:prstGeom prst="rect">
                <a:avLst/>
              </a:prstGeom>
              <a:blipFill>
                <a:blip r:embed="rId10"/>
                <a:stretch>
                  <a:fillRect l="-2353" b="-12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Linear Contribution from 2-stage rf compression (LCLS CDR Ch.7):"/>
          <p:cNvSpPr txBox="1"/>
          <p:nvPr/>
        </p:nvSpPr>
        <p:spPr>
          <a:xfrm>
            <a:off x="6095255" y="1579092"/>
            <a:ext cx="2986178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/>
              <a:t>Linear Contribution from 2-stage rf compression (LCLS CDR Ch.7):</a:t>
            </a:r>
          </a:p>
        </p:txBody>
      </p:sp>
      <p:sp>
        <p:nvSpPr>
          <p:cNvPr id="95" name="2nd order from non-linear rf &amp; T566 (Acc. Handbook 4.5):"/>
          <p:cNvSpPr txBox="1"/>
          <p:nvPr/>
        </p:nvSpPr>
        <p:spPr>
          <a:xfrm>
            <a:off x="6160836" y="3209036"/>
            <a:ext cx="2855017" cy="439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7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195"/>
              <a:t>2nd order from non-linear rf &amp; T566 (Acc. Handbook 4.5):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Equation"/>
              <p:cNvSpPr txBox="1"/>
              <p:nvPr/>
            </p:nvSpPr>
            <p:spPr>
              <a:xfrm>
                <a:off x="7959033" y="4456949"/>
                <a:ext cx="574516" cy="18389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195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  <m:r>
                        <a:rPr sz="1195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sz="119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19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sz="119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sz="1195"/>
              </a:p>
            </p:txBody>
          </p:sp>
        </mc:Choice>
        <mc:Fallback xmlns="">
          <p:sp>
            <p:nvSpPr>
              <p:cNvPr id="9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033" y="4456949"/>
                <a:ext cx="574516" cy="183896"/>
              </a:xfrm>
              <a:prstGeom prst="rect">
                <a:avLst/>
              </a:prstGeom>
              <a:blipFill>
                <a:blip r:embed="rId11"/>
                <a:stretch>
                  <a:fillRect l="-6522" b="-2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For Gaussian:"/>
          <p:cNvSpPr txBox="1"/>
          <p:nvPr/>
        </p:nvSpPr>
        <p:spPr>
          <a:xfrm>
            <a:off x="6999678" y="4433766"/>
            <a:ext cx="921727" cy="234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/>
            </a:lvl1pPr>
          </a:lstStyle>
          <a:p>
            <a:r>
              <a:rPr sz="1055"/>
              <a:t>For Gaussian:</a:t>
            </a:r>
          </a:p>
        </p:txBody>
      </p:sp>
    </p:spTree>
    <p:extLst>
      <p:ext uri="{BB962C8B-B14F-4D97-AF65-F5344CB8AC3E}">
        <p14:creationId xmlns:p14="http://schemas.microsoft.com/office/powerpoint/2010/main" val="404911071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image4.png" descr="imag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1252728"/>
          </a:xfrm>
          <a:prstGeom prst="rect">
            <a:avLst/>
          </a:prstGeom>
          <a:ln w="12700"/>
        </p:spPr>
      </p:pic>
      <p:pic>
        <p:nvPicPr>
          <p:cNvPr id="108" name="image5-small.png" descr="image5-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4933"/>
            <a:ext cx="8685253" cy="202692"/>
          </a:xfrm>
          <a:prstGeom prst="rect">
            <a:avLst/>
          </a:prstGeom>
          <a:ln w="12700"/>
        </p:spPr>
      </p:pic>
      <p:sp>
        <p:nvSpPr>
          <p:cNvPr id="109" name="FACET-II 2-Stage Compression Configu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FACET-II 2-Stage Compression Configuration</a:t>
            </a:r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2968" y="9477108"/>
            <a:ext cx="286669" cy="273584"/>
          </a:xfrm>
          <a:prstGeom prst="rect">
            <a:avLst/>
          </a:prstGeom>
          <a:ln w="12700"/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US" smtClean="0"/>
              <a:pPr/>
              <a:t>22</a:t>
            </a:fld>
            <a:endParaRPr/>
          </a:p>
        </p:txBody>
      </p:sp>
      <p:pic>
        <p:nvPicPr>
          <p:cNvPr id="11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393" y="1666449"/>
            <a:ext cx="9144001" cy="458342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BC14 OFF"/>
          <p:cNvSpPr txBox="1"/>
          <p:nvPr/>
        </p:nvSpPr>
        <p:spPr>
          <a:xfrm>
            <a:off x="3551909" y="1871052"/>
            <a:ext cx="897683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9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336"/>
              <a:t>BC14 </a:t>
            </a:r>
            <a:r>
              <a:rPr sz="1336" i="1"/>
              <a:t>OFF</a:t>
            </a:r>
          </a:p>
        </p:txBody>
      </p:sp>
      <p:sp>
        <p:nvSpPr>
          <p:cNvPr id="113" name="BC11 E=135 MeV"/>
          <p:cNvSpPr txBox="1"/>
          <p:nvPr/>
        </p:nvSpPr>
        <p:spPr>
          <a:xfrm>
            <a:off x="778861" y="1773373"/>
            <a:ext cx="1452322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9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336"/>
              <a:t>BC11 </a:t>
            </a:r>
            <a:r>
              <a:rPr sz="1336" i="1"/>
              <a:t>E=135 MeV</a:t>
            </a:r>
          </a:p>
        </p:txBody>
      </p:sp>
      <p:sp>
        <p:nvSpPr>
          <p:cNvPr id="114" name="BC20 E=8.2 GeV"/>
          <p:cNvSpPr txBox="1"/>
          <p:nvPr/>
        </p:nvSpPr>
        <p:spPr>
          <a:xfrm>
            <a:off x="7142140" y="1773373"/>
            <a:ext cx="1396216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9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336"/>
              <a:t>BC20 </a:t>
            </a:r>
            <a:r>
              <a:rPr sz="1336" i="1"/>
              <a:t>E=8.2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Equation"/>
              <p:cNvSpPr txBox="1"/>
              <p:nvPr/>
            </p:nvSpPr>
            <p:spPr>
              <a:xfrm>
                <a:off x="3072338" y="1323579"/>
                <a:ext cx="932178" cy="50238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54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54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sz="154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154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154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154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1547"/>
              </a:p>
            </p:txBody>
          </p:sp>
        </mc:Choice>
        <mc:Fallback xmlns="">
          <p:sp>
            <p:nvSpPr>
              <p:cNvPr id="11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338" y="1323579"/>
                <a:ext cx="932178" cy="502382"/>
              </a:xfrm>
              <a:prstGeom prst="rect">
                <a:avLst/>
              </a:prstGeom>
              <a:blipFill>
                <a:blip r:embed="rId5"/>
                <a:stretch>
                  <a:fillRect l="-2667" t="-5000" b="-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: C1=6.5 C2=1.6"/>
          <p:cNvSpPr txBox="1"/>
          <p:nvPr/>
        </p:nvSpPr>
        <p:spPr>
          <a:xfrm>
            <a:off x="3975041" y="1363755"/>
            <a:ext cx="2061463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/>
            </a:lvl1pPr>
          </a:lstStyle>
          <a:p>
            <a:r>
              <a:rPr sz="2109"/>
              <a:t>: C1=6.5 C2=1.6</a:t>
            </a:r>
          </a:p>
        </p:txBody>
      </p:sp>
      <p:sp>
        <p:nvSpPr>
          <p:cNvPr id="117" name="σz=300μm"/>
          <p:cNvSpPr txBox="1"/>
          <p:nvPr/>
        </p:nvSpPr>
        <p:spPr>
          <a:xfrm>
            <a:off x="253956" y="1412390"/>
            <a:ext cx="950581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100">
                <a:solidFill>
                  <a:srgbClr val="0433FF"/>
                </a:solidFill>
              </a:defRPr>
            </a:pPr>
            <a:r>
              <a:rPr sz="1477"/>
              <a:t>σ</a:t>
            </a:r>
            <a:r>
              <a:rPr sz="1477" baseline="-5999"/>
              <a:t>z</a:t>
            </a:r>
            <a:r>
              <a:rPr sz="1477"/>
              <a:t>=300μm</a:t>
            </a:r>
          </a:p>
        </p:txBody>
      </p:sp>
      <p:sp>
        <p:nvSpPr>
          <p:cNvPr id="118" name="σz=46μm"/>
          <p:cNvSpPr txBox="1"/>
          <p:nvPr/>
        </p:nvSpPr>
        <p:spPr>
          <a:xfrm>
            <a:off x="1329740" y="1412390"/>
            <a:ext cx="844783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100">
                <a:solidFill>
                  <a:srgbClr val="0433FF"/>
                </a:solidFill>
              </a:defRPr>
            </a:pPr>
            <a:r>
              <a:rPr sz="1477"/>
              <a:t>σ</a:t>
            </a:r>
            <a:r>
              <a:rPr sz="1477" baseline="-5999"/>
              <a:t>z</a:t>
            </a:r>
            <a:r>
              <a:rPr sz="1477"/>
              <a:t>=46μm</a:t>
            </a:r>
          </a:p>
        </p:txBody>
      </p:sp>
      <p:sp>
        <p:nvSpPr>
          <p:cNvPr id="119" name="σz=28μm"/>
          <p:cNvSpPr txBox="1"/>
          <p:nvPr/>
        </p:nvSpPr>
        <p:spPr>
          <a:xfrm>
            <a:off x="7588973" y="1412390"/>
            <a:ext cx="844783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100">
                <a:solidFill>
                  <a:srgbClr val="0433FF"/>
                </a:solidFill>
              </a:defRPr>
            </a:pPr>
            <a:r>
              <a:rPr sz="1477"/>
              <a:t>σ</a:t>
            </a:r>
            <a:r>
              <a:rPr sz="1477" baseline="-5999"/>
              <a:t>z</a:t>
            </a:r>
            <a:r>
              <a:rPr sz="1477"/>
              <a:t>=28μm</a:t>
            </a:r>
          </a:p>
        </p:txBody>
      </p:sp>
      <p:sp>
        <p:nvSpPr>
          <p:cNvPr id="120" name="L2 - φ=54o"/>
          <p:cNvSpPr txBox="1"/>
          <p:nvPr/>
        </p:nvSpPr>
        <p:spPr>
          <a:xfrm>
            <a:off x="2409210" y="1800431"/>
            <a:ext cx="678071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400"/>
            </a:pPr>
            <a:r>
              <a:rPr sz="984"/>
              <a:t>L2 - φ=54</a:t>
            </a:r>
            <a:r>
              <a:rPr sz="984" baseline="31999"/>
              <a:t>o</a:t>
            </a:r>
          </a:p>
        </p:txBody>
      </p:sp>
      <p:sp>
        <p:nvSpPr>
          <p:cNvPr id="121" name="L3 - φ=54o"/>
          <p:cNvSpPr txBox="1"/>
          <p:nvPr/>
        </p:nvSpPr>
        <p:spPr>
          <a:xfrm>
            <a:off x="5685996" y="1800431"/>
            <a:ext cx="678071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400"/>
            </a:pPr>
            <a:r>
              <a:rPr sz="984"/>
              <a:t>L3 - φ=54</a:t>
            </a:r>
            <a:r>
              <a:rPr sz="984" baseline="31999"/>
              <a:t>o</a:t>
            </a:r>
          </a:p>
        </p:txBody>
      </p:sp>
      <p:sp>
        <p:nvSpPr>
          <p:cNvPr id="122" name="L1 - φ=-90o"/>
          <p:cNvSpPr txBox="1"/>
          <p:nvPr/>
        </p:nvSpPr>
        <p:spPr>
          <a:xfrm>
            <a:off x="287144" y="2114826"/>
            <a:ext cx="719749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400"/>
            </a:pPr>
            <a:r>
              <a:rPr sz="984"/>
              <a:t>L1 - φ=-90</a:t>
            </a:r>
            <a:r>
              <a:rPr sz="984" baseline="31999"/>
              <a:t>o</a:t>
            </a:r>
          </a:p>
        </p:txBody>
      </p:sp>
      <p:sp>
        <p:nvSpPr>
          <p:cNvPr id="123" name="Q=10pC"/>
          <p:cNvSpPr txBox="1"/>
          <p:nvPr/>
        </p:nvSpPr>
        <p:spPr>
          <a:xfrm>
            <a:off x="51671" y="1783224"/>
            <a:ext cx="689292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1">
                <a:solidFill>
                  <a:srgbClr val="9421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Q=10pC</a:t>
            </a:r>
          </a:p>
        </p:txBody>
      </p:sp>
      <p:sp>
        <p:nvSpPr>
          <p:cNvPr id="124" name="R56 = 5mm"/>
          <p:cNvSpPr txBox="1"/>
          <p:nvPr/>
        </p:nvSpPr>
        <p:spPr>
          <a:xfrm>
            <a:off x="7340043" y="2607268"/>
            <a:ext cx="730970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400"/>
            </a:lvl1pPr>
          </a:lstStyle>
          <a:p>
            <a:r>
              <a:rPr sz="984"/>
              <a:t>R56 = 5mm</a:t>
            </a:r>
          </a:p>
        </p:txBody>
      </p:sp>
      <p:sp>
        <p:nvSpPr>
          <p:cNvPr id="125" name="R56 = -46mm"/>
          <p:cNvSpPr txBox="1"/>
          <p:nvPr/>
        </p:nvSpPr>
        <p:spPr>
          <a:xfrm>
            <a:off x="1443709" y="4100723"/>
            <a:ext cx="843181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400"/>
            </a:lvl1pPr>
          </a:lstStyle>
          <a:p>
            <a:r>
              <a:rPr sz="984"/>
              <a:t>R56 = -46mm</a:t>
            </a:r>
          </a:p>
        </p:txBody>
      </p:sp>
    </p:spTree>
    <p:extLst>
      <p:ext uri="{BB962C8B-B14F-4D97-AF65-F5344CB8AC3E}">
        <p14:creationId xmlns:p14="http://schemas.microsoft.com/office/powerpoint/2010/main" val="27158982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4.png" descr="imag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1252728"/>
          </a:xfrm>
          <a:prstGeom prst="rect">
            <a:avLst/>
          </a:prstGeom>
          <a:ln w="12700"/>
        </p:spPr>
      </p:pic>
      <p:pic>
        <p:nvPicPr>
          <p:cNvPr id="128" name="image5-small.png" descr="image5-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4933"/>
            <a:ext cx="8685253" cy="202692"/>
          </a:xfrm>
          <a:prstGeom prst="rect">
            <a:avLst/>
          </a:prstGeom>
          <a:ln w="12700"/>
        </p:spPr>
      </p:pic>
      <p:sp>
        <p:nvSpPr>
          <p:cNvPr id="129" name="FACET-II Particle Tracking &amp; Monte Carlo Simul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FACET-II Particle Tracking &amp; Monte Carlo Simulation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2968" y="9477108"/>
            <a:ext cx="286669" cy="273584"/>
          </a:xfrm>
          <a:prstGeom prst="rect">
            <a:avLst/>
          </a:prstGeom>
          <a:ln w="12700"/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US" smtClean="0"/>
              <a:pPr/>
              <a:t>23</a:t>
            </a:fld>
            <a:endParaRPr/>
          </a:p>
        </p:txBody>
      </p:sp>
      <p:pic>
        <p:nvPicPr>
          <p:cNvPr id="13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478" y="1597709"/>
            <a:ext cx="3359609" cy="25197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0363" y="1535623"/>
            <a:ext cx="2828240" cy="264388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Q=10pC"/>
          <p:cNvSpPr txBox="1"/>
          <p:nvPr/>
        </p:nvSpPr>
        <p:spPr>
          <a:xfrm>
            <a:off x="266372" y="2260253"/>
            <a:ext cx="381516" cy="169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1">
                <a:solidFill>
                  <a:srgbClr val="9421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633"/>
              <a:t>Q=10pC</a:t>
            </a:r>
          </a:p>
        </p:txBody>
      </p:sp>
      <p:sp>
        <p:nvSpPr>
          <p:cNvPr id="134" name="Q=150pC"/>
          <p:cNvSpPr txBox="1"/>
          <p:nvPr/>
        </p:nvSpPr>
        <p:spPr>
          <a:xfrm>
            <a:off x="7307083" y="2288766"/>
            <a:ext cx="426400" cy="169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1">
                <a:solidFill>
                  <a:srgbClr val="9421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633"/>
              <a:t>Q=150pC</a:t>
            </a:r>
          </a:p>
        </p:txBody>
      </p:sp>
      <p:sp>
        <p:nvSpPr>
          <p:cNvPr id="135" name="γεx=0.3μm"/>
          <p:cNvSpPr txBox="1"/>
          <p:nvPr/>
        </p:nvSpPr>
        <p:spPr>
          <a:xfrm>
            <a:off x="243497" y="2659206"/>
            <a:ext cx="1389804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3000"/>
            </a:pPr>
            <a:r>
              <a:rPr sz="2109"/>
              <a:t>γε</a:t>
            </a:r>
            <a:r>
              <a:rPr sz="2109" baseline="-5999"/>
              <a:t>x</a:t>
            </a:r>
            <a:r>
              <a:rPr sz="2109"/>
              <a:t>=0.3μm</a:t>
            </a:r>
          </a:p>
        </p:txBody>
      </p:sp>
      <p:sp>
        <p:nvSpPr>
          <p:cNvPr id="136" name="γεx=2.6μm"/>
          <p:cNvSpPr txBox="1"/>
          <p:nvPr/>
        </p:nvSpPr>
        <p:spPr>
          <a:xfrm>
            <a:off x="7373601" y="2683622"/>
            <a:ext cx="1389804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3000"/>
            </a:pPr>
            <a:r>
              <a:rPr sz="2109"/>
              <a:t>γε</a:t>
            </a:r>
            <a:r>
              <a:rPr sz="2109" baseline="-5999"/>
              <a:t>x</a:t>
            </a:r>
            <a:r>
              <a:rPr sz="2109"/>
              <a:t>=2.6μm</a:t>
            </a:r>
          </a:p>
        </p:txBody>
      </p:sp>
      <p:graphicFrame>
        <p:nvGraphicFramePr>
          <p:cNvPr id="137" name="Table"/>
          <p:cNvGraphicFramePr/>
          <p:nvPr/>
        </p:nvGraphicFramePr>
        <p:xfrm>
          <a:off x="636934" y="4684986"/>
          <a:ext cx="4902623" cy="1723299"/>
        </p:xfrm>
        <a:graphic>
          <a:graphicData uri="http://schemas.openxmlformats.org/drawingml/2006/table">
            <a:tbl>
              <a:tblPr firstRow="1">
                <a:tableStyleId>{EEE7283C-3CF3-47DC-8721-378D4A62B228}</a:tableStyleId>
              </a:tblPr>
              <a:tblGrid>
                <a:gridCol w="1225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9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4433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RMS Jitter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Q=10pC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Q=150pC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Q=2nC
(3-stage Compression)</a:t>
                      </a: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433">
                <a:tc>
                  <a:txBody>
                    <a:bodyPr/>
                    <a:lstStyle/>
                    <a:p>
                      <a:pPr algn="ctr" defTabSz="914400">
                        <a:defRPr sz="2600">
                          <a:uFillTx/>
                          <a:sym typeface="Helvetica Light"/>
                        </a:defRPr>
                      </a:pPr>
                      <a:r>
                        <a:rPr sz="1800"/>
                        <a:t>Δσ</a:t>
                      </a:r>
                      <a:r>
                        <a:rPr sz="1800" baseline="-5999"/>
                        <a:t>z</a:t>
                      </a:r>
                      <a:r>
                        <a:rPr sz="1800"/>
                        <a:t>/σ</a:t>
                      </a:r>
                      <a:r>
                        <a:rPr sz="1800" baseline="-5999"/>
                        <a:t>z</a:t>
                      </a:r>
                      <a:r>
                        <a:rPr sz="1800"/>
                        <a:t> (%)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2.9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3.3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48.4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433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Δz (μm)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16.1</a:t>
                      </a:r>
                    </a:p>
                  </a:txBody>
                  <a:tcPr marL="35719" marR="35719" marT="35719" marB="35719" anchor="ctr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10.1</a:t>
                      </a:r>
                    </a:p>
                  </a:txBody>
                  <a:tcPr marL="35719" marR="35719" marT="35719" marB="35719" anchor="ctr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uFillTx/>
                        </a:defRPr>
                      </a:pPr>
                      <a:r>
                        <a:rPr sz="1800">
                          <a:sym typeface="Helvetica Light"/>
                        </a:rPr>
                        <a:t>30.0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3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4991" y="4337746"/>
            <a:ext cx="3099476" cy="2283825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100-seed MC Sim"/>
          <p:cNvSpPr txBox="1"/>
          <p:nvPr/>
        </p:nvSpPr>
        <p:spPr>
          <a:xfrm>
            <a:off x="1536289" y="4181171"/>
            <a:ext cx="719749" cy="169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u="sng"/>
            </a:lvl1pPr>
          </a:lstStyle>
          <a:p>
            <a:r>
              <a:rPr sz="633"/>
              <a:t>100-seed MC Sim</a:t>
            </a:r>
          </a:p>
        </p:txBody>
      </p:sp>
      <p:sp>
        <p:nvSpPr>
          <p:cNvPr id="140" name="Start-to-end Tracking + ISR, CSR, Wakes &amp; LSC"/>
          <p:cNvSpPr txBox="1"/>
          <p:nvPr/>
        </p:nvSpPr>
        <p:spPr>
          <a:xfrm>
            <a:off x="1701217" y="1225171"/>
            <a:ext cx="5733942" cy="385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900" u="sng"/>
            </a:lvl1pPr>
          </a:lstStyle>
          <a:p>
            <a:r>
              <a:rPr sz="2039"/>
              <a:t>Start-to-end Tracking + ISR, CSR, Wakes &amp; LSC</a:t>
            </a:r>
          </a:p>
        </p:txBody>
      </p:sp>
    </p:spTree>
    <p:extLst>
      <p:ext uri="{BB962C8B-B14F-4D97-AF65-F5344CB8AC3E}">
        <p14:creationId xmlns:p14="http://schemas.microsoft.com/office/powerpoint/2010/main" val="197490887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3CF37-C857-3E44-927C-9F02E09A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Surrogate Model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F732D-6FE9-DB46-AEC1-3A9CF7266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81" y="1468820"/>
            <a:ext cx="4734747" cy="43093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2-d CSR (or 1-d model with &gt;&gt;10k macro particles) model slow for use with optimization engine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ML surrogate model helps if general enough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First test: feed-forward NN model using</a:t>
            </a:r>
            <a:br>
              <a:rPr lang="en-US" sz="1400" dirty="0"/>
            </a:br>
            <a:r>
              <a:rPr lang="en-US" sz="1400" dirty="0"/>
              <a:t>Matlab Deep Learning Toolbox to generate surrogate element model in Lucretia: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Train on any element (or group of elements)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Training parameters are input 6D coordinates &amp; bulk properties of beam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Example here trained on 20k data set</a:t>
            </a:r>
            <a:br>
              <a:rPr lang="en-US" sz="1400" dirty="0"/>
            </a:br>
            <a:r>
              <a:rPr lang="en-US" sz="1400" dirty="0"/>
              <a:t>with example </a:t>
            </a:r>
            <a:r>
              <a:rPr lang="en-US" sz="1400" dirty="0" err="1"/>
              <a:t>bend+drift</a:t>
            </a:r>
            <a:r>
              <a:rPr lang="en-US" sz="1400" dirty="0"/>
              <a:t>, 1-d CSR,</a:t>
            </a:r>
            <a:br>
              <a:rPr lang="en-US" sz="1400" dirty="0"/>
            </a:br>
            <a:r>
              <a:rPr lang="en-US" sz="1400" dirty="0"/>
              <a:t>consider 20% </a:t>
            </a:r>
            <a:r>
              <a:rPr lang="el-GR" sz="1400" dirty="0"/>
              <a:t>σ</a:t>
            </a:r>
            <a:r>
              <a:rPr lang="en-US" sz="1400" baseline="-25000" dirty="0"/>
              <a:t>z</a:t>
            </a:r>
            <a:r>
              <a:rPr lang="en-US" sz="1400" dirty="0"/>
              <a:t> variability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Need to investigate how many bulk parameters can be included &amp; input ranges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Liaising with ML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9ED24D-5492-AC47-9557-B07504646209}"/>
              </a:ext>
            </a:extLst>
          </p:cNvPr>
          <p:cNvSpPr txBox="1"/>
          <p:nvPr/>
        </p:nvSpPr>
        <p:spPr>
          <a:xfrm>
            <a:off x="4863306" y="5439618"/>
            <a:ext cx="3824765" cy="51809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Tracking time for 1M macro particles: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0000"/>
                </a:solidFill>
              </a:rPr>
              <a:t>CPU = </a:t>
            </a:r>
            <a:r>
              <a:rPr lang="en-US" b="1" dirty="0">
                <a:solidFill>
                  <a:srgbClr val="000000"/>
                </a:solidFill>
              </a:rPr>
              <a:t>5.8 s</a:t>
            </a:r>
          </a:p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ML = </a:t>
            </a: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2.4 s (per core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), can be sped up many times via multi-core or GPU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47A8FE4-A57C-EB4B-9D9B-1BD217F85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429" y="1400726"/>
            <a:ext cx="3020662" cy="1534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06FD97-C66E-7740-A4D6-9C6113442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361" y="2934842"/>
            <a:ext cx="3715458" cy="2426422"/>
          </a:xfrm>
          <a:prstGeom prst="rect">
            <a:avLst/>
          </a:prstGeom>
        </p:spPr>
      </p:pic>
      <p:sp>
        <p:nvSpPr>
          <p:cNvPr id="7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2B839889-541D-ED48-87A1-8EAD6970BE4E}"/>
              </a:ext>
            </a:extLst>
          </p:cNvPr>
          <p:cNvSpPr/>
          <p:nvPr/>
        </p:nvSpPr>
        <p:spPr>
          <a:xfrm>
            <a:off x="256473" y="6077685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Initial feasibility tests for fast, NN-based surrogate modeling of CSR look promising</a:t>
            </a:r>
          </a:p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Collaborate with ML group to develop further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3656F7-E3EF-E64C-A79A-6A77F2DEBF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9580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Linear Collider Luminosity Opt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Linear Collider Luminosity </a:t>
            </a:r>
            <a:r>
              <a:rPr lang="en-US" dirty="0"/>
              <a:t>@ Low Power</a:t>
            </a:r>
            <a:endParaRPr dirty="0"/>
          </a:p>
        </p:txBody>
      </p:sp>
      <p:graphicFrame>
        <p:nvGraphicFramePr>
          <p:cNvPr id="634" name="Table"/>
          <p:cNvGraphicFramePr/>
          <p:nvPr/>
        </p:nvGraphicFramePr>
        <p:xfrm>
          <a:off x="1138205" y="1728209"/>
          <a:ext cx="6867590" cy="2843688"/>
        </p:xfrm>
        <a:graphic>
          <a:graphicData uri="http://schemas.openxmlformats.org/drawingml/2006/table">
            <a:tbl>
              <a:tblPr bandRow="1">
                <a:tableStyleId>{CF821DB8-F4EB-4A41-A1BA-3FCAFE7338EE}</a:tableStyleId>
              </a:tblPr>
              <a:tblGrid>
                <a:gridCol w="2692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9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488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Parameter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 dirty="0">
                          <a:sym typeface="Times New Roman"/>
                        </a:rPr>
                        <a:t>Symbol [Unit]</a:t>
                      </a:r>
                      <a:endParaRPr sz="15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ILC (TDR)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Collider with short bunches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Center mass Energy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/>
                        <a:t>E</a:t>
                      </a:r>
                      <a:r>
                        <a:rPr sz="1500" baseline="-5998"/>
                        <a:t>CM</a:t>
                      </a:r>
                      <a:r>
                        <a:rPr sz="1500"/>
                        <a:t> [GeV]</a:t>
                      </a:r>
                    </a:p>
                  </a:txBody>
                  <a:tcPr marL="0" marR="0" marT="0" marB="0" anchor="ctr" horzOverflow="overflow"/>
                </a:tc>
                <a:tc gridSpan="2"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lang="en-US" sz="1500" dirty="0">
                          <a:sym typeface="Times New Roman"/>
                        </a:rPr>
                        <a:t>250</a:t>
                      </a:r>
                      <a:r>
                        <a:rPr sz="1500" dirty="0">
                          <a:sym typeface="Times New Roman"/>
                        </a:rPr>
                        <a:t> </a:t>
                      </a:r>
                      <a:r>
                        <a:rPr lang="en-US" sz="1500" dirty="0">
                          <a:sym typeface="Times New Roman"/>
                        </a:rPr>
                        <a:t>G</a:t>
                      </a:r>
                      <a:r>
                        <a:rPr sz="1500" dirty="0">
                          <a:sym typeface="Times New Roman"/>
                        </a:rPr>
                        <a:t>eV</a:t>
                      </a:r>
                      <a:endParaRPr sz="15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Beam Energy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E [GeV]</a:t>
                      </a:r>
                      <a:endParaRPr sz="15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 gridSpan="2"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125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 dirty="0">
                          <a:sym typeface="Times New Roman"/>
                        </a:rPr>
                        <a:t>Bunch </a:t>
                      </a:r>
                      <a:r>
                        <a:rPr lang="en-US" sz="1500" dirty="0">
                          <a:sym typeface="Times New Roman"/>
                        </a:rPr>
                        <a:t>Charge</a:t>
                      </a:r>
                      <a:endParaRPr sz="15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lang="en-US" sz="1500" dirty="0">
                          <a:sym typeface="Times New Roman"/>
                        </a:rPr>
                        <a:t>Q</a:t>
                      </a:r>
                      <a:r>
                        <a:rPr sz="1500" dirty="0">
                          <a:sym typeface="Times New Roman"/>
                        </a:rPr>
                        <a:t> [</a:t>
                      </a:r>
                      <a:r>
                        <a:rPr lang="en-US" sz="1500" dirty="0">
                          <a:sym typeface="Times New Roman"/>
                        </a:rPr>
                        <a:t>nC</a:t>
                      </a:r>
                      <a:r>
                        <a:rPr sz="1500" dirty="0">
                          <a:sym typeface="Times New Roman"/>
                        </a:rPr>
                        <a:t>]</a:t>
                      </a:r>
                      <a:endParaRPr sz="1500" i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lang="en-US" sz="1500" dirty="0">
                          <a:sym typeface="Times New Roman"/>
                        </a:rPr>
                        <a:t>3.2</a:t>
                      </a:r>
                      <a:endParaRPr sz="15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lang="en-US" sz="1500" dirty="0">
                          <a:sym typeface="Times New Roman"/>
                        </a:rPr>
                        <a:t>1.4</a:t>
                      </a:r>
                      <a:endParaRPr sz="15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Peak Current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/>
                        <a:t>I</a:t>
                      </a:r>
                      <a:r>
                        <a:rPr sz="1500" baseline="-5998"/>
                        <a:t>pk </a:t>
                      </a:r>
                      <a:r>
                        <a:rPr sz="1500"/>
                        <a:t>[kA]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0.4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1700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rms Bunch Length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/>
                        <a:t>σ</a:t>
                      </a:r>
                      <a:r>
                        <a:rPr sz="1500" baseline="-5998"/>
                        <a:t>z</a:t>
                      </a:r>
                      <a:r>
                        <a:rPr sz="1500"/>
                        <a:t> [μm]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300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 dirty="0">
                          <a:sym typeface="Times New Roman"/>
                        </a:rPr>
                        <a:t>0.1</a:t>
                      </a:r>
                      <a:endParaRPr sz="15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rms Bunch Size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/>
                        <a:t>σ</a:t>
                      </a:r>
                      <a:r>
                        <a:rPr sz="1500" baseline="31999"/>
                        <a:t>*</a:t>
                      </a:r>
                      <a:r>
                        <a:rPr sz="1500" baseline="-5998"/>
                        <a:t>x,y</a:t>
                      </a:r>
                      <a:r>
                        <a:rPr sz="1500"/>
                        <a:t> [μm]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0.73, 0.008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0.01, 0.01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 dirty="0">
                          <a:sym typeface="Times New Roman"/>
                        </a:rPr>
                        <a:t>Pulse rate x # Bunches/pulse</a:t>
                      </a:r>
                      <a:endParaRPr sz="15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/>
                        <a:t>f</a:t>
                      </a:r>
                      <a:r>
                        <a:rPr sz="1500" baseline="-5998"/>
                        <a:t>rep</a:t>
                      </a:r>
                      <a:r>
                        <a:rPr sz="1500"/>
                        <a:t> [Hz] x N</a:t>
                      </a:r>
                      <a:r>
                        <a:rPr sz="1500" baseline="-5998"/>
                        <a:t>bunch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5 x 1312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700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Beamstrahlung Parameter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 baseline="-5998">
                          <a:sym typeface="Times New Roman"/>
                        </a:rPr>
                        <a:t>χ av , χ max</a:t>
                      </a:r>
                      <a:endParaRPr sz="1500" i="1" baseline="-5998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0.06, 0.15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969, 1721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Beam Power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P [MW]</a:t>
                      </a:r>
                      <a:endParaRPr sz="15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2.6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>
                          <a:sym typeface="Times New Roman"/>
                        </a:rPr>
                        <a:t>0.12</a:t>
                      </a:r>
                      <a:endParaRPr sz="15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220">
                <a:tc>
                  <a:txBody>
                    <a:bodyPr/>
                    <a:lstStyle/>
                    <a:p>
                      <a:pPr defTabSz="457200">
                        <a:defRPr sz="1800">
                          <a:uFillTx/>
                        </a:defRPr>
                      </a:pPr>
                      <a:r>
                        <a:rPr lang="en-US" sz="1500" dirty="0">
                          <a:sym typeface="Times New Roman"/>
                        </a:rPr>
                        <a:t>Geometric </a:t>
                      </a:r>
                      <a:r>
                        <a:rPr sz="1500" dirty="0">
                          <a:sym typeface="Times New Roman"/>
                        </a:rPr>
                        <a:t>Luminosity</a:t>
                      </a:r>
                      <a:endParaRPr sz="15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2200" i="1">
                          <a:uFillTx/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500" dirty="0"/>
                        <a:t>L [cm</a:t>
                      </a:r>
                      <a:r>
                        <a:rPr sz="1500" baseline="31999" dirty="0"/>
                        <a:t>-2</a:t>
                      </a:r>
                      <a:r>
                        <a:rPr sz="1500" dirty="0"/>
                        <a:t>s</a:t>
                      </a:r>
                      <a:r>
                        <a:rPr sz="1500" baseline="31999" dirty="0"/>
                        <a:t>-1</a:t>
                      </a:r>
                      <a:r>
                        <a:rPr sz="1500" dirty="0"/>
                        <a:t>]</a:t>
                      </a:r>
                    </a:p>
                  </a:txBody>
                  <a:tcPr marL="0" marR="0" marT="0" marB="0" anchor="ctr" horzOverflow="overflow"/>
                </a:tc>
                <a:tc gridSpan="2">
                  <a:txBody>
                    <a:bodyPr/>
                    <a:lstStyle/>
                    <a:p>
                      <a:pPr algn="ctr" defTabSz="457200">
                        <a:defRPr sz="1800">
                          <a:uFillTx/>
                        </a:defRPr>
                      </a:pPr>
                      <a:r>
                        <a:rPr sz="1500" dirty="0">
                          <a:sym typeface="Times New Roman"/>
                        </a:rPr>
                        <a:t>3E+33</a:t>
                      </a:r>
                      <a:endParaRPr sz="15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35" name="Rounded Rectangle"/>
          <p:cNvSpPr/>
          <p:nvPr/>
        </p:nvSpPr>
        <p:spPr>
          <a:xfrm>
            <a:off x="6276436" y="4299209"/>
            <a:ext cx="728777" cy="285751"/>
          </a:xfrm>
          <a:prstGeom prst="roundRect">
            <a:avLst>
              <a:gd name="adj" fmla="val 46875"/>
            </a:avLst>
          </a:prstGeom>
          <a:ln w="38100">
            <a:solidFill>
              <a:srgbClr val="A0001C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rtl="0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36" name="HEP LC with round bunches: ~10 times reduction of required beam power and corresponding reduction in cost by ~3 times"/>
          <p:cNvSpPr/>
          <p:nvPr/>
        </p:nvSpPr>
        <p:spPr>
          <a:xfrm>
            <a:off x="456232" y="5175956"/>
            <a:ext cx="8102582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sz="1800" b="1">
                <a:solidFill>
                  <a:srgbClr val="000000"/>
                </a:solidFill>
              </a:rPr>
              <a:t>HEP LC with round bunches: </a:t>
            </a:r>
            <a:r>
              <a:rPr lang="en-US" sz="1800" b="1">
                <a:solidFill>
                  <a:srgbClr val="000000"/>
                </a:solidFill>
              </a:rPr>
              <a:t>2</a:t>
            </a:r>
            <a:r>
              <a:rPr sz="1800" b="1">
                <a:solidFill>
                  <a:srgbClr val="000000"/>
                </a:solidFill>
              </a:rPr>
              <a:t>0 times reduction of required beam power</a:t>
            </a:r>
            <a:r>
              <a:rPr lang="en-US" sz="1800" b="1">
                <a:solidFill>
                  <a:srgbClr val="000000"/>
                </a:solidFill>
              </a:rPr>
              <a:t> for equivalent geometric luminosity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803254-ABF9-4B42-AFF2-7C07CBDA34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8508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E639B-AAE3-F546-8398-1A2FEABEF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 + FFS Performance (CSR OFF)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2AB231-D48A-434A-89A6-4F21A8FA0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345" y="1602470"/>
            <a:ext cx="5820244" cy="28281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dirty="0" err="1"/>
              <a:t>Δγε</a:t>
            </a:r>
            <a:r>
              <a:rPr lang="en-US" sz="1800" baseline="-25000" dirty="0"/>
              <a:t>x</a:t>
            </a:r>
            <a:r>
              <a:rPr lang="en-US" sz="1800" dirty="0"/>
              <a:t> =</a:t>
            </a:r>
            <a:r>
              <a:rPr lang="el-GR" sz="1800" dirty="0"/>
              <a:t> </a:t>
            </a:r>
            <a:r>
              <a:rPr lang="en-US" sz="1800" dirty="0"/>
              <a:t>30% from ISR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Sextupoles &amp; octupoles tuned to reduce T566 &amp; U5666 terms, cancel FF chromaticity @ resultant geometric &amp; chromo-geometric errors introduced by correction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Momentum bandwidth ~0.1%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4th+ order vertical aberrations dominate after correction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Need to investigate adding </a:t>
            </a:r>
            <a:r>
              <a:rPr lang="en-US" sz="1800" dirty="0" err="1"/>
              <a:t>decupoles</a:t>
            </a:r>
            <a:r>
              <a:rPr lang="en-US" sz="1800" dirty="0"/>
              <a:t> to mix of correction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dirty="0"/>
              <a:t>σ</a:t>
            </a:r>
            <a:r>
              <a:rPr lang="en-US" sz="1800" baseline="-25000" dirty="0"/>
              <a:t>z</a:t>
            </a:r>
            <a:r>
              <a:rPr lang="en-US" sz="1800" dirty="0"/>
              <a:t> (min) ~ 100nm (limit from ISR energy spread)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dirty="0"/>
              <a:t>σ</a:t>
            </a:r>
            <a:r>
              <a:rPr lang="en-US" sz="1800" baseline="-25000" dirty="0"/>
              <a:t>x,y</a:t>
            </a:r>
            <a:r>
              <a:rPr lang="en-US" sz="1800" dirty="0"/>
              <a:t> (min) ~ 14 nm (core) (limit from residual aberrations)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Wakefields from shielding plates not simulated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88BEB5-0024-EA41-8697-0EEBB8EE0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589" y="1295573"/>
            <a:ext cx="2943066" cy="31350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B6948C-AE25-F14F-A4E3-A641F469B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660" y="4235813"/>
            <a:ext cx="2943066" cy="262218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A35DA-C959-CE43-833D-E238B5176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4710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C7328-8376-534C-9F22-0CAA4E5A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Start-to-End Tracking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6498A-6635-2C48-947E-ECDAF8792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371" y="5114015"/>
            <a:ext cx="8107961" cy="14630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physics effects enabled – 1d CSR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18 x 15 x 108 nm @ Q=10pC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Higher charges degrade longitudinal emittance due to Linac wake fields &amp; CSR in BC1 &amp; BC2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CBCDAD-5993-AF4E-A0C0-75C69E571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65" y="1314424"/>
            <a:ext cx="3921213" cy="3722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5F81D5-3158-1349-8B20-1882FA485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649" y="1314424"/>
            <a:ext cx="3921214" cy="378211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43D82-DAE4-1D45-BE20-3B76396D2B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5990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729D9-95E2-4C4F-8B9E-1334FDBAE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Linac Wakes and CSR (1-d unshielded CSR model)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3428A-2B16-1449-A68B-86FC9A442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232" y="4031279"/>
            <a:ext cx="8107961" cy="248662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 each case, adjust L1 and L2 phases to maintain </a:t>
            </a:r>
            <a:r>
              <a:rPr lang="el-GR" sz="1800" dirty="0"/>
              <a:t>σ</a:t>
            </a:r>
            <a:r>
              <a:rPr lang="en-US" sz="1800" baseline="-25000" dirty="0"/>
              <a:t>z</a:t>
            </a:r>
            <a:r>
              <a:rPr lang="en-US" sz="1800" dirty="0"/>
              <a:t>= 30 </a:t>
            </a:r>
            <a:r>
              <a:rPr lang="el-GR" sz="1800" dirty="0"/>
              <a:t>μ</a:t>
            </a:r>
            <a:r>
              <a:rPr lang="en-US" sz="1800" dirty="0"/>
              <a:t>m @ BC1 and minimize bunch length at 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Longitudinal emittance grows vs. Q initially due to non-linear wake shape in L2, then additionally due to CSR in BC1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Limits final bunch length for Q &gt; 0.05 nC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CSR Horizontal emittance growth in BC1 &gt; 0.1 nC and in BC2 &gt;0.01 nC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Emittance growth in BC2 exacerbated by non-linear magnets, without sextupoles and octupoles &amp; for mono-energetic beam: </a:t>
            </a:r>
            <a:r>
              <a:rPr lang="el-GR" sz="1800" dirty="0"/>
              <a:t>Δε</a:t>
            </a:r>
            <a:r>
              <a:rPr lang="en-US" sz="1800" baseline="-25000" dirty="0"/>
              <a:t>x</a:t>
            </a:r>
            <a:r>
              <a:rPr lang="en-US" sz="1800" dirty="0"/>
              <a:t> ~ 10 </a:t>
            </a:r>
            <a:r>
              <a:rPr lang="el-GR" sz="1800" dirty="0"/>
              <a:t>μ</a:t>
            </a:r>
            <a:r>
              <a:rPr lang="en-US" sz="1800" dirty="0"/>
              <a:t>m-rad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FA7817-EFEA-E847-869E-D53C468AF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85" y="1404677"/>
            <a:ext cx="2989486" cy="2570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5F55AC-C057-3748-B574-F6D01F6C6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481" y="1435747"/>
            <a:ext cx="2989485" cy="2539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120586-9AB1-F94A-AEBA-B84BDEB4E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413" y="1445318"/>
            <a:ext cx="3193803" cy="258901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815EA-8AA8-434B-A84B-AB71D1207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9928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itting&#10;&#10;Description automatically generated">
            <a:extLst>
              <a:ext uri="{FF2B5EF4-FFF2-40B4-BE49-F238E27FC236}">
                <a16:creationId xmlns:a16="http://schemas.microsoft.com/office/drawing/2014/main" id="{A0A7E9A1-9E92-A349-ADA4-EB12418D47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082" y="3677054"/>
            <a:ext cx="3154918" cy="29955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EA182C-21DF-F449-8A47-D3EC35D0D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FFS Longitudinal Space-Charge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3004B-7D89-B947-95BE-13ED3792A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019" y="1457995"/>
            <a:ext cx="8470338" cy="56140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FFS longitudinal space-charge in converging beam (Tor, Frank NLC paper)</a:t>
            </a:r>
            <a:br>
              <a:rPr lang="en-US" sz="2000" dirty="0"/>
            </a:br>
            <a:r>
              <a:rPr lang="en-US" sz="1400" i="1" dirty="0"/>
              <a:t>NIM 390 (3), 11 May 1997, Pages 279-285 </a:t>
            </a:r>
            <a:r>
              <a:rPr lang="en-US" sz="1400" i="1" dirty="0">
                <a:hlinkClick r:id="rId4"/>
              </a:rPr>
              <a:t>https://doi.org/10.1016/S0168-9002(97)00406-3</a:t>
            </a:r>
            <a:endParaRPr lang="en-US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LC FFS sensitive to ppm energy deviations due to high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Longitudinal space force due to converging beam (not 1/</a:t>
            </a:r>
            <a:r>
              <a:rPr lang="el-GR" sz="2000" dirty="0"/>
              <a:t>γ</a:t>
            </a:r>
            <a:r>
              <a:rPr lang="en-US" sz="2000" baseline="30000" dirty="0"/>
              <a:t>2</a:t>
            </a:r>
            <a:r>
              <a:rPr lang="en-US" sz="2000" dirty="0"/>
              <a:t> dependent)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From energy conservation: </a:t>
            </a:r>
            <a:r>
              <a:rPr lang="en-US" sz="2000" dirty="0" err="1"/>
              <a:t>p.e.</a:t>
            </a:r>
            <a:r>
              <a:rPr lang="en-US" sz="2000" dirty="0"/>
              <a:t> of bunch increases as focus -&gt; comes from </a:t>
            </a:r>
            <a:r>
              <a:rPr lang="en-US" sz="2000" dirty="0" err="1"/>
              <a:t>k.e</a:t>
            </a:r>
            <a:r>
              <a:rPr lang="en-US" sz="2000" dirty="0"/>
              <a:t>. of beam and induces additional energy</a:t>
            </a:r>
            <a:br>
              <a:rPr lang="en-US" sz="2000" dirty="0"/>
            </a:br>
            <a:r>
              <a:rPr lang="en-US" sz="2000" dirty="0"/>
              <a:t>spread not compensated by sextupoles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NLC: OK for N&lt;10</a:t>
            </a:r>
            <a:r>
              <a:rPr lang="en-US" sz="2000" baseline="30000" dirty="0"/>
              <a:t>11</a:t>
            </a:r>
          </a:p>
          <a:p>
            <a:pPr marL="683112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Scales as N/</a:t>
            </a:r>
            <a:r>
              <a:rPr lang="en-US" sz="2000" dirty="0" err="1"/>
              <a:t>σ</a:t>
            </a:r>
            <a:r>
              <a:rPr lang="en-US" sz="2000" baseline="-25000" dirty="0" err="1"/>
              <a:t>z</a:t>
            </a:r>
            <a:endParaRPr lang="en-US" sz="2000" dirty="0"/>
          </a:p>
          <a:p>
            <a:pPr marL="683112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Small-z collider 1000X shorter bunches</a:t>
            </a:r>
          </a:p>
          <a:p>
            <a:pPr marL="683112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Imposes N or focusing limit?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MC simulation required to check</a:t>
            </a:r>
          </a:p>
          <a:p>
            <a:endParaRPr lang="en-US" sz="2000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000BB574-4BDE-1D4D-8D5C-B5FA372BE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121" y="4543942"/>
            <a:ext cx="3064694" cy="77681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84AF09-EADB-F542-B89C-75569E0B32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5656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C0C42-4934-4740-AD98-6F21F617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</a:t>
            </a:r>
            <a:r>
              <a:rPr lang="en-US" dirty="0" err="1"/>
              <a:t>TeV</a:t>
            </a:r>
            <a:r>
              <a:rPr lang="en-US" dirty="0"/>
              <a:t> PWFA LC </a:t>
            </a:r>
            <a:r>
              <a:rPr lang="el-GR" dirty="0" err="1"/>
              <a:t>γγ</a:t>
            </a:r>
            <a:r>
              <a:rPr lang="en-US" dirty="0"/>
              <a:t> beam parameter study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C6329-0489-5D4C-8789-9C14C4E8E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405" y="1322368"/>
            <a:ext cx="8107961" cy="56739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arXiv:2010.00680: </a:t>
            </a:r>
            <a:r>
              <a:rPr lang="en-US" i="1" dirty="0" err="1"/>
              <a:t>J.Chen</a:t>
            </a:r>
            <a:r>
              <a:rPr lang="en-US" i="1" dirty="0"/>
              <a:t>, </a:t>
            </a:r>
            <a:r>
              <a:rPr lang="en-US" i="1" dirty="0" err="1"/>
              <a:t>D.Schulte</a:t>
            </a:r>
            <a:r>
              <a:rPr lang="en-US" i="1" dirty="0"/>
              <a:t>, </a:t>
            </a:r>
            <a:r>
              <a:rPr lang="en-US" i="1" dirty="0" err="1"/>
              <a:t>E.Adli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5BEFC-2783-954D-9635-B9264220FF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68CD5306-6CBB-574F-B2BF-0CED7CAAE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82" y="1868675"/>
            <a:ext cx="4996896" cy="489344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8E6FAAC-A0D0-9840-A559-A1805DCB610A}"/>
              </a:ext>
            </a:extLst>
          </p:cNvPr>
          <p:cNvSpPr txBox="1">
            <a:spLocks/>
          </p:cNvSpPr>
          <p:nvPr/>
        </p:nvSpPr>
        <p:spPr>
          <a:xfrm>
            <a:off x="5280478" y="2329718"/>
            <a:ext cx="3422288" cy="4067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defTabSz="1294919">
              <a:lnSpc>
                <a:spcPct val="120000"/>
              </a:lnSpc>
              <a:spcBef>
                <a:spcPts val="300"/>
              </a:spcBef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397362" indent="-164085" defTabSz="1294919">
              <a:lnSpc>
                <a:spcPct val="120000"/>
              </a:lnSpc>
              <a:spcBef>
                <a:spcPts val="300"/>
              </a:spcBef>
              <a:buClr>
                <a:srgbClr val="C00000"/>
              </a:buClr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640318" indent="-183287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895417" indent="-205107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1170665" indent="-256602" defTabSz="1294919">
              <a:lnSpc>
                <a:spcPct val="120000"/>
              </a:lnSpc>
              <a:spcBef>
                <a:spcPts val="300"/>
              </a:spcBef>
              <a:buSzPct val="100000"/>
              <a:buChar char="-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54462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001657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458689" indent="-259475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3915719" indent="-259474" defTabSz="1294919">
              <a:lnSpc>
                <a:spcPct val="120000"/>
              </a:lnSpc>
              <a:spcBef>
                <a:spcPts val="300"/>
              </a:spcBef>
              <a:buSzPct val="100000"/>
              <a:buChar char="•"/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PWFA requires large energy spread ~&gt;1%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Increased chromaticity of FFS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Complicated high-order aberration control &amp; tight tolerances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600" dirty="0" err="1"/>
              <a:t>γγ</a:t>
            </a:r>
            <a:r>
              <a:rPr lang="en-US" sz="1600" dirty="0"/>
              <a:t> options, large (100%) energy distribution of beam post-collision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MDI design for detector backgrounds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Coherent SR in BDS bends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e.g. emittance </a:t>
            </a:r>
            <a:r>
              <a:rPr lang="en-US" sz="1600" dirty="0" err="1"/>
              <a:t>degradataion</a:t>
            </a:r>
            <a:r>
              <a:rPr lang="en-US" sz="1600" dirty="0"/>
              <a:t> at LCLS for I</a:t>
            </a:r>
            <a:r>
              <a:rPr lang="en-US" sz="1600" baseline="-25000" dirty="0"/>
              <a:t>pk</a:t>
            </a:r>
            <a:r>
              <a:rPr lang="en-US" sz="1600" dirty="0"/>
              <a:t> ~&gt; 1 kA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01F9A-1D51-5E47-AE4D-CC635D24E7CD}"/>
              </a:ext>
            </a:extLst>
          </p:cNvPr>
          <p:cNvSpPr/>
          <p:nvPr/>
        </p:nvSpPr>
        <p:spPr>
          <a:xfrm>
            <a:off x="2873829" y="2664823"/>
            <a:ext cx="1210491" cy="505097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326B2A-F4A7-834F-B472-705B416263FF}"/>
              </a:ext>
            </a:extLst>
          </p:cNvPr>
          <p:cNvCxnSpPr/>
          <p:nvPr/>
        </p:nvCxnSpPr>
        <p:spPr>
          <a:xfrm flipV="1">
            <a:off x="4084320" y="2081349"/>
            <a:ext cx="827314" cy="583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D12288D-1D96-9F40-844D-CC358F66CCCB}"/>
              </a:ext>
            </a:extLst>
          </p:cNvPr>
          <p:cNvSpPr txBox="1"/>
          <p:nvPr/>
        </p:nvSpPr>
        <p:spPr>
          <a:xfrm>
            <a:off x="4911634" y="1950127"/>
            <a:ext cx="91050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5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19.1 kA</a:t>
            </a:r>
          </a:p>
        </p:txBody>
      </p:sp>
    </p:spTree>
    <p:extLst>
      <p:ext uri="{BB962C8B-B14F-4D97-AF65-F5344CB8AC3E}">
        <p14:creationId xmlns:p14="http://schemas.microsoft.com/office/powerpoint/2010/main" val="130789047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2CFA848A-8396-5D44-A8EC-6A7A04D81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91" y="4594668"/>
            <a:ext cx="1019918" cy="5719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223705-06B5-5440-818A-958AE5D1C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Effects Considerations: Image Current Heating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C0706-5854-C14B-BB1B-29BD01C51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251" y="1313233"/>
            <a:ext cx="8107961" cy="53696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For FACET-II at max compression: Single bunch T&gt;melting for single pulse for apertures R&lt;2-3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For short-bunch collider, R exceeds desirable magnet apertures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Effects?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Ablate um-thickness of metal from vacuum chamber surface each bunch?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Mitigation?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Non-conductive vacuum chambers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“Consumable” vacuum chambers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931C634D-37F1-544D-990C-9AC5C0D41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242" y="4620453"/>
            <a:ext cx="1918781" cy="581449"/>
          </a:xfrm>
          <a:prstGeom prst="rect">
            <a:avLst/>
          </a:prstGeom>
        </p:spPr>
      </p:pic>
      <p:pic>
        <p:nvPicPr>
          <p:cNvPr id="8" name="Picture 7" descr="A picture containing meter&#10;&#10;Description automatically generated">
            <a:extLst>
              <a:ext uri="{FF2B5EF4-FFF2-40B4-BE49-F238E27FC236}">
                <a16:creationId xmlns:a16="http://schemas.microsoft.com/office/drawing/2014/main" id="{5C556643-578A-B64B-8442-6DCEEBAA3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36" y="5400067"/>
            <a:ext cx="4618206" cy="1282835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D064EB7E-A3D2-FE4A-A3F6-84E2C7F89E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141" y="3884702"/>
            <a:ext cx="3751970" cy="2890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086364-B9E6-224D-9222-37065C4C0E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48" y="3357870"/>
            <a:ext cx="4929521" cy="3460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DBF535-7E25-014A-89BF-C021C84A78AB}"/>
              </a:ext>
            </a:extLst>
          </p:cNvPr>
          <p:cNvSpPr txBox="1"/>
          <p:nvPr/>
        </p:nvSpPr>
        <p:spPr>
          <a:xfrm>
            <a:off x="1500383" y="5166585"/>
            <a:ext cx="1853071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FACET-II Sector 20 @ E=10 GeV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F2A55-2E45-DA43-81DA-403EEB11D3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311018-F453-CC47-A7F2-07CF85AEBCFB}"/>
                  </a:ext>
                </a:extLst>
              </p:cNvPr>
              <p:cNvSpPr txBox="1"/>
              <p:nvPr/>
            </p:nvSpPr>
            <p:spPr>
              <a:xfrm>
                <a:off x="3137554" y="4803623"/>
                <a:ext cx="993028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321457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(</m:t>
                          </m:r>
                          <m: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𝜎</m:t>
                          </m:r>
                        </m:e>
                        <m:sub>
                          <m: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𝑧</m:t>
                          </m:r>
                        </m:sub>
                      </m:sSub>
                      <m:r>
                        <a:rPr kumimoji="0" lang="en-US" sz="16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fPr>
                        <m:num>
                          <m: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"/>
                            </a:rPr>
                            <m:t>1</m:t>
                          </m:r>
                        </m:num>
                        <m:den>
                          <m:r>
                            <a:rPr kumimoji="0" lang="en-US" sz="1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"/>
                            </a:rPr>
                            <m:t>𝛾</m:t>
                          </m:r>
                        </m:den>
                      </m:f>
                      <m:r>
                        <a:rPr kumimoji="0" lang="en-US" sz="16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"/>
                        </a:rPr>
                        <m:t>)</m:t>
                      </m:r>
                    </m:oMath>
                  </m:oMathPara>
                </a14:m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311018-F453-CC47-A7F2-07CF85AEB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7554" y="4803623"/>
                <a:ext cx="993028" cy="246221"/>
              </a:xfrm>
              <a:prstGeom prst="rect">
                <a:avLst/>
              </a:prstGeom>
              <a:blipFill>
                <a:blip r:embed="rId8"/>
                <a:stretch>
                  <a:fillRect l="-7692" t="-178947" r="-6410" b="-273684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5087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250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5-small.png" descr="image5-sm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934932"/>
            <a:ext cx="8685254" cy="202692"/>
          </a:xfrm>
          <a:prstGeom prst="rect">
            <a:avLst/>
          </a:prstGeom>
          <a:ln w="3175"/>
        </p:spPr>
      </p:pic>
      <p:sp>
        <p:nvSpPr>
          <p:cNvPr id="27" name="The primary goal of FACET-II is to develop new technologies for next-generation research facili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primary goal of FACET-II is to develop new technologies for next-generation research facilities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87065" y="6671354"/>
            <a:ext cx="193416" cy="176839"/>
          </a:xfrm>
          <a:prstGeom prst="rect">
            <a:avLst/>
          </a:prstGeom>
          <a:ln w="3175"/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26789" tIns="26789" rIns="26789" bIns="2678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082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4</a:t>
            </a:fld>
            <a:endParaRPr/>
          </a:p>
        </p:txBody>
      </p:sp>
      <p:grpSp>
        <p:nvGrpSpPr>
          <p:cNvPr id="37" name="Group"/>
          <p:cNvGrpSpPr/>
          <p:nvPr/>
        </p:nvGrpSpPr>
        <p:grpSpPr>
          <a:xfrm>
            <a:off x="6056927" y="1178045"/>
            <a:ext cx="3021809" cy="2319799"/>
            <a:chOff x="0" y="0"/>
            <a:chExt cx="3021807" cy="2319797"/>
          </a:xfrm>
        </p:grpSpPr>
        <p:sp>
          <p:nvSpPr>
            <p:cNvPr id="30" name="Counter-streaming  beam and plasma  electrons result in instability and form self-generated beam filaments and strong EM fields.…"/>
            <p:cNvSpPr txBox="1"/>
            <p:nvPr/>
          </p:nvSpPr>
          <p:spPr>
            <a:xfrm>
              <a:off x="13168" y="912571"/>
              <a:ext cx="3008639" cy="996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 Counter-streaming  beam and plasma  electrons result in instability and form self-generated beam filaments and strong EM fields.</a:t>
              </a:r>
            </a:p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Convert joule-level electron-beam energy into gamma-rays via plasma instabilities </a:t>
              </a:r>
            </a:p>
          </p:txBody>
        </p:sp>
        <p:pic>
          <p:nvPicPr>
            <p:cNvPr id="31" name="bunch-axis.png" descr="bunch-axis.png"/>
            <p:cNvPicPr>
              <a:picLocks/>
            </p:cNvPicPr>
            <p:nvPr/>
          </p:nvPicPr>
          <p:blipFill>
            <a:blip r:embed="rId5"/>
            <a:srcRect l="6869" t="17222" r="11411" b="32672"/>
            <a:stretch>
              <a:fillRect/>
            </a:stretch>
          </p:blipFill>
          <p:spPr>
            <a:xfrm>
              <a:off x="83797" y="70271"/>
              <a:ext cx="2844981" cy="8753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" name="Rounded Rectangle"/>
            <p:cNvSpPr/>
            <p:nvPr/>
          </p:nvSpPr>
          <p:spPr>
            <a:xfrm>
              <a:off x="172237" y="0"/>
              <a:ext cx="2690500" cy="312540"/>
            </a:xfrm>
            <a:prstGeom prst="roundRect">
              <a:avLst>
                <a:gd name="adj" fmla="val 42857"/>
              </a:avLst>
            </a:prstGeom>
            <a:solidFill>
              <a:srgbClr val="FFFFFF">
                <a:alpha val="89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defTabSz="321468">
                <a:defRPr sz="9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33" name="Particle-crystals interaction"/>
            <p:cNvSpPr txBox="1"/>
            <p:nvPr/>
          </p:nvSpPr>
          <p:spPr>
            <a:xfrm>
              <a:off x="111375" y="0"/>
              <a:ext cx="2812225" cy="3127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High intensity γ rays</a:t>
              </a:r>
            </a:p>
          </p:txBody>
        </p:sp>
        <p:sp>
          <p:nvSpPr>
            <p:cNvPr id="34" name="Rounded Rectangle"/>
            <p:cNvSpPr/>
            <p:nvPr/>
          </p:nvSpPr>
          <p:spPr>
            <a:xfrm>
              <a:off x="0" y="33796"/>
              <a:ext cx="3009900" cy="2286001"/>
            </a:xfrm>
            <a:prstGeom prst="roundRect">
              <a:avLst>
                <a:gd name="adj" fmla="val 3339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Equation"/>
                <p:cNvSpPr txBox="1"/>
                <p:nvPr/>
              </p:nvSpPr>
              <p:spPr>
                <a:xfrm>
                  <a:off x="521808" y="1917227"/>
                  <a:ext cx="1743321" cy="18964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∼0.5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@10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m:oMathPara>
                  </a14:m>
                  <a:endParaRPr sz="1500">
                    <a:solidFill>
                      <a:srgbClr val="C0000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808" y="1917227"/>
                  <a:ext cx="1743321" cy="189646"/>
                </a:xfrm>
                <a:prstGeom prst="rect">
                  <a:avLst/>
                </a:prstGeom>
                <a:blipFill>
                  <a:blip r:embed="rId6"/>
                  <a:stretch>
                    <a:fillRect r="-2158" b="-5625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. Benedetti et al. Nature Photon. 12, 319 (2018)"/>
            <p:cNvSpPr txBox="1"/>
            <p:nvPr/>
          </p:nvSpPr>
          <p:spPr>
            <a:xfrm>
              <a:off x="162344" y="2107702"/>
              <a:ext cx="2562294" cy="194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910828">
                <a:lnSpc>
                  <a:spcPct val="120000"/>
                </a:lnSpc>
                <a:spcBef>
                  <a:spcPts val="200"/>
                </a:spcBef>
                <a:defRPr sz="900">
                  <a:solidFill>
                    <a:srgbClr val="C00001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A. Benedetti et al. Nature Photon. 12, 319 (2018)</a:t>
              </a:r>
            </a:p>
          </p:txBody>
        </p:sp>
      </p:grpSp>
      <p:grpSp>
        <p:nvGrpSpPr>
          <p:cNvPr id="45" name="Group"/>
          <p:cNvGrpSpPr/>
          <p:nvPr/>
        </p:nvGrpSpPr>
        <p:grpSpPr>
          <a:xfrm>
            <a:off x="6046884" y="3561906"/>
            <a:ext cx="3016495" cy="2540000"/>
            <a:chOff x="0" y="0"/>
            <a:chExt cx="3016494" cy="2540000"/>
          </a:xfrm>
        </p:grpSpPr>
        <p:sp>
          <p:nvSpPr>
            <p:cNvPr id="38" name="Acceleration in plasmas created from crystals and nanostructures facilitate extreme gradients, continuous focusing – the properties needed for producing high-quality, high-energy beams"/>
            <p:cNvSpPr txBox="1"/>
            <p:nvPr/>
          </p:nvSpPr>
          <p:spPr>
            <a:xfrm>
              <a:off x="0" y="1303113"/>
              <a:ext cx="2971988" cy="956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defTabSz="321468">
                <a:defRPr sz="1200"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r>
                <a:t>Acceleration in plasmas created from crystals and nanostructures facilitate extreme gradients, continuous focusing – the properties needed for producing high-quality, high-energy beams </a:t>
              </a:r>
            </a:p>
          </p:txBody>
        </p:sp>
        <p:pic>
          <p:nvPicPr>
            <p:cNvPr id="39" name="Image" descr="Image"/>
            <p:cNvPicPr>
              <a:picLocks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39194" y="350675"/>
              <a:ext cx="2915679" cy="10027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" name="Rounded Rectangle"/>
            <p:cNvSpPr/>
            <p:nvPr/>
          </p:nvSpPr>
          <p:spPr>
            <a:xfrm>
              <a:off x="501883" y="225116"/>
              <a:ext cx="2006747" cy="311262"/>
            </a:xfrm>
            <a:prstGeom prst="roundRect">
              <a:avLst>
                <a:gd name="adj" fmla="val 42857"/>
              </a:avLst>
            </a:prstGeom>
            <a:solidFill>
              <a:srgbClr val="FFFFFF">
                <a:alpha val="89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defTabSz="321468">
                <a:defRPr sz="9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41" name="Electron-laser interaction"/>
            <p:cNvSpPr txBox="1"/>
            <p:nvPr/>
          </p:nvSpPr>
          <p:spPr>
            <a:xfrm>
              <a:off x="152914" y="17540"/>
              <a:ext cx="2662925" cy="551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TV/m in Crystals and Nanostructures</a:t>
              </a:r>
            </a:p>
          </p:txBody>
        </p:sp>
        <p:sp>
          <p:nvSpPr>
            <p:cNvPr id="42" name="Rounded Rectangle"/>
            <p:cNvSpPr/>
            <p:nvPr/>
          </p:nvSpPr>
          <p:spPr>
            <a:xfrm>
              <a:off x="2026" y="0"/>
              <a:ext cx="3014468" cy="2540000"/>
            </a:xfrm>
            <a:prstGeom prst="roundRect">
              <a:avLst>
                <a:gd name="adj" fmla="val 2993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3" name="T. Tajima, et.al. PRL 59,1440 (1987)"/>
            <p:cNvSpPr txBox="1"/>
            <p:nvPr/>
          </p:nvSpPr>
          <p:spPr>
            <a:xfrm>
              <a:off x="551617" y="2336990"/>
              <a:ext cx="2060995" cy="193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/>
            <a:p>
              <a:pPr lvl="1" indent="0" defTabSz="910828">
                <a:lnSpc>
                  <a:spcPct val="120000"/>
                </a:lnSpc>
                <a:buClr>
                  <a:srgbClr val="B51826"/>
                </a:buClr>
                <a:defRPr sz="900">
                  <a:solidFill>
                    <a:srgbClr val="C00001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t>T. Tajima, et.al. PRL 59,1440 (1987)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Equation"/>
                <p:cNvSpPr txBox="1"/>
                <p:nvPr/>
              </p:nvSpPr>
              <p:spPr>
                <a:xfrm>
                  <a:off x="612717" y="2119749"/>
                  <a:ext cx="1743321" cy="1873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∼0.3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@10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m:oMathPara>
                  </a14:m>
                  <a:endParaRPr sz="1500">
                    <a:solidFill>
                      <a:srgbClr val="C00001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717" y="2119749"/>
                  <a:ext cx="1743321" cy="187359"/>
                </a:xfrm>
                <a:prstGeom prst="rect">
                  <a:avLst/>
                </a:prstGeom>
                <a:blipFill>
                  <a:blip r:embed="rId8"/>
                  <a:stretch>
                    <a:fillRect r="-2174" b="-5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"/>
          <p:cNvGrpSpPr/>
          <p:nvPr/>
        </p:nvGrpSpPr>
        <p:grpSpPr>
          <a:xfrm>
            <a:off x="3055500" y="1199142"/>
            <a:ext cx="2921001" cy="2295727"/>
            <a:chOff x="0" y="0"/>
            <a:chExt cx="2921000" cy="2295727"/>
          </a:xfrm>
        </p:grpSpPr>
        <p:sp>
          <p:nvSpPr>
            <p:cNvPr id="46" name="X-ray pulse has single spike when radiation emitted by the electrons in beam tail, travels to beam head in time shorter than few gain times"/>
            <p:cNvSpPr txBox="1"/>
            <p:nvPr/>
          </p:nvSpPr>
          <p:spPr>
            <a:xfrm>
              <a:off x="35012" y="1228993"/>
              <a:ext cx="2866795" cy="782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defTabSz="321468">
                <a:defRPr sz="1200"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r>
                <a:t>X-ray pulse has single spike when radiation emitted by the electrons in beam tail, travels to beam head in time shorter than few gain times</a:t>
              </a:r>
            </a:p>
          </p:txBody>
        </p:sp>
        <p:pic>
          <p:nvPicPr>
            <p:cNvPr id="47" name="Image" descr="Image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1719" y="69852"/>
              <a:ext cx="2613381" cy="10750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" name="Rounded Rectangle"/>
            <p:cNvSpPr/>
            <p:nvPr/>
          </p:nvSpPr>
          <p:spPr>
            <a:xfrm>
              <a:off x="303814" y="0"/>
              <a:ext cx="2274482" cy="312540"/>
            </a:xfrm>
            <a:prstGeom prst="roundRect">
              <a:avLst>
                <a:gd name="adj" fmla="val 42857"/>
              </a:avLst>
            </a:prstGeom>
            <a:solidFill>
              <a:srgbClr val="FFFFFF">
                <a:alpha val="89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defTabSz="321468">
                <a:defRPr sz="9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49" name="Electron-laser interaction"/>
            <p:cNvSpPr txBox="1"/>
            <p:nvPr/>
          </p:nvSpPr>
          <p:spPr>
            <a:xfrm>
              <a:off x="374373" y="25300"/>
              <a:ext cx="2111872" cy="31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Single spike FEL</a:t>
              </a:r>
            </a:p>
          </p:txBody>
        </p:sp>
        <p:sp>
          <p:nvSpPr>
            <p:cNvPr id="50" name="Rounded Rectangle"/>
            <p:cNvSpPr/>
            <p:nvPr/>
          </p:nvSpPr>
          <p:spPr>
            <a:xfrm>
              <a:off x="0" y="9726"/>
              <a:ext cx="2921000" cy="2286001"/>
            </a:xfrm>
            <a:prstGeom prst="roundRect">
              <a:avLst>
                <a:gd name="adj" fmla="val 3339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1" name="R. Bonifacio et al. PRL 73, 70 (1994)"/>
            <p:cNvSpPr txBox="1"/>
            <p:nvPr/>
          </p:nvSpPr>
          <p:spPr>
            <a:xfrm>
              <a:off x="445567" y="2094583"/>
              <a:ext cx="1941514" cy="194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defTabSz="321468">
                <a:defRPr sz="900">
                  <a:solidFill>
                    <a:srgbClr val="C0000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R. Bonifacio et al. PRL 73, 70 (1994)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Equation"/>
                <p:cNvSpPr txBox="1"/>
                <p:nvPr/>
              </p:nvSpPr>
              <p:spPr>
                <a:xfrm>
                  <a:off x="596749" y="1897273"/>
                  <a:ext cx="1743321" cy="1873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∼0.1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@10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m:oMathPara>
                  </a14:m>
                  <a:endParaRPr sz="1500">
                    <a:solidFill>
                      <a:srgbClr val="C00001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749" y="1897273"/>
                  <a:ext cx="1743321" cy="187360"/>
                </a:xfrm>
                <a:prstGeom prst="rect">
                  <a:avLst/>
                </a:prstGeom>
                <a:blipFill>
                  <a:blip r:embed="rId10"/>
                  <a:stretch>
                    <a:fillRect r="-2174" b="-5625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1" name="Group"/>
          <p:cNvGrpSpPr/>
          <p:nvPr/>
        </p:nvGrpSpPr>
        <p:grpSpPr>
          <a:xfrm>
            <a:off x="65265" y="1203561"/>
            <a:ext cx="2921001" cy="2289081"/>
            <a:chOff x="0" y="0"/>
            <a:chExt cx="2921000" cy="2289079"/>
          </a:xfrm>
        </p:grpSpPr>
        <p:pic>
          <p:nvPicPr>
            <p:cNvPr id="54" name="Image" descr="Image"/>
            <p:cNvPicPr>
              <a:picLocks noChangeAspect="1"/>
            </p:cNvPicPr>
            <p:nvPr/>
          </p:nvPicPr>
          <p:blipFill>
            <a:blip r:embed="rId11"/>
            <a:srcRect l="7101" r="3573"/>
            <a:stretch>
              <a:fillRect/>
            </a:stretch>
          </p:blipFill>
          <p:spPr>
            <a:xfrm>
              <a:off x="177057" y="37983"/>
              <a:ext cx="2703848" cy="13391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" name="Rounded Rectangle"/>
            <p:cNvSpPr/>
            <p:nvPr/>
          </p:nvSpPr>
          <p:spPr>
            <a:xfrm>
              <a:off x="328097" y="6236"/>
              <a:ext cx="2274481" cy="312540"/>
            </a:xfrm>
            <a:prstGeom prst="roundRect">
              <a:avLst>
                <a:gd name="adj" fmla="val 42857"/>
              </a:avLst>
            </a:prstGeom>
            <a:solidFill>
              <a:srgbClr val="FFFFFF">
                <a:alpha val="89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defTabSz="321468">
                <a:defRPr sz="9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56" name="Beam-beam interaction"/>
            <p:cNvSpPr txBox="1"/>
            <p:nvPr/>
          </p:nvSpPr>
          <p:spPr>
            <a:xfrm>
              <a:off x="181894" y="0"/>
              <a:ext cx="2566887" cy="3127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Future HEP collider </a:t>
              </a:r>
            </a:p>
          </p:txBody>
        </p:sp>
        <p:sp>
          <p:nvSpPr>
            <p:cNvPr id="57" name="Rounded Rectangle"/>
            <p:cNvSpPr/>
            <p:nvPr/>
          </p:nvSpPr>
          <p:spPr>
            <a:xfrm>
              <a:off x="0" y="3078"/>
              <a:ext cx="2921000" cy="2286001"/>
            </a:xfrm>
            <a:prstGeom prst="roundRect">
              <a:avLst>
                <a:gd name="adj" fmla="val 3339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8" name="Alternative beamstrahlung mitigation strategy based on short, round beams: 100x reduction in beam power and thus costs"/>
            <p:cNvSpPr txBox="1"/>
            <p:nvPr/>
          </p:nvSpPr>
          <p:spPr>
            <a:xfrm>
              <a:off x="116179" y="1292955"/>
              <a:ext cx="2778147" cy="77837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910828">
                <a:spcBef>
                  <a:spcPts val="200"/>
                </a:spcBef>
                <a:defRPr sz="120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Alternative beamstrahlung mitigation strategy based on short, round beams:</a:t>
              </a:r>
              <a:br/>
              <a:r>
                <a:t>100x reduction in beam power and thus costs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Equation"/>
                <p:cNvSpPr txBox="1"/>
                <p:nvPr/>
              </p:nvSpPr>
              <p:spPr>
                <a:xfrm>
                  <a:off x="1074240" y="1898942"/>
                  <a:ext cx="1459503" cy="1873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∼1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@1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𝑇𝑒𝑉</m:t>
                        </m:r>
                      </m:oMath>
                    </m:oMathPara>
                  </a14:m>
                  <a:endParaRPr sz="1500">
                    <a:solidFill>
                      <a:srgbClr val="C0000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4240" y="1898942"/>
                  <a:ext cx="1459503" cy="187359"/>
                </a:xfrm>
                <a:prstGeom prst="rect">
                  <a:avLst/>
                </a:prstGeom>
                <a:blipFill>
                  <a:blip r:embed="rId12"/>
                  <a:stretch>
                    <a:fillRect l="-862" r="-3448" b="-5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R. Blankenbecler, S. Drell, PRD 36, 277 (1987)"/>
            <p:cNvSpPr txBox="1"/>
            <p:nvPr/>
          </p:nvSpPr>
          <p:spPr>
            <a:xfrm>
              <a:off x="226648" y="2084715"/>
              <a:ext cx="2466579" cy="194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321468">
                <a:defRPr sz="900">
                  <a:solidFill>
                    <a:srgbClr val="C0000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R. Blankenbecler, S. Drell, PRD 36, 277 (1987)</a:t>
              </a:r>
            </a:p>
          </p:txBody>
        </p:sp>
      </p:grpSp>
      <p:grpSp>
        <p:nvGrpSpPr>
          <p:cNvPr id="65" name="Group"/>
          <p:cNvGrpSpPr/>
          <p:nvPr/>
        </p:nvGrpSpPr>
        <p:grpSpPr>
          <a:xfrm>
            <a:off x="3011938" y="3567470"/>
            <a:ext cx="2979111" cy="2540000"/>
            <a:chOff x="0" y="0"/>
            <a:chExt cx="2979109" cy="2540000"/>
          </a:xfrm>
        </p:grpSpPr>
        <p:sp>
          <p:nvSpPr>
            <p:cNvPr id="62" name="Electron-laser interaction"/>
            <p:cNvSpPr txBox="1"/>
            <p:nvPr/>
          </p:nvSpPr>
          <p:spPr>
            <a:xfrm>
              <a:off x="0" y="21450"/>
              <a:ext cx="2961598" cy="5663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Beam Physics Advancement </a:t>
              </a:r>
            </a:p>
          </p:txBody>
        </p:sp>
        <p:sp>
          <p:nvSpPr>
            <p:cNvPr id="63" name="Rounded Rectangle"/>
            <p:cNvSpPr/>
            <p:nvPr/>
          </p:nvSpPr>
          <p:spPr>
            <a:xfrm>
              <a:off x="38846" y="0"/>
              <a:ext cx="2921001" cy="2540000"/>
            </a:xfrm>
            <a:prstGeom prst="roundRect">
              <a:avLst>
                <a:gd name="adj" fmla="val 3110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4" name="Disruptive progress in accelerator technology is required in order to advance high energy physics…"/>
            <p:cNvSpPr txBox="1"/>
            <p:nvPr/>
          </p:nvSpPr>
          <p:spPr>
            <a:xfrm>
              <a:off x="58688" y="572558"/>
              <a:ext cx="2920421" cy="1743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Disruptive progress in accelerator technology is required in order to advance high energy physics </a:t>
              </a:r>
            </a:p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Ultra-short, high-intensity beams promise to facilitate seminal research opportunities far beyond HEP </a:t>
              </a:r>
            </a:p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The benefit of these opportunities outweigh the greater uncertainties associated with handling beams with such extreme parameters </a:t>
              </a:r>
            </a:p>
          </p:txBody>
        </p:sp>
      </p:grpSp>
      <p:grpSp>
        <p:nvGrpSpPr>
          <p:cNvPr id="73" name="Group"/>
          <p:cNvGrpSpPr/>
          <p:nvPr/>
        </p:nvGrpSpPr>
        <p:grpSpPr>
          <a:xfrm>
            <a:off x="65265" y="3560595"/>
            <a:ext cx="2921001" cy="2540000"/>
            <a:chOff x="0" y="0"/>
            <a:chExt cx="2921000" cy="2540000"/>
          </a:xfrm>
        </p:grpSpPr>
        <p:pic>
          <p:nvPicPr>
            <p:cNvPr id="66" name="Image" descr="Image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0466" y="415323"/>
              <a:ext cx="2812225" cy="8430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" name="Rounded Rectangle"/>
            <p:cNvSpPr/>
            <p:nvPr/>
          </p:nvSpPr>
          <p:spPr>
            <a:xfrm>
              <a:off x="611044" y="247410"/>
              <a:ext cx="1705092" cy="312540"/>
            </a:xfrm>
            <a:prstGeom prst="roundRect">
              <a:avLst>
                <a:gd name="adj" fmla="val 42857"/>
              </a:avLst>
            </a:prstGeom>
            <a:solidFill>
              <a:srgbClr val="FFFFFF">
                <a:alpha val="89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defTabSz="321468">
                <a:defRPr sz="9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68" name="Rounded Rectangle"/>
            <p:cNvSpPr/>
            <p:nvPr/>
          </p:nvSpPr>
          <p:spPr>
            <a:xfrm>
              <a:off x="0" y="0"/>
              <a:ext cx="2921000" cy="2540000"/>
            </a:xfrm>
            <a:prstGeom prst="roundRect">
              <a:avLst>
                <a:gd name="adj" fmla="val 3005"/>
              </a:avLst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R="28574" defTabSz="642937">
                <a:defRPr sz="3200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9" name="Beam-beam collisions of short bunches can create the largest EM fields in the universe…"/>
            <p:cNvSpPr txBox="1"/>
            <p:nvPr/>
          </p:nvSpPr>
          <p:spPr>
            <a:xfrm>
              <a:off x="31755" y="1240756"/>
              <a:ext cx="2863670" cy="12096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Beam-beam collisions of short bunches can create the largest EM fields in the universe </a:t>
              </a:r>
            </a:p>
            <a:p>
              <a:pPr defTabSz="910828">
                <a:spcBef>
                  <a:spcPts val="200"/>
                </a:spcBef>
                <a:buSzPct val="100000"/>
                <a:buChar char="•"/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Access the regime where dynamical mass generation becomes dominant over the Higgs mechanism </a:t>
              </a:r>
            </a:p>
            <a:p>
              <a:pPr lvl="1" indent="0" defTabSz="910828">
                <a:defRPr sz="1200">
                  <a:uFill>
                    <a:solidFill>
                      <a:srgbClr val="000000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 </a:t>
              </a:r>
            </a:p>
          </p:txBody>
        </p:sp>
        <p:sp>
          <p:nvSpPr>
            <p:cNvPr id="70" name="V. Yakimenko, et.al. PRL 122, 190404 (2019)"/>
            <p:cNvSpPr txBox="1"/>
            <p:nvPr/>
          </p:nvSpPr>
          <p:spPr>
            <a:xfrm>
              <a:off x="200553" y="2328950"/>
              <a:ext cx="2575070" cy="194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lvl="1" indent="0" defTabSz="910828">
                <a:lnSpc>
                  <a:spcPct val="120000"/>
                </a:lnSpc>
                <a:buClr>
                  <a:srgbClr val="B51826"/>
                </a:buClr>
                <a:defRPr sz="900">
                  <a:solidFill>
                    <a:srgbClr val="C00001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t>V. Yakimenko, et.al. PRL 122, 190404 (2019)</a:t>
              </a:r>
            </a:p>
          </p:txBody>
        </p:sp>
        <p:sp>
          <p:nvSpPr>
            <p:cNvPr id="71" name="Electron-laser interaction"/>
            <p:cNvSpPr txBox="1"/>
            <p:nvPr/>
          </p:nvSpPr>
          <p:spPr>
            <a:xfrm>
              <a:off x="11530" y="16805"/>
              <a:ext cx="2897251" cy="5540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marR="28574" indent="40639" algn="ctr" defTabSz="3086323">
                <a:spcBef>
                  <a:spcPts val="1900"/>
                </a:spcBef>
                <a:defRPr sz="1600" b="1"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Fully non-perturbative QED regime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Equation"/>
                <p:cNvSpPr txBox="1"/>
                <p:nvPr/>
              </p:nvSpPr>
              <p:spPr>
                <a:xfrm>
                  <a:off x="881527" y="2087958"/>
                  <a:ext cx="1838571" cy="1873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15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∼0.1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@100</m:t>
                        </m:r>
                        <m:r>
                          <a:rPr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m:oMathPara>
                  </a14:m>
                  <a:endParaRPr sz="1500">
                    <a:solidFill>
                      <a:srgbClr val="C00001"/>
                    </a:solidFill>
                  </a:endParaRPr>
                </a:p>
              </p:txBody>
            </p:sp>
          </mc:Choice>
          <mc:Fallback xmlns="">
            <p:sp>
              <p:nvSpPr>
                <p:cNvPr id="7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1527" y="2087958"/>
                  <a:ext cx="1838571" cy="187359"/>
                </a:xfrm>
                <a:prstGeom prst="rect">
                  <a:avLst/>
                </a:prstGeom>
                <a:blipFill>
                  <a:blip r:embed="rId14"/>
                  <a:stretch>
                    <a:fillRect l="-685" r="-2055" b="-5625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4" name="Ultra-Short Bunches to Enable Qualitatively New Physics"/>
          <p:cNvSpPr/>
          <p:nvPr/>
        </p:nvSpPr>
        <p:spPr>
          <a:xfrm>
            <a:off x="102157" y="6194715"/>
            <a:ext cx="8939685" cy="417014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  <a:gs pos="100000">
                <a:srgbClr val="F5E7E6"/>
              </a:gs>
            </a:gsLst>
            <a:lin ang="16200000"/>
          </a:gradFill>
          <a:ln w="3175">
            <a:solidFill>
              <a:srgbClr val="A0001C"/>
            </a:solidFill>
            <a:bevel/>
          </a:ln>
          <a:effectLst>
            <a:outerShdw blurRad="25400" dist="127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65023" tIns="65023" rIns="65023" bIns="65023">
            <a:spAutoFit/>
          </a:bodyPr>
          <a:lstStyle>
            <a:lvl1pPr algn="ctr" defTabSz="1295400"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Ultra-Short Bunches to Enable Qualitatively New Physics</a:t>
            </a:r>
          </a:p>
        </p:txBody>
      </p:sp>
    </p:spTree>
    <p:extLst>
      <p:ext uri="{BB962C8B-B14F-4D97-AF65-F5344CB8AC3E}">
        <p14:creationId xmlns:p14="http://schemas.microsoft.com/office/powerpoint/2010/main" val="359765924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"/>
          <p:cNvSpPr/>
          <p:nvPr/>
        </p:nvSpPr>
        <p:spPr>
          <a:xfrm>
            <a:off x="1085311" y="3397511"/>
            <a:ext cx="1630635" cy="6072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633"/>
          </a:p>
        </p:txBody>
      </p:sp>
      <p:sp>
        <p:nvSpPr>
          <p:cNvPr id="137" name="FACET-II Beam will Access New Regim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FACET-II </a:t>
            </a:r>
            <a:r>
              <a:rPr lang="en-US" dirty="0"/>
              <a:t>: 3-stage bunch compressor S10 – S20</a:t>
            </a:r>
            <a:endParaRPr dirty="0"/>
          </a:p>
        </p:txBody>
      </p:sp>
      <p:sp>
        <p:nvSpPr>
          <p:cNvPr id="138" name="Low-emittance (state of the art photoinjector) and ultra-short (improved compression) beam will generate:…"/>
          <p:cNvSpPr txBox="1">
            <a:spLocks noGrp="1"/>
          </p:cNvSpPr>
          <p:nvPr>
            <p:ph type="body" idx="1"/>
          </p:nvPr>
        </p:nvSpPr>
        <p:spPr>
          <a:xfrm>
            <a:off x="236951" y="1562835"/>
            <a:ext cx="5549986" cy="1601126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sz="2400"/>
            </a:pPr>
            <a:r>
              <a:rPr lang="en-US" sz="1600" dirty="0"/>
              <a:t>FACET-II will use LCLS-style photo-injector</a:t>
            </a:r>
          </a:p>
          <a:p>
            <a:pPr marL="683112" lvl="1" indent="-285750">
              <a:buFont typeface="Arial" panose="020B0604020202020204" pitchFamily="34" charset="0"/>
              <a:buChar char="•"/>
              <a:defRPr sz="2400"/>
            </a:pPr>
            <a:r>
              <a:rPr lang="en-US" sz="1600" dirty="0"/>
              <a:t>designed for @ 2nC with </a:t>
            </a:r>
            <a:r>
              <a:rPr lang="el-GR" sz="1600" dirty="0"/>
              <a:t>ε</a:t>
            </a:r>
            <a:r>
              <a:rPr lang="en-US" sz="1600" baseline="-25000" dirty="0"/>
              <a:t>x,y</a:t>
            </a:r>
            <a:r>
              <a:rPr lang="en-US" sz="1600" dirty="0"/>
              <a:t> &lt; 3 </a:t>
            </a:r>
            <a:r>
              <a:rPr lang="el-GR" sz="1600" dirty="0"/>
              <a:t>μ</a:t>
            </a:r>
            <a:r>
              <a:rPr lang="en-US" sz="1600" dirty="0"/>
              <a:t>m-rad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/>
            </a:pPr>
            <a:r>
              <a:rPr lang="en-US" sz="1600" dirty="0"/>
              <a:t>Three-stage compression with reverse-sign chirp in BC20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/>
            </a:pPr>
            <a:r>
              <a:rPr lang="en-US" sz="1600" dirty="0"/>
              <a:t>Existing “W-chicane” compressor limited to I</a:t>
            </a:r>
            <a:r>
              <a:rPr lang="en-US" sz="1600" baseline="-25000" dirty="0"/>
              <a:t>pk</a:t>
            </a:r>
            <a:r>
              <a:rPr lang="en-US" sz="1600" dirty="0"/>
              <a:t> ~ 70 kA,</a:t>
            </a:r>
            <a:br>
              <a:rPr lang="en-US" sz="1600" dirty="0"/>
            </a:br>
            <a:r>
              <a:rPr lang="en-US" sz="1600" dirty="0"/>
              <a:t>with </a:t>
            </a:r>
            <a:r>
              <a:rPr lang="el-GR" sz="1600" dirty="0"/>
              <a:t>Δε</a:t>
            </a:r>
            <a:r>
              <a:rPr lang="en-US" sz="1600" baseline="-25000" dirty="0"/>
              <a:t>x</a:t>
            </a:r>
            <a:r>
              <a:rPr lang="en-US" sz="1600" dirty="0"/>
              <a:t> = 40 </a:t>
            </a:r>
            <a:r>
              <a:rPr lang="el-GR" sz="1600" dirty="0"/>
              <a:t>μ</a:t>
            </a:r>
            <a:r>
              <a:rPr lang="en-US" sz="1600" dirty="0"/>
              <a:t>m-rad due to CSR effects 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5098E917-DB7A-0742-9286-C009FA30B802}"/>
              </a:ext>
            </a:extLst>
          </p:cNvPr>
          <p:cNvPicPr>
            <a:picLocks/>
          </p:cNvPicPr>
          <p:nvPr/>
        </p:nvPicPr>
        <p:blipFill>
          <a:blip r:embed="rId3"/>
          <a:srcRect t="13375" b="12133"/>
          <a:stretch>
            <a:fillRect/>
          </a:stretch>
        </p:blipFill>
        <p:spPr>
          <a:xfrm>
            <a:off x="643764" y="3473003"/>
            <a:ext cx="7856469" cy="213620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2EBD4BFE-E259-9942-9413-847BB4EE643E}"/>
              </a:ext>
            </a:extLst>
          </p:cNvPr>
          <p:cNvSpPr/>
          <p:nvPr/>
        </p:nvSpPr>
        <p:spPr>
          <a:xfrm>
            <a:off x="236951" y="5733480"/>
            <a:ext cx="8670097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FACET-II can operate with significantly higher compression than FACET-I</a:t>
            </a:r>
            <a:br>
              <a:rPr lang="en-US" sz="1800" b="1">
                <a:solidFill>
                  <a:srgbClr val="000000"/>
                </a:solidFill>
              </a:rPr>
            </a:br>
            <a:r>
              <a:rPr lang="en-US" sz="1800" b="1">
                <a:solidFill>
                  <a:srgbClr val="000000"/>
                </a:solidFill>
              </a:rPr>
              <a:t>In this mode, significant emittance degradation due to CSR is expected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34161-B3AF-4740-87C6-4F3C629698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895" b="46699"/>
          <a:stretch/>
        </p:blipFill>
        <p:spPr>
          <a:xfrm>
            <a:off x="5864329" y="1603387"/>
            <a:ext cx="1876501" cy="1822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D8824E-EE42-C446-AEDD-4BA51829E91F}"/>
              </a:ext>
            </a:extLst>
          </p:cNvPr>
          <p:cNvSpPr txBox="1"/>
          <p:nvPr/>
        </p:nvSpPr>
        <p:spPr>
          <a:xfrm>
            <a:off x="6472004" y="1417056"/>
            <a:ext cx="2064668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6D Particle tracking to IP with 2D CSR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5D05C3-81E5-4A4E-B501-B7427904EF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435" t="50974" r="8110" b="1538"/>
          <a:stretch/>
        </p:blipFill>
        <p:spPr>
          <a:xfrm>
            <a:off x="7464605" y="1781879"/>
            <a:ext cx="1525929" cy="151265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F439D-5B12-F04C-ADAB-B94715AB40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4139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183A8-E1DF-D84D-BDED-0F015876A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BC20 configuration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7369F-5045-5846-9FB3-AED22BA84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7174" y="4414044"/>
            <a:ext cx="8540697" cy="15812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Proposed upgrade : “double-dogleg” style BC20 compressor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Reduced integrated bending &amp; optimized optics mitigates CSR degradation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baseline="-25000" dirty="0"/>
              <a:t>pk</a:t>
            </a:r>
            <a:r>
              <a:rPr lang="en-US" sz="1600" dirty="0"/>
              <a:t> ~200 kA with </a:t>
            </a:r>
            <a:r>
              <a:rPr lang="el-GR" sz="1600" dirty="0"/>
              <a:t>Δε</a:t>
            </a:r>
            <a:r>
              <a:rPr lang="en-US" sz="1600" baseline="-25000" dirty="0"/>
              <a:t>x</a:t>
            </a:r>
            <a:r>
              <a:rPr lang="en-US" sz="1600" dirty="0"/>
              <a:t> = 23 </a:t>
            </a:r>
            <a:r>
              <a:rPr lang="el-GR" sz="1600" dirty="0"/>
              <a:t>μ</a:t>
            </a:r>
            <a:r>
              <a:rPr lang="en-US" sz="1600" dirty="0"/>
              <a:t>m-rad </a:t>
            </a:r>
            <a:r>
              <a:rPr lang="en-US" sz="1600" i="1" dirty="0"/>
              <a:t>(low </a:t>
            </a:r>
            <a:r>
              <a:rPr lang="en-US" sz="1600" i="1" dirty="0" err="1"/>
              <a:t>espread</a:t>
            </a:r>
            <a:r>
              <a:rPr lang="en-US" sz="1600" i="1" dirty="0"/>
              <a:t>)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baseline="-25000" dirty="0"/>
              <a:t>pk</a:t>
            </a:r>
            <a:r>
              <a:rPr lang="en-US" sz="1600" i="1" dirty="0"/>
              <a:t> ~</a:t>
            </a:r>
            <a:r>
              <a:rPr lang="en-US" sz="1600" dirty="0"/>
              <a:t>300 kA with </a:t>
            </a:r>
            <a:r>
              <a:rPr lang="el-GR" sz="1600" dirty="0"/>
              <a:t>Δε</a:t>
            </a:r>
            <a:r>
              <a:rPr lang="en-US" sz="1600" baseline="-25000" dirty="0"/>
              <a:t>x</a:t>
            </a:r>
            <a:r>
              <a:rPr lang="en-US" sz="1600" dirty="0"/>
              <a:t> = 40 </a:t>
            </a:r>
            <a:r>
              <a:rPr lang="en-US" sz="1600" dirty="0" err="1"/>
              <a:t>μm</a:t>
            </a:r>
            <a:r>
              <a:rPr lang="en-US" sz="1600" dirty="0"/>
              <a:t>-rad </a:t>
            </a:r>
            <a:r>
              <a:rPr lang="en-US" sz="1600" i="1" dirty="0"/>
              <a:t>(high </a:t>
            </a:r>
            <a:r>
              <a:rPr lang="en-US" sz="1600" i="1" dirty="0" err="1"/>
              <a:t>espread</a:t>
            </a:r>
            <a:r>
              <a:rPr lang="en-US" sz="1600" i="1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8555AC-D5DB-9846-BD38-48E41EF44D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485" t="50795" r="5728" b="26"/>
          <a:stretch/>
        </p:blipFill>
        <p:spPr>
          <a:xfrm>
            <a:off x="7513425" y="2034685"/>
            <a:ext cx="1438741" cy="13881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4102F0-AA37-DA4B-8556-AAAFA7CDE38A}"/>
              </a:ext>
            </a:extLst>
          </p:cNvPr>
          <p:cNvSpPr txBox="1"/>
          <p:nvPr/>
        </p:nvSpPr>
        <p:spPr>
          <a:xfrm>
            <a:off x="6494146" y="1404365"/>
            <a:ext cx="2064668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6D Particle tracking to IP with 2D CSR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1BCBF0-DC86-034E-9B3C-C877DD716E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251" t="5596" r="8048" b="49474"/>
          <a:stretch/>
        </p:blipFill>
        <p:spPr>
          <a:xfrm>
            <a:off x="6228152" y="2103403"/>
            <a:ext cx="1285274" cy="12154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028230-97B0-6E4B-9BBE-77A5C1FADD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151" t="5852" r="8002" b="49708"/>
          <a:stretch/>
        </p:blipFill>
        <p:spPr>
          <a:xfrm>
            <a:off x="6249810" y="3521438"/>
            <a:ext cx="1263615" cy="13006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691127-57B9-054B-909C-32C19895EB7D}"/>
              </a:ext>
            </a:extLst>
          </p:cNvPr>
          <p:cNvSpPr txBox="1"/>
          <p:nvPr/>
        </p:nvSpPr>
        <p:spPr>
          <a:xfrm>
            <a:off x="7149542" y="3270053"/>
            <a:ext cx="727763" cy="2410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9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δ</a:t>
            </a:r>
            <a:r>
              <a:rPr kumimoji="0" lang="en-US" sz="9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</a:t>
            </a:r>
            <a:r>
              <a:rPr kumimoji="0" lang="en-US" sz="9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/E = 0.9%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3F17A3-2CF5-2340-AA50-F6BA533A470C}"/>
              </a:ext>
            </a:extLst>
          </p:cNvPr>
          <p:cNvSpPr txBox="1"/>
          <p:nvPr/>
        </p:nvSpPr>
        <p:spPr>
          <a:xfrm>
            <a:off x="7162598" y="1766675"/>
            <a:ext cx="727763" cy="2410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9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δ</a:t>
            </a:r>
            <a:r>
              <a:rPr kumimoji="0" lang="en-US" sz="9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</a:t>
            </a:r>
            <a:r>
              <a:rPr kumimoji="0" lang="en-US" sz="9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/E = 0.4%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4B7DDF8-30A5-974B-B820-52B7DA89BE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918" t="50322"/>
          <a:stretch/>
        </p:blipFill>
        <p:spPr>
          <a:xfrm>
            <a:off x="7546189" y="3435582"/>
            <a:ext cx="1600907" cy="1486796"/>
          </a:xfrm>
          <a:prstGeom prst="rect">
            <a:avLst/>
          </a:prstGeom>
        </p:spPr>
      </p:pic>
      <p:sp>
        <p:nvSpPr>
          <p:cNvPr id="19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F732E850-9CAF-9249-A86D-3A456A326437}"/>
              </a:ext>
            </a:extLst>
          </p:cNvPr>
          <p:cNvSpPr/>
          <p:nvPr/>
        </p:nvSpPr>
        <p:spPr>
          <a:xfrm>
            <a:off x="265384" y="6129199"/>
            <a:ext cx="8085710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 dirty="0">
                <a:solidFill>
                  <a:srgbClr val="000000"/>
                </a:solidFill>
              </a:rPr>
              <a:t>Proposed upgrades to BC20 partially mitigates CSR emittance growth and generates high peak current electron beams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8A6FE697-8310-724A-90BB-847DC29A15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6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46E268-ACC6-F549-B1AE-B469BDDC21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533390"/>
            <a:ext cx="5864273" cy="264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9099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78B92-58A8-7E45-9E68-11A365F83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simulation tools against FACET-II experiments important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43213B-F0A1-8F42-B4B4-551E94165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575" y="1330502"/>
            <a:ext cx="8479896" cy="226769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Updated 2D CSR Model implemented in Lucretia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i="1" dirty="0"/>
              <a:t>Y. Cai, Phys. Rev. Accel. Beams 23, 014402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Discrepancy with 1d model seen for I</a:t>
            </a:r>
            <a:r>
              <a:rPr lang="en-US" sz="1800" baseline="-25000" dirty="0"/>
              <a:t>pk</a:t>
            </a:r>
            <a:r>
              <a:rPr lang="en-US" sz="1800" dirty="0"/>
              <a:t> &gt; 10 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Important to benchmark in experiment @ FACET-II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ML surrogate-modeling opportunity for improved simulation speed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addressed in recent grant approval, work ongoing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4FB5F7-A39F-C84F-8AC5-4DFDB6B18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327" y="3773787"/>
            <a:ext cx="3403155" cy="2174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1ABD97-B3E8-924F-9F97-DC78A737C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26" y="3641699"/>
            <a:ext cx="2907327" cy="203921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9A0F11C-E169-2E4A-8D69-F8C39817664C}"/>
              </a:ext>
            </a:extLst>
          </p:cNvPr>
          <p:cNvCxnSpPr/>
          <p:nvPr/>
        </p:nvCxnSpPr>
        <p:spPr>
          <a:xfrm>
            <a:off x="5155660" y="3830398"/>
            <a:ext cx="3403154" cy="0"/>
          </a:xfrm>
          <a:prstGeom prst="straightConnector1">
            <a:avLst/>
          </a:prstGeom>
          <a:ln w="444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ECA50ED-C2E9-3C4E-A33B-6C0F4D2701FF}"/>
              </a:ext>
            </a:extLst>
          </p:cNvPr>
          <p:cNvSpPr txBox="1"/>
          <p:nvPr/>
        </p:nvSpPr>
        <p:spPr>
          <a:xfrm>
            <a:off x="5282116" y="3509612"/>
            <a:ext cx="3294172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321457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Adjust Bunch Length with Laser Heater (Upgrade)</a:t>
            </a:r>
          </a:p>
        </p:txBody>
      </p:sp>
      <p:sp>
        <p:nvSpPr>
          <p:cNvPr id="9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1629A64A-B732-3A43-9A9F-7B97FFC23577}"/>
              </a:ext>
            </a:extLst>
          </p:cNvPr>
          <p:cNvSpPr/>
          <p:nvPr/>
        </p:nvSpPr>
        <p:spPr>
          <a:xfrm>
            <a:off x="138460" y="6012551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Going beyond 1-d CSR models important when compressing beyond 10 kA</a:t>
            </a:r>
          </a:p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R&amp;D on efficient 2D CSR code implementations in tracking models ongoing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BF7B5-73B2-7645-9D4F-8C2B71FC63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0496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681A0-C5CF-FD4B-88E9-8A3EA19C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design targets for emittance compensated CSR bunch compressor: FACET-III in ESA @ 30 GeV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327686B-8741-0E4F-A484-B545086DE94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50853" y="1490308"/>
                <a:ext cx="8437828" cy="3978675"/>
              </a:xfrm>
            </p:spPr>
            <p:txBody>
              <a:bodyPr/>
              <a:lstStyle/>
              <a:p>
                <a:r>
                  <a:rPr lang="en-US" sz="1800" b="1" dirty="0"/>
                  <a:t>1 </a:t>
                </a:r>
                <a:r>
                  <a:rPr lang="el-GR" sz="1800" b="1" dirty="0"/>
                  <a:t>μ</a:t>
                </a:r>
                <a:r>
                  <a:rPr lang="en-US" sz="1800" b="1" dirty="0"/>
                  <a:t>m-rad level emittance at &lt;</a:t>
                </a:r>
                <a:r>
                  <a:rPr lang="el-GR" sz="1800" b="1" dirty="0"/>
                  <a:t>μ</a:t>
                </a:r>
                <a:r>
                  <a:rPr lang="en-US" sz="1800" b="1" dirty="0"/>
                  <a:t>m rms bunch length at a meaningful charge (I</a:t>
                </a:r>
                <a:r>
                  <a:rPr lang="en-US" sz="1800" b="1" baseline="-25000" dirty="0"/>
                  <a:t>pk</a:t>
                </a:r>
                <a:r>
                  <a:rPr lang="en-US" sz="1800" b="1" dirty="0"/>
                  <a:t>&gt;100kA)</a:t>
                </a:r>
                <a:br>
                  <a:rPr lang="en-US" sz="1800" b="1" dirty="0"/>
                </a:br>
                <a:endParaRPr lang="en-US" sz="18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70 – 125 GeV for HEP collider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10 – 30 GeV for extreme power FEL applications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𝑥𝑟𝑎𝑦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sz="1800" dirty="0"/>
                  <a:t>)</a:t>
                </a:r>
                <a:br>
                  <a:rPr lang="en-US" sz="1800" dirty="0"/>
                </a:br>
                <a:endParaRPr lang="en-US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Assumptions:</a:t>
                </a:r>
              </a:p>
              <a:p>
                <a:pPr marL="740262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Join FACET-II &amp; LCLS Cu LINAC for 30 GeV in ESA to study limits of CSR emittance-compensated bunch compression</a:t>
                </a:r>
              </a:p>
              <a:p>
                <a:pPr marL="740262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for electron injector: </a:t>
                </a:r>
                <a:r>
                  <a:rPr lang="el-GR" sz="1800" dirty="0"/>
                  <a:t>ε</a:t>
                </a:r>
                <a:r>
                  <a:rPr lang="en-US" sz="1800" baseline="-25000" dirty="0"/>
                  <a:t>n</a:t>
                </a:r>
                <a:r>
                  <a:rPr lang="en-US" sz="1800" dirty="0"/>
                  <a:t> = 0.5 </a:t>
                </a:r>
                <a:r>
                  <a:rPr lang="el-GR" sz="1800" dirty="0"/>
                  <a:t>μ</a:t>
                </a:r>
                <a:r>
                  <a:rPr lang="en-US" sz="1800" dirty="0"/>
                  <a:t>m-rad @ Q = 2 nC</a:t>
                </a:r>
              </a:p>
              <a:p>
                <a:pPr marL="983218" lvl="2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(TOPGUN) – </a:t>
                </a:r>
                <a:r>
                  <a:rPr lang="en-US" sz="1800" i="1" dirty="0"/>
                  <a:t>Injector R&amp;D not discussed here</a:t>
                </a:r>
              </a:p>
              <a:p>
                <a:pPr marL="740262" lvl="1" indent="-342900"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 marL="740262" lvl="1" indent="-342900">
                  <a:buFont typeface="Arial" panose="020B0604020202020204" pitchFamily="34" charset="0"/>
                  <a:buChar char="•"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327686B-8741-0E4F-A484-B545086DE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0853" y="1490308"/>
                <a:ext cx="8437828" cy="3978675"/>
              </a:xfrm>
              <a:blipFill>
                <a:blip r:embed="rId3"/>
                <a:stretch>
                  <a:fillRect l="-1654" t="-1592" r="-902" b="-3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1A6F6EBE-52F4-EB42-BF02-E81C41ADFB37}"/>
              </a:ext>
            </a:extLst>
          </p:cNvPr>
          <p:cNvSpPr/>
          <p:nvPr/>
        </p:nvSpPr>
        <p:spPr>
          <a:xfrm>
            <a:off x="285919" y="5871593"/>
            <a:ext cx="8437828" cy="369330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Conduct feasibility study for CSR emittance-compensated bunch compressor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8B316-B9E2-7240-97C7-0096185037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5186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FBFA-A1F1-9244-8110-43D7AC70F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degradation by CSR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D63004-80C6-9648-88F9-56C6E969E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504" y="1386263"/>
            <a:ext cx="6715574" cy="43352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600" dirty="0"/>
              <a:t>δ</a:t>
            </a:r>
            <a:r>
              <a:rPr lang="en-US" sz="1600" dirty="0" err="1"/>
              <a:t>P</a:t>
            </a:r>
            <a:r>
              <a:rPr lang="en-US" sz="1600" baseline="-25000" dirty="0" err="1"/>
              <a:t>z,CSR</a:t>
            </a:r>
            <a:r>
              <a:rPr lang="en-US" sz="1600" dirty="0"/>
              <a:t> momentum kicks as CSR “Wake” catches up to beam in bends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Correlated with longitudinal position along 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Projected emittance degraded due to misalignment of longitudinal slices along z axis in bending plane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Can be analytically estimated for Gaussian profiles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Slice emittance also affected by CSR if sufficient mixing in z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“phase mixing” ⇒ incoherent “sum” of C-S invariants.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Particle tracking simulation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At FACET-II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l-GR" sz="1600" dirty="0"/>
              <a:t>Δε</a:t>
            </a:r>
            <a:r>
              <a:rPr lang="en-US" sz="1600" baseline="-25000" dirty="0"/>
              <a:t>x</a:t>
            </a:r>
            <a:r>
              <a:rPr lang="el-GR" sz="1600" dirty="0"/>
              <a:t> ~</a:t>
            </a:r>
            <a:r>
              <a:rPr lang="en-US" sz="1600" dirty="0"/>
              <a:t> 40 </a:t>
            </a:r>
            <a:r>
              <a:rPr lang="el-GR" sz="1600" dirty="0"/>
              <a:t>μ</a:t>
            </a:r>
            <a:r>
              <a:rPr lang="en-US" sz="1600" dirty="0"/>
              <a:t>m @ max compression</a:t>
            </a:r>
          </a:p>
          <a:p>
            <a:pPr marL="74026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Effect severe enough to also limit max compression for W-chicane optics: I</a:t>
            </a:r>
            <a:r>
              <a:rPr lang="en-US" sz="1600" baseline="-25000" dirty="0"/>
              <a:t>pk</a:t>
            </a:r>
            <a:r>
              <a:rPr lang="en-US" sz="1600" dirty="0"/>
              <a:t> &lt;70 kA for “W”, 300 kA for upgraded optics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61E91F1-752C-8647-8E0F-551E49CBAF8E}"/>
              </a:ext>
            </a:extLst>
          </p:cNvPr>
          <p:cNvGrpSpPr/>
          <p:nvPr/>
        </p:nvGrpSpPr>
        <p:grpSpPr>
          <a:xfrm>
            <a:off x="5721421" y="1570645"/>
            <a:ext cx="3238766" cy="1346983"/>
            <a:chOff x="2465044" y="1856614"/>
            <a:chExt cx="3238766" cy="134698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C0A72A-39CF-7240-B10F-B020FC2E0FF3}"/>
                </a:ext>
              </a:extLst>
            </p:cNvPr>
            <p:cNvSpPr/>
            <p:nvPr/>
          </p:nvSpPr>
          <p:spPr>
            <a:xfrm>
              <a:off x="3823855" y="1886350"/>
              <a:ext cx="1879955" cy="55631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030C3671-5464-2243-B2E7-5A127B015753}"/>
                </a:ext>
              </a:extLst>
            </p:cNvPr>
            <p:cNvSpPr/>
            <p:nvPr/>
          </p:nvSpPr>
          <p:spPr>
            <a:xfrm>
              <a:off x="2465044" y="2106956"/>
              <a:ext cx="2717622" cy="1096641"/>
            </a:xfrm>
            <a:prstGeom prst="arc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CFBDB697-8130-C849-866A-CF1D6CC77AB2}"/>
                </a:ext>
              </a:extLst>
            </p:cNvPr>
            <p:cNvSpPr/>
            <p:nvPr/>
          </p:nvSpPr>
          <p:spPr>
            <a:xfrm>
              <a:off x="2949090" y="2093111"/>
              <a:ext cx="2351879" cy="1110486"/>
            </a:xfrm>
            <a:prstGeom prst="arc">
              <a:avLst>
                <a:gd name="adj1" fmla="val 14776869"/>
                <a:gd name="adj2" fmla="val 21573908"/>
              </a:avLst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DFE640-0D42-754B-A28E-062472D0981C}"/>
                </a:ext>
              </a:extLst>
            </p:cNvPr>
            <p:cNvSpPr txBox="1"/>
            <p:nvPr/>
          </p:nvSpPr>
          <p:spPr>
            <a:xfrm>
              <a:off x="4974843" y="1856614"/>
              <a:ext cx="681277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"/>
                </a:rPr>
                <a:t>Dipole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4A6583-95CB-7145-9949-0E530E75268F}"/>
                </a:ext>
              </a:extLst>
            </p:cNvPr>
            <p:cNvSpPr txBox="1"/>
            <p:nvPr/>
          </p:nvSpPr>
          <p:spPr>
            <a:xfrm>
              <a:off x="5063809" y="2632098"/>
              <a:ext cx="503343" cy="241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algn="l" rtl="0" latinLnBrk="1" hangingPunct="0"/>
              <a:r>
                <a:rPr kumimoji="0" lang="en-US" sz="900" b="1" i="0" u="none" strike="noStrike" cap="none" spc="0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"/>
                </a:rPr>
                <a:t>P</a:t>
              </a:r>
              <a:r>
                <a:rPr kumimoji="0" lang="en-US" sz="9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"/>
                </a:rPr>
                <a:t> </a:t>
              </a:r>
              <a:r>
                <a:rPr kumimoji="0" lang="en-US" sz="900" b="1" i="0" u="none" strike="noStrike" cap="none" spc="0" normalizeH="0" baseline="0" dirty="0">
                  <a:ln>
                    <a:noFill/>
                  </a:ln>
                  <a:solidFill>
                    <a:schemeClr val="accent5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"/>
                </a:rPr>
                <a:t>P+</a:t>
              </a:r>
              <a:r>
                <a:rPr lang="el-GR" b="1" dirty="0">
                  <a:solidFill>
                    <a:schemeClr val="accent5"/>
                  </a:solidFill>
                </a:rPr>
                <a:t>δ</a:t>
              </a:r>
              <a:r>
                <a:rPr lang="en-US" b="1" dirty="0">
                  <a:solidFill>
                    <a:schemeClr val="accent5"/>
                  </a:solidFill>
                </a:rPr>
                <a:t>P</a:t>
              </a:r>
              <a:endParaRPr kumimoji="0" lang="en-US" sz="900" b="1" i="0" u="none" strike="noStrike" cap="none" spc="0" normalizeH="0" baseline="0" dirty="0">
                <a:ln>
                  <a:noFill/>
                </a:ln>
                <a:solidFill>
                  <a:schemeClr val="accent5"/>
                </a:solidFill>
                <a:effectLst/>
                <a:uFillTx/>
                <a:sym typeface="Helvetica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B320958-0933-0041-B354-C2D963C4D21E}"/>
              </a:ext>
            </a:extLst>
          </p:cNvPr>
          <p:cNvGrpSpPr/>
          <p:nvPr/>
        </p:nvGrpSpPr>
        <p:grpSpPr>
          <a:xfrm>
            <a:off x="7094147" y="2593454"/>
            <a:ext cx="1791703" cy="842387"/>
            <a:chOff x="5956444" y="1764856"/>
            <a:chExt cx="1791703" cy="842387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3138812-2B6F-BC48-AC95-35A29EA391CD}"/>
                </a:ext>
              </a:extLst>
            </p:cNvPr>
            <p:cNvCxnSpPr>
              <a:cxnSpLocks/>
            </p:cNvCxnSpPr>
            <p:nvPr/>
          </p:nvCxnSpPr>
          <p:spPr>
            <a:xfrm>
              <a:off x="6145024" y="2205427"/>
              <a:ext cx="14771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6403621-BCCA-1049-B47F-6BC408C897B9}"/>
                </a:ext>
              </a:extLst>
            </p:cNvPr>
            <p:cNvSpPr/>
            <p:nvPr/>
          </p:nvSpPr>
          <p:spPr>
            <a:xfrm>
              <a:off x="6292095" y="2093111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E6CBBA-6355-4546-B6B2-70296925FF9A}"/>
                </a:ext>
              </a:extLst>
            </p:cNvPr>
            <p:cNvSpPr/>
            <p:nvPr/>
          </p:nvSpPr>
          <p:spPr>
            <a:xfrm>
              <a:off x="6360188" y="2061141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9C5650-4782-F248-AF4E-84A31270AE31}"/>
                </a:ext>
              </a:extLst>
            </p:cNvPr>
            <p:cNvSpPr/>
            <p:nvPr/>
          </p:nvSpPr>
          <p:spPr>
            <a:xfrm>
              <a:off x="6435857" y="2002536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6976BB-802C-F84F-A669-CC05B38ED122}"/>
                </a:ext>
              </a:extLst>
            </p:cNvPr>
            <p:cNvSpPr/>
            <p:nvPr/>
          </p:nvSpPr>
          <p:spPr>
            <a:xfrm>
              <a:off x="6500398" y="1968939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4E2FBF-9410-C34E-A5CF-D0FF2F4B71D1}"/>
                </a:ext>
              </a:extLst>
            </p:cNvPr>
            <p:cNvSpPr/>
            <p:nvPr/>
          </p:nvSpPr>
          <p:spPr>
            <a:xfrm>
              <a:off x="6570269" y="1940039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F45186-5685-2A4F-80BC-1A6DE0601B97}"/>
                </a:ext>
              </a:extLst>
            </p:cNvPr>
            <p:cNvSpPr/>
            <p:nvPr/>
          </p:nvSpPr>
          <p:spPr>
            <a:xfrm>
              <a:off x="6640737" y="1989730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D057F4D-227B-BD4C-975A-CFAFBB9F40F2}"/>
                </a:ext>
              </a:extLst>
            </p:cNvPr>
            <p:cNvSpPr/>
            <p:nvPr/>
          </p:nvSpPr>
          <p:spPr>
            <a:xfrm>
              <a:off x="6705278" y="2070732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1280809-934C-6E48-AA03-7DD4FA563846}"/>
                </a:ext>
              </a:extLst>
            </p:cNvPr>
            <p:cNvSpPr/>
            <p:nvPr/>
          </p:nvSpPr>
          <p:spPr>
            <a:xfrm>
              <a:off x="6773878" y="2156378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5158B0B-3C93-534C-9FB8-5C037D8AD3F8}"/>
                </a:ext>
              </a:extLst>
            </p:cNvPr>
            <p:cNvSpPr/>
            <p:nvPr/>
          </p:nvSpPr>
          <p:spPr>
            <a:xfrm>
              <a:off x="6839690" y="2257691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7AEC52-4B82-8C44-AD9D-F4789D5A2FDF}"/>
                </a:ext>
              </a:extLst>
            </p:cNvPr>
            <p:cNvSpPr/>
            <p:nvPr/>
          </p:nvSpPr>
          <p:spPr>
            <a:xfrm>
              <a:off x="6911394" y="2191690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224329A-7B07-C24C-B4F8-723C3E45B3BC}"/>
                </a:ext>
              </a:extLst>
            </p:cNvPr>
            <p:cNvSpPr/>
            <p:nvPr/>
          </p:nvSpPr>
          <p:spPr>
            <a:xfrm>
              <a:off x="6982181" y="2102151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4BCC746-97D8-AB44-BCAC-44F17999F421}"/>
                </a:ext>
              </a:extLst>
            </p:cNvPr>
            <p:cNvSpPr/>
            <p:nvPr/>
          </p:nvSpPr>
          <p:spPr>
            <a:xfrm>
              <a:off x="7051321" y="2016914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D230AC1-184E-4B4D-9AD8-D7B525690D7F}"/>
                </a:ext>
              </a:extLst>
            </p:cNvPr>
            <p:cNvSpPr/>
            <p:nvPr/>
          </p:nvSpPr>
          <p:spPr>
            <a:xfrm>
              <a:off x="7122520" y="1997055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18A6843-4736-604C-945D-631D51389D49}"/>
                </a:ext>
              </a:extLst>
            </p:cNvPr>
            <p:cNvSpPr/>
            <p:nvPr/>
          </p:nvSpPr>
          <p:spPr>
            <a:xfrm>
              <a:off x="7192211" y="2059552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93C7555-EE7B-5D42-9AA8-2FCD61AAA61B}"/>
                </a:ext>
              </a:extLst>
            </p:cNvPr>
            <p:cNvSpPr/>
            <p:nvPr/>
          </p:nvSpPr>
          <p:spPr>
            <a:xfrm>
              <a:off x="7262839" y="2082915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17F2AB1-975D-0A44-94C4-C37C22D5D805}"/>
                </a:ext>
              </a:extLst>
            </p:cNvPr>
            <p:cNvSpPr/>
            <p:nvPr/>
          </p:nvSpPr>
          <p:spPr>
            <a:xfrm>
              <a:off x="7328821" y="2034601"/>
              <a:ext cx="45719" cy="34955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365C0"/>
              </a:solidFill>
              <a:prstDash val="solid"/>
              <a:bevel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2CE7CD3-A9DD-944D-9DC0-CEF0B2F5F099}"/>
                </a:ext>
              </a:extLst>
            </p:cNvPr>
            <p:cNvSpPr txBox="1"/>
            <p:nvPr/>
          </p:nvSpPr>
          <p:spPr>
            <a:xfrm>
              <a:off x="7587847" y="2168012"/>
              <a:ext cx="160300" cy="241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"/>
                </a:rPr>
                <a:t>z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0F525B8-CD60-494D-8362-7FDDAADA2957}"/>
                </a:ext>
              </a:extLst>
            </p:cNvPr>
            <p:cNvCxnSpPr/>
            <p:nvPr/>
          </p:nvCxnSpPr>
          <p:spPr>
            <a:xfrm flipV="1">
              <a:off x="6145024" y="1764856"/>
              <a:ext cx="0" cy="4405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D51A4F-25B7-1740-8EE9-60A8D0DD1757}"/>
                </a:ext>
              </a:extLst>
            </p:cNvPr>
            <p:cNvSpPr txBox="1"/>
            <p:nvPr/>
          </p:nvSpPr>
          <p:spPr>
            <a:xfrm>
              <a:off x="5956444" y="1818460"/>
              <a:ext cx="160300" cy="241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321457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rgbClr val="000000"/>
                  </a:solidFill>
                </a:rPr>
                <a:t>x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</p:grp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A3F4FA32-C2C1-9E4A-9C6D-7BB5A7DBB1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0DCDE-AAFC-5746-B3E8-9D85B50E3CB1}" type="slidenum">
              <a:rPr lang="en-US" smtClean="0"/>
              <a:t>9</a:t>
            </a:fld>
            <a:endParaRPr lang="en-US"/>
          </a:p>
        </p:txBody>
      </p:sp>
      <p:sp>
        <p:nvSpPr>
          <p:cNvPr id="40" name="HEP LC with round bunches: ~10 times reduction of required beam power and corresponding reduction in cost by ~3 times">
            <a:extLst>
              <a:ext uri="{FF2B5EF4-FFF2-40B4-BE49-F238E27FC236}">
                <a16:creationId xmlns:a16="http://schemas.microsoft.com/office/drawing/2014/main" id="{BC926B59-E12D-5F46-83CC-6C792F86573A}"/>
              </a:ext>
            </a:extLst>
          </p:cNvPr>
          <p:cNvSpPr/>
          <p:nvPr/>
        </p:nvSpPr>
        <p:spPr>
          <a:xfrm>
            <a:off x="134029" y="5672766"/>
            <a:ext cx="8437828" cy="646329"/>
          </a:xfrm>
          <a:prstGeom prst="rect">
            <a:avLst/>
          </a:prstGeom>
          <a:gradFill>
            <a:gsLst>
              <a:gs pos="0">
                <a:srgbClr val="F5E7E6"/>
              </a:gs>
              <a:gs pos="100000">
                <a:srgbClr val="EBCBCA"/>
              </a:gs>
            </a:gsLst>
            <a:lin ang="16200000"/>
          </a:gradFill>
          <a:ln w="12700">
            <a:solidFill>
              <a:srgbClr val="A0001C"/>
            </a:solidFill>
            <a:bevel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1295400"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0796" rtl="0" hangingPunct="0"/>
            <a:r>
              <a:rPr lang="en-US" sz="1800" b="1">
                <a:solidFill>
                  <a:srgbClr val="000000"/>
                </a:solidFill>
              </a:rPr>
              <a:t>Interaction of Coherent SR wake with bunch through and beyond bend magnets leads to degradation of emittances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638C6A9-611F-4541-A7CE-423581236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348" y="3792629"/>
            <a:ext cx="2058466" cy="148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1534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21457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21457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21457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21457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32FC43EF0FED4780ACC1CA83997C2F" ma:contentTypeVersion="1" ma:contentTypeDescription="Create a new document." ma:contentTypeScope="" ma:versionID="98cbaf62fd469cc64be9d104441a273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2E6D2DF-783F-45BF-8CBA-726D81A2E2B6}">
  <ds:schemaRefs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0C904EF-6CE0-4098-935E-4A375A4DC9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3D6B7D-20B9-4A96-8917-8DB5E885D552}">
  <ds:schemaRefs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198253</TotalTime>
  <Words>3113</Words>
  <Application>Microsoft Macintosh PowerPoint</Application>
  <PresentationFormat>On-screen Show (4:3)</PresentationFormat>
  <Paragraphs>383</Paragraphs>
  <Slides>30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Cambria Math</vt:lpstr>
      <vt:lpstr>Helvetica</vt:lpstr>
      <vt:lpstr>Helvetica Light</vt:lpstr>
      <vt:lpstr>Helvetica Neue</vt:lpstr>
      <vt:lpstr>Helvetica Neue Medium</vt:lpstr>
      <vt:lpstr>Times New Roman</vt:lpstr>
      <vt:lpstr>Times Roman</vt:lpstr>
      <vt:lpstr>Verdana</vt:lpstr>
      <vt:lpstr>Default</vt:lpstr>
      <vt:lpstr>BDS Design Issues with Short-Bunch LC Configurations</vt:lpstr>
      <vt:lpstr>Overview</vt:lpstr>
      <vt:lpstr>3 TeV PWFA LC γγ beam parameter study</vt:lpstr>
      <vt:lpstr>The primary goal of FACET-II is to develop new technologies for next-generation research facilities</vt:lpstr>
      <vt:lpstr>FACET-II : 3-stage bunch compressor S10 – S20</vt:lpstr>
      <vt:lpstr>New BC20 configuration </vt:lpstr>
      <vt:lpstr>Benchmarking simulation tools against FACET-II experiments important</vt:lpstr>
      <vt:lpstr>Definition of design targets for emittance compensated CSR bunch compressor: FACET-III in ESA @ 30 GeV </vt:lpstr>
      <vt:lpstr>Emittance degradation by CSR</vt:lpstr>
      <vt:lpstr>30 GeV wiggler compressor with distributed CSR compensation using linear-kick interpretation for CSR</vt:lpstr>
      <vt:lpstr>Wiggler simulation: optical non-linearities + CSR</vt:lpstr>
      <vt:lpstr>Optimization of 3D bunch density @ 2 nC</vt:lpstr>
      <vt:lpstr>Arc compressor option</vt:lpstr>
      <vt:lpstr>Status summary &amp; compressor design next steps</vt:lpstr>
      <vt:lpstr>FBCFS – 6 km Compressor </vt:lpstr>
      <vt:lpstr>BC FODO Cell &amp; CSR Shielding Possibility</vt:lpstr>
      <vt:lpstr>Next steps: Collective effects modeling R&amp;D</vt:lpstr>
      <vt:lpstr>Next steps: Employ Machine Learning to speed up simulations</vt:lpstr>
      <vt:lpstr>Backup Slides</vt:lpstr>
      <vt:lpstr>Survey Coordinates of FBCFS</vt:lpstr>
      <vt:lpstr>RF Phase Jitter</vt:lpstr>
      <vt:lpstr>FACET-II 2-Stage Compression Configuration</vt:lpstr>
      <vt:lpstr>FACET-II Particle Tracking &amp; Monte Carlo Simulation</vt:lpstr>
      <vt:lpstr>ML Surrogate Model Development</vt:lpstr>
      <vt:lpstr>Linear Collider Luminosity @ Low Power</vt:lpstr>
      <vt:lpstr>BC + FFS Performance (CSR OFF)</vt:lpstr>
      <vt:lpstr>Start-to-End Tracking</vt:lpstr>
      <vt:lpstr>Effect of Linac Wakes and CSR (1-d unshielded CSR model)</vt:lpstr>
      <vt:lpstr>FFS Longitudinal Space-Charge</vt:lpstr>
      <vt:lpstr>Material Effects Considerations: Image Current Heating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FACET-II Conceptual Design</dc:title>
  <cp:lastModifiedBy>Glen White</cp:lastModifiedBy>
  <cp:revision>403</cp:revision>
  <cp:lastPrinted>2018-12-07T00:52:36Z</cp:lastPrinted>
  <dcterms:modified xsi:type="dcterms:W3CDTF">2020-10-20T23:12:13Z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0x010100AE32FC43EF0FED4780ACC1CA83997C2F</vt:lpwstr>
  </property>
</Properties>
</file>