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2"/>
  </p:notesMasterIdLst>
  <p:sldIdLst>
    <p:sldId id="257" r:id="rId2"/>
    <p:sldId id="457" r:id="rId3"/>
    <p:sldId id="452" r:id="rId4"/>
    <p:sldId id="446" r:id="rId5"/>
    <p:sldId id="507" r:id="rId6"/>
    <p:sldId id="508" r:id="rId7"/>
    <p:sldId id="505" r:id="rId8"/>
    <p:sldId id="462" r:id="rId9"/>
    <p:sldId id="511" r:id="rId10"/>
    <p:sldId id="461" r:id="rId11"/>
    <p:sldId id="506" r:id="rId12"/>
    <p:sldId id="504" r:id="rId13"/>
    <p:sldId id="348" r:id="rId14"/>
    <p:sldId id="510" r:id="rId15"/>
    <p:sldId id="509" r:id="rId16"/>
    <p:sldId id="453" r:id="rId17"/>
    <p:sldId id="512" r:id="rId18"/>
    <p:sldId id="445" r:id="rId19"/>
    <p:sldId id="458" r:id="rId20"/>
    <p:sldId id="35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z2Zp+eJq0OevfK5MoPxFfg==" hashData="NWdEIiVGyjS+Ur8tOm6S4lY3xRYKowY6GzPOLhp4jZYStoGms7XGuEJkvfAH+Iz4KeQsbKWy59BbPwUgBMC3Aw=="/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met Mathieu" initials="OM" lastIdx="1" clrIdx="0">
    <p:extLst>
      <p:ext uri="{19B8F6BF-5375-455C-9EA6-DF929625EA0E}">
        <p15:presenceInfo xmlns:p15="http://schemas.microsoft.com/office/powerpoint/2012/main" userId="0400952d450a9305" providerId="Windows Live"/>
      </p:ext>
    </p:extLst>
  </p:cmAuthor>
  <p:cmAuthor id="2" name="片山 領" initials="片山" lastIdx="3" clrIdx="1">
    <p:extLst>
      <p:ext uri="{19B8F6BF-5375-455C-9EA6-DF929625EA0E}">
        <p15:presenceInfo xmlns:p15="http://schemas.microsoft.com/office/powerpoint/2012/main" userId="559cf6fd1380456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E3"/>
    <a:srgbClr val="DD6430"/>
    <a:srgbClr val="D1766B"/>
    <a:srgbClr val="D9D9D9"/>
    <a:srgbClr val="6C9BD2"/>
    <a:srgbClr val="1D50A1"/>
    <a:srgbClr val="B4B7C0"/>
    <a:srgbClr val="A5C7C9"/>
    <a:srgbClr val="D5D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34" autoAdjust="0"/>
    <p:restoredTop sz="95742" autoAdjust="0"/>
  </p:normalViewPr>
  <p:slideViewPr>
    <p:cSldViewPr snapToGrid="0">
      <p:cViewPr varScale="1">
        <p:scale>
          <a:sx n="75" d="100"/>
          <a:sy n="75" d="100"/>
        </p:scale>
        <p:origin x="168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016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10-15T17:36:22.940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2FD1B-8103-4D2E-B2B8-F6B4FA21BB42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8FCD5-2B77-4CDA-9A16-0E7825A18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65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042FA-7321-DB48-AF7E-AF61D67CED6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486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042FA-7321-DB48-AF7E-AF61D67CED6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21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Mathieu Omet, 2019/10/31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Mathieu Omet, 2019/10/31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695DC0-B25D-409E-88A4-A1BE20F515B0}"/>
              </a:ext>
            </a:extLst>
          </p:cNvPr>
          <p:cNvCxnSpPr>
            <a:cxnSpLocks/>
          </p:cNvCxnSpPr>
          <p:nvPr userDrawn="1"/>
        </p:nvCxnSpPr>
        <p:spPr>
          <a:xfrm>
            <a:off x="-321408" y="5841048"/>
            <a:ext cx="4415888" cy="1265872"/>
          </a:xfrm>
          <a:prstGeom prst="line">
            <a:avLst/>
          </a:prstGeom>
          <a:ln w="190500">
            <a:solidFill>
              <a:srgbClr val="DD643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ED52CC7-6EC4-44D5-8516-619929E75329}"/>
              </a:ext>
            </a:extLst>
          </p:cNvPr>
          <p:cNvCxnSpPr>
            <a:cxnSpLocks/>
          </p:cNvCxnSpPr>
          <p:nvPr userDrawn="1"/>
        </p:nvCxnSpPr>
        <p:spPr>
          <a:xfrm>
            <a:off x="-727808" y="6013768"/>
            <a:ext cx="4415888" cy="1265872"/>
          </a:xfrm>
          <a:prstGeom prst="line">
            <a:avLst/>
          </a:prstGeom>
          <a:ln w="190500">
            <a:solidFill>
              <a:srgbClr val="6C9BD2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Mathieu Omet, 2019/10/31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of the Accelerator Sessions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Click to edit Master text styles</a:t>
            </a:r>
          </a:p>
          <a:p>
            <a:pPr lvl="1"/>
            <a:r>
              <a:rPr lang="en-US" altLang="ja-JP" dirty="0"/>
              <a:t>Second level</a:t>
            </a:r>
          </a:p>
          <a:p>
            <a:pPr lvl="2"/>
            <a:r>
              <a:rPr lang="en-US" altLang="ja-JP" dirty="0"/>
              <a:t>Third level</a:t>
            </a:r>
          </a:p>
          <a:p>
            <a:pPr lvl="3"/>
            <a:r>
              <a:rPr lang="en-US" altLang="ja-JP" dirty="0"/>
              <a:t>Fourth level</a:t>
            </a:r>
          </a:p>
          <a:p>
            <a:pPr lvl="4"/>
            <a:r>
              <a:rPr lang="en-US" altLang="ja-JP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0280" y="6356350"/>
            <a:ext cx="4693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49280" y="6356350"/>
            <a:ext cx="604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69C8DE71-210D-4A86-AF36-B35607A0F63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8883" y="208809"/>
            <a:ext cx="1129833" cy="661613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981FC2-391A-47F3-A3BA-7A651411C53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970118" y="208809"/>
            <a:ext cx="1748915" cy="6616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52A519-9CAA-44DF-8093-10C07AD7F8C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5803901"/>
            <a:ext cx="3586510" cy="10541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07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Mathieu Omet, 2019/10/31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F79BD2-2EE9-7448-9E97-81F15439F2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High-Q/High-G R&amp;D of SRF cavities by applying 2-step baking at KEK</a:t>
            </a:r>
            <a:endParaRPr lang="ja-JP" altLang="en-US" sz="4800">
              <a:solidFill>
                <a:srgbClr val="0070C0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469613-D23D-AF45-8DAC-703CF326F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Ryo Katayama</a:t>
            </a:r>
          </a:p>
          <a:p>
            <a:r>
              <a:rPr lang="en-US" altLang="ja-JP" dirty="0"/>
              <a:t>KEK CASA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960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9C7DA56-071D-524B-A8B0-7FACEE008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206" y="1697963"/>
            <a:ext cx="5962889" cy="4627286"/>
          </a:xfrm>
          <a:prstGeom prst="rect">
            <a:avLst/>
          </a:prstGeom>
        </p:spPr>
      </p:pic>
      <p:sp>
        <p:nvSpPr>
          <p:cNvPr id="4" name="四角形吹き出し 3">
            <a:extLst>
              <a:ext uri="{FF2B5EF4-FFF2-40B4-BE49-F238E27FC236}">
                <a16:creationId xmlns:a16="http://schemas.microsoft.com/office/drawing/2014/main" id="{EBB5D26B-EFA4-CF49-ACF6-EF9B2878A636}"/>
              </a:ext>
            </a:extLst>
          </p:cNvPr>
          <p:cNvSpPr/>
          <p:nvPr/>
        </p:nvSpPr>
        <p:spPr>
          <a:xfrm>
            <a:off x="489414" y="5359612"/>
            <a:ext cx="3098239" cy="1093795"/>
          </a:xfrm>
          <a:prstGeom prst="wedgeRectCallout">
            <a:avLst>
              <a:gd name="adj1" fmla="val 61710"/>
              <a:gd name="adj2" fmla="val 3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Temp rising at cell 1 was fault</a:t>
            </a:r>
            <a:r>
              <a:rPr kumimoji="1" lang="en-US" altLang="ja-JP" dirty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The heater cloth at cell 1 was out of order, and it was restored after 2 h.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左右矢印 15">
            <a:extLst>
              <a:ext uri="{FF2B5EF4-FFF2-40B4-BE49-F238E27FC236}">
                <a16:creationId xmlns:a16="http://schemas.microsoft.com/office/drawing/2014/main" id="{CB8D8C48-1CDE-5848-9502-959D18E6BF26}"/>
              </a:ext>
            </a:extLst>
          </p:cNvPr>
          <p:cNvSpPr/>
          <p:nvPr/>
        </p:nvSpPr>
        <p:spPr>
          <a:xfrm>
            <a:off x="4080630" y="3919344"/>
            <a:ext cx="372121" cy="162179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34A94230-D0BF-CB48-91DD-29501E3B6A79}"/>
              </a:ext>
            </a:extLst>
          </p:cNvPr>
          <p:cNvSpPr/>
          <p:nvPr/>
        </p:nvSpPr>
        <p:spPr>
          <a:xfrm>
            <a:off x="4282277" y="3152703"/>
            <a:ext cx="2790268" cy="2489394"/>
          </a:xfrm>
          <a:custGeom>
            <a:avLst/>
            <a:gdLst>
              <a:gd name="connsiteX0" fmla="*/ 295843 w 2790268"/>
              <a:gd name="connsiteY0" fmla="*/ 0 h 2489394"/>
              <a:gd name="connsiteX1" fmla="*/ 1520376 w 2790268"/>
              <a:gd name="connsiteY1" fmla="*/ 1271518 h 2489394"/>
              <a:gd name="connsiteX2" fmla="*/ 1566586 w 2790268"/>
              <a:gd name="connsiteY2" fmla="*/ 1271518 h 2489394"/>
              <a:gd name="connsiteX3" fmla="*/ 2790268 w 2790268"/>
              <a:gd name="connsiteY3" fmla="*/ 1271518 h 2489394"/>
              <a:gd name="connsiteX4" fmla="*/ 2790268 w 2790268"/>
              <a:gd name="connsiteY4" fmla="*/ 1466500 h 2489394"/>
              <a:gd name="connsiteX5" fmla="*/ 2790268 w 2790268"/>
              <a:gd name="connsiteY5" fmla="*/ 1758974 h 2489394"/>
              <a:gd name="connsiteX6" fmla="*/ 2790268 w 2790268"/>
              <a:gd name="connsiteY6" fmla="*/ 2441412 h 2489394"/>
              <a:gd name="connsiteX7" fmla="*/ 2790267 w 2790268"/>
              <a:gd name="connsiteY7" fmla="*/ 2441412 h 2489394"/>
              <a:gd name="connsiteX8" fmla="*/ 2790267 w 2790268"/>
              <a:gd name="connsiteY8" fmla="*/ 2489394 h 2489394"/>
              <a:gd name="connsiteX9" fmla="*/ 1566585 w 2790268"/>
              <a:gd name="connsiteY9" fmla="*/ 2489394 h 2489394"/>
              <a:gd name="connsiteX10" fmla="*/ 1042150 w 2790268"/>
              <a:gd name="connsiteY10" fmla="*/ 2489394 h 2489394"/>
              <a:gd name="connsiteX11" fmla="*/ 692526 w 2790268"/>
              <a:gd name="connsiteY11" fmla="*/ 2489394 h 2489394"/>
              <a:gd name="connsiteX12" fmla="*/ 692526 w 2790268"/>
              <a:gd name="connsiteY12" fmla="*/ 1806956 h 2489394"/>
              <a:gd name="connsiteX13" fmla="*/ 692526 w 2790268"/>
              <a:gd name="connsiteY13" fmla="*/ 1758974 h 2489394"/>
              <a:gd name="connsiteX14" fmla="*/ 0 w 2790268"/>
              <a:gd name="connsiteY14" fmla="*/ 1498442 h 2489394"/>
              <a:gd name="connsiteX15" fmla="*/ 692526 w 2790268"/>
              <a:gd name="connsiteY15" fmla="*/ 1466500 h 2489394"/>
              <a:gd name="connsiteX16" fmla="*/ 692526 w 2790268"/>
              <a:gd name="connsiteY16" fmla="*/ 1319500 h 2489394"/>
              <a:gd name="connsiteX17" fmla="*/ 692527 w 2790268"/>
              <a:gd name="connsiteY17" fmla="*/ 1319500 h 2489394"/>
              <a:gd name="connsiteX18" fmla="*/ 692527 w 2790268"/>
              <a:gd name="connsiteY18" fmla="*/ 1271518 h 2489394"/>
              <a:gd name="connsiteX19" fmla="*/ 1015012 w 2790268"/>
              <a:gd name="connsiteY19" fmla="*/ 1271518 h 248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90268" h="2489394">
                <a:moveTo>
                  <a:pt x="295843" y="0"/>
                </a:moveTo>
                <a:lnTo>
                  <a:pt x="1520376" y="1271518"/>
                </a:lnTo>
                <a:lnTo>
                  <a:pt x="1566586" y="1271518"/>
                </a:lnTo>
                <a:lnTo>
                  <a:pt x="2790268" y="1271518"/>
                </a:lnTo>
                <a:lnTo>
                  <a:pt x="2790268" y="1466500"/>
                </a:lnTo>
                <a:lnTo>
                  <a:pt x="2790268" y="1758974"/>
                </a:lnTo>
                <a:lnTo>
                  <a:pt x="2790268" y="2441412"/>
                </a:lnTo>
                <a:lnTo>
                  <a:pt x="2790267" y="2441412"/>
                </a:lnTo>
                <a:lnTo>
                  <a:pt x="2790267" y="2489394"/>
                </a:lnTo>
                <a:lnTo>
                  <a:pt x="1566585" y="2489394"/>
                </a:lnTo>
                <a:lnTo>
                  <a:pt x="1042150" y="2489394"/>
                </a:lnTo>
                <a:lnTo>
                  <a:pt x="692526" y="2489394"/>
                </a:lnTo>
                <a:lnTo>
                  <a:pt x="692526" y="1806956"/>
                </a:lnTo>
                <a:lnTo>
                  <a:pt x="692526" y="1758974"/>
                </a:lnTo>
                <a:lnTo>
                  <a:pt x="0" y="1498442"/>
                </a:lnTo>
                <a:lnTo>
                  <a:pt x="692526" y="1466500"/>
                </a:lnTo>
                <a:lnTo>
                  <a:pt x="692526" y="1319500"/>
                </a:lnTo>
                <a:lnTo>
                  <a:pt x="692527" y="1319500"/>
                </a:lnTo>
                <a:lnTo>
                  <a:pt x="692527" y="1271518"/>
                </a:lnTo>
                <a:lnTo>
                  <a:pt x="1015012" y="1271518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10F7DC1-2CB5-ED43-8FB2-D488D2472B03}"/>
              </a:ext>
            </a:extLst>
          </p:cNvPr>
          <p:cNvSpPr/>
          <p:nvPr/>
        </p:nvSpPr>
        <p:spPr>
          <a:xfrm>
            <a:off x="5082380" y="4558692"/>
            <a:ext cx="1896035" cy="957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Temp rising rate at all channels are not same.</a:t>
            </a:r>
            <a:endParaRPr kumimoji="1" lang="en-US" altLang="ja-JP" dirty="0"/>
          </a:p>
          <a:p>
            <a:pPr algn="ctr"/>
            <a:endParaRPr kumimoji="1" lang="ja-JP" altLang="en-US"/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id="{8A5025F4-7C74-254E-B351-8FBD7A296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199793"/>
              </p:ext>
            </p:extLst>
          </p:nvPr>
        </p:nvGraphicFramePr>
        <p:xfrm>
          <a:off x="9617257" y="2520780"/>
          <a:ext cx="215483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8278">
                  <a:extLst>
                    <a:ext uri="{9D8B030D-6E8A-4147-A177-3AD203B41FA5}">
                      <a16:colId xmlns:a16="http://schemas.microsoft.com/office/drawing/2014/main" val="3348819123"/>
                    </a:ext>
                  </a:extLst>
                </a:gridCol>
                <a:gridCol w="718278">
                  <a:extLst>
                    <a:ext uri="{9D8B030D-6E8A-4147-A177-3AD203B41FA5}">
                      <a16:colId xmlns:a16="http://schemas.microsoft.com/office/drawing/2014/main" val="188590034"/>
                    </a:ext>
                  </a:extLst>
                </a:gridCol>
                <a:gridCol w="718278">
                  <a:extLst>
                    <a:ext uri="{9D8B030D-6E8A-4147-A177-3AD203B41FA5}">
                      <a16:colId xmlns:a16="http://schemas.microsoft.com/office/drawing/2014/main" val="31742965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75 C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120 C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97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96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50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071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50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70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46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951400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66FE032-4FB4-5141-948F-47133DEFF463}"/>
              </a:ext>
            </a:extLst>
          </p:cNvPr>
          <p:cNvSpPr/>
          <p:nvPr/>
        </p:nvSpPr>
        <p:spPr>
          <a:xfrm>
            <a:off x="4421578" y="3949803"/>
            <a:ext cx="762160" cy="400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</a:rPr>
              <a:t>75 </a:t>
            </a:r>
            <a:r>
              <a:rPr kumimoji="1" lang="ja-JP" altLang="en-US" sz="1900">
                <a:solidFill>
                  <a:schemeClr val="tx1"/>
                </a:solidFill>
              </a:rPr>
              <a:t>℃</a:t>
            </a:r>
            <a:endParaRPr kumimoji="1" lang="en-US" altLang="ja-JP" sz="1900" dirty="0">
              <a:solidFill>
                <a:schemeClr val="tx1"/>
              </a:solidFill>
            </a:endParaRPr>
          </a:p>
        </p:txBody>
      </p:sp>
      <p:sp>
        <p:nvSpPr>
          <p:cNvPr id="30" name="左右矢印 29">
            <a:extLst>
              <a:ext uri="{FF2B5EF4-FFF2-40B4-BE49-F238E27FC236}">
                <a16:creationId xmlns:a16="http://schemas.microsoft.com/office/drawing/2014/main" id="{B50E1FC9-F267-124C-A3BD-76CDFB72E5C7}"/>
              </a:ext>
            </a:extLst>
          </p:cNvPr>
          <p:cNvSpPr/>
          <p:nvPr/>
        </p:nvSpPr>
        <p:spPr>
          <a:xfrm>
            <a:off x="4613567" y="2632609"/>
            <a:ext cx="4001226" cy="122954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1B9B5B3-6351-E347-9887-30C78B8AC870}"/>
              </a:ext>
            </a:extLst>
          </p:cNvPr>
          <p:cNvSpPr/>
          <p:nvPr/>
        </p:nvSpPr>
        <p:spPr>
          <a:xfrm>
            <a:off x="6265509" y="2301237"/>
            <a:ext cx="1018518" cy="352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100" dirty="0">
                <a:solidFill>
                  <a:schemeClr val="tx1"/>
                </a:solidFill>
              </a:rPr>
              <a:t>120 </a:t>
            </a:r>
            <a:r>
              <a:rPr kumimoji="1" lang="ja-JP" altLang="en-US" sz="2100">
                <a:solidFill>
                  <a:schemeClr val="tx1"/>
                </a:solidFill>
              </a:rPr>
              <a:t>℃</a:t>
            </a:r>
            <a:endParaRPr kumimoji="1" lang="en-US" altLang="ja-JP" sz="2100" dirty="0">
              <a:solidFill>
                <a:schemeClr val="tx1"/>
              </a:solidFill>
            </a:endParaRPr>
          </a:p>
        </p:txBody>
      </p:sp>
      <p:sp>
        <p:nvSpPr>
          <p:cNvPr id="32" name="右中かっこ 31">
            <a:extLst>
              <a:ext uri="{FF2B5EF4-FFF2-40B4-BE49-F238E27FC236}">
                <a16:creationId xmlns:a16="http://schemas.microsoft.com/office/drawing/2014/main" id="{1926E747-460C-644F-8DF1-E4EB3248BFC7}"/>
              </a:ext>
            </a:extLst>
          </p:cNvPr>
          <p:cNvSpPr/>
          <p:nvPr/>
        </p:nvSpPr>
        <p:spPr>
          <a:xfrm rot="5400000">
            <a:off x="10455282" y="3380209"/>
            <a:ext cx="484320" cy="2566555"/>
          </a:xfrm>
          <a:prstGeom prst="rightBrac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B12D890-439F-AF43-A788-5A83ADA63131}"/>
              </a:ext>
            </a:extLst>
          </p:cNvPr>
          <p:cNvSpPr txBox="1"/>
          <p:nvPr/>
        </p:nvSpPr>
        <p:spPr>
          <a:xfrm>
            <a:off x="9316315" y="5010272"/>
            <a:ext cx="267912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Although there was a trouble, it seems to be almost perfect process </a:t>
            </a:r>
            <a:br>
              <a:rPr kumimoji="1" lang="en-US" altLang="ja-JP" b="1" dirty="0"/>
            </a:br>
            <a:r>
              <a:rPr kumimoji="1" lang="en-US" altLang="ja-JP" b="1" dirty="0"/>
              <a:t>for cell3 to cell9.</a:t>
            </a:r>
          </a:p>
        </p:txBody>
      </p:sp>
      <p:sp>
        <p:nvSpPr>
          <p:cNvPr id="52" name="スライド番号プレースホルダー 51">
            <a:extLst>
              <a:ext uri="{FF2B5EF4-FFF2-40B4-BE49-F238E27FC236}">
                <a16:creationId xmlns:a16="http://schemas.microsoft.com/office/drawing/2014/main" id="{E22C466A-B5AB-BE4E-B78A-C6BC652D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49280" y="6181677"/>
            <a:ext cx="60452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50F08F5-6CDD-C543-ABAB-69BDFEDC5D37}"/>
              </a:ext>
            </a:extLst>
          </p:cNvPr>
          <p:cNvSpPr/>
          <p:nvPr/>
        </p:nvSpPr>
        <p:spPr>
          <a:xfrm>
            <a:off x="1619614" y="2421080"/>
            <a:ext cx="1008000" cy="255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05331D59-9982-9B46-8183-43E173AE0348}"/>
              </a:ext>
            </a:extLst>
          </p:cNvPr>
          <p:cNvSpPr/>
          <p:nvPr/>
        </p:nvSpPr>
        <p:spPr>
          <a:xfrm>
            <a:off x="1767888" y="2211683"/>
            <a:ext cx="706716" cy="2960605"/>
          </a:xfrm>
          <a:custGeom>
            <a:avLst/>
            <a:gdLst>
              <a:gd name="connsiteX0" fmla="*/ 21054 w 706716"/>
              <a:gd name="connsiteY0" fmla="*/ 0 h 2960605"/>
              <a:gd name="connsiteX1" fmla="*/ 228125 w 706716"/>
              <a:gd name="connsiteY1" fmla="*/ 0 h 2960605"/>
              <a:gd name="connsiteX2" fmla="*/ 483725 w 706716"/>
              <a:gd name="connsiteY2" fmla="*/ 0 h 2960605"/>
              <a:gd name="connsiteX3" fmla="*/ 706715 w 706716"/>
              <a:gd name="connsiteY3" fmla="*/ 0 h 2960605"/>
              <a:gd name="connsiteX4" fmla="*/ 706715 w 706716"/>
              <a:gd name="connsiteY4" fmla="*/ 107529 h 2960605"/>
              <a:gd name="connsiteX5" fmla="*/ 483725 w 706716"/>
              <a:gd name="connsiteY5" fmla="*/ 107529 h 2960605"/>
              <a:gd name="connsiteX6" fmla="*/ 483725 w 706716"/>
              <a:gd name="connsiteY6" fmla="*/ 239955 h 2960605"/>
              <a:gd name="connsiteX7" fmla="*/ 550924 w 706716"/>
              <a:gd name="connsiteY7" fmla="*/ 255486 h 2960605"/>
              <a:gd name="connsiteX8" fmla="*/ 678947 w 706716"/>
              <a:gd name="connsiteY8" fmla="*/ 330229 h 2960605"/>
              <a:gd name="connsiteX9" fmla="*/ 687471 w 706716"/>
              <a:gd name="connsiteY9" fmla="*/ 343431 h 2960605"/>
              <a:gd name="connsiteX10" fmla="*/ 689150 w 706716"/>
              <a:gd name="connsiteY10" fmla="*/ 343431 h 2960605"/>
              <a:gd name="connsiteX11" fmla="*/ 689150 w 706716"/>
              <a:gd name="connsiteY11" fmla="*/ 346031 h 2960605"/>
              <a:gd name="connsiteX12" fmla="*/ 699537 w 706716"/>
              <a:gd name="connsiteY12" fmla="*/ 362118 h 2960605"/>
              <a:gd name="connsiteX13" fmla="*/ 706716 w 706716"/>
              <a:gd name="connsiteY13" fmla="*/ 396355 h 2960605"/>
              <a:gd name="connsiteX14" fmla="*/ 603220 w 706716"/>
              <a:gd name="connsiteY14" fmla="*/ 516480 h 2960605"/>
              <a:gd name="connsiteX15" fmla="*/ 579925 w 706716"/>
              <a:gd name="connsiteY15" fmla="*/ 525720 h 2960605"/>
              <a:gd name="connsiteX16" fmla="*/ 603220 w 706716"/>
              <a:gd name="connsiteY16" fmla="*/ 534960 h 2960605"/>
              <a:gd name="connsiteX17" fmla="*/ 706716 w 706716"/>
              <a:gd name="connsiteY17" fmla="*/ 655085 h 2960605"/>
              <a:gd name="connsiteX18" fmla="*/ 603220 w 706716"/>
              <a:gd name="connsiteY18" fmla="*/ 775210 h 2960605"/>
              <a:gd name="connsiteX19" fmla="*/ 570999 w 706716"/>
              <a:gd name="connsiteY19" fmla="*/ 787990 h 2960605"/>
              <a:gd name="connsiteX20" fmla="*/ 603220 w 706716"/>
              <a:gd name="connsiteY20" fmla="*/ 800771 h 2960605"/>
              <a:gd name="connsiteX21" fmla="*/ 706716 w 706716"/>
              <a:gd name="connsiteY21" fmla="*/ 920896 h 2960605"/>
              <a:gd name="connsiteX22" fmla="*/ 550924 w 706716"/>
              <a:gd name="connsiteY22" fmla="*/ 1061765 h 2960605"/>
              <a:gd name="connsiteX23" fmla="*/ 540683 w 706716"/>
              <a:gd name="connsiteY23" fmla="*/ 1064437 h 2960605"/>
              <a:gd name="connsiteX24" fmla="*/ 550924 w 706716"/>
              <a:gd name="connsiteY24" fmla="*/ 1067109 h 2960605"/>
              <a:gd name="connsiteX25" fmla="*/ 706716 w 706716"/>
              <a:gd name="connsiteY25" fmla="*/ 1207978 h 2960605"/>
              <a:gd name="connsiteX26" fmla="*/ 603220 w 706716"/>
              <a:gd name="connsiteY26" fmla="*/ 1328103 h 2960605"/>
              <a:gd name="connsiteX27" fmla="*/ 557600 w 706716"/>
              <a:gd name="connsiteY27" fmla="*/ 1346198 h 2960605"/>
              <a:gd name="connsiteX28" fmla="*/ 603220 w 706716"/>
              <a:gd name="connsiteY28" fmla="*/ 1364294 h 2960605"/>
              <a:gd name="connsiteX29" fmla="*/ 706716 w 706716"/>
              <a:gd name="connsiteY29" fmla="*/ 1484419 h 2960605"/>
              <a:gd name="connsiteX30" fmla="*/ 550924 w 706716"/>
              <a:gd name="connsiteY30" fmla="*/ 1625288 h 2960605"/>
              <a:gd name="connsiteX31" fmla="*/ 540680 w 706716"/>
              <a:gd name="connsiteY31" fmla="*/ 1627961 h 2960605"/>
              <a:gd name="connsiteX32" fmla="*/ 550924 w 706716"/>
              <a:gd name="connsiteY32" fmla="*/ 1630634 h 2960605"/>
              <a:gd name="connsiteX33" fmla="*/ 706716 w 706716"/>
              <a:gd name="connsiteY33" fmla="*/ 1771503 h 2960605"/>
              <a:gd name="connsiteX34" fmla="*/ 603220 w 706716"/>
              <a:gd name="connsiteY34" fmla="*/ 1891627 h 2960605"/>
              <a:gd name="connsiteX35" fmla="*/ 557597 w 706716"/>
              <a:gd name="connsiteY35" fmla="*/ 1909724 h 2960605"/>
              <a:gd name="connsiteX36" fmla="*/ 603220 w 706716"/>
              <a:gd name="connsiteY36" fmla="*/ 1927821 h 2960605"/>
              <a:gd name="connsiteX37" fmla="*/ 706716 w 706716"/>
              <a:gd name="connsiteY37" fmla="*/ 2047946 h 2960605"/>
              <a:gd name="connsiteX38" fmla="*/ 603220 w 706716"/>
              <a:gd name="connsiteY38" fmla="*/ 2168070 h 2960605"/>
              <a:gd name="connsiteX39" fmla="*/ 570994 w 706716"/>
              <a:gd name="connsiteY39" fmla="*/ 2180853 h 2960605"/>
              <a:gd name="connsiteX40" fmla="*/ 603220 w 706716"/>
              <a:gd name="connsiteY40" fmla="*/ 2193636 h 2960605"/>
              <a:gd name="connsiteX41" fmla="*/ 706716 w 706716"/>
              <a:gd name="connsiteY41" fmla="*/ 2313761 h 2960605"/>
              <a:gd name="connsiteX42" fmla="*/ 699537 w 706716"/>
              <a:gd name="connsiteY42" fmla="*/ 2347998 h 2960605"/>
              <a:gd name="connsiteX43" fmla="*/ 696076 w 706716"/>
              <a:gd name="connsiteY43" fmla="*/ 2353358 h 2960605"/>
              <a:gd name="connsiteX44" fmla="*/ 696076 w 706716"/>
              <a:gd name="connsiteY44" fmla="*/ 2366194 h 2960605"/>
              <a:gd name="connsiteX45" fmla="*/ 687788 w 706716"/>
              <a:gd name="connsiteY45" fmla="*/ 2366194 h 2960605"/>
              <a:gd name="connsiteX46" fmla="*/ 678947 w 706716"/>
              <a:gd name="connsiteY46" fmla="*/ 2379886 h 2960605"/>
              <a:gd name="connsiteX47" fmla="*/ 626026 w 706716"/>
              <a:gd name="connsiteY47" fmla="*/ 2421821 h 2960605"/>
              <a:gd name="connsiteX48" fmla="*/ 570025 w 706716"/>
              <a:gd name="connsiteY48" fmla="*/ 2446285 h 2960605"/>
              <a:gd name="connsiteX49" fmla="*/ 603220 w 706716"/>
              <a:gd name="connsiteY49" fmla="*/ 2459452 h 2960605"/>
              <a:gd name="connsiteX50" fmla="*/ 706716 w 706716"/>
              <a:gd name="connsiteY50" fmla="*/ 2579577 h 2960605"/>
              <a:gd name="connsiteX51" fmla="*/ 490901 w 706716"/>
              <a:gd name="connsiteY51" fmla="*/ 2736109 h 2960605"/>
              <a:gd name="connsiteX52" fmla="*/ 483725 w 706716"/>
              <a:gd name="connsiteY52" fmla="*/ 2736805 h 2960605"/>
              <a:gd name="connsiteX53" fmla="*/ 483725 w 706716"/>
              <a:gd name="connsiteY53" fmla="*/ 2853076 h 2960605"/>
              <a:gd name="connsiteX54" fmla="*/ 699625 w 706716"/>
              <a:gd name="connsiteY54" fmla="*/ 2853076 h 2960605"/>
              <a:gd name="connsiteX55" fmla="*/ 699625 w 706716"/>
              <a:gd name="connsiteY55" fmla="*/ 2960605 h 2960605"/>
              <a:gd name="connsiteX56" fmla="*/ 13964 w 706716"/>
              <a:gd name="connsiteY56" fmla="*/ 2960605 h 2960605"/>
              <a:gd name="connsiteX57" fmla="*/ 13964 w 706716"/>
              <a:gd name="connsiteY57" fmla="*/ 2853076 h 2960605"/>
              <a:gd name="connsiteX58" fmla="*/ 228125 w 706716"/>
              <a:gd name="connsiteY58" fmla="*/ 2853076 h 2960605"/>
              <a:gd name="connsiteX59" fmla="*/ 228125 w 706716"/>
              <a:gd name="connsiteY59" fmla="*/ 2737303 h 2960605"/>
              <a:gd name="connsiteX60" fmla="*/ 215815 w 706716"/>
              <a:gd name="connsiteY60" fmla="*/ 2736109 h 2960605"/>
              <a:gd name="connsiteX61" fmla="*/ 0 w 706716"/>
              <a:gd name="connsiteY61" fmla="*/ 2579577 h 2960605"/>
              <a:gd name="connsiteX62" fmla="*/ 103496 w 706716"/>
              <a:gd name="connsiteY62" fmla="*/ 2459452 h 2960605"/>
              <a:gd name="connsiteX63" fmla="*/ 135723 w 706716"/>
              <a:gd name="connsiteY63" fmla="*/ 2446669 h 2960605"/>
              <a:gd name="connsiteX64" fmla="*/ 103496 w 706716"/>
              <a:gd name="connsiteY64" fmla="*/ 2433885 h 2960605"/>
              <a:gd name="connsiteX65" fmla="*/ 0 w 706716"/>
              <a:gd name="connsiteY65" fmla="*/ 2313761 h 2960605"/>
              <a:gd name="connsiteX66" fmla="*/ 103496 w 706716"/>
              <a:gd name="connsiteY66" fmla="*/ 2193636 h 2960605"/>
              <a:gd name="connsiteX67" fmla="*/ 135722 w 706716"/>
              <a:gd name="connsiteY67" fmla="*/ 2180853 h 2960605"/>
              <a:gd name="connsiteX68" fmla="*/ 103496 w 706716"/>
              <a:gd name="connsiteY68" fmla="*/ 2168070 h 2960605"/>
              <a:gd name="connsiteX69" fmla="*/ 0 w 706716"/>
              <a:gd name="connsiteY69" fmla="*/ 2047946 h 2960605"/>
              <a:gd name="connsiteX70" fmla="*/ 103496 w 706716"/>
              <a:gd name="connsiteY70" fmla="*/ 1927821 h 2960605"/>
              <a:gd name="connsiteX71" fmla="*/ 149119 w 706716"/>
              <a:gd name="connsiteY71" fmla="*/ 1909724 h 2960605"/>
              <a:gd name="connsiteX72" fmla="*/ 103496 w 706716"/>
              <a:gd name="connsiteY72" fmla="*/ 1891627 h 2960605"/>
              <a:gd name="connsiteX73" fmla="*/ 0 w 706716"/>
              <a:gd name="connsiteY73" fmla="*/ 1771503 h 2960605"/>
              <a:gd name="connsiteX74" fmla="*/ 155792 w 706716"/>
              <a:gd name="connsiteY74" fmla="*/ 1630634 h 2960605"/>
              <a:gd name="connsiteX75" fmla="*/ 166037 w 706716"/>
              <a:gd name="connsiteY75" fmla="*/ 1627961 h 2960605"/>
              <a:gd name="connsiteX76" fmla="*/ 155792 w 706716"/>
              <a:gd name="connsiteY76" fmla="*/ 1625288 h 2960605"/>
              <a:gd name="connsiteX77" fmla="*/ 0 w 706716"/>
              <a:gd name="connsiteY77" fmla="*/ 1484419 h 2960605"/>
              <a:gd name="connsiteX78" fmla="*/ 103496 w 706716"/>
              <a:gd name="connsiteY78" fmla="*/ 1364294 h 2960605"/>
              <a:gd name="connsiteX79" fmla="*/ 149116 w 706716"/>
              <a:gd name="connsiteY79" fmla="*/ 1346198 h 2960605"/>
              <a:gd name="connsiteX80" fmla="*/ 103496 w 706716"/>
              <a:gd name="connsiteY80" fmla="*/ 1328103 h 2960605"/>
              <a:gd name="connsiteX81" fmla="*/ 0 w 706716"/>
              <a:gd name="connsiteY81" fmla="*/ 1207978 h 2960605"/>
              <a:gd name="connsiteX82" fmla="*/ 155792 w 706716"/>
              <a:gd name="connsiteY82" fmla="*/ 1067109 h 2960605"/>
              <a:gd name="connsiteX83" fmla="*/ 166033 w 706716"/>
              <a:gd name="connsiteY83" fmla="*/ 1064437 h 2960605"/>
              <a:gd name="connsiteX84" fmla="*/ 155792 w 706716"/>
              <a:gd name="connsiteY84" fmla="*/ 1061765 h 2960605"/>
              <a:gd name="connsiteX85" fmla="*/ 0 w 706716"/>
              <a:gd name="connsiteY85" fmla="*/ 920896 h 2960605"/>
              <a:gd name="connsiteX86" fmla="*/ 103496 w 706716"/>
              <a:gd name="connsiteY86" fmla="*/ 800771 h 2960605"/>
              <a:gd name="connsiteX87" fmla="*/ 135717 w 706716"/>
              <a:gd name="connsiteY87" fmla="*/ 787990 h 2960605"/>
              <a:gd name="connsiteX88" fmla="*/ 103496 w 706716"/>
              <a:gd name="connsiteY88" fmla="*/ 775210 h 2960605"/>
              <a:gd name="connsiteX89" fmla="*/ 0 w 706716"/>
              <a:gd name="connsiteY89" fmla="*/ 655085 h 2960605"/>
              <a:gd name="connsiteX90" fmla="*/ 103496 w 706716"/>
              <a:gd name="connsiteY90" fmla="*/ 534960 h 2960605"/>
              <a:gd name="connsiteX91" fmla="*/ 126791 w 706716"/>
              <a:gd name="connsiteY91" fmla="*/ 525720 h 2960605"/>
              <a:gd name="connsiteX92" fmla="*/ 103496 w 706716"/>
              <a:gd name="connsiteY92" fmla="*/ 516480 h 2960605"/>
              <a:gd name="connsiteX93" fmla="*/ 0 w 706716"/>
              <a:gd name="connsiteY93" fmla="*/ 396355 h 2960605"/>
              <a:gd name="connsiteX94" fmla="*/ 7179 w 706716"/>
              <a:gd name="connsiteY94" fmla="*/ 362118 h 2960605"/>
              <a:gd name="connsiteX95" fmla="*/ 14128 w 706716"/>
              <a:gd name="connsiteY95" fmla="*/ 351355 h 2960605"/>
              <a:gd name="connsiteX96" fmla="*/ 14128 w 706716"/>
              <a:gd name="connsiteY96" fmla="*/ 343431 h 2960605"/>
              <a:gd name="connsiteX97" fmla="*/ 19245 w 706716"/>
              <a:gd name="connsiteY97" fmla="*/ 343431 h 2960605"/>
              <a:gd name="connsiteX98" fmla="*/ 27769 w 706716"/>
              <a:gd name="connsiteY98" fmla="*/ 330229 h 2960605"/>
              <a:gd name="connsiteX99" fmla="*/ 155792 w 706716"/>
              <a:gd name="connsiteY99" fmla="*/ 255486 h 2960605"/>
              <a:gd name="connsiteX100" fmla="*/ 228125 w 706716"/>
              <a:gd name="connsiteY100" fmla="*/ 238769 h 2960605"/>
              <a:gd name="connsiteX101" fmla="*/ 228125 w 706716"/>
              <a:gd name="connsiteY101" fmla="*/ 107529 h 2960605"/>
              <a:gd name="connsiteX102" fmla="*/ 21054 w 706716"/>
              <a:gd name="connsiteY102" fmla="*/ 107529 h 296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706716" h="2960605">
                <a:moveTo>
                  <a:pt x="21054" y="0"/>
                </a:moveTo>
                <a:lnTo>
                  <a:pt x="228125" y="0"/>
                </a:lnTo>
                <a:lnTo>
                  <a:pt x="483725" y="0"/>
                </a:lnTo>
                <a:lnTo>
                  <a:pt x="706715" y="0"/>
                </a:lnTo>
                <a:lnTo>
                  <a:pt x="706715" y="107529"/>
                </a:lnTo>
                <a:lnTo>
                  <a:pt x="483725" y="107529"/>
                </a:lnTo>
                <a:lnTo>
                  <a:pt x="483725" y="239955"/>
                </a:lnTo>
                <a:lnTo>
                  <a:pt x="550924" y="255486"/>
                </a:lnTo>
                <a:cubicBezTo>
                  <a:pt x="607320" y="273804"/>
                  <a:pt x="652126" y="299743"/>
                  <a:pt x="678947" y="330229"/>
                </a:cubicBezTo>
                <a:lnTo>
                  <a:pt x="687471" y="343431"/>
                </a:lnTo>
                <a:lnTo>
                  <a:pt x="689150" y="343431"/>
                </a:lnTo>
                <a:lnTo>
                  <a:pt x="689150" y="346031"/>
                </a:lnTo>
                <a:lnTo>
                  <a:pt x="699537" y="362118"/>
                </a:lnTo>
                <a:cubicBezTo>
                  <a:pt x="704244" y="373177"/>
                  <a:pt x="706716" y="384627"/>
                  <a:pt x="706716" y="396355"/>
                </a:cubicBezTo>
                <a:cubicBezTo>
                  <a:pt x="706716" y="443266"/>
                  <a:pt x="667165" y="485737"/>
                  <a:pt x="603220" y="516480"/>
                </a:cubicBezTo>
                <a:lnTo>
                  <a:pt x="579925" y="525720"/>
                </a:lnTo>
                <a:lnTo>
                  <a:pt x="603220" y="534960"/>
                </a:lnTo>
                <a:cubicBezTo>
                  <a:pt x="667165" y="565703"/>
                  <a:pt x="706716" y="608173"/>
                  <a:pt x="706716" y="655085"/>
                </a:cubicBezTo>
                <a:cubicBezTo>
                  <a:pt x="706716" y="701996"/>
                  <a:pt x="667165" y="744467"/>
                  <a:pt x="603220" y="775210"/>
                </a:cubicBezTo>
                <a:lnTo>
                  <a:pt x="570999" y="787990"/>
                </a:lnTo>
                <a:lnTo>
                  <a:pt x="603220" y="800771"/>
                </a:lnTo>
                <a:cubicBezTo>
                  <a:pt x="667165" y="831514"/>
                  <a:pt x="706716" y="873984"/>
                  <a:pt x="706716" y="920896"/>
                </a:cubicBezTo>
                <a:cubicBezTo>
                  <a:pt x="706716" y="979535"/>
                  <a:pt x="644918" y="1031236"/>
                  <a:pt x="550924" y="1061765"/>
                </a:cubicBezTo>
                <a:lnTo>
                  <a:pt x="540683" y="1064437"/>
                </a:lnTo>
                <a:lnTo>
                  <a:pt x="550924" y="1067109"/>
                </a:lnTo>
                <a:cubicBezTo>
                  <a:pt x="644918" y="1097638"/>
                  <a:pt x="706716" y="1149339"/>
                  <a:pt x="706716" y="1207978"/>
                </a:cubicBezTo>
                <a:cubicBezTo>
                  <a:pt x="706716" y="1254889"/>
                  <a:pt x="667165" y="1297360"/>
                  <a:pt x="603220" y="1328103"/>
                </a:cubicBezTo>
                <a:lnTo>
                  <a:pt x="557600" y="1346198"/>
                </a:lnTo>
                <a:lnTo>
                  <a:pt x="603220" y="1364294"/>
                </a:lnTo>
                <a:cubicBezTo>
                  <a:pt x="667165" y="1395037"/>
                  <a:pt x="706716" y="1437507"/>
                  <a:pt x="706716" y="1484419"/>
                </a:cubicBezTo>
                <a:cubicBezTo>
                  <a:pt x="706716" y="1543058"/>
                  <a:pt x="644918" y="1594758"/>
                  <a:pt x="550924" y="1625288"/>
                </a:cubicBezTo>
                <a:lnTo>
                  <a:pt x="540680" y="1627961"/>
                </a:lnTo>
                <a:lnTo>
                  <a:pt x="550924" y="1630634"/>
                </a:lnTo>
                <a:cubicBezTo>
                  <a:pt x="644918" y="1661163"/>
                  <a:pt x="706716" y="1712863"/>
                  <a:pt x="706716" y="1771503"/>
                </a:cubicBezTo>
                <a:cubicBezTo>
                  <a:pt x="706716" y="1818414"/>
                  <a:pt x="667165" y="1860885"/>
                  <a:pt x="603220" y="1891627"/>
                </a:cubicBezTo>
                <a:lnTo>
                  <a:pt x="557597" y="1909724"/>
                </a:lnTo>
                <a:lnTo>
                  <a:pt x="603220" y="1927821"/>
                </a:lnTo>
                <a:cubicBezTo>
                  <a:pt x="667165" y="1958564"/>
                  <a:pt x="706716" y="2001034"/>
                  <a:pt x="706716" y="2047946"/>
                </a:cubicBezTo>
                <a:cubicBezTo>
                  <a:pt x="706716" y="2094857"/>
                  <a:pt x="667165" y="2137328"/>
                  <a:pt x="603220" y="2168070"/>
                </a:cubicBezTo>
                <a:lnTo>
                  <a:pt x="570994" y="2180853"/>
                </a:lnTo>
                <a:lnTo>
                  <a:pt x="603220" y="2193636"/>
                </a:lnTo>
                <a:cubicBezTo>
                  <a:pt x="667165" y="2224379"/>
                  <a:pt x="706716" y="2266849"/>
                  <a:pt x="706716" y="2313761"/>
                </a:cubicBezTo>
                <a:cubicBezTo>
                  <a:pt x="706716" y="2325489"/>
                  <a:pt x="704244" y="2336939"/>
                  <a:pt x="699537" y="2347998"/>
                </a:cubicBezTo>
                <a:lnTo>
                  <a:pt x="696076" y="2353358"/>
                </a:lnTo>
                <a:lnTo>
                  <a:pt x="696076" y="2366194"/>
                </a:lnTo>
                <a:lnTo>
                  <a:pt x="687788" y="2366194"/>
                </a:lnTo>
                <a:lnTo>
                  <a:pt x="678947" y="2379886"/>
                </a:lnTo>
                <a:cubicBezTo>
                  <a:pt x="665537" y="2395130"/>
                  <a:pt x="647630" y="2409236"/>
                  <a:pt x="626026" y="2421821"/>
                </a:cubicBezTo>
                <a:lnTo>
                  <a:pt x="570025" y="2446285"/>
                </a:lnTo>
                <a:lnTo>
                  <a:pt x="603220" y="2459452"/>
                </a:lnTo>
                <a:cubicBezTo>
                  <a:pt x="667165" y="2490195"/>
                  <a:pt x="706716" y="2532665"/>
                  <a:pt x="706716" y="2579577"/>
                </a:cubicBezTo>
                <a:cubicBezTo>
                  <a:pt x="706716" y="2649944"/>
                  <a:pt x="617726" y="2710319"/>
                  <a:pt x="490901" y="2736109"/>
                </a:cubicBezTo>
                <a:lnTo>
                  <a:pt x="483725" y="2736805"/>
                </a:lnTo>
                <a:lnTo>
                  <a:pt x="483725" y="2853076"/>
                </a:lnTo>
                <a:lnTo>
                  <a:pt x="699625" y="2853076"/>
                </a:lnTo>
                <a:lnTo>
                  <a:pt x="699625" y="2960605"/>
                </a:lnTo>
                <a:lnTo>
                  <a:pt x="13964" y="2960605"/>
                </a:lnTo>
                <a:lnTo>
                  <a:pt x="13964" y="2853076"/>
                </a:lnTo>
                <a:lnTo>
                  <a:pt x="228125" y="2853076"/>
                </a:lnTo>
                <a:lnTo>
                  <a:pt x="228125" y="2737303"/>
                </a:lnTo>
                <a:lnTo>
                  <a:pt x="215815" y="2736109"/>
                </a:lnTo>
                <a:cubicBezTo>
                  <a:pt x="88990" y="2710319"/>
                  <a:pt x="0" y="2649944"/>
                  <a:pt x="0" y="2579577"/>
                </a:cubicBezTo>
                <a:cubicBezTo>
                  <a:pt x="0" y="2532665"/>
                  <a:pt x="39551" y="2490195"/>
                  <a:pt x="103496" y="2459452"/>
                </a:cubicBezTo>
                <a:lnTo>
                  <a:pt x="135723" y="2446669"/>
                </a:lnTo>
                <a:lnTo>
                  <a:pt x="103496" y="2433885"/>
                </a:lnTo>
                <a:cubicBezTo>
                  <a:pt x="39551" y="2403143"/>
                  <a:pt x="0" y="2360672"/>
                  <a:pt x="0" y="2313761"/>
                </a:cubicBezTo>
                <a:cubicBezTo>
                  <a:pt x="0" y="2266849"/>
                  <a:pt x="39551" y="2224379"/>
                  <a:pt x="103496" y="2193636"/>
                </a:cubicBezTo>
                <a:lnTo>
                  <a:pt x="135722" y="2180853"/>
                </a:lnTo>
                <a:lnTo>
                  <a:pt x="103496" y="2168070"/>
                </a:lnTo>
                <a:cubicBezTo>
                  <a:pt x="39551" y="2137328"/>
                  <a:pt x="0" y="2094857"/>
                  <a:pt x="0" y="2047946"/>
                </a:cubicBezTo>
                <a:cubicBezTo>
                  <a:pt x="0" y="2001034"/>
                  <a:pt x="39551" y="1958564"/>
                  <a:pt x="103496" y="1927821"/>
                </a:cubicBezTo>
                <a:lnTo>
                  <a:pt x="149119" y="1909724"/>
                </a:lnTo>
                <a:lnTo>
                  <a:pt x="103496" y="1891627"/>
                </a:lnTo>
                <a:cubicBezTo>
                  <a:pt x="39551" y="1860885"/>
                  <a:pt x="0" y="1818414"/>
                  <a:pt x="0" y="1771503"/>
                </a:cubicBezTo>
                <a:cubicBezTo>
                  <a:pt x="0" y="1712863"/>
                  <a:pt x="61798" y="1661163"/>
                  <a:pt x="155792" y="1630634"/>
                </a:cubicBezTo>
                <a:lnTo>
                  <a:pt x="166037" y="1627961"/>
                </a:lnTo>
                <a:lnTo>
                  <a:pt x="155792" y="1625288"/>
                </a:lnTo>
                <a:cubicBezTo>
                  <a:pt x="61798" y="1594758"/>
                  <a:pt x="0" y="1543058"/>
                  <a:pt x="0" y="1484419"/>
                </a:cubicBezTo>
                <a:cubicBezTo>
                  <a:pt x="0" y="1437507"/>
                  <a:pt x="39551" y="1395037"/>
                  <a:pt x="103496" y="1364294"/>
                </a:cubicBezTo>
                <a:lnTo>
                  <a:pt x="149116" y="1346198"/>
                </a:lnTo>
                <a:lnTo>
                  <a:pt x="103496" y="1328103"/>
                </a:lnTo>
                <a:cubicBezTo>
                  <a:pt x="39551" y="1297360"/>
                  <a:pt x="0" y="1254889"/>
                  <a:pt x="0" y="1207978"/>
                </a:cubicBezTo>
                <a:cubicBezTo>
                  <a:pt x="0" y="1149339"/>
                  <a:pt x="61798" y="1097638"/>
                  <a:pt x="155792" y="1067109"/>
                </a:cubicBezTo>
                <a:lnTo>
                  <a:pt x="166033" y="1064437"/>
                </a:lnTo>
                <a:lnTo>
                  <a:pt x="155792" y="1061765"/>
                </a:lnTo>
                <a:cubicBezTo>
                  <a:pt x="61798" y="1031236"/>
                  <a:pt x="0" y="979535"/>
                  <a:pt x="0" y="920896"/>
                </a:cubicBezTo>
                <a:cubicBezTo>
                  <a:pt x="0" y="873984"/>
                  <a:pt x="39551" y="831514"/>
                  <a:pt x="103496" y="800771"/>
                </a:cubicBezTo>
                <a:lnTo>
                  <a:pt x="135717" y="787990"/>
                </a:lnTo>
                <a:lnTo>
                  <a:pt x="103496" y="775210"/>
                </a:lnTo>
                <a:cubicBezTo>
                  <a:pt x="39551" y="744467"/>
                  <a:pt x="0" y="701996"/>
                  <a:pt x="0" y="655085"/>
                </a:cubicBezTo>
                <a:cubicBezTo>
                  <a:pt x="0" y="608173"/>
                  <a:pt x="39551" y="565703"/>
                  <a:pt x="103496" y="534960"/>
                </a:cubicBezTo>
                <a:lnTo>
                  <a:pt x="126791" y="525720"/>
                </a:lnTo>
                <a:lnTo>
                  <a:pt x="103496" y="516480"/>
                </a:lnTo>
                <a:cubicBezTo>
                  <a:pt x="39551" y="485737"/>
                  <a:pt x="0" y="443266"/>
                  <a:pt x="0" y="396355"/>
                </a:cubicBezTo>
                <a:cubicBezTo>
                  <a:pt x="0" y="384627"/>
                  <a:pt x="2472" y="373177"/>
                  <a:pt x="7179" y="362118"/>
                </a:cubicBezTo>
                <a:lnTo>
                  <a:pt x="14128" y="351355"/>
                </a:lnTo>
                <a:lnTo>
                  <a:pt x="14128" y="343431"/>
                </a:lnTo>
                <a:lnTo>
                  <a:pt x="19245" y="343431"/>
                </a:lnTo>
                <a:lnTo>
                  <a:pt x="27769" y="330229"/>
                </a:lnTo>
                <a:cubicBezTo>
                  <a:pt x="54590" y="299743"/>
                  <a:pt x="99396" y="273804"/>
                  <a:pt x="155792" y="255486"/>
                </a:cubicBezTo>
                <a:lnTo>
                  <a:pt x="228125" y="238769"/>
                </a:lnTo>
                <a:lnTo>
                  <a:pt x="228125" y="107529"/>
                </a:lnTo>
                <a:lnTo>
                  <a:pt x="21054" y="10752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E5EFA7-E5ED-B049-8F3C-2683EECE5121}"/>
              </a:ext>
            </a:extLst>
          </p:cNvPr>
          <p:cNvSpPr/>
          <p:nvPr/>
        </p:nvSpPr>
        <p:spPr>
          <a:xfrm>
            <a:off x="1760808" y="2547739"/>
            <a:ext cx="720000" cy="727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BC4C92D-DDFD-7D4D-A2D7-7A3583F97ED5}"/>
              </a:ext>
            </a:extLst>
          </p:cNvPr>
          <p:cNvSpPr/>
          <p:nvPr/>
        </p:nvSpPr>
        <p:spPr>
          <a:xfrm>
            <a:off x="1757101" y="4774216"/>
            <a:ext cx="720000" cy="727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>
            <a:extLst>
              <a:ext uri="{FF2B5EF4-FFF2-40B4-BE49-F238E27FC236}">
                <a16:creationId xmlns:a16="http://schemas.microsoft.com/office/drawing/2014/main" id="{F71DDE57-6300-C249-B4D3-A1C36DE4EBE7}"/>
              </a:ext>
            </a:extLst>
          </p:cNvPr>
          <p:cNvSpPr>
            <a:spLocks noChangeAspect="1"/>
          </p:cNvSpPr>
          <p:nvPr/>
        </p:nvSpPr>
        <p:spPr>
          <a:xfrm>
            <a:off x="2339948" y="2448414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>
            <a:extLst>
              <a:ext uri="{FF2B5EF4-FFF2-40B4-BE49-F238E27FC236}">
                <a16:creationId xmlns:a16="http://schemas.microsoft.com/office/drawing/2014/main" id="{1DDF9CEC-D8E9-404B-A836-7B7D5D05F12D}"/>
              </a:ext>
            </a:extLst>
          </p:cNvPr>
          <p:cNvSpPr>
            <a:spLocks noChangeAspect="1"/>
          </p:cNvSpPr>
          <p:nvPr/>
        </p:nvSpPr>
        <p:spPr>
          <a:xfrm>
            <a:off x="2408978" y="3089431"/>
            <a:ext cx="108000" cy="108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>
            <a:extLst>
              <a:ext uri="{FF2B5EF4-FFF2-40B4-BE49-F238E27FC236}">
                <a16:creationId xmlns:a16="http://schemas.microsoft.com/office/drawing/2014/main" id="{2884A030-B833-9042-9116-7C3B4D4E5B5B}"/>
              </a:ext>
            </a:extLst>
          </p:cNvPr>
          <p:cNvSpPr>
            <a:spLocks noChangeAspect="1"/>
          </p:cNvSpPr>
          <p:nvPr/>
        </p:nvSpPr>
        <p:spPr>
          <a:xfrm>
            <a:off x="2408496" y="4207787"/>
            <a:ext cx="108000" cy="108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>
            <a:extLst>
              <a:ext uri="{FF2B5EF4-FFF2-40B4-BE49-F238E27FC236}">
                <a16:creationId xmlns:a16="http://schemas.microsoft.com/office/drawing/2014/main" id="{655E2B7A-DA19-6347-9B1B-D7A7390899EB}"/>
              </a:ext>
            </a:extLst>
          </p:cNvPr>
          <p:cNvSpPr>
            <a:spLocks noChangeAspect="1"/>
          </p:cNvSpPr>
          <p:nvPr/>
        </p:nvSpPr>
        <p:spPr>
          <a:xfrm>
            <a:off x="2366930" y="4664258"/>
            <a:ext cx="108000" cy="108000"/>
          </a:xfrm>
          <a:prstGeom prst="ellipse">
            <a:avLst/>
          </a:prstGeom>
          <a:solidFill>
            <a:srgbClr val="1D50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B17DC94D-2A2B-6E45-B56B-395300FA066C}"/>
              </a:ext>
            </a:extLst>
          </p:cNvPr>
          <p:cNvCxnSpPr>
            <a:cxnSpLocks/>
          </p:cNvCxnSpPr>
          <p:nvPr/>
        </p:nvCxnSpPr>
        <p:spPr>
          <a:xfrm flipH="1" flipV="1">
            <a:off x="2474604" y="2556414"/>
            <a:ext cx="872868" cy="102735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E9133BE6-9FE6-DF4F-93B8-86966C19DA83}"/>
              </a:ext>
            </a:extLst>
          </p:cNvPr>
          <p:cNvCxnSpPr>
            <a:cxnSpLocks/>
          </p:cNvCxnSpPr>
          <p:nvPr/>
        </p:nvCxnSpPr>
        <p:spPr>
          <a:xfrm flipH="1" flipV="1">
            <a:off x="2593322" y="3197431"/>
            <a:ext cx="764982" cy="44757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4B62D7C3-0B08-214D-9F5E-3D36C9F76F75}"/>
              </a:ext>
            </a:extLst>
          </p:cNvPr>
          <p:cNvCxnSpPr>
            <a:cxnSpLocks/>
          </p:cNvCxnSpPr>
          <p:nvPr/>
        </p:nvCxnSpPr>
        <p:spPr>
          <a:xfrm flipH="1">
            <a:off x="2550241" y="3726755"/>
            <a:ext cx="807622" cy="50263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36C77515-7E5F-BA46-9E0C-A2BFC0343088}"/>
              </a:ext>
            </a:extLst>
          </p:cNvPr>
          <p:cNvCxnSpPr>
            <a:cxnSpLocks/>
          </p:cNvCxnSpPr>
          <p:nvPr/>
        </p:nvCxnSpPr>
        <p:spPr>
          <a:xfrm flipH="1">
            <a:off x="2516496" y="3763674"/>
            <a:ext cx="877790" cy="100858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17C3320-F660-2348-A7DF-865052E6757E}"/>
              </a:ext>
            </a:extLst>
          </p:cNvPr>
          <p:cNvSpPr/>
          <p:nvPr/>
        </p:nvSpPr>
        <p:spPr>
          <a:xfrm>
            <a:off x="2804295" y="3473860"/>
            <a:ext cx="819119" cy="7135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Temp sensors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CF5EAF5-997C-F94B-B9E1-8A6A4926CD4E}"/>
              </a:ext>
            </a:extLst>
          </p:cNvPr>
          <p:cNvSpPr/>
          <p:nvPr/>
        </p:nvSpPr>
        <p:spPr>
          <a:xfrm>
            <a:off x="157391" y="2280807"/>
            <a:ext cx="1193498" cy="3211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cloth I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C0C3422A-CB95-5648-9070-7FACFA10C29C}"/>
              </a:ext>
            </a:extLst>
          </p:cNvPr>
          <p:cNvCxnSpPr>
            <a:stCxn id="66" idx="3"/>
          </p:cNvCxnSpPr>
          <p:nvPr/>
        </p:nvCxnSpPr>
        <p:spPr>
          <a:xfrm>
            <a:off x="1350889" y="2441369"/>
            <a:ext cx="378011" cy="89573"/>
          </a:xfrm>
          <a:prstGeom prst="line">
            <a:avLst/>
          </a:pr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F359458-4EF1-5E47-AF59-439B6BE24B77}"/>
              </a:ext>
            </a:extLst>
          </p:cNvPr>
          <p:cNvSpPr/>
          <p:nvPr/>
        </p:nvSpPr>
        <p:spPr>
          <a:xfrm>
            <a:off x="135533" y="4744491"/>
            <a:ext cx="1236622" cy="28129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cloth II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EC53664C-3AD0-B24E-831B-DBAD214C213B}"/>
              </a:ext>
            </a:extLst>
          </p:cNvPr>
          <p:cNvCxnSpPr>
            <a:stCxn id="68" idx="3"/>
          </p:cNvCxnSpPr>
          <p:nvPr/>
        </p:nvCxnSpPr>
        <p:spPr>
          <a:xfrm flipV="1">
            <a:off x="1372155" y="4829775"/>
            <a:ext cx="371872" cy="55363"/>
          </a:xfrm>
          <a:prstGeom prst="line">
            <a:avLst/>
          </a:pr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F9F8DCE0-C205-7040-A8B1-A58B0FE2E300}"/>
              </a:ext>
            </a:extLst>
          </p:cNvPr>
          <p:cNvSpPr/>
          <p:nvPr/>
        </p:nvSpPr>
        <p:spPr>
          <a:xfrm>
            <a:off x="241861" y="3296811"/>
            <a:ext cx="1356348" cy="484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Jacket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B4D57FBA-C044-CA4B-B1D9-C31D5C3ABE72}"/>
              </a:ext>
            </a:extLst>
          </p:cNvPr>
          <p:cNvSpPr txBox="1">
            <a:spLocks/>
          </p:cNvSpPr>
          <p:nvPr/>
        </p:nvSpPr>
        <p:spPr>
          <a:xfrm>
            <a:off x="1347540" y="446625"/>
            <a:ext cx="9071807" cy="8168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200" u="sng" dirty="0">
                <a:solidFill>
                  <a:schemeClr val="accent2"/>
                </a:solidFill>
              </a:rPr>
              <a:t>2step baking used in this study for MT-3</a:t>
            </a:r>
            <a:endParaRPr lang="ja-JP" altLang="en-US" sz="4200" u="sng" dirty="0">
              <a:solidFill>
                <a:schemeClr val="accent2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0348F72-2E4C-CF47-B4C0-201B4D2153E1}"/>
              </a:ext>
            </a:extLst>
          </p:cNvPr>
          <p:cNvSpPr/>
          <p:nvPr/>
        </p:nvSpPr>
        <p:spPr>
          <a:xfrm>
            <a:off x="312825" y="1376249"/>
            <a:ext cx="11610474" cy="639470"/>
          </a:xfrm>
          <a:prstGeom prst="rect">
            <a:avLst/>
          </a:prstGeom>
          <a:noFill/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buSzPct val="50000"/>
            </a:pPr>
            <a:r>
              <a:rPr lang="en-US" altLang="ja-JP" sz="2300" b="1" dirty="0">
                <a:solidFill>
                  <a:schemeClr val="tx1"/>
                </a:solidFill>
              </a:rPr>
              <a:t>Time evolution of Cavity Temperature and Vacuum Level during 2-step bake are shown below.</a:t>
            </a:r>
          </a:p>
        </p:txBody>
      </p:sp>
    </p:spTree>
    <p:extLst>
      <p:ext uri="{BB962C8B-B14F-4D97-AF65-F5344CB8AC3E}">
        <p14:creationId xmlns:p14="http://schemas.microsoft.com/office/powerpoint/2010/main" val="3654881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F79BD2-2EE9-7448-9E97-81F15439F2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Vertical Test Result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469613-D23D-AF45-8DAC-703CF326F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32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51A71233-82BF-764B-ADE1-D0CE3CB34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508" y="2152892"/>
            <a:ext cx="4569503" cy="354599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940E60B-8EA7-FC42-A3F6-17391EA2E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484" y="2138404"/>
            <a:ext cx="4569503" cy="354599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4206" y="100534"/>
            <a:ext cx="8408709" cy="7239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Century" charset="0"/>
              </a:rPr>
              <a:t>Vertical Test results</a:t>
            </a:r>
            <a:br>
              <a:rPr lang="en-US" altLang="ja-JP" sz="3200" dirty="0">
                <a:latin typeface="Century" charset="0"/>
              </a:rPr>
            </a:br>
            <a:r>
              <a:rPr lang="ja-JP" altLang="en-US" sz="3200">
                <a:latin typeface="Century" charset="0"/>
              </a:rPr>
              <a:t>（</a:t>
            </a:r>
            <a:r>
              <a:rPr lang="en-US" altLang="ja-JP" sz="3200" dirty="0">
                <a:latin typeface="Century" charset="0"/>
              </a:rPr>
              <a:t>evaluated by π-mode measurement)</a:t>
            </a:r>
            <a:endParaRPr lang="ja-JP" altLang="en-US" sz="3200" dirty="0">
              <a:latin typeface="Arial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49154" y="1007357"/>
            <a:ext cx="9046031" cy="72390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US" altLang="ja-JP" sz="2600" spc="25" dirty="0">
                <a:latin typeface="Arial" charset="0"/>
                <a:cs typeface="Arial"/>
              </a:rPr>
              <a:t>The measurement result of Q-E curve for π mode (final) were shown below</a:t>
            </a:r>
          </a:p>
          <a:p>
            <a:pPr>
              <a:lnSpc>
                <a:spcPct val="100000"/>
              </a:lnSpc>
            </a:pPr>
            <a:r>
              <a:rPr lang="en-US" altLang="ja-JP" sz="2600" dirty="0">
                <a:solidFill>
                  <a:srgbClr val="0070C0"/>
                </a:solidFill>
                <a:latin typeface="Arial" charset="0"/>
              </a:rPr>
              <a:t>(Blue) The case for the standard recipe </a:t>
            </a:r>
            <a:r>
              <a:rPr lang="en-US" altLang="ja-JP" sz="2600" dirty="0">
                <a:solidFill>
                  <a:srgbClr val="FF0000"/>
                </a:solidFill>
                <a:latin typeface="Arial" charset="0"/>
              </a:rPr>
              <a:t>(Red) The case for the 2-step bake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BC1-9B29-494B-9D11-AA105DAED9CD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8170EDC-DF83-094F-8597-FD9EF13F668F}"/>
              </a:ext>
            </a:extLst>
          </p:cNvPr>
          <p:cNvSpPr/>
          <p:nvPr/>
        </p:nvSpPr>
        <p:spPr>
          <a:xfrm>
            <a:off x="1126258" y="1794154"/>
            <a:ext cx="3783872" cy="2813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500" dirty="0">
                <a:solidFill>
                  <a:schemeClr val="tx1"/>
                </a:solidFill>
                <a:latin typeface="Arai" charset="0"/>
              </a:rPr>
              <a:t>MT5 before-after 2-step baking (only π mode)</a:t>
            </a:r>
            <a:endParaRPr kumimoji="1" lang="ja-JP" altLang="en-US" sz="1500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92D28E0-8C8C-E042-B14B-E41F60BC33FD}"/>
              </a:ext>
            </a:extLst>
          </p:cNvPr>
          <p:cNvSpPr/>
          <p:nvPr/>
        </p:nvSpPr>
        <p:spPr>
          <a:xfrm>
            <a:off x="741945" y="6162687"/>
            <a:ext cx="9984811" cy="365125"/>
          </a:xfrm>
          <a:prstGeom prst="rect">
            <a:avLst/>
          </a:prstGeom>
          <a:solidFill>
            <a:schemeClr val="bg1"/>
          </a:solidFill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SzPct val="50000"/>
            </a:pPr>
            <a:r>
              <a:rPr lang="en-US" altLang="ja-JP" dirty="0">
                <a:solidFill>
                  <a:schemeClr val="tx1"/>
                </a:solidFill>
              </a:rPr>
              <a:t>No improvement was observed because the difference of </a:t>
            </a:r>
            <a:r>
              <a:rPr lang="en-US" altLang="ja-JP" dirty="0" err="1">
                <a:solidFill>
                  <a:schemeClr val="tx1"/>
                </a:solidFill>
              </a:rPr>
              <a:t>Eacc,max</a:t>
            </a:r>
            <a:r>
              <a:rPr lang="en-US" altLang="ja-JP" dirty="0">
                <a:solidFill>
                  <a:schemeClr val="tx1"/>
                </a:solidFill>
              </a:rPr>
              <a:t> and Q</a:t>
            </a:r>
            <a:r>
              <a:rPr lang="en-US" altLang="ja-JP" baseline="-15000" dirty="0">
                <a:solidFill>
                  <a:schemeClr val="tx1"/>
                </a:solidFill>
              </a:rPr>
              <a:t>0</a:t>
            </a:r>
            <a:r>
              <a:rPr lang="en-US" altLang="ja-JP" dirty="0">
                <a:solidFill>
                  <a:schemeClr val="tx1"/>
                </a:solidFill>
              </a:rPr>
              <a:t> are in the range of error bars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E8E081A-8324-9B49-B250-D6AE09922AFB}"/>
              </a:ext>
            </a:extLst>
          </p:cNvPr>
          <p:cNvGrpSpPr/>
          <p:nvPr/>
        </p:nvGrpSpPr>
        <p:grpSpPr>
          <a:xfrm>
            <a:off x="3226005" y="4145218"/>
            <a:ext cx="1597580" cy="484701"/>
            <a:chOff x="6582995" y="4263242"/>
            <a:chExt cx="1193180" cy="401444"/>
          </a:xfrm>
        </p:grpSpPr>
        <p:sp>
          <p:nvSpPr>
            <p:cNvPr id="29" name="星 4 28">
              <a:extLst>
                <a:ext uri="{FF2B5EF4-FFF2-40B4-BE49-F238E27FC236}">
                  <a16:creationId xmlns:a16="http://schemas.microsoft.com/office/drawing/2014/main" id="{1AFCBFF0-B30E-594E-A15E-8F17485AB3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0741" y="4302008"/>
              <a:ext cx="219456" cy="219456"/>
            </a:xfrm>
            <a:prstGeom prst="star4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5B33BBAC-2B81-534C-A89E-5CB2E78AF967}"/>
                </a:ext>
              </a:extLst>
            </p:cNvPr>
            <p:cNvSpPr/>
            <p:nvPr/>
          </p:nvSpPr>
          <p:spPr>
            <a:xfrm>
              <a:off x="6582995" y="4263242"/>
              <a:ext cx="1193180" cy="401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 </a:t>
              </a:r>
              <a:r>
                <a:rPr kumimoji="1" lang="en-US" altLang="ja-JP" sz="1600" dirty="0">
                  <a:solidFill>
                    <a:schemeClr val="tx1"/>
                  </a:solidFill>
                </a:rPr>
                <a:t>ILC Target</a:t>
              </a:r>
              <a:endParaRPr kumimoji="1" lang="ja-JP" alt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AB0A0B0-0523-B246-B8A6-A07E1232C8F6}"/>
              </a:ext>
            </a:extLst>
          </p:cNvPr>
          <p:cNvGrpSpPr/>
          <p:nvPr/>
        </p:nvGrpSpPr>
        <p:grpSpPr>
          <a:xfrm>
            <a:off x="8476759" y="4072062"/>
            <a:ext cx="1580638" cy="479784"/>
            <a:chOff x="2422609" y="4218320"/>
            <a:chExt cx="1233748" cy="401444"/>
          </a:xfrm>
        </p:grpSpPr>
        <p:sp>
          <p:nvSpPr>
            <p:cNvPr id="20" name="星 4 19">
              <a:extLst>
                <a:ext uri="{FF2B5EF4-FFF2-40B4-BE49-F238E27FC236}">
                  <a16:creationId xmlns:a16="http://schemas.microsoft.com/office/drawing/2014/main" id="{4DF05824-FD1C-E946-A89C-73508A34A2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36901" y="4291286"/>
              <a:ext cx="219456" cy="219456"/>
            </a:xfrm>
            <a:prstGeom prst="star4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8F330D1E-2151-1547-8695-C3420F4A589F}"/>
                </a:ext>
              </a:extLst>
            </p:cNvPr>
            <p:cNvSpPr/>
            <p:nvPr/>
          </p:nvSpPr>
          <p:spPr>
            <a:xfrm>
              <a:off x="2422609" y="4218320"/>
              <a:ext cx="1193180" cy="401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 </a:t>
              </a:r>
              <a:r>
                <a:rPr kumimoji="1" lang="en-US" altLang="ja-JP" sz="1600" dirty="0">
                  <a:solidFill>
                    <a:schemeClr val="tx1"/>
                  </a:solidFill>
                </a:rPr>
                <a:t>ILC Target</a:t>
              </a:r>
              <a:endParaRPr kumimoji="1" lang="ja-JP" altLang="en-US" sz="1600">
                <a:solidFill>
                  <a:schemeClr val="tx1"/>
                </a:solidFill>
              </a:endParaRPr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3BCE2F8-3557-7D4C-955A-3B298EB708C9}"/>
              </a:ext>
            </a:extLst>
          </p:cNvPr>
          <p:cNvSpPr/>
          <p:nvPr/>
        </p:nvSpPr>
        <p:spPr>
          <a:xfrm>
            <a:off x="6644038" y="1812083"/>
            <a:ext cx="3783872" cy="2813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500" dirty="0">
                <a:solidFill>
                  <a:schemeClr val="tx1"/>
                </a:solidFill>
                <a:latin typeface="Arai" charset="0"/>
              </a:rPr>
              <a:t>MT3 before-after 2-step baking (only π mode)</a:t>
            </a:r>
            <a:endParaRPr kumimoji="1" lang="ja-JP" altLang="en-US" sz="1500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012B35F-A978-D441-81F7-CE89801A4221}"/>
              </a:ext>
            </a:extLst>
          </p:cNvPr>
          <p:cNvSpPr/>
          <p:nvPr/>
        </p:nvSpPr>
        <p:spPr>
          <a:xfrm>
            <a:off x="1618400" y="5799511"/>
            <a:ext cx="3116848" cy="2362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chemeClr val="tx1"/>
                </a:solidFill>
              </a:rPr>
              <a:t>Eacc,max</a:t>
            </a:r>
            <a:r>
              <a:rPr kumimoji="1" lang="en-US" altLang="ja-JP" dirty="0">
                <a:solidFill>
                  <a:schemeClr val="tx1"/>
                </a:solidFill>
              </a:rPr>
              <a:t> = 36.3 </a:t>
            </a:r>
            <a:r>
              <a:rPr kumimoji="1" lang="en-US" altLang="ja-JP" dirty="0">
                <a:solidFill>
                  <a:schemeClr val="tx1"/>
                </a:solidFill>
                <a:sym typeface="Wingdings" pitchFamily="2" charset="2"/>
              </a:rPr>
              <a:t> 35.3 </a:t>
            </a:r>
            <a:r>
              <a:rPr kumimoji="1" lang="en-US" altLang="ja-JP" dirty="0">
                <a:solidFill>
                  <a:schemeClr val="tx1"/>
                </a:solidFill>
              </a:rPr>
              <a:t>MV/m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6EA9E7B-59C7-4A4D-A348-9F64D82B715C}"/>
              </a:ext>
            </a:extLst>
          </p:cNvPr>
          <p:cNvSpPr/>
          <p:nvPr/>
        </p:nvSpPr>
        <p:spPr>
          <a:xfrm>
            <a:off x="6993250" y="5763373"/>
            <a:ext cx="3116848" cy="2362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chemeClr val="tx1"/>
                </a:solidFill>
              </a:rPr>
              <a:t>Eacc,max</a:t>
            </a:r>
            <a:r>
              <a:rPr kumimoji="1" lang="en-US" altLang="ja-JP" dirty="0">
                <a:solidFill>
                  <a:schemeClr val="tx1"/>
                </a:solidFill>
              </a:rPr>
              <a:t> = 36.9 </a:t>
            </a:r>
            <a:r>
              <a:rPr kumimoji="1" lang="en-US" altLang="ja-JP" dirty="0">
                <a:solidFill>
                  <a:schemeClr val="tx1"/>
                </a:solidFill>
                <a:sym typeface="Wingdings" pitchFamily="2" charset="2"/>
              </a:rPr>
              <a:t> 36.6 </a:t>
            </a:r>
            <a:r>
              <a:rPr kumimoji="1" lang="en-US" altLang="ja-JP" dirty="0">
                <a:solidFill>
                  <a:schemeClr val="tx1"/>
                </a:solidFill>
              </a:rPr>
              <a:t>MV/m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16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244" y="319783"/>
            <a:ext cx="10256226" cy="723900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Century" charset="0"/>
              </a:rPr>
              <a:t> Vertical Test Result</a:t>
            </a:r>
            <a:br>
              <a:rPr lang="en-US" altLang="ja-JP" sz="3200" dirty="0">
                <a:latin typeface="Century" charset="0"/>
              </a:rPr>
            </a:br>
            <a:r>
              <a:rPr lang="ja-JP" altLang="en-US" sz="3200">
                <a:latin typeface="Century" charset="0"/>
              </a:rPr>
              <a:t>（</a:t>
            </a:r>
            <a:r>
              <a:rPr lang="en-US" altLang="ja-JP" sz="3200" dirty="0">
                <a:latin typeface="Century" panose="02040604050505020304" pitchFamily="18" charset="0"/>
              </a:rPr>
              <a:t>evaluated by all passband measurements</a:t>
            </a:r>
            <a:r>
              <a:rPr lang="en-US" altLang="ja-JP" sz="3200" dirty="0">
                <a:latin typeface="Century" charset="0"/>
              </a:rPr>
              <a:t>)</a:t>
            </a:r>
            <a:endParaRPr lang="ja-JP" altLang="en-US" sz="3200" dirty="0">
              <a:latin typeface="Arial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32012" y="1230407"/>
            <a:ext cx="11178164" cy="5384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2100" spc="25" dirty="0" err="1">
                <a:latin typeface="Arial" charset="0"/>
                <a:cs typeface="Arial"/>
              </a:rPr>
              <a:t>Eacc,max</a:t>
            </a:r>
            <a:r>
              <a:rPr lang="en-US" altLang="ja-JP" sz="2100" spc="25" dirty="0">
                <a:latin typeface="Arial" charset="0"/>
                <a:cs typeface="Arial"/>
              </a:rPr>
              <a:t> per cells obtained from all passband mode measurements before and after 2-step bake are summarized in the following histograms. 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BC1-9B29-494B-9D11-AA105DAED9CD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47DE4AC-0758-2747-B2A1-4E5EAE1E60DE}"/>
              </a:ext>
            </a:extLst>
          </p:cNvPr>
          <p:cNvSpPr/>
          <p:nvPr/>
        </p:nvSpPr>
        <p:spPr>
          <a:xfrm>
            <a:off x="914393" y="6054336"/>
            <a:ext cx="9930561" cy="626545"/>
          </a:xfrm>
          <a:prstGeom prst="rect">
            <a:avLst/>
          </a:prstGeom>
          <a:solidFill>
            <a:schemeClr val="bg1"/>
          </a:solidFill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SzPct val="50000"/>
            </a:pPr>
            <a:r>
              <a:rPr lang="en-US" altLang="ja-JP" dirty="0">
                <a:solidFill>
                  <a:schemeClr val="tx1"/>
                </a:solidFill>
              </a:rPr>
              <a:t>Although the passband measurements are considered, 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no improvement was observed (</a:t>
            </a:r>
            <a:r>
              <a:rPr lang="en-US" altLang="ja-JP" dirty="0" err="1">
                <a:solidFill>
                  <a:schemeClr val="tx1"/>
                </a:solidFill>
              </a:rPr>
              <a:t>Eacc,max</a:t>
            </a:r>
            <a:r>
              <a:rPr lang="en-US" altLang="ja-JP" dirty="0">
                <a:solidFill>
                  <a:schemeClr val="tx1"/>
                </a:solidFill>
              </a:rPr>
              <a:t> per cells are in the range of error bars).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E794BE5-4BEE-5447-A143-D93F2E79A1FD}"/>
              </a:ext>
            </a:extLst>
          </p:cNvPr>
          <p:cNvSpPr txBox="1"/>
          <p:nvPr/>
        </p:nvSpPr>
        <p:spPr>
          <a:xfrm>
            <a:off x="4471073" y="5637733"/>
            <a:ext cx="145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Cell Number</a:t>
            </a:r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48CE5DA-8958-D144-84B7-F676CBF065EC}"/>
              </a:ext>
            </a:extLst>
          </p:cNvPr>
          <p:cNvSpPr txBox="1"/>
          <p:nvPr/>
        </p:nvSpPr>
        <p:spPr>
          <a:xfrm>
            <a:off x="10390426" y="5686223"/>
            <a:ext cx="145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Cell Number</a:t>
            </a:r>
            <a:endParaRPr kumimoji="1" lang="ja-JP" altLang="en-US"/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6E43C4BC-F6E9-014C-8F6C-3AC29EBF8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263" y="2336743"/>
            <a:ext cx="5437958" cy="3268800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CCF5B4D0-9519-9943-B338-44FB0EF82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53" y="2367095"/>
            <a:ext cx="5449779" cy="3269867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2E3C36A-E431-1940-85B8-2CB3D8BFDBDB}"/>
              </a:ext>
            </a:extLst>
          </p:cNvPr>
          <p:cNvSpPr txBox="1"/>
          <p:nvPr/>
        </p:nvSpPr>
        <p:spPr>
          <a:xfrm>
            <a:off x="952013" y="5418747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#1 &amp; #9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2C2F582-3B73-054E-BD73-402E98566CC3}"/>
              </a:ext>
            </a:extLst>
          </p:cNvPr>
          <p:cNvSpPr txBox="1"/>
          <p:nvPr/>
        </p:nvSpPr>
        <p:spPr>
          <a:xfrm>
            <a:off x="1914903" y="5425673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#2 &amp; #8</a:t>
            </a:r>
            <a:endParaRPr kumimoji="1" lang="ja-JP" altLang="en-US" sz="160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CBE957B-C297-5241-BE23-7ADA851B8EA4}"/>
              </a:ext>
            </a:extLst>
          </p:cNvPr>
          <p:cNvSpPr txBox="1"/>
          <p:nvPr/>
        </p:nvSpPr>
        <p:spPr>
          <a:xfrm>
            <a:off x="2870865" y="5425674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#3 &amp; #7</a:t>
            </a:r>
            <a:endParaRPr kumimoji="1" lang="ja-JP" altLang="en-US" sz="160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F48787C-45B9-014C-9EA6-82B628B68C5D}"/>
              </a:ext>
            </a:extLst>
          </p:cNvPr>
          <p:cNvSpPr txBox="1"/>
          <p:nvPr/>
        </p:nvSpPr>
        <p:spPr>
          <a:xfrm>
            <a:off x="3826831" y="5425673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#4 &amp; #6</a:t>
            </a:r>
            <a:endParaRPr kumimoji="1" lang="ja-JP" altLang="en-US" sz="160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CA23FD2-298D-2642-9748-E7CF7FD9C19E}"/>
              </a:ext>
            </a:extLst>
          </p:cNvPr>
          <p:cNvSpPr txBox="1"/>
          <p:nvPr/>
        </p:nvSpPr>
        <p:spPr>
          <a:xfrm>
            <a:off x="4985303" y="5412179"/>
            <a:ext cx="497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#5</a:t>
            </a:r>
            <a:endParaRPr kumimoji="1" lang="ja-JP" altLang="en-US" sz="160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207C3D1-4CC5-A04F-AC06-416BBDBAEF31}"/>
              </a:ext>
            </a:extLst>
          </p:cNvPr>
          <p:cNvSpPr txBox="1"/>
          <p:nvPr/>
        </p:nvSpPr>
        <p:spPr>
          <a:xfrm rot="16200000">
            <a:off x="-672810" y="3846763"/>
            <a:ext cx="191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Eacc,max</a:t>
            </a:r>
            <a:r>
              <a:rPr kumimoji="1" lang="en-US" altLang="ja-JP" dirty="0"/>
              <a:t> [MV/m]</a:t>
            </a:r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CAB21AA-F7A6-924F-90C3-E3C221441C23}"/>
              </a:ext>
            </a:extLst>
          </p:cNvPr>
          <p:cNvSpPr txBox="1"/>
          <p:nvPr/>
        </p:nvSpPr>
        <p:spPr>
          <a:xfrm rot="16200000">
            <a:off x="5172597" y="3818644"/>
            <a:ext cx="191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Eacc,max</a:t>
            </a:r>
            <a:r>
              <a:rPr kumimoji="1" lang="en-US" altLang="ja-JP" dirty="0"/>
              <a:t> [MV/m</a:t>
            </a:r>
            <a:r>
              <a:rPr kumimoji="1" lang="en-US" altLang="ja-JP" dirty="0">
                <a:solidFill>
                  <a:srgbClr val="0070C0"/>
                </a:solidFill>
              </a:rPr>
              <a:t>]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54" name="上矢印 53">
            <a:extLst>
              <a:ext uri="{FF2B5EF4-FFF2-40B4-BE49-F238E27FC236}">
                <a16:creationId xmlns:a16="http://schemas.microsoft.com/office/drawing/2014/main" id="{E4A5183C-21CF-C044-BE8D-1D0276AB738B}"/>
              </a:ext>
            </a:extLst>
          </p:cNvPr>
          <p:cNvSpPr/>
          <p:nvPr/>
        </p:nvSpPr>
        <p:spPr>
          <a:xfrm>
            <a:off x="2092466" y="3247047"/>
            <a:ext cx="149850" cy="21820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上矢印 54">
            <a:extLst>
              <a:ext uri="{FF2B5EF4-FFF2-40B4-BE49-F238E27FC236}">
                <a16:creationId xmlns:a16="http://schemas.microsoft.com/office/drawing/2014/main" id="{2278C907-B886-D243-AB64-741389A6DBD3}"/>
              </a:ext>
            </a:extLst>
          </p:cNvPr>
          <p:cNvSpPr/>
          <p:nvPr/>
        </p:nvSpPr>
        <p:spPr>
          <a:xfrm>
            <a:off x="3398256" y="3389057"/>
            <a:ext cx="149850" cy="218209"/>
          </a:xfrm>
          <a:prstGeom prst="upArrow">
            <a:avLst/>
          </a:prstGeom>
          <a:solidFill>
            <a:schemeClr val="bg1"/>
          </a:solidFill>
          <a:ln>
            <a:solidFill>
              <a:srgbClr val="D17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上矢印 55">
            <a:extLst>
              <a:ext uri="{FF2B5EF4-FFF2-40B4-BE49-F238E27FC236}">
                <a16:creationId xmlns:a16="http://schemas.microsoft.com/office/drawing/2014/main" id="{1F728A43-1D53-9148-AE25-EFEC32426C47}"/>
              </a:ext>
            </a:extLst>
          </p:cNvPr>
          <p:cNvSpPr/>
          <p:nvPr/>
        </p:nvSpPr>
        <p:spPr>
          <a:xfrm>
            <a:off x="4361148" y="3312856"/>
            <a:ext cx="149850" cy="218209"/>
          </a:xfrm>
          <a:prstGeom prst="upArrow">
            <a:avLst/>
          </a:prstGeom>
          <a:solidFill>
            <a:schemeClr val="bg1"/>
          </a:solidFill>
          <a:ln>
            <a:solidFill>
              <a:srgbClr val="D17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上矢印 56">
            <a:extLst>
              <a:ext uri="{FF2B5EF4-FFF2-40B4-BE49-F238E27FC236}">
                <a16:creationId xmlns:a16="http://schemas.microsoft.com/office/drawing/2014/main" id="{A1F5AEEA-8B97-EC4A-9C2D-7DE3921124E5}"/>
              </a:ext>
            </a:extLst>
          </p:cNvPr>
          <p:cNvSpPr/>
          <p:nvPr/>
        </p:nvSpPr>
        <p:spPr>
          <a:xfrm>
            <a:off x="5327509" y="3240119"/>
            <a:ext cx="149850" cy="218209"/>
          </a:xfrm>
          <a:prstGeom prst="upArrow">
            <a:avLst/>
          </a:prstGeom>
          <a:solidFill>
            <a:schemeClr val="bg1"/>
          </a:solidFill>
          <a:ln>
            <a:solidFill>
              <a:srgbClr val="D17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A4EC8A0-7A15-5C43-AF3A-5196C9318CEC}"/>
              </a:ext>
            </a:extLst>
          </p:cNvPr>
          <p:cNvSpPr txBox="1"/>
          <p:nvPr/>
        </p:nvSpPr>
        <p:spPr>
          <a:xfrm>
            <a:off x="1302324" y="3333638"/>
            <a:ext cx="558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36.6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5C31DF7-53A0-AD40-9A70-343700AE694E}"/>
              </a:ext>
            </a:extLst>
          </p:cNvPr>
          <p:cNvSpPr txBox="1"/>
          <p:nvPr/>
        </p:nvSpPr>
        <p:spPr>
          <a:xfrm>
            <a:off x="2254830" y="3350956"/>
            <a:ext cx="558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36.6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C4E8A1F-A5F5-C140-AD24-5C4E1CAC7067}"/>
              </a:ext>
            </a:extLst>
          </p:cNvPr>
          <p:cNvSpPr txBox="1"/>
          <p:nvPr/>
        </p:nvSpPr>
        <p:spPr>
          <a:xfrm>
            <a:off x="3181232" y="3143133"/>
            <a:ext cx="6924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&gt;38.9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D9BB120-E6EA-CD4F-9ADB-27419C8E3035}"/>
              </a:ext>
            </a:extLst>
          </p:cNvPr>
          <p:cNvSpPr txBox="1"/>
          <p:nvPr/>
        </p:nvSpPr>
        <p:spPr>
          <a:xfrm>
            <a:off x="4133735" y="3066935"/>
            <a:ext cx="6924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&gt;40.5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C304E8-5073-D546-96CC-5BAAFCC8ABF7}"/>
              </a:ext>
            </a:extLst>
          </p:cNvPr>
          <p:cNvSpPr txBox="1"/>
          <p:nvPr/>
        </p:nvSpPr>
        <p:spPr>
          <a:xfrm>
            <a:off x="5096631" y="2990734"/>
            <a:ext cx="6924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&gt;41.9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5E0336A-1D0A-9243-96C6-FCD82A2A9CF1}"/>
              </a:ext>
            </a:extLst>
          </p:cNvPr>
          <p:cNvSpPr txBox="1"/>
          <p:nvPr/>
        </p:nvSpPr>
        <p:spPr>
          <a:xfrm>
            <a:off x="914393" y="3319782"/>
            <a:ext cx="558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36.9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E758C62-F49D-6746-A3E7-287006487DE9}"/>
              </a:ext>
            </a:extLst>
          </p:cNvPr>
          <p:cNvSpPr txBox="1"/>
          <p:nvPr/>
        </p:nvSpPr>
        <p:spPr>
          <a:xfrm>
            <a:off x="1835725" y="2994197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&gt;42.0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CD31865-DF43-CF42-8AD8-F722C2E006AA}"/>
              </a:ext>
            </a:extLst>
          </p:cNvPr>
          <p:cNvSpPr txBox="1"/>
          <p:nvPr/>
        </p:nvSpPr>
        <p:spPr>
          <a:xfrm>
            <a:off x="2850578" y="2980341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43.8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D19222A-5250-CB46-BAA9-A8816F93153D}"/>
              </a:ext>
            </a:extLst>
          </p:cNvPr>
          <p:cNvSpPr txBox="1"/>
          <p:nvPr/>
        </p:nvSpPr>
        <p:spPr>
          <a:xfrm>
            <a:off x="3834248" y="2914531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45.1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C117F01-7149-C845-BDE0-B645B8ABA32A}"/>
              </a:ext>
            </a:extLst>
          </p:cNvPr>
          <p:cNvSpPr txBox="1"/>
          <p:nvPr/>
        </p:nvSpPr>
        <p:spPr>
          <a:xfrm>
            <a:off x="4724405" y="3046150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43.0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EDF7630-4BC3-6C41-9AC4-CE76781FCE8B}"/>
              </a:ext>
            </a:extLst>
          </p:cNvPr>
          <p:cNvSpPr txBox="1"/>
          <p:nvPr/>
        </p:nvSpPr>
        <p:spPr>
          <a:xfrm>
            <a:off x="7100463" y="3298218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36.3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990D0E1-5DA9-B649-8142-57B4BDE976EC}"/>
              </a:ext>
            </a:extLst>
          </p:cNvPr>
          <p:cNvSpPr txBox="1"/>
          <p:nvPr/>
        </p:nvSpPr>
        <p:spPr>
          <a:xfrm>
            <a:off x="8042574" y="3128498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40.2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324CDF6-0D6E-224C-8AA8-39F391ADEC66}"/>
              </a:ext>
            </a:extLst>
          </p:cNvPr>
          <p:cNvSpPr txBox="1"/>
          <p:nvPr/>
        </p:nvSpPr>
        <p:spPr>
          <a:xfrm>
            <a:off x="8943120" y="3031515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&gt;39.6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71" name="上矢印 70">
            <a:extLst>
              <a:ext uri="{FF2B5EF4-FFF2-40B4-BE49-F238E27FC236}">
                <a16:creationId xmlns:a16="http://schemas.microsoft.com/office/drawing/2014/main" id="{A09DE1AA-8518-6940-8ABA-65BA20F7FE99}"/>
              </a:ext>
            </a:extLst>
          </p:cNvPr>
          <p:cNvSpPr/>
          <p:nvPr/>
        </p:nvSpPr>
        <p:spPr>
          <a:xfrm>
            <a:off x="9168678" y="3294758"/>
            <a:ext cx="149850" cy="218209"/>
          </a:xfrm>
          <a:prstGeom prst="upArrow">
            <a:avLst/>
          </a:prstGeom>
          <a:solidFill>
            <a:schemeClr val="bg1"/>
          </a:solidFill>
          <a:ln>
            <a:solidFill>
              <a:srgbClr val="DD6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上矢印 71">
            <a:extLst>
              <a:ext uri="{FF2B5EF4-FFF2-40B4-BE49-F238E27FC236}">
                <a16:creationId xmlns:a16="http://schemas.microsoft.com/office/drawing/2014/main" id="{30016B0D-36AA-8C46-A94E-4E57B8A5C404}"/>
              </a:ext>
            </a:extLst>
          </p:cNvPr>
          <p:cNvSpPr/>
          <p:nvPr/>
        </p:nvSpPr>
        <p:spPr>
          <a:xfrm>
            <a:off x="7859419" y="3273976"/>
            <a:ext cx="149850" cy="21820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A284B1B-4F68-9549-9C32-3854BE225E7E}"/>
              </a:ext>
            </a:extLst>
          </p:cNvPr>
          <p:cNvSpPr txBox="1"/>
          <p:nvPr/>
        </p:nvSpPr>
        <p:spPr>
          <a:xfrm>
            <a:off x="9951033" y="3135425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40.0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030DE21-DF83-7A4F-B2F3-644B3C61EAFF}"/>
              </a:ext>
            </a:extLst>
          </p:cNvPr>
          <p:cNvSpPr txBox="1"/>
          <p:nvPr/>
        </p:nvSpPr>
        <p:spPr>
          <a:xfrm>
            <a:off x="10893148" y="3121570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DD6430"/>
                </a:solidFill>
              </a:rPr>
              <a:t>40.6</a:t>
            </a:r>
            <a:endParaRPr kumimoji="1" lang="ja-JP" altLang="en-US" sz="1500">
              <a:solidFill>
                <a:srgbClr val="DD6430"/>
              </a:solidFill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3A8956D-45A9-584E-8246-2ED06A2CBCD2}"/>
              </a:ext>
            </a:extLst>
          </p:cNvPr>
          <p:cNvSpPr txBox="1"/>
          <p:nvPr/>
        </p:nvSpPr>
        <p:spPr>
          <a:xfrm>
            <a:off x="6705603" y="3308608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36.3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48B5E93-4626-B94E-8ED6-A083D4D2DC65}"/>
              </a:ext>
            </a:extLst>
          </p:cNvPr>
          <p:cNvSpPr txBox="1"/>
          <p:nvPr/>
        </p:nvSpPr>
        <p:spPr>
          <a:xfrm>
            <a:off x="7585366" y="3034977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&gt;40.4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5C6B695-22FD-5D4F-B64E-A423165A4ED9}"/>
              </a:ext>
            </a:extLst>
          </p:cNvPr>
          <p:cNvSpPr txBox="1"/>
          <p:nvPr/>
        </p:nvSpPr>
        <p:spPr>
          <a:xfrm>
            <a:off x="8593282" y="3086933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41.0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92357B32-29A0-2947-AF8C-C000DC700F6B}"/>
              </a:ext>
            </a:extLst>
          </p:cNvPr>
          <p:cNvSpPr txBox="1"/>
          <p:nvPr/>
        </p:nvSpPr>
        <p:spPr>
          <a:xfrm>
            <a:off x="9566565" y="3176987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39.0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B425F76-E89E-C84E-9EE8-47E6A8F5C5C6}"/>
              </a:ext>
            </a:extLst>
          </p:cNvPr>
          <p:cNvSpPr txBox="1"/>
          <p:nvPr/>
        </p:nvSpPr>
        <p:spPr>
          <a:xfrm>
            <a:off x="10529461" y="3131959"/>
            <a:ext cx="628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solidFill>
                  <a:srgbClr val="0070C0"/>
                </a:solidFill>
              </a:rPr>
              <a:t>40.4</a:t>
            </a:r>
            <a:endParaRPr kumimoji="1" lang="ja-JP" altLang="en-US" sz="1500">
              <a:solidFill>
                <a:srgbClr val="0070C0"/>
              </a:solidFill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9D2E5D5-CE51-1E43-AA81-D021114CEA55}"/>
              </a:ext>
            </a:extLst>
          </p:cNvPr>
          <p:cNvSpPr txBox="1"/>
          <p:nvPr/>
        </p:nvSpPr>
        <p:spPr>
          <a:xfrm>
            <a:off x="6694728" y="5466272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#1 &amp; #9</a:t>
            </a:r>
            <a:endParaRPr kumimoji="1" lang="ja-JP" altLang="en-US" sz="160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E0EDF075-79BC-F54F-883D-6D836E54B56B}"/>
              </a:ext>
            </a:extLst>
          </p:cNvPr>
          <p:cNvSpPr txBox="1"/>
          <p:nvPr/>
        </p:nvSpPr>
        <p:spPr>
          <a:xfrm>
            <a:off x="7730355" y="5463772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#2 &amp; #8</a:t>
            </a:r>
            <a:endParaRPr kumimoji="1" lang="ja-JP" altLang="en-US" sz="160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B55F8481-C9B8-2C44-9524-077E98236AFC}"/>
              </a:ext>
            </a:extLst>
          </p:cNvPr>
          <p:cNvSpPr txBox="1"/>
          <p:nvPr/>
        </p:nvSpPr>
        <p:spPr>
          <a:xfrm>
            <a:off x="8707099" y="5463773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#3 &amp; #7</a:t>
            </a:r>
            <a:endParaRPr kumimoji="1" lang="ja-JP" altLang="en-US" sz="1600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77021C0-8613-CB42-8116-DB45736841A9}"/>
              </a:ext>
            </a:extLst>
          </p:cNvPr>
          <p:cNvSpPr txBox="1"/>
          <p:nvPr/>
        </p:nvSpPr>
        <p:spPr>
          <a:xfrm>
            <a:off x="9715020" y="5463772"/>
            <a:ext cx="106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#4 &amp; #6</a:t>
            </a:r>
            <a:endParaRPr kumimoji="1" lang="ja-JP" altLang="en-US" sz="160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93E6775-F089-4D48-838B-520DFBF03BE1}"/>
              </a:ext>
            </a:extLst>
          </p:cNvPr>
          <p:cNvSpPr txBox="1"/>
          <p:nvPr/>
        </p:nvSpPr>
        <p:spPr>
          <a:xfrm>
            <a:off x="10821750" y="5469132"/>
            <a:ext cx="497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#5</a:t>
            </a:r>
            <a:endParaRPr kumimoji="1" lang="ja-JP" altLang="en-US" sz="1600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D79F5AA9-F2A9-B043-B2FF-529A30AF5832}"/>
              </a:ext>
            </a:extLst>
          </p:cNvPr>
          <p:cNvSpPr/>
          <p:nvPr/>
        </p:nvSpPr>
        <p:spPr>
          <a:xfrm>
            <a:off x="4857513" y="2118576"/>
            <a:ext cx="540000" cy="1917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4D0BDA58-E37F-094D-9CBF-44F95F7E3D06}"/>
              </a:ext>
            </a:extLst>
          </p:cNvPr>
          <p:cNvSpPr/>
          <p:nvPr/>
        </p:nvSpPr>
        <p:spPr>
          <a:xfrm>
            <a:off x="4860625" y="2476249"/>
            <a:ext cx="540000" cy="191731"/>
          </a:xfrm>
          <a:prstGeom prst="rect">
            <a:avLst/>
          </a:prstGeom>
          <a:solidFill>
            <a:srgbClr val="DD64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97DFC9A-F630-0240-BEAB-B3BB50E3A56D}"/>
              </a:ext>
            </a:extLst>
          </p:cNvPr>
          <p:cNvSpPr/>
          <p:nvPr/>
        </p:nvSpPr>
        <p:spPr>
          <a:xfrm>
            <a:off x="4688574" y="2002880"/>
            <a:ext cx="2458681" cy="7697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A5CFB35-3921-B54F-9F2A-089AF6A8C407}"/>
              </a:ext>
            </a:extLst>
          </p:cNvPr>
          <p:cNvSpPr txBox="1"/>
          <p:nvPr/>
        </p:nvSpPr>
        <p:spPr>
          <a:xfrm>
            <a:off x="5444415" y="2011727"/>
            <a:ext cx="164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Standard recipe</a:t>
            </a:r>
            <a:endParaRPr kumimoji="1" lang="ja-JP" altLang="en-US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941E879-4796-F54D-8063-6DCC2AC03A8F}"/>
              </a:ext>
            </a:extLst>
          </p:cNvPr>
          <p:cNvSpPr txBox="1"/>
          <p:nvPr/>
        </p:nvSpPr>
        <p:spPr>
          <a:xfrm>
            <a:off x="5447527" y="2388060"/>
            <a:ext cx="164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2-step bake</a:t>
            </a:r>
            <a:endParaRPr kumimoji="1"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FB09090-699A-434F-A183-5F74A97334A4}"/>
              </a:ext>
            </a:extLst>
          </p:cNvPr>
          <p:cNvSpPr txBox="1"/>
          <p:nvPr/>
        </p:nvSpPr>
        <p:spPr>
          <a:xfrm>
            <a:off x="12614989" y="29111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4E7B352-74CE-8548-BFB6-6AA75ABCE42D}"/>
              </a:ext>
            </a:extLst>
          </p:cNvPr>
          <p:cNvSpPr/>
          <p:nvPr/>
        </p:nvSpPr>
        <p:spPr>
          <a:xfrm>
            <a:off x="952013" y="4223208"/>
            <a:ext cx="883712" cy="5136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dirty="0">
                <a:solidFill>
                  <a:schemeClr val="tx1"/>
                </a:solidFill>
              </a:rPr>
              <a:t>Within error bar</a:t>
            </a:r>
            <a:endParaRPr kumimoji="1" lang="ja-JP" altLang="en-US" sz="1300">
              <a:solidFill>
                <a:schemeClr val="tx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53DB575-5103-114D-80FF-6F837E98F1BD}"/>
              </a:ext>
            </a:extLst>
          </p:cNvPr>
          <p:cNvSpPr/>
          <p:nvPr/>
        </p:nvSpPr>
        <p:spPr>
          <a:xfrm>
            <a:off x="1753372" y="3895022"/>
            <a:ext cx="1158019" cy="2526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deteriorated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31F3433F-D1D0-A844-8E10-D2026FB16EA0}"/>
              </a:ext>
            </a:extLst>
          </p:cNvPr>
          <p:cNvSpPr/>
          <p:nvPr/>
        </p:nvSpPr>
        <p:spPr>
          <a:xfrm>
            <a:off x="2857796" y="4277365"/>
            <a:ext cx="2770006" cy="3290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Cannot conclude</a:t>
            </a:r>
            <a:r>
              <a:rPr kumimoji="1" lang="ja-JP" altLang="en-US" sz="1400">
                <a:solidFill>
                  <a:schemeClr val="tx1"/>
                </a:solidFill>
              </a:rPr>
              <a:t> </a:t>
            </a:r>
            <a:r>
              <a:rPr kumimoji="1" lang="en-US" altLang="ja-JP" sz="1400" dirty="0">
                <a:solidFill>
                  <a:schemeClr val="tx1"/>
                </a:solidFill>
              </a:rPr>
              <a:t>anything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78CD8B4E-40D2-7446-AB09-E71CBC8ED885}"/>
              </a:ext>
            </a:extLst>
          </p:cNvPr>
          <p:cNvSpPr/>
          <p:nvPr/>
        </p:nvSpPr>
        <p:spPr>
          <a:xfrm>
            <a:off x="6703935" y="4177642"/>
            <a:ext cx="883712" cy="5136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Within error bar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E3A445B-B91C-6C40-B012-D0136C98C4E3}"/>
              </a:ext>
            </a:extLst>
          </p:cNvPr>
          <p:cNvSpPr/>
          <p:nvPr/>
        </p:nvSpPr>
        <p:spPr>
          <a:xfrm>
            <a:off x="9646670" y="4150932"/>
            <a:ext cx="1707130" cy="5136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Within error bar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2C32B18-3A94-FA4A-89AF-253B6849B773}"/>
              </a:ext>
            </a:extLst>
          </p:cNvPr>
          <p:cNvSpPr/>
          <p:nvPr/>
        </p:nvSpPr>
        <p:spPr>
          <a:xfrm>
            <a:off x="7665466" y="4045670"/>
            <a:ext cx="883712" cy="687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 dirty="0">
                <a:solidFill>
                  <a:schemeClr val="tx1"/>
                </a:solidFill>
              </a:rPr>
              <a:t>Not improved at least</a:t>
            </a:r>
            <a:endParaRPr kumimoji="1" lang="ja-JP" altLang="en-US" sz="1300">
              <a:solidFill>
                <a:schemeClr val="tx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47B7EFA-D0E4-734F-B38E-1C0F093CEC7C}"/>
              </a:ext>
            </a:extLst>
          </p:cNvPr>
          <p:cNvSpPr/>
          <p:nvPr/>
        </p:nvSpPr>
        <p:spPr>
          <a:xfrm>
            <a:off x="8628569" y="4090396"/>
            <a:ext cx="883712" cy="687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Cannot conclude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anything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06" name="フレーム 105">
            <a:extLst>
              <a:ext uri="{FF2B5EF4-FFF2-40B4-BE49-F238E27FC236}">
                <a16:creationId xmlns:a16="http://schemas.microsoft.com/office/drawing/2014/main" id="{3259EFD4-4CB3-AA43-BDB4-F56E80E03123}"/>
              </a:ext>
            </a:extLst>
          </p:cNvPr>
          <p:cNvSpPr/>
          <p:nvPr/>
        </p:nvSpPr>
        <p:spPr>
          <a:xfrm>
            <a:off x="970867" y="5473199"/>
            <a:ext cx="782505" cy="22245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8" name="フレーム 107">
            <a:extLst>
              <a:ext uri="{FF2B5EF4-FFF2-40B4-BE49-F238E27FC236}">
                <a16:creationId xmlns:a16="http://schemas.microsoft.com/office/drawing/2014/main" id="{C4324B7E-5C7C-B640-B4EA-BBE5E11C00D8}"/>
              </a:ext>
            </a:extLst>
          </p:cNvPr>
          <p:cNvSpPr/>
          <p:nvPr/>
        </p:nvSpPr>
        <p:spPr>
          <a:xfrm>
            <a:off x="1924544" y="5474768"/>
            <a:ext cx="782505" cy="22245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9" name="フレーム 108">
            <a:extLst>
              <a:ext uri="{FF2B5EF4-FFF2-40B4-BE49-F238E27FC236}">
                <a16:creationId xmlns:a16="http://schemas.microsoft.com/office/drawing/2014/main" id="{D425B3AC-3C45-EC4F-A252-386071C291CA}"/>
              </a:ext>
            </a:extLst>
          </p:cNvPr>
          <p:cNvSpPr/>
          <p:nvPr/>
        </p:nvSpPr>
        <p:spPr>
          <a:xfrm>
            <a:off x="2914359" y="5463465"/>
            <a:ext cx="2419243" cy="23375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0" name="フレーム 109">
            <a:extLst>
              <a:ext uri="{FF2B5EF4-FFF2-40B4-BE49-F238E27FC236}">
                <a16:creationId xmlns:a16="http://schemas.microsoft.com/office/drawing/2014/main" id="{6A5D0393-3134-864A-81E2-7F99C345CB46}"/>
              </a:ext>
            </a:extLst>
          </p:cNvPr>
          <p:cNvSpPr/>
          <p:nvPr/>
        </p:nvSpPr>
        <p:spPr>
          <a:xfrm>
            <a:off x="6703933" y="5512475"/>
            <a:ext cx="782505" cy="22245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1" name="フレーム 110">
            <a:extLst>
              <a:ext uri="{FF2B5EF4-FFF2-40B4-BE49-F238E27FC236}">
                <a16:creationId xmlns:a16="http://schemas.microsoft.com/office/drawing/2014/main" id="{935AC691-9A8D-5947-9F78-994CB4E56612}"/>
              </a:ext>
            </a:extLst>
          </p:cNvPr>
          <p:cNvSpPr/>
          <p:nvPr/>
        </p:nvSpPr>
        <p:spPr>
          <a:xfrm>
            <a:off x="7751881" y="5514044"/>
            <a:ext cx="782505" cy="22245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2" name="フレーム 111">
            <a:extLst>
              <a:ext uri="{FF2B5EF4-FFF2-40B4-BE49-F238E27FC236}">
                <a16:creationId xmlns:a16="http://schemas.microsoft.com/office/drawing/2014/main" id="{F57556BE-FDE1-1E4D-9669-4FE4E440731B}"/>
              </a:ext>
            </a:extLst>
          </p:cNvPr>
          <p:cNvSpPr/>
          <p:nvPr/>
        </p:nvSpPr>
        <p:spPr>
          <a:xfrm>
            <a:off x="8760546" y="5514045"/>
            <a:ext cx="782505" cy="22245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3" name="フレーム 112">
            <a:extLst>
              <a:ext uri="{FF2B5EF4-FFF2-40B4-BE49-F238E27FC236}">
                <a16:creationId xmlns:a16="http://schemas.microsoft.com/office/drawing/2014/main" id="{900B9A50-ECF7-1349-B1E7-2C613194822B}"/>
              </a:ext>
            </a:extLst>
          </p:cNvPr>
          <p:cNvSpPr/>
          <p:nvPr/>
        </p:nvSpPr>
        <p:spPr>
          <a:xfrm>
            <a:off x="9731524" y="5534973"/>
            <a:ext cx="1635646" cy="19209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4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BDA26-2A02-440A-A0EB-AE07EE61B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131095"/>
            <a:ext cx="7886700" cy="622373"/>
          </a:xfrm>
        </p:spPr>
        <p:txBody>
          <a:bodyPr>
            <a:normAutofit/>
          </a:bodyPr>
          <a:lstStyle/>
          <a:p>
            <a:r>
              <a:rPr lang="en-US" altLang="ja-JP" sz="3000" u="sng" dirty="0">
                <a:solidFill>
                  <a:srgbClr val="FF0000"/>
                </a:solidFill>
              </a:rPr>
              <a:t>Summary</a:t>
            </a:r>
            <a:endParaRPr lang="ja-JP" altLang="en-US" sz="3000" u="sng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A361F3-DACB-4E8B-A526-D050117F8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3605"/>
            <a:ext cx="7886700" cy="3666368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Cold EP (14 </a:t>
            </a:r>
            <a:r>
              <a:rPr kumimoji="1" lang="ja-JP" altLang="en-US">
                <a:solidFill>
                  <a:srgbClr val="FF0000"/>
                </a:solidFill>
              </a:rPr>
              <a:t>℃</a:t>
            </a:r>
            <a:r>
              <a:rPr kumimoji="1" lang="en-US" altLang="ja-JP" dirty="0">
                <a:solidFill>
                  <a:srgbClr val="FF0000"/>
                </a:solidFill>
              </a:rPr>
              <a:t>) + 2-step bake (75</a:t>
            </a:r>
            <a:r>
              <a:rPr kumimoji="1" lang="ja-JP" altLang="en-US">
                <a:solidFill>
                  <a:srgbClr val="FF0000"/>
                </a:solidFill>
              </a:rPr>
              <a:t>℃</a:t>
            </a:r>
            <a:r>
              <a:rPr kumimoji="1" lang="en-US" altLang="ja-JP" dirty="0">
                <a:solidFill>
                  <a:srgbClr val="FF0000"/>
                </a:solidFill>
              </a:rPr>
              <a:t> 4h + 120</a:t>
            </a:r>
            <a:r>
              <a:rPr kumimoji="1" lang="ja-JP" altLang="en-US">
                <a:solidFill>
                  <a:srgbClr val="FF0000"/>
                </a:solidFill>
              </a:rPr>
              <a:t>℃</a:t>
            </a:r>
            <a:r>
              <a:rPr kumimoji="1" lang="en-US" altLang="ja-JP" dirty="0">
                <a:solidFill>
                  <a:srgbClr val="FF0000"/>
                </a:solidFill>
              </a:rPr>
              <a:t> 48h) </a:t>
            </a:r>
            <a:r>
              <a:rPr lang="en-US" altLang="ja-JP" dirty="0"/>
              <a:t>was first applied to two 9-cell SRF cavities at KEK.</a:t>
            </a:r>
          </a:p>
          <a:p>
            <a:r>
              <a:rPr kumimoji="1" lang="en-US" altLang="ja-JP" dirty="0"/>
              <a:t>For MT-5, </a:t>
            </a:r>
            <a:r>
              <a:rPr kumimoji="1" lang="en-US" altLang="ja-JP" dirty="0" err="1"/>
              <a:t>Eacc,max</a:t>
            </a:r>
            <a:r>
              <a:rPr kumimoji="1" lang="en-US" altLang="ja-JP" dirty="0"/>
              <a:t> was 35.3 MV/m (It was 36.3 MV/m for the reference meas. ).</a:t>
            </a:r>
          </a:p>
          <a:p>
            <a:r>
              <a:rPr kumimoji="1" lang="en-US" altLang="ja-JP" dirty="0"/>
              <a:t>For MT-3, </a:t>
            </a:r>
            <a:r>
              <a:rPr kumimoji="1" lang="en-US" altLang="ja-JP" dirty="0" err="1"/>
              <a:t>Eacc,max</a:t>
            </a:r>
            <a:r>
              <a:rPr kumimoji="1" lang="en-US" altLang="ja-JP" dirty="0"/>
              <a:t> was 36.6 MV/m (It was 36.9 MV/m for the reference meas. ).</a:t>
            </a:r>
          </a:p>
          <a:p>
            <a:r>
              <a:rPr lang="en-US" altLang="ja-JP" dirty="0"/>
              <a:t>Comparing results from passband measurements, no improvement was observed.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2CDDA3-2946-9F43-9579-F6141B98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61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F79BD2-2EE9-7448-9E97-81F15439F2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Thank you for your attention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469613-D23D-AF45-8DAC-703CF326F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705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BFA1B-8B00-CE46-B1BF-2249E8DCA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9F5D23-74E1-2340-86C8-2346CC3082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C4F7A3A-74CA-FA43-9720-D00E347F99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3D3800-7F44-314D-AE83-819E55B2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39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3D3800-7F44-314D-AE83-819E55B2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1D1C3B8-698B-EF43-A029-40C80B14C3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72" b="5470"/>
          <a:stretch/>
        </p:blipFill>
        <p:spPr>
          <a:xfrm>
            <a:off x="2442117" y="1669243"/>
            <a:ext cx="7134720" cy="5052232"/>
          </a:xfrm>
          <a:prstGeom prst="rect">
            <a:avLst/>
          </a:prstGeom>
        </p:spPr>
      </p:pic>
      <p:sp>
        <p:nvSpPr>
          <p:cNvPr id="7" name="タイトル 3">
            <a:extLst>
              <a:ext uri="{FF2B5EF4-FFF2-40B4-BE49-F238E27FC236}">
                <a16:creationId xmlns:a16="http://schemas.microsoft.com/office/drawing/2014/main" id="{E26BBE9E-9DA2-E742-9451-E743AA6D9386}"/>
              </a:ext>
            </a:extLst>
          </p:cNvPr>
          <p:cNvSpPr txBox="1">
            <a:spLocks/>
          </p:cNvSpPr>
          <p:nvPr/>
        </p:nvSpPr>
        <p:spPr>
          <a:xfrm>
            <a:off x="457665" y="742833"/>
            <a:ext cx="10760461" cy="503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800" u="sng" dirty="0">
                <a:solidFill>
                  <a:srgbClr val="FF0000"/>
                </a:solidFill>
              </a:rPr>
              <a:t>Analysis Results of </a:t>
            </a:r>
            <a:r>
              <a:rPr lang="en-US" altLang="ja-JP" sz="4800" u="sng" dirty="0" err="1">
                <a:solidFill>
                  <a:srgbClr val="FF0000"/>
                </a:solidFill>
              </a:rPr>
              <a:t>Eacc,max</a:t>
            </a:r>
            <a:br>
              <a:rPr lang="en-US" altLang="ja-JP" sz="4800" u="sng" dirty="0">
                <a:solidFill>
                  <a:srgbClr val="FF0000"/>
                </a:solidFill>
              </a:rPr>
            </a:br>
            <a:r>
              <a:rPr lang="en-US" altLang="ja-JP" sz="4800" u="sng" dirty="0">
                <a:solidFill>
                  <a:srgbClr val="FF0000"/>
                </a:solidFill>
              </a:rPr>
              <a:t>from passband mode measurement </a:t>
            </a:r>
            <a:endParaRPr lang="ja-JP" altLang="en-US" sz="4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14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C7BBC75-70A6-9645-B1E9-96DFC14B6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49" y="913601"/>
            <a:ext cx="10983951" cy="615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89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8853D3C-520A-49E9-B127-FB1950A50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131094"/>
            <a:ext cx="7886700" cy="503396"/>
          </a:xfrm>
        </p:spPr>
        <p:txBody>
          <a:bodyPr>
            <a:normAutofit fontScale="90000"/>
          </a:bodyPr>
          <a:lstStyle/>
          <a:p>
            <a:r>
              <a:rPr kumimoji="1" lang="en-US" altLang="ja-JP" u="sng" dirty="0">
                <a:solidFill>
                  <a:srgbClr val="FF0000"/>
                </a:solidFill>
              </a:rPr>
              <a:t>Plan for near future</a:t>
            </a:r>
            <a:endParaRPr kumimoji="1" lang="ja-JP" altLang="en-US" u="sng" dirty="0">
              <a:solidFill>
                <a:srgbClr val="FF0000"/>
              </a:solidFill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286C39AD-00A1-4798-9EEA-FA2BDCADF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762507"/>
            <a:ext cx="7886700" cy="372746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MT-3</a:t>
            </a:r>
          </a:p>
          <a:p>
            <a:pPr lvl="1"/>
            <a:r>
              <a:rPr lang="en-US" altLang="ja-JP" dirty="0"/>
              <a:t>After 5th VT, MT-3 cavity was</a:t>
            </a:r>
            <a:r>
              <a:rPr kumimoji="1" lang="en-US" altLang="ja-JP" dirty="0"/>
              <a:t> sent to FNAL </a:t>
            </a:r>
            <a:r>
              <a:rPr lang="en-US" altLang="ja-JP" dirty="0"/>
              <a:t>for cross check of the cavity performance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MT-5</a:t>
            </a:r>
          </a:p>
          <a:p>
            <a:pPr lvl="1"/>
            <a:r>
              <a:rPr lang="en-US" altLang="ja-JP" dirty="0"/>
              <a:t>After 2nd VT, N-doping was applied to MT-5.</a:t>
            </a:r>
          </a:p>
          <a:p>
            <a:pPr lvl="1"/>
            <a:r>
              <a:rPr lang="en-US" altLang="ja-JP" dirty="0"/>
              <a:t>We will try 2-step baking process again to enhance the quench field of MT-5.</a:t>
            </a:r>
            <a:endParaRPr kumimoji="1" lang="en-US" altLang="ja-JP" dirty="0"/>
          </a:p>
          <a:p>
            <a:pPr lvl="1"/>
            <a:r>
              <a:rPr lang="en-US" altLang="ja-JP" dirty="0"/>
              <a:t>Thus, additional EP will be applied to MT-5 cavity for refreshing the surface.</a:t>
            </a:r>
          </a:p>
          <a:p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257A7B5-30D7-6C47-B04F-BB021077F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2888" y="403869"/>
            <a:ext cx="9016463" cy="57282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7424" y="1325746"/>
            <a:ext cx="7966129" cy="491018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For TESLA-shape superconducting RF (SRF) niobium cavities, the maximum quench field are typically 30-40 MV/m. </a:t>
            </a:r>
          </a:p>
          <a:p>
            <a:r>
              <a:rPr lang="en-US" altLang="ja-JP" dirty="0"/>
              <a:t>Recently, it has been reported that the additional surface treatment of the low temperature bake process at 75 ℃</a:t>
            </a:r>
            <a:r>
              <a:rPr lang="en-US" altLang="ja-JP" dirty="0">
                <a:sym typeface="Wingdings"/>
              </a:rPr>
              <a:t> </a:t>
            </a:r>
            <a:r>
              <a:rPr lang="en-US" altLang="ja-JP" dirty="0"/>
              <a:t> for few hours before the ordinal bake process at 120  ℃</a:t>
            </a:r>
            <a:r>
              <a:rPr lang="en-US" altLang="ja-JP" dirty="0">
                <a:sym typeface="Wingdings"/>
              </a:rPr>
              <a:t> 48 hours </a:t>
            </a:r>
            <a:r>
              <a:rPr lang="en-US" altLang="ja-JP" dirty="0"/>
              <a:t>increases the quench field</a:t>
            </a:r>
            <a:r>
              <a:rPr lang="en-US" altLang="ja-JP" dirty="0">
                <a:solidFill>
                  <a:prstClr val="black"/>
                </a:solidFill>
                <a:sym typeface="Wingdings"/>
              </a:rPr>
              <a:t> (2-step baking)</a:t>
            </a:r>
            <a:r>
              <a:rPr lang="en-US" altLang="ja-JP" dirty="0">
                <a:solidFill>
                  <a:prstClr val="black"/>
                </a:solidFill>
              </a:rPr>
              <a:t> </a:t>
            </a:r>
            <a:r>
              <a:rPr lang="en-US" altLang="ja-JP" dirty="0"/>
              <a:t>.</a:t>
            </a:r>
          </a:p>
          <a:p>
            <a:r>
              <a:rPr lang="en-US" altLang="ja-JP" dirty="0"/>
              <a:t>At KEK, we first try to enhance the cavity performance of two 9-cell TESLA-shape SRF niobium cavities (MT-3 and MT-5) with the surfaces treatment of 2-step baking  of 75 ℃ 4 h + 120 ℃ 48 h.</a:t>
            </a:r>
          </a:p>
          <a:p>
            <a:r>
              <a:rPr lang="en-US" altLang="ja-JP" dirty="0"/>
              <a:t>We will present on the current status of this study.</a:t>
            </a:r>
          </a:p>
          <a:p>
            <a:endParaRPr lang="en-US" altLang="ja-JP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4FBF23B-8AA1-9145-91A4-FE0E86235D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787" b="33242"/>
          <a:stretch/>
        </p:blipFill>
        <p:spPr>
          <a:xfrm>
            <a:off x="8912638" y="4652016"/>
            <a:ext cx="2624731" cy="57536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5214613-D0B7-4E4C-A617-25B2B7410B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36" t="21025" r="5918" b="38556"/>
          <a:stretch/>
        </p:blipFill>
        <p:spPr>
          <a:xfrm>
            <a:off x="8899408" y="5346065"/>
            <a:ext cx="2624731" cy="669403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72218B7-ADD2-8745-95EB-ACAF7F7FF07D}"/>
              </a:ext>
            </a:extLst>
          </p:cNvPr>
          <p:cNvSpPr/>
          <p:nvPr/>
        </p:nvSpPr>
        <p:spPr>
          <a:xfrm>
            <a:off x="11000148" y="5273417"/>
            <a:ext cx="537221" cy="20133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500" dirty="0">
                <a:solidFill>
                  <a:schemeClr val="tx1"/>
                </a:solidFill>
                <a:latin typeface="Arai" charset="0"/>
              </a:rPr>
              <a:t>MT5</a:t>
            </a:r>
            <a:endParaRPr kumimoji="1" lang="ja-JP" altLang="en-US" sz="1500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BBE6CA7-5805-F64A-9860-1B89A058ACB7}"/>
              </a:ext>
            </a:extLst>
          </p:cNvPr>
          <p:cNvSpPr/>
          <p:nvPr/>
        </p:nvSpPr>
        <p:spPr>
          <a:xfrm>
            <a:off x="10988994" y="4512115"/>
            <a:ext cx="537221" cy="20133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500" dirty="0">
                <a:solidFill>
                  <a:schemeClr val="tx1"/>
                </a:solidFill>
                <a:latin typeface="Arai" charset="0"/>
              </a:rPr>
              <a:t>MT3</a:t>
            </a:r>
            <a:endParaRPr kumimoji="1" lang="ja-JP" altLang="en-US" sz="1500" dirty="0">
              <a:solidFill>
                <a:schemeClr val="tx1"/>
              </a:solidFill>
              <a:latin typeface="Arai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1898F82C-54B3-3D45-A847-334E9F63C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9824" y="1168800"/>
            <a:ext cx="2983050" cy="2273568"/>
          </a:xfrm>
          <a:prstGeom prst="rect">
            <a:avLst/>
          </a:prstGeom>
        </p:spPr>
      </p:pic>
      <p:sp>
        <p:nvSpPr>
          <p:cNvPr id="11" name="強調線吹き出し 1 (枠付き) 10">
            <a:extLst>
              <a:ext uri="{FF2B5EF4-FFF2-40B4-BE49-F238E27FC236}">
                <a16:creationId xmlns:a16="http://schemas.microsoft.com/office/drawing/2014/main" id="{4753EFCE-0F6D-B04C-9033-16E9813B6D58}"/>
              </a:ext>
            </a:extLst>
          </p:cNvPr>
          <p:cNvSpPr/>
          <p:nvPr/>
        </p:nvSpPr>
        <p:spPr>
          <a:xfrm>
            <a:off x="9495045" y="2349671"/>
            <a:ext cx="1049258" cy="211873"/>
          </a:xfrm>
          <a:prstGeom prst="accentBorderCallout1">
            <a:avLst>
              <a:gd name="adj1" fmla="val 18750"/>
              <a:gd name="adj2" fmla="val -8333"/>
              <a:gd name="adj3" fmla="val -125429"/>
              <a:gd name="adj4" fmla="val 6956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120 </a:t>
            </a:r>
            <a:r>
              <a:rPr kumimoji="1" lang="ja-JP" altLang="en-US" sz="1200">
                <a:solidFill>
                  <a:schemeClr val="tx1"/>
                </a:solidFill>
              </a:rPr>
              <a:t>℃</a:t>
            </a:r>
            <a:r>
              <a:rPr lang="en-US" altLang="ja-JP" sz="1200" dirty="0">
                <a:solidFill>
                  <a:schemeClr val="tx1"/>
                </a:solidFill>
              </a:rPr>
              <a:t> 48 </a:t>
            </a:r>
            <a:r>
              <a:rPr kumimoji="1" lang="en-US" altLang="ja-JP" sz="1200" dirty="0">
                <a:solidFill>
                  <a:schemeClr val="tx1"/>
                </a:solidFill>
              </a:rPr>
              <a:t>h</a:t>
            </a:r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12" name="強調線吹き出し 1 (枠付き) 11">
            <a:extLst>
              <a:ext uri="{FF2B5EF4-FFF2-40B4-BE49-F238E27FC236}">
                <a16:creationId xmlns:a16="http://schemas.microsoft.com/office/drawing/2014/main" id="{6D60A56D-CFB7-624A-876B-8251EDBB5FA1}"/>
              </a:ext>
            </a:extLst>
          </p:cNvPr>
          <p:cNvSpPr/>
          <p:nvPr/>
        </p:nvSpPr>
        <p:spPr>
          <a:xfrm>
            <a:off x="10441278" y="1512085"/>
            <a:ext cx="1049258" cy="341777"/>
          </a:xfrm>
          <a:prstGeom prst="accentBorderCallout1">
            <a:avLst>
              <a:gd name="adj1" fmla="val 18750"/>
              <a:gd name="adj2" fmla="val -8333"/>
              <a:gd name="adj3" fmla="val 142992"/>
              <a:gd name="adj4" fmla="val -2714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</a:rPr>
              <a:t>75 </a:t>
            </a:r>
            <a:r>
              <a:rPr kumimoji="1" lang="ja-JP" altLang="en-US" sz="1200">
                <a:solidFill>
                  <a:srgbClr val="FF0000"/>
                </a:solidFill>
              </a:rPr>
              <a:t>℃</a:t>
            </a:r>
            <a:r>
              <a:rPr kumimoji="1" lang="en-US" altLang="ja-JP" sz="1200" dirty="0">
                <a:solidFill>
                  <a:srgbClr val="FF0000"/>
                </a:solidFill>
              </a:rPr>
              <a:t> 2h + 120 </a:t>
            </a:r>
            <a:r>
              <a:rPr lang="en-US" altLang="ja-JP" sz="1200" dirty="0">
                <a:solidFill>
                  <a:srgbClr val="FF0000"/>
                </a:solidFill>
              </a:rPr>
              <a:t>deg 48 </a:t>
            </a:r>
            <a:r>
              <a:rPr kumimoji="1" lang="en-US" altLang="ja-JP" sz="1200" dirty="0">
                <a:solidFill>
                  <a:srgbClr val="FF0000"/>
                </a:solidFill>
              </a:rPr>
              <a:t>h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9E9167E-DD6D-3F48-B57F-6DDFD8368AD4}"/>
              </a:ext>
            </a:extLst>
          </p:cNvPr>
          <p:cNvSpPr txBox="1"/>
          <p:nvPr/>
        </p:nvSpPr>
        <p:spPr>
          <a:xfrm>
            <a:off x="8888257" y="3420153"/>
            <a:ext cx="29830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/>
              <a:t>Comparison of Q-E curves between the  case for 120 </a:t>
            </a:r>
            <a:r>
              <a:rPr lang="ja-JP" altLang="en-US" sz="1100" b="1"/>
              <a:t>℃</a:t>
            </a:r>
            <a:r>
              <a:rPr lang="en-US" altLang="ja-JP" sz="1100" b="1" dirty="0"/>
              <a:t> 48 h and that for 75 </a:t>
            </a:r>
            <a:r>
              <a:rPr lang="ja-JP" altLang="en-US" sz="1100" b="1"/>
              <a:t>℃</a:t>
            </a:r>
            <a:r>
              <a:rPr lang="en-US" altLang="ja-JP" sz="1100" b="1" dirty="0"/>
              <a:t> 2 h + 120 </a:t>
            </a:r>
            <a:r>
              <a:rPr lang="ja-JP" altLang="en-US" sz="1100" b="1"/>
              <a:t>℃</a:t>
            </a:r>
            <a:r>
              <a:rPr lang="en-US" altLang="ja-JP" sz="1100" b="1" dirty="0"/>
              <a:t> 48 h. </a:t>
            </a:r>
          </a:p>
          <a:p>
            <a:r>
              <a:rPr lang="en-US" altLang="ja-JP" sz="1100" b="1" dirty="0"/>
              <a:t>The above figure are cited from “Accelerating fields up to 49 MV/m in TESLA-shape superconducting RF niobium cavities via 75</a:t>
            </a:r>
            <a:r>
              <a:rPr lang="en-US" altLang="ja-JP" sz="1100" dirty="0"/>
              <a:t></a:t>
            </a:r>
            <a:r>
              <a:rPr lang="en-US" altLang="ja-JP" sz="1100" b="1" dirty="0"/>
              <a:t>C vacuum bake” </a:t>
            </a:r>
            <a:r>
              <a:rPr kumimoji="1" lang="en-US" altLang="ja-JP" sz="1100" b="1" dirty="0"/>
              <a:t>, </a:t>
            </a:r>
            <a:r>
              <a:rPr kumimoji="1" lang="en-US" altLang="ja-JP" sz="1100" b="1" dirty="0" err="1"/>
              <a:t>arxiv</a:t>
            </a:r>
            <a:r>
              <a:rPr kumimoji="1" lang="en-US" altLang="ja-JP" sz="1100" b="1" dirty="0"/>
              <a:t> 1806.09824</a:t>
            </a:r>
            <a:r>
              <a:rPr lang="en-US" altLang="ja-JP" sz="1100" dirty="0"/>
              <a:t>.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CFDA7C68-0BD6-C54A-B602-44BEF118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449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8666" y="265691"/>
            <a:ext cx="7353706" cy="58982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altLang="ja-JP" sz="3600" u="sng" dirty="0">
                <a:solidFill>
                  <a:schemeClr val="accent2"/>
                </a:solidFill>
              </a:rPr>
              <a:t>Q-E curve for π-mode </a:t>
            </a:r>
            <a:r>
              <a:rPr lang="en-US" altLang="ja-JP" sz="3600" u="sng" dirty="0" err="1">
                <a:solidFill>
                  <a:schemeClr val="accent2"/>
                </a:solidFill>
              </a:rPr>
              <a:t>meas</a:t>
            </a:r>
            <a:r>
              <a:rPr lang="en-US" altLang="ja-JP" sz="3600" u="sng" dirty="0">
                <a:solidFill>
                  <a:schemeClr val="accent2"/>
                </a:solidFill>
              </a:rPr>
              <a:t> at MT-3 5th VT </a:t>
            </a:r>
            <a:endParaRPr lang="ja-JP" altLang="en-US" sz="3600" u="sng" dirty="0">
              <a:solidFill>
                <a:schemeClr val="accent2"/>
              </a:solidFill>
            </a:endParaRPr>
          </a:p>
        </p:txBody>
      </p:sp>
      <p:sp>
        <p:nvSpPr>
          <p:cNvPr id="4" name="フローチャート: 処理 3">
            <a:extLst>
              <a:ext uri="{FF2B5EF4-FFF2-40B4-BE49-F238E27FC236}">
                <a16:creationId xmlns:a16="http://schemas.microsoft.com/office/drawing/2014/main" id="{D91FD0E1-1284-3043-A7BC-D6EF452284B5}"/>
              </a:ext>
            </a:extLst>
          </p:cNvPr>
          <p:cNvSpPr/>
          <p:nvPr/>
        </p:nvSpPr>
        <p:spPr>
          <a:xfrm>
            <a:off x="1524001" y="5362227"/>
            <a:ext cx="9144003" cy="9144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900" b="1" dirty="0">
                <a:solidFill>
                  <a:schemeClr val="tx1"/>
                </a:solidFill>
                <a:sym typeface="Wingdings" pitchFamily="2" charset="2"/>
              </a:rPr>
              <a:t>Quench did not occur at 2 K during π-mode </a:t>
            </a:r>
            <a:r>
              <a:rPr lang="en-US" altLang="ja-JP" sz="1900" b="1" dirty="0" err="1">
                <a:solidFill>
                  <a:schemeClr val="tx1"/>
                </a:solidFill>
                <a:sym typeface="Wingdings" pitchFamily="2" charset="2"/>
              </a:rPr>
              <a:t>meas</a:t>
            </a:r>
            <a:r>
              <a:rPr lang="en-US" altLang="ja-JP" sz="1900" b="1" dirty="0">
                <a:solidFill>
                  <a:schemeClr val="tx1"/>
                </a:solidFill>
                <a:sym typeface="Wingdings" pitchFamily="2" charset="2"/>
              </a:rPr>
              <a:t> when SSA supply the full power.</a:t>
            </a:r>
          </a:p>
          <a:p>
            <a:pPr algn="ctr"/>
            <a:r>
              <a:rPr lang="en-US" altLang="ja-JP" sz="1900" b="1" dirty="0">
                <a:solidFill>
                  <a:schemeClr val="tx1"/>
                </a:solidFill>
                <a:sym typeface="Wingdings" pitchFamily="2" charset="2"/>
              </a:rPr>
              <a:t>So, after cooling to 1.8 K, Q-E curve was measured again  </a:t>
            </a:r>
            <a:r>
              <a:rPr lang="en-US" altLang="ja-JP" sz="1900" b="1" dirty="0" err="1">
                <a:solidFill>
                  <a:srgbClr val="FF0000"/>
                </a:solidFill>
                <a:sym typeface="Wingdings" pitchFamily="2" charset="2"/>
              </a:rPr>
              <a:t>Eacc,max</a:t>
            </a:r>
            <a:r>
              <a:rPr lang="en-US" altLang="ja-JP" sz="1900" b="1" dirty="0">
                <a:solidFill>
                  <a:srgbClr val="FF0000"/>
                </a:solidFill>
                <a:sym typeface="Wingdings" pitchFamily="2" charset="2"/>
              </a:rPr>
              <a:t> = 36.6 MV/m.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F0E4C83-088C-6249-9BD3-2672E1F3B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327" y="884018"/>
            <a:ext cx="5734050" cy="4449704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345ACC9-7023-5E45-A7A3-BB31B57E4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11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2834" y="809552"/>
            <a:ext cx="8568689" cy="572823"/>
          </a:xfrm>
        </p:spPr>
        <p:txBody>
          <a:bodyPr>
            <a:normAutofit fontScale="90000"/>
          </a:bodyPr>
          <a:lstStyle/>
          <a:p>
            <a:r>
              <a:rPr lang="en-US" altLang="ja-JP" u="sng" dirty="0"/>
              <a:t>Mitsubishi Tesla SRF cavities</a:t>
            </a:r>
            <a:endParaRPr kumimoji="1" lang="ja-JP" altLang="en-US" u="sng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1972DC5-6403-C340-85AA-3FE36F394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220963"/>
              </p:ext>
            </p:extLst>
          </p:nvPr>
        </p:nvGraphicFramePr>
        <p:xfrm>
          <a:off x="1573305" y="3243692"/>
          <a:ext cx="8861613" cy="220730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53871">
                  <a:extLst>
                    <a:ext uri="{9D8B030D-6E8A-4147-A177-3AD203B41FA5}">
                      <a16:colId xmlns:a16="http://schemas.microsoft.com/office/drawing/2014/main" val="2705496519"/>
                    </a:ext>
                  </a:extLst>
                </a:gridCol>
                <a:gridCol w="2953871">
                  <a:extLst>
                    <a:ext uri="{9D8B030D-6E8A-4147-A177-3AD203B41FA5}">
                      <a16:colId xmlns:a16="http://schemas.microsoft.com/office/drawing/2014/main" val="3694818506"/>
                    </a:ext>
                  </a:extLst>
                </a:gridCol>
                <a:gridCol w="2953871">
                  <a:extLst>
                    <a:ext uri="{9D8B030D-6E8A-4147-A177-3AD203B41FA5}">
                      <a16:colId xmlns:a16="http://schemas.microsoft.com/office/drawing/2014/main" val="1735292376"/>
                    </a:ext>
                  </a:extLst>
                </a:gridCol>
              </a:tblGrid>
              <a:tr h="38285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MT-3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MT-5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595651"/>
                  </a:ext>
                </a:extLst>
              </a:tr>
              <a:tr h="65995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Company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Mitsubishi Heavy Industry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Mitsubishi Heavy Industry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730577"/>
                  </a:ext>
                </a:extLst>
              </a:tr>
              <a:tr h="3881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RRR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&gt;300  (Tokyo </a:t>
                      </a:r>
                      <a:r>
                        <a:rPr kumimoji="1" lang="en-US" altLang="ja-JP" dirty="0" err="1"/>
                        <a:t>Denkai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&gt;300 (Tokyo </a:t>
                      </a:r>
                      <a:r>
                        <a:rPr kumimoji="1" lang="en-US" altLang="ja-JP" dirty="0" err="1"/>
                        <a:t>Denkai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450408"/>
                  </a:ext>
                </a:extLst>
              </a:tr>
              <a:tr h="3881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Grain Size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Fine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Fine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249259"/>
                  </a:ext>
                </a:extLst>
              </a:tr>
              <a:tr h="3881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Heat Treatment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750 </a:t>
                      </a:r>
                      <a:r>
                        <a:rPr lang="en-US" altLang="ja-JP" dirty="0"/>
                        <a:t>℃</a:t>
                      </a:r>
                      <a:r>
                        <a:rPr kumimoji="1" lang="en-US" altLang="ja-JP" dirty="0"/>
                        <a:t> 3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900 </a:t>
                      </a:r>
                      <a:r>
                        <a:rPr lang="en-US" altLang="ja-JP" dirty="0"/>
                        <a:t>℃</a:t>
                      </a:r>
                      <a:r>
                        <a:rPr kumimoji="1" lang="en-US" altLang="ja-JP" dirty="0"/>
                        <a:t> 3h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149294"/>
                  </a:ext>
                </a:extLst>
              </a:tr>
            </a:tbl>
          </a:graphicData>
        </a:graphic>
      </p:graphicFrame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5E5DDE6E-5E3C-6A4E-8E06-CF68AEC48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878" y="1582775"/>
            <a:ext cx="9732936" cy="1370877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KEK has four 9-cell SRF </a:t>
            </a:r>
            <a:r>
              <a:rPr lang="en-US" altLang="ja-JP" dirty="0" err="1"/>
              <a:t>Nb</a:t>
            </a:r>
            <a:r>
              <a:rPr lang="en-US" altLang="ja-JP" dirty="0"/>
              <a:t> cavities named Mitsubishi Tesla No.3 to 6 (named MT-3, MT-4, MT-5, and MT-6) for the purpose of the cost down R&amp;D of ILC.</a:t>
            </a:r>
          </a:p>
          <a:p>
            <a:r>
              <a:rPr lang="en-US" altLang="ja-JP" dirty="0"/>
              <a:t>We used MT-3 and MT-5 for this study which of the profiles are summarized in the following table.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074A968-8375-6F4C-BD29-19FD6FAB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92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F79BD2-2EE9-7448-9E97-81F15439F2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Surface t</a:t>
            </a:r>
            <a:r>
              <a:rPr kumimoji="1" lang="en-US" altLang="ja-JP" dirty="0"/>
              <a:t>reatment and assembly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469613-D23D-AF45-8DAC-703CF326F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92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6B8FE38-284D-184F-B066-7460BBAE384D}"/>
              </a:ext>
            </a:extLst>
          </p:cNvPr>
          <p:cNvSpPr/>
          <p:nvPr/>
        </p:nvSpPr>
        <p:spPr>
          <a:xfrm>
            <a:off x="1971736" y="1964311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Pre-EP (5 um)  and EP1 (100 um) 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F1BE711-44BC-334F-BC24-A53F5AAAE98B}"/>
              </a:ext>
            </a:extLst>
          </p:cNvPr>
          <p:cNvSpPr/>
          <p:nvPr/>
        </p:nvSpPr>
        <p:spPr>
          <a:xfrm>
            <a:off x="1976219" y="2735273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Heat Treatment (900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, 3 h) 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4CF4AC0-B7EF-3E4B-9C1C-71B4A5D849AB}"/>
              </a:ext>
            </a:extLst>
          </p:cNvPr>
          <p:cNvSpPr/>
          <p:nvPr/>
        </p:nvSpPr>
        <p:spPr>
          <a:xfrm>
            <a:off x="1949324" y="3488305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EP2 (standard, 20 um)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AA05E1C-D870-1341-9FB9-D6B3B5EA877F}"/>
              </a:ext>
            </a:extLst>
          </p:cNvPr>
          <p:cNvSpPr/>
          <p:nvPr/>
        </p:nvSpPr>
        <p:spPr>
          <a:xfrm>
            <a:off x="1931396" y="4237458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Wet Assembly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62ADA51-5F44-EB42-9095-A07E148C890D}"/>
              </a:ext>
            </a:extLst>
          </p:cNvPr>
          <p:cNvSpPr/>
          <p:nvPr/>
        </p:nvSpPr>
        <p:spPr>
          <a:xfrm>
            <a:off x="1935879" y="4968079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120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 48 h baking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7AD6C21-43DD-2B44-8742-C48C41DBA64F}"/>
              </a:ext>
            </a:extLst>
          </p:cNvPr>
          <p:cNvSpPr/>
          <p:nvPr/>
        </p:nvSpPr>
        <p:spPr>
          <a:xfrm>
            <a:off x="1953809" y="5712147"/>
            <a:ext cx="3375211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MT5 1st Vertical Test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DEBD47AA-6347-5B45-A165-B0D124933345}"/>
              </a:ext>
            </a:extLst>
          </p:cNvPr>
          <p:cNvSpPr txBox="1">
            <a:spLocks/>
          </p:cNvSpPr>
          <p:nvPr/>
        </p:nvSpPr>
        <p:spPr>
          <a:xfrm>
            <a:off x="753031" y="143997"/>
            <a:ext cx="10515600" cy="818218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u="sng" dirty="0"/>
              <a:t>MT5 and MT3 history (until reference meas.)</a:t>
            </a:r>
            <a:endParaRPr lang="ja-JP" altLang="en-US" u="sng" dirty="0"/>
          </a:p>
        </p:txBody>
      </p:sp>
      <p:sp>
        <p:nvSpPr>
          <p:cNvPr id="19" name="下矢印 18">
            <a:extLst>
              <a:ext uri="{FF2B5EF4-FFF2-40B4-BE49-F238E27FC236}">
                <a16:creationId xmlns:a16="http://schemas.microsoft.com/office/drawing/2014/main" id="{596FC636-A530-D648-99E4-930F800C81A0}"/>
              </a:ext>
            </a:extLst>
          </p:cNvPr>
          <p:cNvSpPr/>
          <p:nvPr/>
        </p:nvSpPr>
        <p:spPr>
          <a:xfrm>
            <a:off x="3401607" y="3161097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0" name="下矢印 19">
            <a:extLst>
              <a:ext uri="{FF2B5EF4-FFF2-40B4-BE49-F238E27FC236}">
                <a16:creationId xmlns:a16="http://schemas.microsoft.com/office/drawing/2014/main" id="{9A8DEBBA-595D-0F4C-A7F2-A8F4A1E3E929}"/>
              </a:ext>
            </a:extLst>
          </p:cNvPr>
          <p:cNvSpPr/>
          <p:nvPr/>
        </p:nvSpPr>
        <p:spPr>
          <a:xfrm>
            <a:off x="3415054" y="3927577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2" name="下矢印 21">
            <a:extLst>
              <a:ext uri="{FF2B5EF4-FFF2-40B4-BE49-F238E27FC236}">
                <a16:creationId xmlns:a16="http://schemas.microsoft.com/office/drawing/2014/main" id="{F8C1D3CF-D945-7743-8580-7F77529A0E61}"/>
              </a:ext>
            </a:extLst>
          </p:cNvPr>
          <p:cNvSpPr/>
          <p:nvPr/>
        </p:nvSpPr>
        <p:spPr>
          <a:xfrm>
            <a:off x="3401607" y="4627434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3" name="下矢印 22">
            <a:extLst>
              <a:ext uri="{FF2B5EF4-FFF2-40B4-BE49-F238E27FC236}">
                <a16:creationId xmlns:a16="http://schemas.microsoft.com/office/drawing/2014/main" id="{8EA06667-7397-F243-8581-247847BA361D}"/>
              </a:ext>
            </a:extLst>
          </p:cNvPr>
          <p:cNvSpPr/>
          <p:nvPr/>
        </p:nvSpPr>
        <p:spPr>
          <a:xfrm>
            <a:off x="3419537" y="5371502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7" name="下矢印 26">
            <a:extLst>
              <a:ext uri="{FF2B5EF4-FFF2-40B4-BE49-F238E27FC236}">
                <a16:creationId xmlns:a16="http://schemas.microsoft.com/office/drawing/2014/main" id="{ED576E53-B591-4045-9E1F-93B325973431}"/>
              </a:ext>
            </a:extLst>
          </p:cNvPr>
          <p:cNvSpPr/>
          <p:nvPr/>
        </p:nvSpPr>
        <p:spPr>
          <a:xfrm>
            <a:off x="3392643" y="2399101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BDD751-0422-FC42-93FC-1C6DB0A24DD0}"/>
              </a:ext>
            </a:extLst>
          </p:cNvPr>
          <p:cNvSpPr/>
          <p:nvPr/>
        </p:nvSpPr>
        <p:spPr>
          <a:xfrm>
            <a:off x="1722354" y="1238393"/>
            <a:ext cx="3955384" cy="4258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ai" charset="0"/>
              </a:rPr>
              <a:t>For MT5 reference measurement</a:t>
            </a:r>
            <a:endParaRPr kumimoji="1" lang="ja-JP" altLang="en-US" b="1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645B733-7FD1-7F4E-819F-2FAD7F5AD710}"/>
              </a:ext>
            </a:extLst>
          </p:cNvPr>
          <p:cNvSpPr/>
          <p:nvPr/>
        </p:nvSpPr>
        <p:spPr>
          <a:xfrm>
            <a:off x="6530383" y="940499"/>
            <a:ext cx="4140510" cy="4258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ai" charset="0"/>
              </a:rPr>
              <a:t>For MT3 reference measurement</a:t>
            </a:r>
            <a:endParaRPr kumimoji="1" lang="ja-JP" altLang="en-US" b="1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30" name="下矢印 29">
            <a:extLst>
              <a:ext uri="{FF2B5EF4-FFF2-40B4-BE49-F238E27FC236}">
                <a16:creationId xmlns:a16="http://schemas.microsoft.com/office/drawing/2014/main" id="{3F01C1B1-47C9-AB47-96FC-0B62AC0D3069}"/>
              </a:ext>
            </a:extLst>
          </p:cNvPr>
          <p:cNvSpPr/>
          <p:nvPr/>
        </p:nvSpPr>
        <p:spPr>
          <a:xfrm>
            <a:off x="8365918" y="1922933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1" name="下矢印 30">
            <a:extLst>
              <a:ext uri="{FF2B5EF4-FFF2-40B4-BE49-F238E27FC236}">
                <a16:creationId xmlns:a16="http://schemas.microsoft.com/office/drawing/2014/main" id="{100C6336-4242-BF4E-8E75-58BEC552A848}"/>
              </a:ext>
            </a:extLst>
          </p:cNvPr>
          <p:cNvSpPr/>
          <p:nvPr/>
        </p:nvSpPr>
        <p:spPr>
          <a:xfrm>
            <a:off x="8370401" y="2693895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2" name="下矢印 31">
            <a:extLst>
              <a:ext uri="{FF2B5EF4-FFF2-40B4-BE49-F238E27FC236}">
                <a16:creationId xmlns:a16="http://schemas.microsoft.com/office/drawing/2014/main" id="{610F2C73-852F-5C46-A305-65F3E040F2C4}"/>
              </a:ext>
            </a:extLst>
          </p:cNvPr>
          <p:cNvSpPr/>
          <p:nvPr/>
        </p:nvSpPr>
        <p:spPr>
          <a:xfrm>
            <a:off x="8383848" y="3553894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3" name="下矢印 32">
            <a:extLst>
              <a:ext uri="{FF2B5EF4-FFF2-40B4-BE49-F238E27FC236}">
                <a16:creationId xmlns:a16="http://schemas.microsoft.com/office/drawing/2014/main" id="{DB4E4532-A998-E94A-9492-DFD12382BF26}"/>
              </a:ext>
            </a:extLst>
          </p:cNvPr>
          <p:cNvSpPr/>
          <p:nvPr/>
        </p:nvSpPr>
        <p:spPr>
          <a:xfrm>
            <a:off x="8383848" y="4280034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4" name="下矢印 33">
            <a:extLst>
              <a:ext uri="{FF2B5EF4-FFF2-40B4-BE49-F238E27FC236}">
                <a16:creationId xmlns:a16="http://schemas.microsoft.com/office/drawing/2014/main" id="{54A5194C-3D41-5243-8A92-D6A78FCF45D8}"/>
              </a:ext>
            </a:extLst>
          </p:cNvPr>
          <p:cNvSpPr/>
          <p:nvPr/>
        </p:nvSpPr>
        <p:spPr>
          <a:xfrm>
            <a:off x="8370401" y="5033075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5" name="下矢印 34">
            <a:extLst>
              <a:ext uri="{FF2B5EF4-FFF2-40B4-BE49-F238E27FC236}">
                <a16:creationId xmlns:a16="http://schemas.microsoft.com/office/drawing/2014/main" id="{C7EFFC89-9A4A-4D4F-850C-297248234344}"/>
              </a:ext>
            </a:extLst>
          </p:cNvPr>
          <p:cNvSpPr/>
          <p:nvPr/>
        </p:nvSpPr>
        <p:spPr>
          <a:xfrm>
            <a:off x="8388331" y="5777143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D1AFBF2-B72C-A143-8DEC-BB58D4FA976C}"/>
              </a:ext>
            </a:extLst>
          </p:cNvPr>
          <p:cNvSpPr/>
          <p:nvPr/>
        </p:nvSpPr>
        <p:spPr>
          <a:xfrm>
            <a:off x="6940530" y="1497109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Pre-EP (5 um)  and EP1 (100 um) 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3F63A0E-83AC-6D43-94A7-40B3E1C2C69D}"/>
              </a:ext>
            </a:extLst>
          </p:cNvPr>
          <p:cNvSpPr/>
          <p:nvPr/>
        </p:nvSpPr>
        <p:spPr>
          <a:xfrm>
            <a:off x="6945013" y="2268071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Heat Treatment (750 ℃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, 3 h) 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7DAFD08-52D6-364A-82E4-69C8B7C84ED1}"/>
              </a:ext>
            </a:extLst>
          </p:cNvPr>
          <p:cNvSpPr/>
          <p:nvPr/>
        </p:nvSpPr>
        <p:spPr>
          <a:xfrm>
            <a:off x="6909154" y="3079374"/>
            <a:ext cx="3375211" cy="4700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Several EP2 and Vertical Tests</a:t>
            </a:r>
          </a:p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(not good results)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3D92A06-0A93-6549-9356-CF652E526A07}"/>
              </a:ext>
            </a:extLst>
          </p:cNvPr>
          <p:cNvSpPr/>
          <p:nvPr/>
        </p:nvSpPr>
        <p:spPr>
          <a:xfrm>
            <a:off x="6900190" y="4643099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Wet Assembly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6CBC882-00CC-5D46-8A93-7BF119F3F0A7}"/>
              </a:ext>
            </a:extLst>
          </p:cNvPr>
          <p:cNvSpPr/>
          <p:nvPr/>
        </p:nvSpPr>
        <p:spPr>
          <a:xfrm>
            <a:off x="6904673" y="5373720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120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 48 h baking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E70962B-A5D2-4240-AE9D-37CA1359D9DF}"/>
              </a:ext>
            </a:extLst>
          </p:cNvPr>
          <p:cNvSpPr/>
          <p:nvPr/>
        </p:nvSpPr>
        <p:spPr>
          <a:xfrm>
            <a:off x="6922603" y="6117788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MT3 4th Vertical Test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84B78CB-B67B-9547-B3A3-7385966FA1D2}"/>
              </a:ext>
            </a:extLst>
          </p:cNvPr>
          <p:cNvSpPr/>
          <p:nvPr/>
        </p:nvSpPr>
        <p:spPr>
          <a:xfrm>
            <a:off x="6918118" y="3854207"/>
            <a:ext cx="3375211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EP2 (standard, 20 um)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FCC2DC-21B4-F347-845D-36EFB5D99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86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DEBD47AA-6347-5B45-A165-B0D124933345}"/>
              </a:ext>
            </a:extLst>
          </p:cNvPr>
          <p:cNvSpPr txBox="1">
            <a:spLocks/>
          </p:cNvSpPr>
          <p:nvPr/>
        </p:nvSpPr>
        <p:spPr>
          <a:xfrm>
            <a:off x="1455376" y="317343"/>
            <a:ext cx="8956963" cy="149119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u="sng" dirty="0"/>
              <a:t>MT5 and MT3 history </a:t>
            </a:r>
          </a:p>
          <a:p>
            <a:pPr algn="ctr"/>
            <a:r>
              <a:rPr lang="en-US" altLang="ja-JP" u="sng" dirty="0"/>
              <a:t>(until Vertical Test after 2-step bake)</a:t>
            </a:r>
            <a:endParaRPr lang="ja-JP" altLang="en-US" u="sng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7D73E9D-A52D-D54D-9B17-98EACC9856CD}"/>
              </a:ext>
            </a:extLst>
          </p:cNvPr>
          <p:cNvSpPr/>
          <p:nvPr/>
        </p:nvSpPr>
        <p:spPr>
          <a:xfrm>
            <a:off x="1613151" y="2744015"/>
            <a:ext cx="3581399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Cold EP  (20 um)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521A35E-A363-9F4B-A072-D5862E8E0AD8}"/>
              </a:ext>
            </a:extLst>
          </p:cNvPr>
          <p:cNvSpPr/>
          <p:nvPr/>
        </p:nvSpPr>
        <p:spPr>
          <a:xfrm>
            <a:off x="1595223" y="3509063"/>
            <a:ext cx="3599327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Dry Assembly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7567FA0-9610-A94F-914A-50ED6010FD4A}"/>
              </a:ext>
            </a:extLst>
          </p:cNvPr>
          <p:cNvSpPr/>
          <p:nvPr/>
        </p:nvSpPr>
        <p:spPr>
          <a:xfrm>
            <a:off x="1599706" y="4280025"/>
            <a:ext cx="3594844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75 ℃ 4h and 120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 48 h baking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8416E86-84AC-6742-B909-86BC388B7450}"/>
              </a:ext>
            </a:extLst>
          </p:cNvPr>
          <p:cNvSpPr/>
          <p:nvPr/>
        </p:nvSpPr>
        <p:spPr>
          <a:xfrm>
            <a:off x="1617636" y="5050987"/>
            <a:ext cx="3594844" cy="42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MT5 Vertical Test 2nd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93AAE967-79EE-C545-8C4B-7470A7B22815}"/>
              </a:ext>
            </a:extLst>
          </p:cNvPr>
          <p:cNvSpPr/>
          <p:nvPr/>
        </p:nvSpPr>
        <p:spPr>
          <a:xfrm>
            <a:off x="3231282" y="3160874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5" name="下矢印 24">
            <a:extLst>
              <a:ext uri="{FF2B5EF4-FFF2-40B4-BE49-F238E27FC236}">
                <a16:creationId xmlns:a16="http://schemas.microsoft.com/office/drawing/2014/main" id="{AFA2CE82-A605-2345-BEB9-F91C9C864589}"/>
              </a:ext>
            </a:extLst>
          </p:cNvPr>
          <p:cNvSpPr/>
          <p:nvPr/>
        </p:nvSpPr>
        <p:spPr>
          <a:xfrm>
            <a:off x="3213354" y="3912475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6" name="下矢印 25">
            <a:extLst>
              <a:ext uri="{FF2B5EF4-FFF2-40B4-BE49-F238E27FC236}">
                <a16:creationId xmlns:a16="http://schemas.microsoft.com/office/drawing/2014/main" id="{3C604B41-C98F-A444-9E56-8DDAFFB41F0E}"/>
              </a:ext>
            </a:extLst>
          </p:cNvPr>
          <p:cNvSpPr/>
          <p:nvPr/>
        </p:nvSpPr>
        <p:spPr>
          <a:xfrm>
            <a:off x="3231284" y="4710331"/>
            <a:ext cx="416859" cy="336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645B733-7FD1-7F4E-819F-2FAD7F5AD710}"/>
              </a:ext>
            </a:extLst>
          </p:cNvPr>
          <p:cNvSpPr/>
          <p:nvPr/>
        </p:nvSpPr>
        <p:spPr>
          <a:xfrm>
            <a:off x="1357251" y="1934569"/>
            <a:ext cx="4140510" cy="4258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ai" charset="0"/>
              </a:rPr>
              <a:t>For MT5 2-step baking.</a:t>
            </a:r>
            <a:endParaRPr kumimoji="1" lang="ja-JP" altLang="en-US" b="1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30" name="下矢印 29">
            <a:extLst>
              <a:ext uri="{FF2B5EF4-FFF2-40B4-BE49-F238E27FC236}">
                <a16:creationId xmlns:a16="http://schemas.microsoft.com/office/drawing/2014/main" id="{19477DC6-1D60-BA48-AD61-1C51B0F49961}"/>
              </a:ext>
            </a:extLst>
          </p:cNvPr>
          <p:cNvSpPr/>
          <p:nvPr/>
        </p:nvSpPr>
        <p:spPr>
          <a:xfrm>
            <a:off x="8308765" y="5277563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1" name="下矢印 30">
            <a:extLst>
              <a:ext uri="{FF2B5EF4-FFF2-40B4-BE49-F238E27FC236}">
                <a16:creationId xmlns:a16="http://schemas.microsoft.com/office/drawing/2014/main" id="{D60ED53A-99FE-6A44-AF8C-74454EF0F3C7}"/>
              </a:ext>
            </a:extLst>
          </p:cNvPr>
          <p:cNvSpPr/>
          <p:nvPr/>
        </p:nvSpPr>
        <p:spPr>
          <a:xfrm>
            <a:off x="8326695" y="4071816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2" name="下矢印 31">
            <a:extLst>
              <a:ext uri="{FF2B5EF4-FFF2-40B4-BE49-F238E27FC236}">
                <a16:creationId xmlns:a16="http://schemas.microsoft.com/office/drawing/2014/main" id="{CEC9BA14-85BD-BC46-B712-D7B544C55EA8}"/>
              </a:ext>
            </a:extLst>
          </p:cNvPr>
          <p:cNvSpPr/>
          <p:nvPr/>
        </p:nvSpPr>
        <p:spPr>
          <a:xfrm>
            <a:off x="8340142" y="3305331"/>
            <a:ext cx="416859" cy="3361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489C06B-927E-CB4C-A4F4-5AAE366F28A0}"/>
              </a:ext>
            </a:extLst>
          </p:cNvPr>
          <p:cNvSpPr/>
          <p:nvPr/>
        </p:nvSpPr>
        <p:spPr>
          <a:xfrm>
            <a:off x="6569613" y="2858316"/>
            <a:ext cx="3760692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Cold EP  (10 um)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4C4E5FB-7CFC-EA4A-A216-C273D0C29DC9}"/>
              </a:ext>
            </a:extLst>
          </p:cNvPr>
          <p:cNvSpPr/>
          <p:nvPr/>
        </p:nvSpPr>
        <p:spPr>
          <a:xfrm>
            <a:off x="6551685" y="3632534"/>
            <a:ext cx="3778620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Dry Assembly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D376479-D166-F844-91DD-CB177A9AD04A}"/>
              </a:ext>
            </a:extLst>
          </p:cNvPr>
          <p:cNvSpPr/>
          <p:nvPr/>
        </p:nvSpPr>
        <p:spPr>
          <a:xfrm>
            <a:off x="6583059" y="5613727"/>
            <a:ext cx="3778619" cy="425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MT3 Vertical Test 5th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12DD7FD-52AE-8F44-8B6F-0B0202AF36FB}"/>
              </a:ext>
            </a:extLst>
          </p:cNvPr>
          <p:cNvSpPr/>
          <p:nvPr/>
        </p:nvSpPr>
        <p:spPr>
          <a:xfrm>
            <a:off x="6560651" y="4407978"/>
            <a:ext cx="3778620" cy="856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75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 4h and 120 </a:t>
            </a:r>
            <a:r>
              <a:rPr kumimoji="1" lang="ja-JP" altLang="en-US">
                <a:solidFill>
                  <a:srgbClr val="0070C0"/>
                </a:solidFill>
              </a:rPr>
              <a:t>℃</a:t>
            </a:r>
            <a:r>
              <a:rPr kumimoji="1" lang="en-US" altLang="ja-JP" dirty="0">
                <a:solidFill>
                  <a:srgbClr val="0070C0"/>
                </a:solidFill>
              </a:rPr>
              <a:t> 48 h baking</a:t>
            </a:r>
          </a:p>
          <a:p>
            <a:pPr algn="ctr"/>
            <a:r>
              <a:rPr kumimoji="1" lang="en-US" altLang="ja-JP" dirty="0">
                <a:solidFill>
                  <a:srgbClr val="0070C0"/>
                </a:solidFill>
              </a:rPr>
              <a:t>(Trouble: one heater was out of order)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2338D5D-1A8C-1E49-90BD-0CE7C226B6D2}"/>
              </a:ext>
            </a:extLst>
          </p:cNvPr>
          <p:cNvSpPr/>
          <p:nvPr/>
        </p:nvSpPr>
        <p:spPr>
          <a:xfrm>
            <a:off x="6227124" y="1962278"/>
            <a:ext cx="4140510" cy="4258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ai" charset="0"/>
              </a:rPr>
              <a:t>For MT3 2-step baking.</a:t>
            </a:r>
            <a:endParaRPr kumimoji="1" lang="ja-JP" altLang="en-US" b="1" dirty="0">
              <a:solidFill>
                <a:schemeClr val="tx1"/>
              </a:solidFill>
              <a:latin typeface="Arai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081DC72-1D2D-FF43-8AF9-9B95E3D6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5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165A795-969E-7C44-B9C5-DEA0697767B5}"/>
              </a:ext>
            </a:extLst>
          </p:cNvPr>
          <p:cNvSpPr/>
          <p:nvPr/>
        </p:nvSpPr>
        <p:spPr>
          <a:xfrm>
            <a:off x="529389" y="1644345"/>
            <a:ext cx="10755138" cy="639470"/>
          </a:xfrm>
          <a:prstGeom prst="rect">
            <a:avLst/>
          </a:prstGeom>
          <a:noFill/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buSzPct val="50000"/>
            </a:pPr>
            <a:r>
              <a:rPr lang="en-US" altLang="ja-JP" sz="2100" b="1" dirty="0">
                <a:solidFill>
                  <a:schemeClr val="tx1"/>
                </a:solidFill>
              </a:rPr>
              <a:t>Time evolution of current density and cavity temperature during EP process are shown below.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FB04CFE-9D56-5D45-A2A5-E1C22111DEEE}"/>
              </a:ext>
            </a:extLst>
          </p:cNvPr>
          <p:cNvSpPr txBox="1">
            <a:spLocks/>
          </p:cNvSpPr>
          <p:nvPr/>
        </p:nvSpPr>
        <p:spPr>
          <a:xfrm>
            <a:off x="1852863" y="470123"/>
            <a:ext cx="8559466" cy="81187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u="sng" dirty="0">
                <a:solidFill>
                  <a:srgbClr val="0070C0"/>
                </a:solidFill>
              </a:rPr>
              <a:t>EP process used in this study for MT-5</a:t>
            </a:r>
            <a:endParaRPr lang="ja-JP" altLang="en-US" sz="4000" u="sng" dirty="0">
              <a:solidFill>
                <a:srgbClr val="0070C0"/>
              </a:solidFill>
            </a:endParaRP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91055C0F-3D12-3246-A7D6-DB2BB4765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16D60D-E06B-2F48-B251-01A3272CF8AD}"/>
              </a:ext>
            </a:extLst>
          </p:cNvPr>
          <p:cNvSpPr txBox="1"/>
          <p:nvPr/>
        </p:nvSpPr>
        <p:spPr>
          <a:xfrm>
            <a:off x="7252853" y="5739151"/>
            <a:ext cx="4831249" cy="58477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NOTE: In the current status of the KEK EP facility water cooling cannot be applied during the cold EP process.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D4B8F7D-7FE9-5445-A228-D0841D881F9F}"/>
              </a:ext>
            </a:extLst>
          </p:cNvPr>
          <p:cNvGrpSpPr/>
          <p:nvPr/>
        </p:nvGrpSpPr>
        <p:grpSpPr>
          <a:xfrm>
            <a:off x="7245433" y="2543696"/>
            <a:ext cx="4249881" cy="885304"/>
            <a:chOff x="7637319" y="2543696"/>
            <a:chExt cx="4249881" cy="885304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04439A8-3935-7141-8F0B-294143FA9BE2}"/>
                </a:ext>
              </a:extLst>
            </p:cNvPr>
            <p:cNvSpPr/>
            <p:nvPr/>
          </p:nvSpPr>
          <p:spPr>
            <a:xfrm>
              <a:off x="7637319" y="2543696"/>
              <a:ext cx="3716481" cy="8853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E842AFE-BD98-DB41-AA1A-3F24469AEF39}"/>
                </a:ext>
              </a:extLst>
            </p:cNvPr>
            <p:cNvCxnSpPr/>
            <p:nvPr/>
          </p:nvCxnSpPr>
          <p:spPr>
            <a:xfrm>
              <a:off x="7949682" y="2817845"/>
              <a:ext cx="746449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6E7D094-E5F2-4340-A2CF-38EB6813D985}"/>
                </a:ext>
              </a:extLst>
            </p:cNvPr>
            <p:cNvCxnSpPr/>
            <p:nvPr/>
          </p:nvCxnSpPr>
          <p:spPr>
            <a:xfrm>
              <a:off x="7971455" y="3194181"/>
              <a:ext cx="746449" cy="0"/>
            </a:xfrm>
            <a:prstGeom prst="line">
              <a:avLst/>
            </a:prstGeom>
            <a:ln w="38100">
              <a:solidFill>
                <a:srgbClr val="0081E3"/>
              </a:solidFill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46B1484-3DEB-D040-BDF7-892E750FC628}"/>
                </a:ext>
              </a:extLst>
            </p:cNvPr>
            <p:cNvSpPr txBox="1"/>
            <p:nvPr/>
          </p:nvSpPr>
          <p:spPr>
            <a:xfrm>
              <a:off x="8901404" y="2618340"/>
              <a:ext cx="29857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200" dirty="0"/>
                <a:t>Current Density</a:t>
              </a:r>
              <a:endParaRPr kumimoji="1" lang="ja-JP" altLang="en-US" sz="220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AB0A50B-40D1-924F-A342-A1D2C752D31B}"/>
                </a:ext>
              </a:extLst>
            </p:cNvPr>
            <p:cNvSpPr txBox="1"/>
            <p:nvPr/>
          </p:nvSpPr>
          <p:spPr>
            <a:xfrm>
              <a:off x="8885855" y="2994672"/>
              <a:ext cx="29857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200" dirty="0"/>
                <a:t>Cavity Temperature</a:t>
              </a:r>
              <a:endParaRPr kumimoji="1" lang="ja-JP" altLang="en-US" sz="2200"/>
            </a:p>
          </p:txBody>
        </p:sp>
      </p:grpSp>
      <p:pic>
        <p:nvPicPr>
          <p:cNvPr id="30" name="図 29">
            <a:extLst>
              <a:ext uri="{FF2B5EF4-FFF2-40B4-BE49-F238E27FC236}">
                <a16:creationId xmlns:a16="http://schemas.microsoft.com/office/drawing/2014/main" id="{B8F2742E-8E47-3145-8C06-D6217213F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26" y="2543695"/>
            <a:ext cx="6807598" cy="3546019"/>
          </a:xfrm>
          <a:prstGeom prst="rect">
            <a:avLst/>
          </a:prstGeom>
        </p:spPr>
      </p:pic>
      <p:graphicFrame>
        <p:nvGraphicFramePr>
          <p:cNvPr id="31" name="表 30">
            <a:extLst>
              <a:ext uri="{FF2B5EF4-FFF2-40B4-BE49-F238E27FC236}">
                <a16:creationId xmlns:a16="http://schemas.microsoft.com/office/drawing/2014/main" id="{5DFE600D-1552-D643-B203-464F6544A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664063"/>
              </p:ext>
            </p:extLst>
          </p:nvPr>
        </p:nvGraphicFramePr>
        <p:xfrm>
          <a:off x="7236396" y="3594502"/>
          <a:ext cx="4895649" cy="1977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8892">
                  <a:extLst>
                    <a:ext uri="{9D8B030D-6E8A-4147-A177-3AD203B41FA5}">
                      <a16:colId xmlns:a16="http://schemas.microsoft.com/office/drawing/2014/main" val="1732574021"/>
                    </a:ext>
                  </a:extLst>
                </a:gridCol>
                <a:gridCol w="1568499">
                  <a:extLst>
                    <a:ext uri="{9D8B030D-6E8A-4147-A177-3AD203B41FA5}">
                      <a16:colId xmlns:a16="http://schemas.microsoft.com/office/drawing/2014/main" val="2512391776"/>
                    </a:ext>
                  </a:extLst>
                </a:gridCol>
                <a:gridCol w="1568258">
                  <a:extLst>
                    <a:ext uri="{9D8B030D-6E8A-4147-A177-3AD203B41FA5}">
                      <a16:colId xmlns:a16="http://schemas.microsoft.com/office/drawing/2014/main" val="4123451434"/>
                    </a:ext>
                  </a:extLst>
                </a:gridCol>
              </a:tblGrid>
              <a:tr h="38701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Standard EP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Cold EP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912407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Cav Temp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26-32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310792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Current Dens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38 mA/cm2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 mA/cm2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833128"/>
                  </a:ext>
                </a:extLst>
              </a:tr>
              <a:tr h="4291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Applied voltage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16-20 V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6-8 V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582567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sz="1600" baseline="0" dirty="0"/>
                        <a:t>Removal Speed</a:t>
                      </a:r>
                      <a:endParaRPr kumimoji="1" lang="ja-JP" altLang="en-US" sz="1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0.3 um/min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0.085 um/min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331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87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34DC4BAC-D67E-EE44-A674-FAEA35824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17919"/>
              </p:ext>
            </p:extLst>
          </p:nvPr>
        </p:nvGraphicFramePr>
        <p:xfrm>
          <a:off x="7208115" y="3594495"/>
          <a:ext cx="4895649" cy="1977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8892">
                  <a:extLst>
                    <a:ext uri="{9D8B030D-6E8A-4147-A177-3AD203B41FA5}">
                      <a16:colId xmlns:a16="http://schemas.microsoft.com/office/drawing/2014/main" val="1732574021"/>
                    </a:ext>
                  </a:extLst>
                </a:gridCol>
                <a:gridCol w="1568499">
                  <a:extLst>
                    <a:ext uri="{9D8B030D-6E8A-4147-A177-3AD203B41FA5}">
                      <a16:colId xmlns:a16="http://schemas.microsoft.com/office/drawing/2014/main" val="2512391776"/>
                    </a:ext>
                  </a:extLst>
                </a:gridCol>
                <a:gridCol w="1568258">
                  <a:extLst>
                    <a:ext uri="{9D8B030D-6E8A-4147-A177-3AD203B41FA5}">
                      <a16:colId xmlns:a16="http://schemas.microsoft.com/office/drawing/2014/main" val="4123451434"/>
                    </a:ext>
                  </a:extLst>
                </a:gridCol>
              </a:tblGrid>
              <a:tr h="38701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Standard EP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Cold EP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912407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Cav Temp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23-32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310792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Current Dens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35 mA/cm2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 mA/cm2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833128"/>
                  </a:ext>
                </a:extLst>
              </a:tr>
              <a:tr h="4291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Applied voltage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21-23 V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 V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582567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r>
                        <a:rPr kumimoji="1" lang="en-US" altLang="ja-JP" sz="1600" baseline="0" dirty="0"/>
                        <a:t>Removal Speed</a:t>
                      </a:r>
                      <a:endParaRPr kumimoji="1" lang="ja-JP" altLang="en-US" sz="1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0.3 um/min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0.085 um/min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33177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7985D0E-01EB-084E-B9A3-F2EF1CDC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6F9ECB8-1574-374E-B728-589841A994B1}"/>
              </a:ext>
            </a:extLst>
          </p:cNvPr>
          <p:cNvSpPr txBox="1"/>
          <p:nvPr/>
        </p:nvSpPr>
        <p:spPr>
          <a:xfrm>
            <a:off x="7224572" y="5739151"/>
            <a:ext cx="4831249" cy="58477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NOTE: In the current status of the KEK EP facility water cooling cannot be applied during the cold EP process.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ABA99A5-50B7-104A-B4EF-00DB39B6543E}"/>
              </a:ext>
            </a:extLst>
          </p:cNvPr>
          <p:cNvGrpSpPr/>
          <p:nvPr/>
        </p:nvGrpSpPr>
        <p:grpSpPr>
          <a:xfrm>
            <a:off x="7208116" y="2543696"/>
            <a:ext cx="4249881" cy="885304"/>
            <a:chOff x="7637319" y="2543696"/>
            <a:chExt cx="4249881" cy="88530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B0D91B2-9A41-B04E-85C9-AC51DF95F9AF}"/>
                </a:ext>
              </a:extLst>
            </p:cNvPr>
            <p:cNvSpPr/>
            <p:nvPr/>
          </p:nvSpPr>
          <p:spPr>
            <a:xfrm>
              <a:off x="7637319" y="2543696"/>
              <a:ext cx="3716481" cy="8853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389F83CC-C1C2-7545-B93C-59CA824E398B}"/>
                </a:ext>
              </a:extLst>
            </p:cNvPr>
            <p:cNvCxnSpPr/>
            <p:nvPr/>
          </p:nvCxnSpPr>
          <p:spPr>
            <a:xfrm>
              <a:off x="7949682" y="2817845"/>
              <a:ext cx="746449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24816377-686B-6143-A3BE-339B6FD8F298}"/>
                </a:ext>
              </a:extLst>
            </p:cNvPr>
            <p:cNvCxnSpPr/>
            <p:nvPr/>
          </p:nvCxnSpPr>
          <p:spPr>
            <a:xfrm>
              <a:off x="7971455" y="3194181"/>
              <a:ext cx="746449" cy="0"/>
            </a:xfrm>
            <a:prstGeom prst="line">
              <a:avLst/>
            </a:prstGeom>
            <a:ln w="38100">
              <a:solidFill>
                <a:srgbClr val="0081E3"/>
              </a:solidFill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EEED0A8-8BE5-C646-B91C-9F6F2038A453}"/>
                </a:ext>
              </a:extLst>
            </p:cNvPr>
            <p:cNvSpPr txBox="1"/>
            <p:nvPr/>
          </p:nvSpPr>
          <p:spPr>
            <a:xfrm>
              <a:off x="8901404" y="2618340"/>
              <a:ext cx="29857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200" dirty="0"/>
                <a:t>Current Density</a:t>
              </a:r>
              <a:endParaRPr kumimoji="1" lang="ja-JP" altLang="en-US" sz="220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65D1B711-4D1D-C54B-92A8-184902C8F290}"/>
                </a:ext>
              </a:extLst>
            </p:cNvPr>
            <p:cNvSpPr txBox="1"/>
            <p:nvPr/>
          </p:nvSpPr>
          <p:spPr>
            <a:xfrm>
              <a:off x="8885855" y="2994672"/>
              <a:ext cx="29857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200" dirty="0"/>
                <a:t>Cavity Temperature</a:t>
              </a:r>
              <a:endParaRPr kumimoji="1" lang="ja-JP" altLang="en-US" sz="2200"/>
            </a:p>
          </p:txBody>
        </p:sp>
      </p:grpSp>
      <p:pic>
        <p:nvPicPr>
          <p:cNvPr id="19" name="図 18">
            <a:extLst>
              <a:ext uri="{FF2B5EF4-FFF2-40B4-BE49-F238E27FC236}">
                <a16:creationId xmlns:a16="http://schemas.microsoft.com/office/drawing/2014/main" id="{3C9B7D41-2D5C-D54B-8407-8C08E9629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8" y="2634040"/>
            <a:ext cx="6916183" cy="360258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D9232159-A158-834E-BBD3-39BBA58CB269}"/>
              </a:ext>
            </a:extLst>
          </p:cNvPr>
          <p:cNvSpPr txBox="1">
            <a:spLocks/>
          </p:cNvSpPr>
          <p:nvPr/>
        </p:nvSpPr>
        <p:spPr>
          <a:xfrm>
            <a:off x="1852863" y="518252"/>
            <a:ext cx="8559466" cy="81187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u="sng" dirty="0">
                <a:solidFill>
                  <a:schemeClr val="accent2"/>
                </a:solidFill>
              </a:rPr>
              <a:t>EP process used in this study for MT-3</a:t>
            </a:r>
            <a:endParaRPr lang="ja-JP" altLang="en-US" sz="4000" u="sng" dirty="0">
              <a:solidFill>
                <a:schemeClr val="accent2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31D4347-2785-1A40-916F-26DDF1089664}"/>
              </a:ext>
            </a:extLst>
          </p:cNvPr>
          <p:cNvSpPr/>
          <p:nvPr/>
        </p:nvSpPr>
        <p:spPr>
          <a:xfrm>
            <a:off x="529389" y="1644345"/>
            <a:ext cx="10755138" cy="639470"/>
          </a:xfrm>
          <a:prstGeom prst="rect">
            <a:avLst/>
          </a:prstGeom>
          <a:noFill/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buSzPct val="50000"/>
            </a:pPr>
            <a:r>
              <a:rPr lang="en-US" altLang="ja-JP" sz="2100" b="1" dirty="0">
                <a:solidFill>
                  <a:schemeClr val="tx1"/>
                </a:solidFill>
              </a:rPr>
              <a:t>Time evolution of current density and cavity temperature during EP process are shown below.</a:t>
            </a:r>
          </a:p>
        </p:txBody>
      </p:sp>
    </p:spTree>
    <p:extLst>
      <p:ext uri="{BB962C8B-B14F-4D97-AF65-F5344CB8AC3E}">
        <p14:creationId xmlns:p14="http://schemas.microsoft.com/office/powerpoint/2010/main" val="2303670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4621AFE-BC2A-1048-BBA3-E8AE5E81E03A}"/>
              </a:ext>
            </a:extLst>
          </p:cNvPr>
          <p:cNvSpPr/>
          <p:nvPr/>
        </p:nvSpPr>
        <p:spPr>
          <a:xfrm>
            <a:off x="1598348" y="2951612"/>
            <a:ext cx="1008000" cy="255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7540" y="480490"/>
            <a:ext cx="9385270" cy="816849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4200" u="sng" dirty="0">
                <a:solidFill>
                  <a:schemeClr val="accent5">
                    <a:lumMod val="75000"/>
                  </a:schemeClr>
                </a:solidFill>
              </a:rPr>
              <a:t>2step baking used in this study for MT-5</a:t>
            </a:r>
            <a:endParaRPr lang="ja-JP" altLang="en-US" sz="4200" u="sng" dirty="0">
              <a:solidFill>
                <a:schemeClr val="accent2"/>
              </a:solidFill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9E214609-6DE0-1645-97CB-EAE13F4A6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425" y="1958298"/>
            <a:ext cx="5711472" cy="443218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17115C0-E170-B941-BD9A-0E49BE356828}"/>
              </a:ext>
            </a:extLst>
          </p:cNvPr>
          <p:cNvSpPr/>
          <p:nvPr/>
        </p:nvSpPr>
        <p:spPr>
          <a:xfrm>
            <a:off x="312825" y="1443982"/>
            <a:ext cx="11610474" cy="639470"/>
          </a:xfrm>
          <a:prstGeom prst="rect">
            <a:avLst/>
          </a:prstGeom>
          <a:noFill/>
          <a:ln w="25400">
            <a:solidFill>
              <a:srgbClr val="F8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buSzPct val="50000"/>
            </a:pPr>
            <a:r>
              <a:rPr lang="en-US" altLang="ja-JP" sz="2300" b="1" dirty="0">
                <a:solidFill>
                  <a:schemeClr val="tx1"/>
                </a:solidFill>
              </a:rPr>
              <a:t>Time evolution of Cavity Temperature and Vacuum Level during 2-step bake are shown below.</a:t>
            </a:r>
          </a:p>
        </p:txBody>
      </p:sp>
      <p:sp>
        <p:nvSpPr>
          <p:cNvPr id="11" name="左右矢印 10">
            <a:extLst>
              <a:ext uri="{FF2B5EF4-FFF2-40B4-BE49-F238E27FC236}">
                <a16:creationId xmlns:a16="http://schemas.microsoft.com/office/drawing/2014/main" id="{83F27A06-4E0B-6643-92C8-5CF9BCC34F8B}"/>
              </a:ext>
            </a:extLst>
          </p:cNvPr>
          <p:cNvSpPr/>
          <p:nvPr/>
        </p:nvSpPr>
        <p:spPr>
          <a:xfrm>
            <a:off x="4304546" y="4452560"/>
            <a:ext cx="396984" cy="140932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右矢印 11">
            <a:extLst>
              <a:ext uri="{FF2B5EF4-FFF2-40B4-BE49-F238E27FC236}">
                <a16:creationId xmlns:a16="http://schemas.microsoft.com/office/drawing/2014/main" id="{6611120C-7B12-5D41-A5EA-AA286BE7F4C4}"/>
              </a:ext>
            </a:extLst>
          </p:cNvPr>
          <p:cNvSpPr/>
          <p:nvPr/>
        </p:nvSpPr>
        <p:spPr>
          <a:xfrm>
            <a:off x="4628793" y="2884898"/>
            <a:ext cx="3923653" cy="140931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53B2EDD3-8A70-B94E-958A-E7FA2C2BA1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295509"/>
              </p:ext>
            </p:extLst>
          </p:nvPr>
        </p:nvGraphicFramePr>
        <p:xfrm>
          <a:off x="9509190" y="2717690"/>
          <a:ext cx="2315663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8278">
                  <a:extLst>
                    <a:ext uri="{9D8B030D-6E8A-4147-A177-3AD203B41FA5}">
                      <a16:colId xmlns:a16="http://schemas.microsoft.com/office/drawing/2014/main" val="3348819123"/>
                    </a:ext>
                  </a:extLst>
                </a:gridCol>
                <a:gridCol w="718278">
                  <a:extLst>
                    <a:ext uri="{9D8B030D-6E8A-4147-A177-3AD203B41FA5}">
                      <a16:colId xmlns:a16="http://schemas.microsoft.com/office/drawing/2014/main" val="188590034"/>
                    </a:ext>
                  </a:extLst>
                </a:gridCol>
                <a:gridCol w="879107">
                  <a:extLst>
                    <a:ext uri="{9D8B030D-6E8A-4147-A177-3AD203B41FA5}">
                      <a16:colId xmlns:a16="http://schemas.microsoft.com/office/drawing/2014/main" val="31742965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75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120 </a:t>
                      </a:r>
                      <a:r>
                        <a:rPr kumimoji="1" lang="ja-JP" altLang="en-US"/>
                        <a:t>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97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48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96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48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071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48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70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cell9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 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 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951400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26AD57D-A670-2E48-8832-CD0D970CF2B6}"/>
              </a:ext>
            </a:extLst>
          </p:cNvPr>
          <p:cNvSpPr/>
          <p:nvPr/>
        </p:nvSpPr>
        <p:spPr>
          <a:xfrm>
            <a:off x="4339366" y="4579161"/>
            <a:ext cx="769259" cy="400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</a:rPr>
              <a:t>75 </a:t>
            </a:r>
            <a:r>
              <a:rPr kumimoji="1" lang="ja-JP" altLang="en-US" sz="1900">
                <a:solidFill>
                  <a:schemeClr val="tx1"/>
                </a:solidFill>
              </a:rPr>
              <a:t>℃</a:t>
            </a:r>
            <a:endParaRPr kumimoji="1" lang="en-US" altLang="ja-JP" sz="19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8F0C6A8-B2CA-F14A-B417-7841D1E9B65C}"/>
              </a:ext>
            </a:extLst>
          </p:cNvPr>
          <p:cNvSpPr/>
          <p:nvPr/>
        </p:nvSpPr>
        <p:spPr>
          <a:xfrm>
            <a:off x="6186152" y="2555918"/>
            <a:ext cx="1087483" cy="400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100" dirty="0">
                <a:solidFill>
                  <a:schemeClr val="tx1"/>
                </a:solidFill>
              </a:rPr>
              <a:t>120 </a:t>
            </a:r>
            <a:r>
              <a:rPr kumimoji="1" lang="ja-JP" altLang="en-US" sz="2100">
                <a:solidFill>
                  <a:schemeClr val="tx1"/>
                </a:solidFill>
              </a:rPr>
              <a:t>℃</a:t>
            </a:r>
            <a:endParaRPr kumimoji="1" lang="en-US" altLang="ja-JP" sz="2100" dirty="0">
              <a:solidFill>
                <a:schemeClr val="tx1"/>
              </a:solidFill>
            </a:endParaRPr>
          </a:p>
        </p:txBody>
      </p:sp>
      <p:sp>
        <p:nvSpPr>
          <p:cNvPr id="27" name="右中かっこ 26">
            <a:extLst>
              <a:ext uri="{FF2B5EF4-FFF2-40B4-BE49-F238E27FC236}">
                <a16:creationId xmlns:a16="http://schemas.microsoft.com/office/drawing/2014/main" id="{7C5AE3BD-7F8C-F949-AE18-4B8C8C942B99}"/>
              </a:ext>
            </a:extLst>
          </p:cNvPr>
          <p:cNvSpPr/>
          <p:nvPr/>
        </p:nvSpPr>
        <p:spPr>
          <a:xfrm rot="5400000">
            <a:off x="10413718" y="3496069"/>
            <a:ext cx="484320" cy="2566555"/>
          </a:xfrm>
          <a:prstGeom prst="rightBrac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9F09F41-1FAF-8E42-9AFC-045857834437}"/>
              </a:ext>
            </a:extLst>
          </p:cNvPr>
          <p:cNvSpPr txBox="1"/>
          <p:nvPr/>
        </p:nvSpPr>
        <p:spPr>
          <a:xfrm>
            <a:off x="9316315" y="5126132"/>
            <a:ext cx="267912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It seems to be almost perfect process.</a:t>
            </a:r>
          </a:p>
        </p:txBody>
      </p:sp>
      <p:sp>
        <p:nvSpPr>
          <p:cNvPr id="76" name="スライド番号プレースホルダー 75">
            <a:extLst>
              <a:ext uri="{FF2B5EF4-FFF2-40B4-BE49-F238E27FC236}">
                <a16:creationId xmlns:a16="http://schemas.microsoft.com/office/drawing/2014/main" id="{0AED5ECA-B64C-814E-B22A-C5C10DA3C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  <p:sp>
        <p:nvSpPr>
          <p:cNvPr id="46" name="フリーフォーム 45">
            <a:extLst>
              <a:ext uri="{FF2B5EF4-FFF2-40B4-BE49-F238E27FC236}">
                <a16:creationId xmlns:a16="http://schemas.microsoft.com/office/drawing/2014/main" id="{384569D8-A6B7-F244-A47D-F671DC33C0AF}"/>
              </a:ext>
            </a:extLst>
          </p:cNvPr>
          <p:cNvSpPr/>
          <p:nvPr/>
        </p:nvSpPr>
        <p:spPr>
          <a:xfrm>
            <a:off x="1746622" y="2742215"/>
            <a:ext cx="706716" cy="2960605"/>
          </a:xfrm>
          <a:custGeom>
            <a:avLst/>
            <a:gdLst>
              <a:gd name="connsiteX0" fmla="*/ 21054 w 706716"/>
              <a:gd name="connsiteY0" fmla="*/ 0 h 2960605"/>
              <a:gd name="connsiteX1" fmla="*/ 228125 w 706716"/>
              <a:gd name="connsiteY1" fmla="*/ 0 h 2960605"/>
              <a:gd name="connsiteX2" fmla="*/ 483725 w 706716"/>
              <a:gd name="connsiteY2" fmla="*/ 0 h 2960605"/>
              <a:gd name="connsiteX3" fmla="*/ 706715 w 706716"/>
              <a:gd name="connsiteY3" fmla="*/ 0 h 2960605"/>
              <a:gd name="connsiteX4" fmla="*/ 706715 w 706716"/>
              <a:gd name="connsiteY4" fmla="*/ 107529 h 2960605"/>
              <a:gd name="connsiteX5" fmla="*/ 483725 w 706716"/>
              <a:gd name="connsiteY5" fmla="*/ 107529 h 2960605"/>
              <a:gd name="connsiteX6" fmla="*/ 483725 w 706716"/>
              <a:gd name="connsiteY6" fmla="*/ 239955 h 2960605"/>
              <a:gd name="connsiteX7" fmla="*/ 550924 w 706716"/>
              <a:gd name="connsiteY7" fmla="*/ 255486 h 2960605"/>
              <a:gd name="connsiteX8" fmla="*/ 678947 w 706716"/>
              <a:gd name="connsiteY8" fmla="*/ 330229 h 2960605"/>
              <a:gd name="connsiteX9" fmla="*/ 687471 w 706716"/>
              <a:gd name="connsiteY9" fmla="*/ 343431 h 2960605"/>
              <a:gd name="connsiteX10" fmla="*/ 689150 w 706716"/>
              <a:gd name="connsiteY10" fmla="*/ 343431 h 2960605"/>
              <a:gd name="connsiteX11" fmla="*/ 689150 w 706716"/>
              <a:gd name="connsiteY11" fmla="*/ 346031 h 2960605"/>
              <a:gd name="connsiteX12" fmla="*/ 699537 w 706716"/>
              <a:gd name="connsiteY12" fmla="*/ 362118 h 2960605"/>
              <a:gd name="connsiteX13" fmla="*/ 706716 w 706716"/>
              <a:gd name="connsiteY13" fmla="*/ 396355 h 2960605"/>
              <a:gd name="connsiteX14" fmla="*/ 603220 w 706716"/>
              <a:gd name="connsiteY14" fmla="*/ 516480 h 2960605"/>
              <a:gd name="connsiteX15" fmla="*/ 579925 w 706716"/>
              <a:gd name="connsiteY15" fmla="*/ 525720 h 2960605"/>
              <a:gd name="connsiteX16" fmla="*/ 603220 w 706716"/>
              <a:gd name="connsiteY16" fmla="*/ 534960 h 2960605"/>
              <a:gd name="connsiteX17" fmla="*/ 706716 w 706716"/>
              <a:gd name="connsiteY17" fmla="*/ 655085 h 2960605"/>
              <a:gd name="connsiteX18" fmla="*/ 603220 w 706716"/>
              <a:gd name="connsiteY18" fmla="*/ 775210 h 2960605"/>
              <a:gd name="connsiteX19" fmla="*/ 570999 w 706716"/>
              <a:gd name="connsiteY19" fmla="*/ 787990 h 2960605"/>
              <a:gd name="connsiteX20" fmla="*/ 603220 w 706716"/>
              <a:gd name="connsiteY20" fmla="*/ 800771 h 2960605"/>
              <a:gd name="connsiteX21" fmla="*/ 706716 w 706716"/>
              <a:gd name="connsiteY21" fmla="*/ 920896 h 2960605"/>
              <a:gd name="connsiteX22" fmla="*/ 550924 w 706716"/>
              <a:gd name="connsiteY22" fmla="*/ 1061765 h 2960605"/>
              <a:gd name="connsiteX23" fmla="*/ 540683 w 706716"/>
              <a:gd name="connsiteY23" fmla="*/ 1064437 h 2960605"/>
              <a:gd name="connsiteX24" fmla="*/ 550924 w 706716"/>
              <a:gd name="connsiteY24" fmla="*/ 1067109 h 2960605"/>
              <a:gd name="connsiteX25" fmla="*/ 706716 w 706716"/>
              <a:gd name="connsiteY25" fmla="*/ 1207978 h 2960605"/>
              <a:gd name="connsiteX26" fmla="*/ 603220 w 706716"/>
              <a:gd name="connsiteY26" fmla="*/ 1328103 h 2960605"/>
              <a:gd name="connsiteX27" fmla="*/ 557600 w 706716"/>
              <a:gd name="connsiteY27" fmla="*/ 1346198 h 2960605"/>
              <a:gd name="connsiteX28" fmla="*/ 603220 w 706716"/>
              <a:gd name="connsiteY28" fmla="*/ 1364294 h 2960605"/>
              <a:gd name="connsiteX29" fmla="*/ 706716 w 706716"/>
              <a:gd name="connsiteY29" fmla="*/ 1484419 h 2960605"/>
              <a:gd name="connsiteX30" fmla="*/ 550924 w 706716"/>
              <a:gd name="connsiteY30" fmla="*/ 1625288 h 2960605"/>
              <a:gd name="connsiteX31" fmla="*/ 540680 w 706716"/>
              <a:gd name="connsiteY31" fmla="*/ 1627961 h 2960605"/>
              <a:gd name="connsiteX32" fmla="*/ 550924 w 706716"/>
              <a:gd name="connsiteY32" fmla="*/ 1630634 h 2960605"/>
              <a:gd name="connsiteX33" fmla="*/ 706716 w 706716"/>
              <a:gd name="connsiteY33" fmla="*/ 1771503 h 2960605"/>
              <a:gd name="connsiteX34" fmla="*/ 603220 w 706716"/>
              <a:gd name="connsiteY34" fmla="*/ 1891627 h 2960605"/>
              <a:gd name="connsiteX35" fmla="*/ 557597 w 706716"/>
              <a:gd name="connsiteY35" fmla="*/ 1909724 h 2960605"/>
              <a:gd name="connsiteX36" fmla="*/ 603220 w 706716"/>
              <a:gd name="connsiteY36" fmla="*/ 1927821 h 2960605"/>
              <a:gd name="connsiteX37" fmla="*/ 706716 w 706716"/>
              <a:gd name="connsiteY37" fmla="*/ 2047946 h 2960605"/>
              <a:gd name="connsiteX38" fmla="*/ 603220 w 706716"/>
              <a:gd name="connsiteY38" fmla="*/ 2168070 h 2960605"/>
              <a:gd name="connsiteX39" fmla="*/ 570994 w 706716"/>
              <a:gd name="connsiteY39" fmla="*/ 2180853 h 2960605"/>
              <a:gd name="connsiteX40" fmla="*/ 603220 w 706716"/>
              <a:gd name="connsiteY40" fmla="*/ 2193636 h 2960605"/>
              <a:gd name="connsiteX41" fmla="*/ 706716 w 706716"/>
              <a:gd name="connsiteY41" fmla="*/ 2313761 h 2960605"/>
              <a:gd name="connsiteX42" fmla="*/ 699537 w 706716"/>
              <a:gd name="connsiteY42" fmla="*/ 2347998 h 2960605"/>
              <a:gd name="connsiteX43" fmla="*/ 696076 w 706716"/>
              <a:gd name="connsiteY43" fmla="*/ 2353358 h 2960605"/>
              <a:gd name="connsiteX44" fmla="*/ 696076 w 706716"/>
              <a:gd name="connsiteY44" fmla="*/ 2366194 h 2960605"/>
              <a:gd name="connsiteX45" fmla="*/ 687788 w 706716"/>
              <a:gd name="connsiteY45" fmla="*/ 2366194 h 2960605"/>
              <a:gd name="connsiteX46" fmla="*/ 678947 w 706716"/>
              <a:gd name="connsiteY46" fmla="*/ 2379886 h 2960605"/>
              <a:gd name="connsiteX47" fmla="*/ 626026 w 706716"/>
              <a:gd name="connsiteY47" fmla="*/ 2421821 h 2960605"/>
              <a:gd name="connsiteX48" fmla="*/ 570025 w 706716"/>
              <a:gd name="connsiteY48" fmla="*/ 2446285 h 2960605"/>
              <a:gd name="connsiteX49" fmla="*/ 603220 w 706716"/>
              <a:gd name="connsiteY49" fmla="*/ 2459452 h 2960605"/>
              <a:gd name="connsiteX50" fmla="*/ 706716 w 706716"/>
              <a:gd name="connsiteY50" fmla="*/ 2579577 h 2960605"/>
              <a:gd name="connsiteX51" fmla="*/ 490901 w 706716"/>
              <a:gd name="connsiteY51" fmla="*/ 2736109 h 2960605"/>
              <a:gd name="connsiteX52" fmla="*/ 483725 w 706716"/>
              <a:gd name="connsiteY52" fmla="*/ 2736805 h 2960605"/>
              <a:gd name="connsiteX53" fmla="*/ 483725 w 706716"/>
              <a:gd name="connsiteY53" fmla="*/ 2853076 h 2960605"/>
              <a:gd name="connsiteX54" fmla="*/ 699625 w 706716"/>
              <a:gd name="connsiteY54" fmla="*/ 2853076 h 2960605"/>
              <a:gd name="connsiteX55" fmla="*/ 699625 w 706716"/>
              <a:gd name="connsiteY55" fmla="*/ 2960605 h 2960605"/>
              <a:gd name="connsiteX56" fmla="*/ 13964 w 706716"/>
              <a:gd name="connsiteY56" fmla="*/ 2960605 h 2960605"/>
              <a:gd name="connsiteX57" fmla="*/ 13964 w 706716"/>
              <a:gd name="connsiteY57" fmla="*/ 2853076 h 2960605"/>
              <a:gd name="connsiteX58" fmla="*/ 228125 w 706716"/>
              <a:gd name="connsiteY58" fmla="*/ 2853076 h 2960605"/>
              <a:gd name="connsiteX59" fmla="*/ 228125 w 706716"/>
              <a:gd name="connsiteY59" fmla="*/ 2737303 h 2960605"/>
              <a:gd name="connsiteX60" fmla="*/ 215815 w 706716"/>
              <a:gd name="connsiteY60" fmla="*/ 2736109 h 2960605"/>
              <a:gd name="connsiteX61" fmla="*/ 0 w 706716"/>
              <a:gd name="connsiteY61" fmla="*/ 2579577 h 2960605"/>
              <a:gd name="connsiteX62" fmla="*/ 103496 w 706716"/>
              <a:gd name="connsiteY62" fmla="*/ 2459452 h 2960605"/>
              <a:gd name="connsiteX63" fmla="*/ 135723 w 706716"/>
              <a:gd name="connsiteY63" fmla="*/ 2446669 h 2960605"/>
              <a:gd name="connsiteX64" fmla="*/ 103496 w 706716"/>
              <a:gd name="connsiteY64" fmla="*/ 2433885 h 2960605"/>
              <a:gd name="connsiteX65" fmla="*/ 0 w 706716"/>
              <a:gd name="connsiteY65" fmla="*/ 2313761 h 2960605"/>
              <a:gd name="connsiteX66" fmla="*/ 103496 w 706716"/>
              <a:gd name="connsiteY66" fmla="*/ 2193636 h 2960605"/>
              <a:gd name="connsiteX67" fmla="*/ 135722 w 706716"/>
              <a:gd name="connsiteY67" fmla="*/ 2180853 h 2960605"/>
              <a:gd name="connsiteX68" fmla="*/ 103496 w 706716"/>
              <a:gd name="connsiteY68" fmla="*/ 2168070 h 2960605"/>
              <a:gd name="connsiteX69" fmla="*/ 0 w 706716"/>
              <a:gd name="connsiteY69" fmla="*/ 2047946 h 2960605"/>
              <a:gd name="connsiteX70" fmla="*/ 103496 w 706716"/>
              <a:gd name="connsiteY70" fmla="*/ 1927821 h 2960605"/>
              <a:gd name="connsiteX71" fmla="*/ 149119 w 706716"/>
              <a:gd name="connsiteY71" fmla="*/ 1909724 h 2960605"/>
              <a:gd name="connsiteX72" fmla="*/ 103496 w 706716"/>
              <a:gd name="connsiteY72" fmla="*/ 1891627 h 2960605"/>
              <a:gd name="connsiteX73" fmla="*/ 0 w 706716"/>
              <a:gd name="connsiteY73" fmla="*/ 1771503 h 2960605"/>
              <a:gd name="connsiteX74" fmla="*/ 155792 w 706716"/>
              <a:gd name="connsiteY74" fmla="*/ 1630634 h 2960605"/>
              <a:gd name="connsiteX75" fmla="*/ 166037 w 706716"/>
              <a:gd name="connsiteY75" fmla="*/ 1627961 h 2960605"/>
              <a:gd name="connsiteX76" fmla="*/ 155792 w 706716"/>
              <a:gd name="connsiteY76" fmla="*/ 1625288 h 2960605"/>
              <a:gd name="connsiteX77" fmla="*/ 0 w 706716"/>
              <a:gd name="connsiteY77" fmla="*/ 1484419 h 2960605"/>
              <a:gd name="connsiteX78" fmla="*/ 103496 w 706716"/>
              <a:gd name="connsiteY78" fmla="*/ 1364294 h 2960605"/>
              <a:gd name="connsiteX79" fmla="*/ 149116 w 706716"/>
              <a:gd name="connsiteY79" fmla="*/ 1346198 h 2960605"/>
              <a:gd name="connsiteX80" fmla="*/ 103496 w 706716"/>
              <a:gd name="connsiteY80" fmla="*/ 1328103 h 2960605"/>
              <a:gd name="connsiteX81" fmla="*/ 0 w 706716"/>
              <a:gd name="connsiteY81" fmla="*/ 1207978 h 2960605"/>
              <a:gd name="connsiteX82" fmla="*/ 155792 w 706716"/>
              <a:gd name="connsiteY82" fmla="*/ 1067109 h 2960605"/>
              <a:gd name="connsiteX83" fmla="*/ 166033 w 706716"/>
              <a:gd name="connsiteY83" fmla="*/ 1064437 h 2960605"/>
              <a:gd name="connsiteX84" fmla="*/ 155792 w 706716"/>
              <a:gd name="connsiteY84" fmla="*/ 1061765 h 2960605"/>
              <a:gd name="connsiteX85" fmla="*/ 0 w 706716"/>
              <a:gd name="connsiteY85" fmla="*/ 920896 h 2960605"/>
              <a:gd name="connsiteX86" fmla="*/ 103496 w 706716"/>
              <a:gd name="connsiteY86" fmla="*/ 800771 h 2960605"/>
              <a:gd name="connsiteX87" fmla="*/ 135717 w 706716"/>
              <a:gd name="connsiteY87" fmla="*/ 787990 h 2960605"/>
              <a:gd name="connsiteX88" fmla="*/ 103496 w 706716"/>
              <a:gd name="connsiteY88" fmla="*/ 775210 h 2960605"/>
              <a:gd name="connsiteX89" fmla="*/ 0 w 706716"/>
              <a:gd name="connsiteY89" fmla="*/ 655085 h 2960605"/>
              <a:gd name="connsiteX90" fmla="*/ 103496 w 706716"/>
              <a:gd name="connsiteY90" fmla="*/ 534960 h 2960605"/>
              <a:gd name="connsiteX91" fmla="*/ 126791 w 706716"/>
              <a:gd name="connsiteY91" fmla="*/ 525720 h 2960605"/>
              <a:gd name="connsiteX92" fmla="*/ 103496 w 706716"/>
              <a:gd name="connsiteY92" fmla="*/ 516480 h 2960605"/>
              <a:gd name="connsiteX93" fmla="*/ 0 w 706716"/>
              <a:gd name="connsiteY93" fmla="*/ 396355 h 2960605"/>
              <a:gd name="connsiteX94" fmla="*/ 7179 w 706716"/>
              <a:gd name="connsiteY94" fmla="*/ 362118 h 2960605"/>
              <a:gd name="connsiteX95" fmla="*/ 14128 w 706716"/>
              <a:gd name="connsiteY95" fmla="*/ 351355 h 2960605"/>
              <a:gd name="connsiteX96" fmla="*/ 14128 w 706716"/>
              <a:gd name="connsiteY96" fmla="*/ 343431 h 2960605"/>
              <a:gd name="connsiteX97" fmla="*/ 19245 w 706716"/>
              <a:gd name="connsiteY97" fmla="*/ 343431 h 2960605"/>
              <a:gd name="connsiteX98" fmla="*/ 27769 w 706716"/>
              <a:gd name="connsiteY98" fmla="*/ 330229 h 2960605"/>
              <a:gd name="connsiteX99" fmla="*/ 155792 w 706716"/>
              <a:gd name="connsiteY99" fmla="*/ 255486 h 2960605"/>
              <a:gd name="connsiteX100" fmla="*/ 228125 w 706716"/>
              <a:gd name="connsiteY100" fmla="*/ 238769 h 2960605"/>
              <a:gd name="connsiteX101" fmla="*/ 228125 w 706716"/>
              <a:gd name="connsiteY101" fmla="*/ 107529 h 2960605"/>
              <a:gd name="connsiteX102" fmla="*/ 21054 w 706716"/>
              <a:gd name="connsiteY102" fmla="*/ 107529 h 296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706716" h="2960605">
                <a:moveTo>
                  <a:pt x="21054" y="0"/>
                </a:moveTo>
                <a:lnTo>
                  <a:pt x="228125" y="0"/>
                </a:lnTo>
                <a:lnTo>
                  <a:pt x="483725" y="0"/>
                </a:lnTo>
                <a:lnTo>
                  <a:pt x="706715" y="0"/>
                </a:lnTo>
                <a:lnTo>
                  <a:pt x="706715" y="107529"/>
                </a:lnTo>
                <a:lnTo>
                  <a:pt x="483725" y="107529"/>
                </a:lnTo>
                <a:lnTo>
                  <a:pt x="483725" y="239955"/>
                </a:lnTo>
                <a:lnTo>
                  <a:pt x="550924" y="255486"/>
                </a:lnTo>
                <a:cubicBezTo>
                  <a:pt x="607320" y="273804"/>
                  <a:pt x="652126" y="299743"/>
                  <a:pt x="678947" y="330229"/>
                </a:cubicBezTo>
                <a:lnTo>
                  <a:pt x="687471" y="343431"/>
                </a:lnTo>
                <a:lnTo>
                  <a:pt x="689150" y="343431"/>
                </a:lnTo>
                <a:lnTo>
                  <a:pt x="689150" y="346031"/>
                </a:lnTo>
                <a:lnTo>
                  <a:pt x="699537" y="362118"/>
                </a:lnTo>
                <a:cubicBezTo>
                  <a:pt x="704244" y="373177"/>
                  <a:pt x="706716" y="384627"/>
                  <a:pt x="706716" y="396355"/>
                </a:cubicBezTo>
                <a:cubicBezTo>
                  <a:pt x="706716" y="443266"/>
                  <a:pt x="667165" y="485737"/>
                  <a:pt x="603220" y="516480"/>
                </a:cubicBezTo>
                <a:lnTo>
                  <a:pt x="579925" y="525720"/>
                </a:lnTo>
                <a:lnTo>
                  <a:pt x="603220" y="534960"/>
                </a:lnTo>
                <a:cubicBezTo>
                  <a:pt x="667165" y="565703"/>
                  <a:pt x="706716" y="608173"/>
                  <a:pt x="706716" y="655085"/>
                </a:cubicBezTo>
                <a:cubicBezTo>
                  <a:pt x="706716" y="701996"/>
                  <a:pt x="667165" y="744467"/>
                  <a:pt x="603220" y="775210"/>
                </a:cubicBezTo>
                <a:lnTo>
                  <a:pt x="570999" y="787990"/>
                </a:lnTo>
                <a:lnTo>
                  <a:pt x="603220" y="800771"/>
                </a:lnTo>
                <a:cubicBezTo>
                  <a:pt x="667165" y="831514"/>
                  <a:pt x="706716" y="873984"/>
                  <a:pt x="706716" y="920896"/>
                </a:cubicBezTo>
                <a:cubicBezTo>
                  <a:pt x="706716" y="979535"/>
                  <a:pt x="644918" y="1031236"/>
                  <a:pt x="550924" y="1061765"/>
                </a:cubicBezTo>
                <a:lnTo>
                  <a:pt x="540683" y="1064437"/>
                </a:lnTo>
                <a:lnTo>
                  <a:pt x="550924" y="1067109"/>
                </a:lnTo>
                <a:cubicBezTo>
                  <a:pt x="644918" y="1097638"/>
                  <a:pt x="706716" y="1149339"/>
                  <a:pt x="706716" y="1207978"/>
                </a:cubicBezTo>
                <a:cubicBezTo>
                  <a:pt x="706716" y="1254889"/>
                  <a:pt x="667165" y="1297360"/>
                  <a:pt x="603220" y="1328103"/>
                </a:cubicBezTo>
                <a:lnTo>
                  <a:pt x="557600" y="1346198"/>
                </a:lnTo>
                <a:lnTo>
                  <a:pt x="603220" y="1364294"/>
                </a:lnTo>
                <a:cubicBezTo>
                  <a:pt x="667165" y="1395037"/>
                  <a:pt x="706716" y="1437507"/>
                  <a:pt x="706716" y="1484419"/>
                </a:cubicBezTo>
                <a:cubicBezTo>
                  <a:pt x="706716" y="1543058"/>
                  <a:pt x="644918" y="1594758"/>
                  <a:pt x="550924" y="1625288"/>
                </a:cubicBezTo>
                <a:lnTo>
                  <a:pt x="540680" y="1627961"/>
                </a:lnTo>
                <a:lnTo>
                  <a:pt x="550924" y="1630634"/>
                </a:lnTo>
                <a:cubicBezTo>
                  <a:pt x="644918" y="1661163"/>
                  <a:pt x="706716" y="1712863"/>
                  <a:pt x="706716" y="1771503"/>
                </a:cubicBezTo>
                <a:cubicBezTo>
                  <a:pt x="706716" y="1818414"/>
                  <a:pt x="667165" y="1860885"/>
                  <a:pt x="603220" y="1891627"/>
                </a:cubicBezTo>
                <a:lnTo>
                  <a:pt x="557597" y="1909724"/>
                </a:lnTo>
                <a:lnTo>
                  <a:pt x="603220" y="1927821"/>
                </a:lnTo>
                <a:cubicBezTo>
                  <a:pt x="667165" y="1958564"/>
                  <a:pt x="706716" y="2001034"/>
                  <a:pt x="706716" y="2047946"/>
                </a:cubicBezTo>
                <a:cubicBezTo>
                  <a:pt x="706716" y="2094857"/>
                  <a:pt x="667165" y="2137328"/>
                  <a:pt x="603220" y="2168070"/>
                </a:cubicBezTo>
                <a:lnTo>
                  <a:pt x="570994" y="2180853"/>
                </a:lnTo>
                <a:lnTo>
                  <a:pt x="603220" y="2193636"/>
                </a:lnTo>
                <a:cubicBezTo>
                  <a:pt x="667165" y="2224379"/>
                  <a:pt x="706716" y="2266849"/>
                  <a:pt x="706716" y="2313761"/>
                </a:cubicBezTo>
                <a:cubicBezTo>
                  <a:pt x="706716" y="2325489"/>
                  <a:pt x="704244" y="2336939"/>
                  <a:pt x="699537" y="2347998"/>
                </a:cubicBezTo>
                <a:lnTo>
                  <a:pt x="696076" y="2353358"/>
                </a:lnTo>
                <a:lnTo>
                  <a:pt x="696076" y="2366194"/>
                </a:lnTo>
                <a:lnTo>
                  <a:pt x="687788" y="2366194"/>
                </a:lnTo>
                <a:lnTo>
                  <a:pt x="678947" y="2379886"/>
                </a:lnTo>
                <a:cubicBezTo>
                  <a:pt x="665537" y="2395130"/>
                  <a:pt x="647630" y="2409236"/>
                  <a:pt x="626026" y="2421821"/>
                </a:cubicBezTo>
                <a:lnTo>
                  <a:pt x="570025" y="2446285"/>
                </a:lnTo>
                <a:lnTo>
                  <a:pt x="603220" y="2459452"/>
                </a:lnTo>
                <a:cubicBezTo>
                  <a:pt x="667165" y="2490195"/>
                  <a:pt x="706716" y="2532665"/>
                  <a:pt x="706716" y="2579577"/>
                </a:cubicBezTo>
                <a:cubicBezTo>
                  <a:pt x="706716" y="2649944"/>
                  <a:pt x="617726" y="2710319"/>
                  <a:pt x="490901" y="2736109"/>
                </a:cubicBezTo>
                <a:lnTo>
                  <a:pt x="483725" y="2736805"/>
                </a:lnTo>
                <a:lnTo>
                  <a:pt x="483725" y="2853076"/>
                </a:lnTo>
                <a:lnTo>
                  <a:pt x="699625" y="2853076"/>
                </a:lnTo>
                <a:lnTo>
                  <a:pt x="699625" y="2960605"/>
                </a:lnTo>
                <a:lnTo>
                  <a:pt x="13964" y="2960605"/>
                </a:lnTo>
                <a:lnTo>
                  <a:pt x="13964" y="2853076"/>
                </a:lnTo>
                <a:lnTo>
                  <a:pt x="228125" y="2853076"/>
                </a:lnTo>
                <a:lnTo>
                  <a:pt x="228125" y="2737303"/>
                </a:lnTo>
                <a:lnTo>
                  <a:pt x="215815" y="2736109"/>
                </a:lnTo>
                <a:cubicBezTo>
                  <a:pt x="88990" y="2710319"/>
                  <a:pt x="0" y="2649944"/>
                  <a:pt x="0" y="2579577"/>
                </a:cubicBezTo>
                <a:cubicBezTo>
                  <a:pt x="0" y="2532665"/>
                  <a:pt x="39551" y="2490195"/>
                  <a:pt x="103496" y="2459452"/>
                </a:cubicBezTo>
                <a:lnTo>
                  <a:pt x="135723" y="2446669"/>
                </a:lnTo>
                <a:lnTo>
                  <a:pt x="103496" y="2433885"/>
                </a:lnTo>
                <a:cubicBezTo>
                  <a:pt x="39551" y="2403143"/>
                  <a:pt x="0" y="2360672"/>
                  <a:pt x="0" y="2313761"/>
                </a:cubicBezTo>
                <a:cubicBezTo>
                  <a:pt x="0" y="2266849"/>
                  <a:pt x="39551" y="2224379"/>
                  <a:pt x="103496" y="2193636"/>
                </a:cubicBezTo>
                <a:lnTo>
                  <a:pt x="135722" y="2180853"/>
                </a:lnTo>
                <a:lnTo>
                  <a:pt x="103496" y="2168070"/>
                </a:lnTo>
                <a:cubicBezTo>
                  <a:pt x="39551" y="2137328"/>
                  <a:pt x="0" y="2094857"/>
                  <a:pt x="0" y="2047946"/>
                </a:cubicBezTo>
                <a:cubicBezTo>
                  <a:pt x="0" y="2001034"/>
                  <a:pt x="39551" y="1958564"/>
                  <a:pt x="103496" y="1927821"/>
                </a:cubicBezTo>
                <a:lnTo>
                  <a:pt x="149119" y="1909724"/>
                </a:lnTo>
                <a:lnTo>
                  <a:pt x="103496" y="1891627"/>
                </a:lnTo>
                <a:cubicBezTo>
                  <a:pt x="39551" y="1860885"/>
                  <a:pt x="0" y="1818414"/>
                  <a:pt x="0" y="1771503"/>
                </a:cubicBezTo>
                <a:cubicBezTo>
                  <a:pt x="0" y="1712863"/>
                  <a:pt x="61798" y="1661163"/>
                  <a:pt x="155792" y="1630634"/>
                </a:cubicBezTo>
                <a:lnTo>
                  <a:pt x="166037" y="1627961"/>
                </a:lnTo>
                <a:lnTo>
                  <a:pt x="155792" y="1625288"/>
                </a:lnTo>
                <a:cubicBezTo>
                  <a:pt x="61798" y="1594758"/>
                  <a:pt x="0" y="1543058"/>
                  <a:pt x="0" y="1484419"/>
                </a:cubicBezTo>
                <a:cubicBezTo>
                  <a:pt x="0" y="1437507"/>
                  <a:pt x="39551" y="1395037"/>
                  <a:pt x="103496" y="1364294"/>
                </a:cubicBezTo>
                <a:lnTo>
                  <a:pt x="149116" y="1346198"/>
                </a:lnTo>
                <a:lnTo>
                  <a:pt x="103496" y="1328103"/>
                </a:lnTo>
                <a:cubicBezTo>
                  <a:pt x="39551" y="1297360"/>
                  <a:pt x="0" y="1254889"/>
                  <a:pt x="0" y="1207978"/>
                </a:cubicBezTo>
                <a:cubicBezTo>
                  <a:pt x="0" y="1149339"/>
                  <a:pt x="61798" y="1097638"/>
                  <a:pt x="155792" y="1067109"/>
                </a:cubicBezTo>
                <a:lnTo>
                  <a:pt x="166033" y="1064437"/>
                </a:lnTo>
                <a:lnTo>
                  <a:pt x="155792" y="1061765"/>
                </a:lnTo>
                <a:cubicBezTo>
                  <a:pt x="61798" y="1031236"/>
                  <a:pt x="0" y="979535"/>
                  <a:pt x="0" y="920896"/>
                </a:cubicBezTo>
                <a:cubicBezTo>
                  <a:pt x="0" y="873984"/>
                  <a:pt x="39551" y="831514"/>
                  <a:pt x="103496" y="800771"/>
                </a:cubicBezTo>
                <a:lnTo>
                  <a:pt x="135717" y="787990"/>
                </a:lnTo>
                <a:lnTo>
                  <a:pt x="103496" y="775210"/>
                </a:lnTo>
                <a:cubicBezTo>
                  <a:pt x="39551" y="744467"/>
                  <a:pt x="0" y="701996"/>
                  <a:pt x="0" y="655085"/>
                </a:cubicBezTo>
                <a:cubicBezTo>
                  <a:pt x="0" y="608173"/>
                  <a:pt x="39551" y="565703"/>
                  <a:pt x="103496" y="534960"/>
                </a:cubicBezTo>
                <a:lnTo>
                  <a:pt x="126791" y="525720"/>
                </a:lnTo>
                <a:lnTo>
                  <a:pt x="103496" y="516480"/>
                </a:lnTo>
                <a:cubicBezTo>
                  <a:pt x="39551" y="485737"/>
                  <a:pt x="0" y="443266"/>
                  <a:pt x="0" y="396355"/>
                </a:cubicBezTo>
                <a:cubicBezTo>
                  <a:pt x="0" y="384627"/>
                  <a:pt x="2472" y="373177"/>
                  <a:pt x="7179" y="362118"/>
                </a:cubicBezTo>
                <a:lnTo>
                  <a:pt x="14128" y="351355"/>
                </a:lnTo>
                <a:lnTo>
                  <a:pt x="14128" y="343431"/>
                </a:lnTo>
                <a:lnTo>
                  <a:pt x="19245" y="343431"/>
                </a:lnTo>
                <a:lnTo>
                  <a:pt x="27769" y="330229"/>
                </a:lnTo>
                <a:cubicBezTo>
                  <a:pt x="54590" y="299743"/>
                  <a:pt x="99396" y="273804"/>
                  <a:pt x="155792" y="255486"/>
                </a:cubicBezTo>
                <a:lnTo>
                  <a:pt x="228125" y="238769"/>
                </a:lnTo>
                <a:lnTo>
                  <a:pt x="228125" y="107529"/>
                </a:lnTo>
                <a:lnTo>
                  <a:pt x="21054" y="10752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F38B857-9173-9F4D-BDEA-3B86DE332BE7}"/>
              </a:ext>
            </a:extLst>
          </p:cNvPr>
          <p:cNvSpPr/>
          <p:nvPr/>
        </p:nvSpPr>
        <p:spPr>
          <a:xfrm>
            <a:off x="1739542" y="3078271"/>
            <a:ext cx="720000" cy="727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88291F2-70C5-9241-87F9-FC00D3771B50}"/>
              </a:ext>
            </a:extLst>
          </p:cNvPr>
          <p:cNvSpPr/>
          <p:nvPr/>
        </p:nvSpPr>
        <p:spPr>
          <a:xfrm>
            <a:off x="1735835" y="5304748"/>
            <a:ext cx="720000" cy="727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>
            <a:extLst>
              <a:ext uri="{FF2B5EF4-FFF2-40B4-BE49-F238E27FC236}">
                <a16:creationId xmlns:a16="http://schemas.microsoft.com/office/drawing/2014/main" id="{B9375746-47D8-0042-B6F3-829DB709254C}"/>
              </a:ext>
            </a:extLst>
          </p:cNvPr>
          <p:cNvSpPr>
            <a:spLocks noChangeAspect="1"/>
          </p:cNvSpPr>
          <p:nvPr/>
        </p:nvSpPr>
        <p:spPr>
          <a:xfrm>
            <a:off x="2318682" y="2978946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>
            <a:extLst>
              <a:ext uri="{FF2B5EF4-FFF2-40B4-BE49-F238E27FC236}">
                <a16:creationId xmlns:a16="http://schemas.microsoft.com/office/drawing/2014/main" id="{90F12595-50C1-A942-87D4-511AD2F372B2}"/>
              </a:ext>
            </a:extLst>
          </p:cNvPr>
          <p:cNvSpPr>
            <a:spLocks noChangeAspect="1"/>
          </p:cNvSpPr>
          <p:nvPr/>
        </p:nvSpPr>
        <p:spPr>
          <a:xfrm>
            <a:off x="2387712" y="3619963"/>
            <a:ext cx="108000" cy="108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>
            <a:extLst>
              <a:ext uri="{FF2B5EF4-FFF2-40B4-BE49-F238E27FC236}">
                <a16:creationId xmlns:a16="http://schemas.microsoft.com/office/drawing/2014/main" id="{B9A6B3ED-219D-E347-BC90-7749E8E537AD}"/>
              </a:ext>
            </a:extLst>
          </p:cNvPr>
          <p:cNvSpPr>
            <a:spLocks noChangeAspect="1"/>
          </p:cNvSpPr>
          <p:nvPr/>
        </p:nvSpPr>
        <p:spPr>
          <a:xfrm>
            <a:off x="2387230" y="4738319"/>
            <a:ext cx="108000" cy="108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>
            <a:extLst>
              <a:ext uri="{FF2B5EF4-FFF2-40B4-BE49-F238E27FC236}">
                <a16:creationId xmlns:a16="http://schemas.microsoft.com/office/drawing/2014/main" id="{D332C310-B4D1-AD4C-A0DE-56F32A48711D}"/>
              </a:ext>
            </a:extLst>
          </p:cNvPr>
          <p:cNvSpPr>
            <a:spLocks noChangeAspect="1"/>
          </p:cNvSpPr>
          <p:nvPr/>
        </p:nvSpPr>
        <p:spPr>
          <a:xfrm>
            <a:off x="2345664" y="5194790"/>
            <a:ext cx="108000" cy="108000"/>
          </a:xfrm>
          <a:prstGeom prst="ellipse">
            <a:avLst/>
          </a:prstGeom>
          <a:solidFill>
            <a:srgbClr val="1D50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ED47DF71-C00F-CB4F-8A2F-DCBC1257A9CA}"/>
              </a:ext>
            </a:extLst>
          </p:cNvPr>
          <p:cNvCxnSpPr>
            <a:cxnSpLocks/>
          </p:cNvCxnSpPr>
          <p:nvPr/>
        </p:nvCxnSpPr>
        <p:spPr>
          <a:xfrm flipH="1" flipV="1">
            <a:off x="2453338" y="3086946"/>
            <a:ext cx="872868" cy="102735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80096B18-754A-034E-A0F9-831B795069E6}"/>
              </a:ext>
            </a:extLst>
          </p:cNvPr>
          <p:cNvCxnSpPr>
            <a:cxnSpLocks/>
          </p:cNvCxnSpPr>
          <p:nvPr/>
        </p:nvCxnSpPr>
        <p:spPr>
          <a:xfrm flipH="1" flipV="1">
            <a:off x="2572056" y="3727963"/>
            <a:ext cx="764982" cy="44757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254AF9CB-08F3-444B-85F6-A3117E412D08}"/>
              </a:ext>
            </a:extLst>
          </p:cNvPr>
          <p:cNvCxnSpPr>
            <a:cxnSpLocks/>
          </p:cNvCxnSpPr>
          <p:nvPr/>
        </p:nvCxnSpPr>
        <p:spPr>
          <a:xfrm flipH="1">
            <a:off x="2528975" y="4257287"/>
            <a:ext cx="807622" cy="50263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B5B902B0-AD75-AA4A-96B8-DF928BF221F6}"/>
              </a:ext>
            </a:extLst>
          </p:cNvPr>
          <p:cNvCxnSpPr>
            <a:cxnSpLocks/>
          </p:cNvCxnSpPr>
          <p:nvPr/>
        </p:nvCxnSpPr>
        <p:spPr>
          <a:xfrm flipH="1">
            <a:off x="2495230" y="4294206"/>
            <a:ext cx="877790" cy="100858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1D9CDEAD-F311-BA44-9FE6-CC72476309F1}"/>
              </a:ext>
            </a:extLst>
          </p:cNvPr>
          <p:cNvSpPr/>
          <p:nvPr/>
        </p:nvSpPr>
        <p:spPr>
          <a:xfrm>
            <a:off x="3059479" y="3813003"/>
            <a:ext cx="819119" cy="7135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Temp sensors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9BE1CDF1-6BB0-5C40-8600-EC163CE5A771}"/>
              </a:ext>
            </a:extLst>
          </p:cNvPr>
          <p:cNvSpPr/>
          <p:nvPr/>
        </p:nvSpPr>
        <p:spPr>
          <a:xfrm>
            <a:off x="136125" y="2811339"/>
            <a:ext cx="1193498" cy="3211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cloth I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6B8EDDB1-D2A5-D34C-9A29-653F0310AE63}"/>
              </a:ext>
            </a:extLst>
          </p:cNvPr>
          <p:cNvCxnSpPr>
            <a:stCxn id="72" idx="3"/>
          </p:cNvCxnSpPr>
          <p:nvPr/>
        </p:nvCxnSpPr>
        <p:spPr>
          <a:xfrm>
            <a:off x="1329623" y="2971901"/>
            <a:ext cx="378011" cy="89573"/>
          </a:xfrm>
          <a:prstGeom prst="line">
            <a:avLst/>
          </a:pr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464F978-C80F-EE41-B232-AF752FB938C2}"/>
              </a:ext>
            </a:extLst>
          </p:cNvPr>
          <p:cNvSpPr/>
          <p:nvPr/>
        </p:nvSpPr>
        <p:spPr>
          <a:xfrm>
            <a:off x="114267" y="5275023"/>
            <a:ext cx="1236622" cy="28129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cloth II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7F736A6C-6192-ED4E-BB94-CC5249CEF006}"/>
              </a:ext>
            </a:extLst>
          </p:cNvPr>
          <p:cNvCxnSpPr>
            <a:stCxn id="75" idx="3"/>
          </p:cNvCxnSpPr>
          <p:nvPr/>
        </p:nvCxnSpPr>
        <p:spPr>
          <a:xfrm flipV="1">
            <a:off x="1350889" y="5360307"/>
            <a:ext cx="371872" cy="55363"/>
          </a:xfrm>
          <a:prstGeom prst="line">
            <a:avLst/>
          </a:pr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D56BD45-F876-E443-B307-762BB490ACD6}"/>
              </a:ext>
            </a:extLst>
          </p:cNvPr>
          <p:cNvSpPr/>
          <p:nvPr/>
        </p:nvSpPr>
        <p:spPr>
          <a:xfrm>
            <a:off x="220595" y="3827343"/>
            <a:ext cx="1356348" cy="484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Heater Jacket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5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triangle"/>
          <a:tailEnd type="triangle"/>
        </a:ln>
      </a:spPr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11931</TotalTime>
  <Words>1361</Words>
  <Application>Microsoft Macintosh PowerPoint</Application>
  <PresentationFormat>ワイド画面</PresentationFormat>
  <Paragraphs>243</Paragraphs>
  <Slides>20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7" baseType="lpstr">
      <vt:lpstr>Arai</vt:lpstr>
      <vt:lpstr>游ゴシック</vt:lpstr>
      <vt:lpstr>Arial</vt:lpstr>
      <vt:lpstr>Calibri</vt:lpstr>
      <vt:lpstr>Calibri Light</vt:lpstr>
      <vt:lpstr>Century</vt:lpstr>
      <vt:lpstr>Office Theme</vt:lpstr>
      <vt:lpstr>High-Q/High-G R&amp;D of SRF cavities by applying 2-step baking at KEK</vt:lpstr>
      <vt:lpstr>Introduction</vt:lpstr>
      <vt:lpstr>Mitsubishi Tesla SRF cavities</vt:lpstr>
      <vt:lpstr>Surface treatment and assembly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2step baking used in this study for MT-5</vt:lpstr>
      <vt:lpstr>PowerPoint プレゼンテーション</vt:lpstr>
      <vt:lpstr>Vertical Test Result</vt:lpstr>
      <vt:lpstr>Vertical Test results （evaluated by π-mode measurement)</vt:lpstr>
      <vt:lpstr> Vertical Test Result （evaluated by all passband measurements)</vt:lpstr>
      <vt:lpstr>Summary</vt:lpstr>
      <vt:lpstr>Thank you for your attention</vt:lpstr>
      <vt:lpstr>Backup</vt:lpstr>
      <vt:lpstr>PowerPoint プレゼンテーション</vt:lpstr>
      <vt:lpstr>PowerPoint プレゼンテーション</vt:lpstr>
      <vt:lpstr>Plan for near future</vt:lpstr>
      <vt:lpstr>Q-E curve for π-mode meas at MT-3 5th VT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Sessions Summary</dc:title>
  <dc:creator>Omet Mathieu</dc:creator>
  <cp:lastModifiedBy>片山 領</cp:lastModifiedBy>
  <cp:revision>377</cp:revision>
  <dcterms:created xsi:type="dcterms:W3CDTF">2019-10-27T06:44:35Z</dcterms:created>
  <dcterms:modified xsi:type="dcterms:W3CDTF">2020-10-22T15:14:35Z</dcterms:modified>
</cp:coreProperties>
</file>