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96" r:id="rId3"/>
    <p:sldId id="323" r:id="rId4"/>
    <p:sldId id="324" r:id="rId5"/>
    <p:sldId id="327" r:id="rId6"/>
    <p:sldId id="338" r:id="rId7"/>
    <p:sldId id="334" r:id="rId8"/>
    <p:sldId id="335" r:id="rId9"/>
    <p:sldId id="336" r:id="rId10"/>
    <p:sldId id="337" r:id="rId11"/>
    <p:sldId id="339" r:id="rId12"/>
    <p:sldId id="340" r:id="rId13"/>
    <p:sldId id="277" r:id="rId14"/>
    <p:sldId id="278" r:id="rId15"/>
    <p:sldId id="281" r:id="rId16"/>
    <p:sldId id="341" r:id="rId17"/>
    <p:sldId id="275" r:id="rId18"/>
    <p:sldId id="342" r:id="rId19"/>
    <p:sldId id="343" r:id="rId20"/>
    <p:sldId id="273" r:id="rId21"/>
    <p:sldId id="328" r:id="rId22"/>
    <p:sldId id="329" r:id="rId23"/>
    <p:sldId id="330" r:id="rId24"/>
    <p:sldId id="331" r:id="rId25"/>
    <p:sldId id="332" r:id="rId26"/>
    <p:sldId id="333" r:id="rId27"/>
    <p:sldId id="297" r:id="rId28"/>
    <p:sldId id="298" r:id="rId2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3E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47"/>
    <p:restoredTop sz="94734"/>
  </p:normalViewPr>
  <p:slideViewPr>
    <p:cSldViewPr snapToGrid="0" snapToObjects="1">
      <p:cViewPr varScale="1">
        <p:scale>
          <a:sx n="150" d="100"/>
          <a:sy n="150" d="100"/>
        </p:scale>
        <p:origin x="4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3AD8A-F923-6040-B20B-09F356A6A575}" type="datetimeFigureOut">
              <a:t>2020/10/22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45973-77EE-7B45-AEEF-32D1D270C71A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766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60D18E-8A38-BD4C-9449-6EAE968434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428BCD55-F4A1-1540-9AFB-CDE2F2F319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クリックしてマスター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719E86-F71E-074E-B9D6-498D5867A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7CF76EA2-4AC8-F745-9EA7-814BB9AD5FA0}" type="datetime1">
              <a:t>2020/10/22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A20B66-2152-1842-8513-75A62DA16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B6BF46-6B67-464A-A803-8AACECB12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1226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1A8F30-4711-6F45-969B-3887D4F1F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E6A5FE2-E748-9745-BB4F-4E75D892EC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64862B-B2B0-D84B-B30C-150C060C3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72D49F96-AC46-B140-932D-F53733493F58}" type="datetime1">
              <a:t>2020/10/22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4A644-2D17-E24D-B37C-337FB469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DDCC7-BDFC-4545-8451-51B8BDA7E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1165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CABD2DA-5B96-3245-9934-3A782A3D69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37EDFC-0242-8A4D-9BB0-001F171990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58B7FE-C314-6642-BB26-D68C81D9B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5225F909-A7E2-D84D-B779-0FFB08784CF0}" type="datetime1">
              <a:t>2020/10/22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C56A10-2732-7648-9203-92C706D47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680586B-6F58-644A-AFD5-ED2B2C5EF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35279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CF868E-281A-D549-A22C-82B41106E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D1874B-203E-9C4F-B10A-071E8AFB1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98DFE3-D36F-3A47-AEA9-2196C9E6A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7385ED87-8111-D54D-8132-33CB446D8302}" type="datetime1">
              <a:t>2020/10/22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FD442B-FF61-A34F-8BCE-1E3F305C6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6385BC-A3F2-FA42-8244-8FB08848D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311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60F49E-E4BB-6A44-84A0-35F8382F3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7F8841-40D5-444D-B663-62B00788E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9890C5-A2EA-2D40-BD42-0F325A04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5BC3901B-E39B-2144-BB05-BAF9FC1C7A92}" type="datetime1">
              <a:t>2020/10/22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EC2F53-E08D-074B-85A4-3787318CB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C2EBF1-7DF0-D449-8831-B69D5C66D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491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6C70F6-DEEC-D149-B989-E6863B90D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A63C49-FFBE-0346-85AF-426AA01367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0527ECF-97A7-EC4A-80E0-C79C73A830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B1843A-892F-7445-863E-2E34DCAF3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452DE71F-6AE2-4D4B-AAF3-035C283DB397}" type="datetime1">
              <a:t>2020/10/22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645D07-AFF0-0745-93B3-E8EB3A048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EB98C-7969-9E4A-8B66-F388B38E5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748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0C6A1-E619-B243-9818-C6DD0CF69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9D8C267-95EE-5140-8DE3-A68924B24F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5CF1B19-8CF8-9343-9FAA-B5A55685BF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1D3AC16-6E23-B34D-9775-8199030D4A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A393742-09BD-0E4D-993C-EBDF92B395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55E23D-9A30-3445-9AA3-73EBD0666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AB7B2655-407D-A64A-A428-BD4FAD30053A}" type="datetime1">
              <a:t>2020/10/22</a:t>
            </a:fld>
            <a:endParaRPr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60F9CAC-F5BA-7144-9908-6FF99743E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4BC406E-4DED-4043-8375-B1209BAFD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684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924F88-3B41-BE49-95EA-4819F39C1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F771F16-31DB-D14F-8DD0-E4B275A40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F01C7D74-D4F3-B247-98F2-0036D3B48E36}" type="datetime1">
              <a:t>2020/10/22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E30D66-82CD-AA49-906F-4A3D330CD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4845E18-5FA0-2C44-B1FA-2B09850A9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2196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CEDF7EB-68BD-4D43-81CC-0A42D0283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215E0377-C7BB-8046-8454-0FDEBCBE0212}" type="datetime1">
              <a:t>2020/10/22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225D06-C6E1-CC47-A7A7-9995D8676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F57547-FA52-3C46-A169-81BFF8FF3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42141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コンテンツ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2A3F1B-B379-854F-A256-2E0A15E4E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2C6D43-4014-AC4A-A7A3-815FF4E4A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 b="0" i="0"/>
            </a:lvl1pPr>
            <a:lvl2pPr>
              <a:defRPr sz="2800" b="0" i="0"/>
            </a:lvl2pPr>
            <a:lvl3pPr>
              <a:defRPr sz="2400" b="0" i="0"/>
            </a:lvl3pPr>
            <a:lvl4pPr>
              <a:defRPr sz="2000" b="0" i="0"/>
            </a:lvl4pPr>
            <a:lvl5pPr>
              <a:defRPr sz="2000" b="0" i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D61EAB2-9CB5-1840-9E45-43245E22EF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C336212-3C6F-F348-A004-9BC6E1FB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9D82D418-433B-EF4C-82FF-45460FD4B3D9}" type="datetime1">
              <a:t>2020/10/22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BBE3E9-828D-214C-97ED-2A3E440F8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3B8C81-6CC0-D444-962B-6E302A0B7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8983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図 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D0DB72-8781-7B4D-81D9-19B8BD399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EB7C87A-5294-344B-9E5A-16D79E309C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1C2A33-232A-D443-944D-804DEBEA6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C3C19C-ADF5-7F43-97C3-D35160486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72BF7277-3C3F-8143-BB7A-DB1497AF789F}" type="datetime1">
              <a:t>2020/10/22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324F86-9D2E-A140-A58D-91D12494D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5746784-25C6-5D42-A7DF-AC51F01B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948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3CB76C-0CDB-2844-966D-24E364F76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C79AF0-250B-5E4D-8D54-6C9F9E696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D9731D-D3B3-DF42-8790-9F696B3C57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Helvetica Regular" pitchFamily="2" charset="0"/>
              </a:defRPr>
            </a:lvl1pPr>
          </a:lstStyle>
          <a:p>
            <a:fld id="{8A92462B-1619-D941-931C-905860130B31}" type="datetime1">
              <a:t>2020/10/22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A679CC-C6CE-3E42-A7D7-07F18D317D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Helvetica Regular" pitchFamily="2" charset="0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080822-8680-814F-AFA3-A1275F373C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Helvetica Regular" pitchFamily="2" charset="0"/>
              </a:defRPr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275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b="0" i="0" kern="1200">
          <a:solidFill>
            <a:schemeClr val="tx1"/>
          </a:solidFill>
          <a:latin typeface="Helvetica Regular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b="0" i="0" kern="1200">
          <a:solidFill>
            <a:schemeClr val="tx1"/>
          </a:solidFill>
          <a:latin typeface="Helvetica Regular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b="0" i="0" kern="1200">
          <a:solidFill>
            <a:schemeClr val="tx1"/>
          </a:solidFill>
          <a:latin typeface="Helvetica Regular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b="0" i="0" kern="1200">
          <a:solidFill>
            <a:schemeClr val="tx1"/>
          </a:solidFill>
          <a:latin typeface="Helvetica Regular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b="0" i="0" kern="1200">
          <a:solidFill>
            <a:schemeClr val="tx1"/>
          </a:solidFill>
          <a:latin typeface="Helvetica Regular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7E83F1-FFD5-274A-A003-87967298ED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0085" y="2122714"/>
            <a:ext cx="9772185" cy="1284871"/>
          </a:xfrm>
        </p:spPr>
        <p:txBody>
          <a:bodyPr>
            <a:normAutofit fontScale="90000"/>
          </a:bodyPr>
          <a:lstStyle/>
          <a:p>
            <a:r>
              <a:rPr lang="en-US" altLang="ja-JP" sz="4400" b="1" i="1">
                <a:latin typeface="Helvetica" pitchFamily="2" charset="0"/>
              </a:rPr>
              <a:t>Tunnel Consideration Update with Accelerator Arrangement</a:t>
            </a:r>
            <a:endParaRPr kumimoji="1" lang="ja-JP" altLang="en-US" sz="4400" b="1" i="1">
              <a:latin typeface="Helvetica" pitchFamily="2" charset="0"/>
            </a:endParaRP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0BF8347D-45AF-6949-A82B-AF6BE789A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37336"/>
            <a:ext cx="9144000" cy="990600"/>
          </a:xfrm>
        </p:spPr>
        <p:txBody>
          <a:bodyPr/>
          <a:lstStyle/>
          <a:p>
            <a:r>
              <a:rPr kumimoji="1" lang="en-US" altLang="ja-JP" i="1">
                <a:latin typeface="Helvetica" pitchFamily="2" charset="0"/>
              </a:rPr>
              <a:t>H. Hayano KEK</a:t>
            </a:r>
            <a:endParaRPr kumimoji="1" lang="ja-JP" altLang="en-US" i="1">
              <a:latin typeface="Helvetica" pitchFamily="2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CC135E-6673-CC4D-8FEB-65F820F80E3E}"/>
              </a:ext>
            </a:extLst>
          </p:cNvPr>
          <p:cNvSpPr txBox="1"/>
          <p:nvPr/>
        </p:nvSpPr>
        <p:spPr>
          <a:xfrm>
            <a:off x="7877806" y="100703"/>
            <a:ext cx="4203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>
                <a:latin typeface="Helvetica" pitchFamily="2" charset="0"/>
              </a:rPr>
              <a:t>CFS-WG AWLC2020 SLAC Oct222020</a:t>
            </a:r>
            <a:endParaRPr kumimoji="1" lang="ja-JP" altLang="en-US" i="1">
              <a:latin typeface="Helvetica" pitchFamily="2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F9B0C8-C2FF-C144-9030-1590CB68B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51224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895367E-CD71-4644-9F86-DA04C2ECD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775850"/>
            <a:ext cx="8734142" cy="608215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9474C83-BF0A-9B46-A6A3-98D1CF90DB71}"/>
              </a:ext>
            </a:extLst>
          </p:cNvPr>
          <p:cNvSpPr/>
          <p:nvPr/>
        </p:nvSpPr>
        <p:spPr>
          <a:xfrm>
            <a:off x="1498182" y="144140"/>
            <a:ext cx="10140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>
                <a:latin typeface="Helvetica" pitchFamily="2" charset="0"/>
              </a:rPr>
              <a:t>3D </a:t>
            </a:r>
            <a:r>
              <a:rPr lang="en-US" altLang="ja-JP" sz="2400" b="1">
                <a:latin typeface="Helvetica" pitchFamily="2" charset="0"/>
              </a:rPr>
              <a:t>View of components arrangement, looking to Cryomodule region</a:t>
            </a:r>
            <a:endParaRPr lang="ja-JP" altLang="en-US" sz="2400" b="1">
              <a:latin typeface="Helvetica" pitchFamily="2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33C9E28-4C43-004F-B9B5-7A573138D173}"/>
              </a:ext>
            </a:extLst>
          </p:cNvPr>
          <p:cNvSpPr/>
          <p:nvPr/>
        </p:nvSpPr>
        <p:spPr>
          <a:xfrm>
            <a:off x="3827725" y="4902027"/>
            <a:ext cx="2219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Electron-side RTML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Ring to ML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7067EEC-D5A3-BC45-AE7E-DD65FADF7E60}"/>
              </a:ext>
            </a:extLst>
          </p:cNvPr>
          <p:cNvSpPr/>
          <p:nvPr/>
        </p:nvSpPr>
        <p:spPr>
          <a:xfrm>
            <a:off x="5874240" y="2564896"/>
            <a:ext cx="3159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Electron-side Main Linac end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Cryomodules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96AD17DA-1B9D-3D4E-97E1-AE8BC7ECC5FF}"/>
              </a:ext>
            </a:extLst>
          </p:cNvPr>
          <p:cNvCxnSpPr/>
          <p:nvPr/>
        </p:nvCxnSpPr>
        <p:spPr>
          <a:xfrm flipH="1">
            <a:off x="5342709" y="2888061"/>
            <a:ext cx="531531" cy="1947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E63D1ECA-3CD8-9F4F-9609-A28F927EBAEC}"/>
              </a:ext>
            </a:extLst>
          </p:cNvPr>
          <p:cNvCxnSpPr/>
          <p:nvPr/>
        </p:nvCxnSpPr>
        <p:spPr>
          <a:xfrm flipV="1">
            <a:off x="4937484" y="4245429"/>
            <a:ext cx="936756" cy="656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317FEEED-76D0-3D44-9793-68E5C9888DFF}"/>
              </a:ext>
            </a:extLst>
          </p:cNvPr>
          <p:cNvCxnSpPr>
            <a:cxnSpLocks/>
          </p:cNvCxnSpPr>
          <p:nvPr/>
        </p:nvCxnSpPr>
        <p:spPr>
          <a:xfrm flipH="1" flipV="1">
            <a:off x="4282224" y="2911389"/>
            <a:ext cx="857873" cy="8169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1B360DF-418A-404E-9F6C-7EC929B759EF}"/>
              </a:ext>
            </a:extLst>
          </p:cNvPr>
          <p:cNvSpPr/>
          <p:nvPr/>
        </p:nvSpPr>
        <p:spPr>
          <a:xfrm>
            <a:off x="3362741" y="3724196"/>
            <a:ext cx="18389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Beam Direction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8E66139D-5B3D-CC4F-BD17-243008407EBE}"/>
              </a:ext>
            </a:extLst>
          </p:cNvPr>
          <p:cNvCxnSpPr>
            <a:cxnSpLocks/>
          </p:cNvCxnSpPr>
          <p:nvPr/>
        </p:nvCxnSpPr>
        <p:spPr>
          <a:xfrm>
            <a:off x="7164584" y="4465097"/>
            <a:ext cx="973576" cy="9037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8AD5C02-1D38-4F42-B5C9-E16716275A01}"/>
              </a:ext>
            </a:extLst>
          </p:cNvPr>
          <p:cNvSpPr/>
          <p:nvPr/>
        </p:nvSpPr>
        <p:spPr>
          <a:xfrm>
            <a:off x="8243895" y="5275548"/>
            <a:ext cx="1566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Beam </a:t>
            </a:r>
          </a:p>
          <a:p>
            <a:r>
              <a:rPr lang="en-US" altLang="ja-JP" sz="12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undulator section</a:t>
            </a:r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D24CF3CA-A8FF-F548-86B6-22C35079B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23933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C3045E-5509-C341-997F-05EF2CD85543}"/>
              </a:ext>
            </a:extLst>
          </p:cNvPr>
          <p:cNvSpPr txBox="1"/>
          <p:nvPr/>
        </p:nvSpPr>
        <p:spPr>
          <a:xfrm>
            <a:off x="1298447" y="1495435"/>
            <a:ext cx="97951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Create 3D Tunnel Wall to house accelerator components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224ABA4-0B8C-A243-A5A0-9771B7C71B52}"/>
              </a:ext>
            </a:extLst>
          </p:cNvPr>
          <p:cNvSpPr txBox="1"/>
          <p:nvPr/>
        </p:nvSpPr>
        <p:spPr>
          <a:xfrm>
            <a:off x="2943056" y="270940"/>
            <a:ext cx="6144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Creation of 3D tunnel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AAFD946B-BB36-714D-A84E-ED85549C22AD}"/>
              </a:ext>
            </a:extLst>
          </p:cNvPr>
          <p:cNvCxnSpPr>
            <a:cxnSpLocks/>
          </p:cNvCxnSpPr>
          <p:nvPr/>
        </p:nvCxnSpPr>
        <p:spPr>
          <a:xfrm>
            <a:off x="2679032" y="794160"/>
            <a:ext cx="6737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E200C75-9DA9-2343-986F-DC405F8E95FC}"/>
              </a:ext>
            </a:extLst>
          </p:cNvPr>
          <p:cNvSpPr txBox="1"/>
          <p:nvPr/>
        </p:nvSpPr>
        <p:spPr>
          <a:xfrm>
            <a:off x="388710" y="2510924"/>
            <a:ext cx="1161459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Purpose as follows;</a:t>
            </a:r>
          </a:p>
          <a:p>
            <a:endParaRPr kumimoji="1" lang="en-US" altLang="ja-JP" sz="2800" b="1">
              <a:latin typeface="Helvetica" pitchFamily="2" charset="0"/>
            </a:endParaRPr>
          </a:p>
          <a:p>
            <a:r>
              <a:rPr lang="en-US" altLang="ja-JP" sz="2400" b="1">
                <a:latin typeface="Helvetica" pitchFamily="2" charset="0"/>
              </a:rPr>
              <a:t>   To check any interference between accelerator, beam dumps and tunnel wall</a:t>
            </a:r>
          </a:p>
          <a:p>
            <a:r>
              <a:rPr kumimoji="1" lang="en-US" altLang="ja-JP" sz="2400" b="1">
                <a:latin typeface="Helvetica" pitchFamily="2" charset="0"/>
              </a:rPr>
              <a:t>   To ensure space for installation, maintenance, emergency walk through</a:t>
            </a:r>
          </a:p>
          <a:p>
            <a:r>
              <a:rPr lang="en-US" altLang="ja-JP" sz="2400" b="1">
                <a:latin typeface="Helvetica" pitchFamily="2" charset="0"/>
              </a:rPr>
              <a:t>   To get feedback from accelerator expert, civil expert, and safty expert</a:t>
            </a:r>
            <a:endParaRPr kumimoji="1" lang="ja-JP" altLang="en-US" sz="2400" b="1">
              <a:latin typeface="Helvetica" pitchFamily="2" charset="0"/>
            </a:endParaRP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2ABAC0DF-D789-A84A-9349-22DC40E36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2913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C3045E-5509-C341-997F-05EF2CD85543}"/>
              </a:ext>
            </a:extLst>
          </p:cNvPr>
          <p:cNvSpPr txBox="1"/>
          <p:nvPr/>
        </p:nvSpPr>
        <p:spPr>
          <a:xfrm>
            <a:off x="2076287" y="1457764"/>
            <a:ext cx="8279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accelerator components layout, as of Feb. 2020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224ABA4-0B8C-A243-A5A0-9771B7C71B52}"/>
              </a:ext>
            </a:extLst>
          </p:cNvPr>
          <p:cNvSpPr txBox="1"/>
          <p:nvPr/>
        </p:nvSpPr>
        <p:spPr>
          <a:xfrm>
            <a:off x="2076287" y="270940"/>
            <a:ext cx="8239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Accerelator Positioning in tunnel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AAFD946B-BB36-714D-A84E-ED85549C22AD}"/>
              </a:ext>
            </a:extLst>
          </p:cNvPr>
          <p:cNvCxnSpPr>
            <a:cxnSpLocks/>
          </p:cNvCxnSpPr>
          <p:nvPr/>
        </p:nvCxnSpPr>
        <p:spPr>
          <a:xfrm>
            <a:off x="1750423" y="794160"/>
            <a:ext cx="85652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>
            <a:extLst>
              <a:ext uri="{FF2B5EF4-FFF2-40B4-BE49-F238E27FC236}">
                <a16:creationId xmlns:a16="http://schemas.microsoft.com/office/drawing/2014/main" id="{5280F395-FA57-164C-A877-9E55E5237A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33" y="2270772"/>
            <a:ext cx="5781930" cy="333387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5758C5A-18B8-104E-966C-21DF2C5B54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4213" y="2298858"/>
            <a:ext cx="5797787" cy="3343013"/>
          </a:xfrm>
          <a:prstGeom prst="rect">
            <a:avLst/>
          </a:prstGeom>
        </p:spPr>
      </p:pic>
      <p:sp>
        <p:nvSpPr>
          <p:cNvPr id="10" name="円/楕円 9">
            <a:extLst>
              <a:ext uri="{FF2B5EF4-FFF2-40B4-BE49-F238E27FC236}">
                <a16:creationId xmlns:a16="http://schemas.microsoft.com/office/drawing/2014/main" id="{BF33DEFE-1E00-E842-A123-67557B514A10}"/>
              </a:ext>
            </a:extLst>
          </p:cNvPr>
          <p:cNvSpPr/>
          <p:nvPr/>
        </p:nvSpPr>
        <p:spPr>
          <a:xfrm>
            <a:off x="9210834" y="4006770"/>
            <a:ext cx="172931" cy="1342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FC1EACB-F8C3-7B4E-A41D-015C4E68CF0F}"/>
              </a:ext>
            </a:extLst>
          </p:cNvPr>
          <p:cNvSpPr txBox="1"/>
          <p:nvPr/>
        </p:nvSpPr>
        <p:spPr>
          <a:xfrm>
            <a:off x="9210835" y="417455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IP</a:t>
            </a:r>
            <a:endParaRPr kumimoji="1" lang="ja-JP" altLang="en-US" sz="1400" b="1">
              <a:solidFill>
                <a:srgbClr val="7030A0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2" name="円/楕円 11">
            <a:extLst>
              <a:ext uri="{FF2B5EF4-FFF2-40B4-BE49-F238E27FC236}">
                <a16:creationId xmlns:a16="http://schemas.microsoft.com/office/drawing/2014/main" id="{02FEFFC0-529A-5E46-878F-F8FF81F77678}"/>
              </a:ext>
            </a:extLst>
          </p:cNvPr>
          <p:cNvSpPr/>
          <p:nvPr/>
        </p:nvSpPr>
        <p:spPr>
          <a:xfrm>
            <a:off x="9211296" y="2891035"/>
            <a:ext cx="172470" cy="107932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2EBF60A-9652-D24C-9648-3C7B4B0BDBEC}"/>
              </a:ext>
            </a:extLst>
          </p:cNvPr>
          <p:cNvSpPr txBox="1"/>
          <p:nvPr/>
        </p:nvSpPr>
        <p:spPr>
          <a:xfrm>
            <a:off x="8245456" y="2570853"/>
            <a:ext cx="2618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connecting to Damping Ring</a:t>
            </a:r>
            <a:endParaRPr kumimoji="1" lang="ja-JP" altLang="en-US" sz="1400" b="1">
              <a:solidFill>
                <a:srgbClr val="7030A0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5F6B69A-032E-1342-A868-37790E31597E}"/>
              </a:ext>
            </a:extLst>
          </p:cNvPr>
          <p:cNvSpPr txBox="1"/>
          <p:nvPr/>
        </p:nvSpPr>
        <p:spPr>
          <a:xfrm>
            <a:off x="7442472" y="3754293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FF0000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e+ BDS</a:t>
            </a:r>
            <a:endParaRPr kumimoji="1" lang="ja-JP" altLang="en-US" sz="1400" b="1">
              <a:solidFill>
                <a:srgbClr val="FF0000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F00575D-7417-DC47-A43E-59A875A4F346}"/>
              </a:ext>
            </a:extLst>
          </p:cNvPr>
          <p:cNvSpPr txBox="1"/>
          <p:nvPr/>
        </p:nvSpPr>
        <p:spPr>
          <a:xfrm>
            <a:off x="10941130" y="3727569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1D3EE3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e- BDS</a:t>
            </a:r>
            <a:endParaRPr kumimoji="1" lang="ja-JP" altLang="en-US" sz="1400" b="1">
              <a:solidFill>
                <a:srgbClr val="1D3EE3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87DE86-1970-9B41-B0D1-E6C223A74429}"/>
              </a:ext>
            </a:extLst>
          </p:cNvPr>
          <p:cNvSpPr txBox="1"/>
          <p:nvPr/>
        </p:nvSpPr>
        <p:spPr>
          <a:xfrm>
            <a:off x="849048" y="5729199"/>
            <a:ext cx="5083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Y-Z plane projection of whole ILC, except DR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E1F6F13-7869-F948-AE92-50545FDB8810}"/>
              </a:ext>
            </a:extLst>
          </p:cNvPr>
          <p:cNvSpPr txBox="1"/>
          <p:nvPr/>
        </p:nvSpPr>
        <p:spPr>
          <a:xfrm>
            <a:off x="1463002" y="3790720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FF0000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e+ Main Linac</a:t>
            </a:r>
            <a:endParaRPr kumimoji="1" lang="ja-JP" altLang="en-US" sz="1400" b="1">
              <a:solidFill>
                <a:srgbClr val="FF0000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8B9E218-72BB-5346-9EB6-5067C435F2F3}"/>
              </a:ext>
            </a:extLst>
          </p:cNvPr>
          <p:cNvSpPr txBox="1"/>
          <p:nvPr/>
        </p:nvSpPr>
        <p:spPr>
          <a:xfrm>
            <a:off x="3916106" y="4013351"/>
            <a:ext cx="1316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1D3EE3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e- Main Linac</a:t>
            </a:r>
            <a:endParaRPr kumimoji="1" lang="ja-JP" altLang="en-US" sz="1400" b="1">
              <a:solidFill>
                <a:srgbClr val="1D3EE3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6CFE234-049E-1744-A7AF-F5409703E705}"/>
              </a:ext>
            </a:extLst>
          </p:cNvPr>
          <p:cNvSpPr txBox="1"/>
          <p:nvPr/>
        </p:nvSpPr>
        <p:spPr>
          <a:xfrm>
            <a:off x="1206084" y="3022300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FF0000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e+ RTML</a:t>
            </a:r>
            <a:endParaRPr kumimoji="1" lang="ja-JP" altLang="en-US" sz="1400" b="1">
              <a:solidFill>
                <a:srgbClr val="FF0000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AAFE9D3-6523-A647-A535-DC21A3D83793}"/>
              </a:ext>
            </a:extLst>
          </p:cNvPr>
          <p:cNvSpPr txBox="1"/>
          <p:nvPr/>
        </p:nvSpPr>
        <p:spPr>
          <a:xfrm>
            <a:off x="4861236" y="3283910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1D3EE3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e- RTML</a:t>
            </a:r>
            <a:endParaRPr kumimoji="1" lang="ja-JP" altLang="en-US" sz="1400" b="1">
              <a:solidFill>
                <a:srgbClr val="1D3EE3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12BCE53-974C-134F-8EB1-107855D4AFBF}"/>
              </a:ext>
            </a:extLst>
          </p:cNvPr>
          <p:cNvSpPr txBox="1"/>
          <p:nvPr/>
        </p:nvSpPr>
        <p:spPr>
          <a:xfrm>
            <a:off x="11286986" y="2881141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1D3EE3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e- RTML</a:t>
            </a:r>
            <a:endParaRPr kumimoji="1" lang="ja-JP" altLang="en-US" sz="1400" b="1">
              <a:solidFill>
                <a:srgbClr val="1D3EE3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BFB3D90-0BDA-974A-92DD-8924C8D4F6B9}"/>
              </a:ext>
            </a:extLst>
          </p:cNvPr>
          <p:cNvSpPr txBox="1"/>
          <p:nvPr/>
        </p:nvSpPr>
        <p:spPr>
          <a:xfrm>
            <a:off x="6913313" y="2872687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FF0000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e+ RTML</a:t>
            </a:r>
            <a:endParaRPr kumimoji="1" lang="ja-JP" altLang="en-US" sz="1400" b="1">
              <a:solidFill>
                <a:srgbClr val="FF0000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097079B-954A-184B-AA87-887A101CAE9B}"/>
              </a:ext>
            </a:extLst>
          </p:cNvPr>
          <p:cNvSpPr txBox="1"/>
          <p:nvPr/>
        </p:nvSpPr>
        <p:spPr>
          <a:xfrm>
            <a:off x="6509101" y="5763328"/>
            <a:ext cx="576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Expanded View or IP region  (Y-Z plane projection) 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5561EF3-76F8-6D49-B202-A8E9DD425804}"/>
              </a:ext>
            </a:extLst>
          </p:cNvPr>
          <p:cNvSpPr txBox="1"/>
          <p:nvPr/>
        </p:nvSpPr>
        <p:spPr>
          <a:xfrm>
            <a:off x="10451971" y="4174550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FF0000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e+ booster</a:t>
            </a:r>
            <a:endParaRPr kumimoji="1" lang="ja-JP" altLang="en-US" sz="1400" b="1">
              <a:solidFill>
                <a:srgbClr val="FF0000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CD29455-6678-0443-ABDF-5B1AFC55B07F}"/>
              </a:ext>
            </a:extLst>
          </p:cNvPr>
          <p:cNvSpPr txBox="1"/>
          <p:nvPr/>
        </p:nvSpPr>
        <p:spPr>
          <a:xfrm>
            <a:off x="8022987" y="4138817"/>
            <a:ext cx="1039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1D3EE3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e- Injector</a:t>
            </a:r>
            <a:endParaRPr kumimoji="1" lang="ja-JP" altLang="en-US" sz="1400" b="1">
              <a:solidFill>
                <a:srgbClr val="1D3EE3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7" name="スライド番号プレースホルダー 26">
            <a:extLst>
              <a:ext uri="{FF2B5EF4-FFF2-40B4-BE49-F238E27FC236}">
                <a16:creationId xmlns:a16="http://schemas.microsoft.com/office/drawing/2014/main" id="{630C58DB-BD75-FC4C-AD8F-E83D909AD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58565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F676D8A-7728-9F4C-A142-14E1E5CE84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2296"/>
            <a:ext cx="6695372" cy="480764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54AF264-E620-CA48-A64D-B1F993C01D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4425" y="1912690"/>
            <a:ext cx="5797576" cy="4945310"/>
          </a:xfrm>
          <a:prstGeom prst="rect">
            <a:avLst/>
          </a:prstGeom>
        </p:spPr>
      </p:pic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6C74BAED-91E6-0247-9F32-DABFA3ECF42C}"/>
              </a:ext>
            </a:extLst>
          </p:cNvPr>
          <p:cNvCxnSpPr>
            <a:cxnSpLocks/>
          </p:cNvCxnSpPr>
          <p:nvPr/>
        </p:nvCxnSpPr>
        <p:spPr>
          <a:xfrm flipH="1">
            <a:off x="5093208" y="2827020"/>
            <a:ext cx="995172" cy="18135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90034B24-583F-3540-9B20-46B99FB9BA62}"/>
              </a:ext>
            </a:extLst>
          </p:cNvPr>
          <p:cNvCxnSpPr>
            <a:cxnSpLocks/>
          </p:cNvCxnSpPr>
          <p:nvPr/>
        </p:nvCxnSpPr>
        <p:spPr>
          <a:xfrm flipH="1">
            <a:off x="3931298" y="1947672"/>
            <a:ext cx="995172" cy="18135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679C9BC-74D9-524A-A62F-4AB368EF32AA}"/>
              </a:ext>
            </a:extLst>
          </p:cNvPr>
          <p:cNvSpPr txBox="1"/>
          <p:nvPr/>
        </p:nvSpPr>
        <p:spPr>
          <a:xfrm>
            <a:off x="5232515" y="2488466"/>
            <a:ext cx="2534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solidFill>
                  <a:srgbClr val="FF0000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Main Linac Beam center</a:t>
            </a:r>
            <a:endParaRPr kumimoji="1" lang="ja-JP" altLang="en-US" sz="1600" b="1">
              <a:solidFill>
                <a:srgbClr val="FF0000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A24FF2B-98C0-7D46-B4CE-2B243DC8DCE8}"/>
              </a:ext>
            </a:extLst>
          </p:cNvPr>
          <p:cNvSpPr txBox="1"/>
          <p:nvPr/>
        </p:nvSpPr>
        <p:spPr>
          <a:xfrm>
            <a:off x="4056963" y="1612709"/>
            <a:ext cx="2072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solidFill>
                  <a:srgbClr val="FF0000"/>
                </a:solidFill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RTML Beam Center</a:t>
            </a:r>
            <a:endParaRPr kumimoji="1" lang="ja-JP" altLang="en-US" sz="1600" b="1">
              <a:solidFill>
                <a:srgbClr val="FF0000"/>
              </a:solidFill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177A154-C22F-D84B-843F-EB5E6E6BAF2F}"/>
              </a:ext>
            </a:extLst>
          </p:cNvPr>
          <p:cNvSpPr txBox="1"/>
          <p:nvPr/>
        </p:nvSpPr>
        <p:spPr>
          <a:xfrm>
            <a:off x="2076287" y="270940"/>
            <a:ext cx="8239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Accerelator Positioning in tunnel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B358A6A-23A3-0E44-8F47-40B67604A740}"/>
              </a:ext>
            </a:extLst>
          </p:cNvPr>
          <p:cNvCxnSpPr>
            <a:cxnSpLocks/>
          </p:cNvCxnSpPr>
          <p:nvPr/>
        </p:nvCxnSpPr>
        <p:spPr>
          <a:xfrm>
            <a:off x="1750423" y="794160"/>
            <a:ext cx="85652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7B000FF-8AD4-F741-BC41-FE0CB4E420D6}"/>
              </a:ext>
            </a:extLst>
          </p:cNvPr>
          <p:cNvSpPr txBox="1"/>
          <p:nvPr/>
        </p:nvSpPr>
        <p:spPr>
          <a:xfrm>
            <a:off x="4926470" y="892631"/>
            <a:ext cx="2042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Main Linac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5461832-36F4-3440-AAEB-C15013CA0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8558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D884C646-58A3-C641-9D5E-CD13AB773C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6895" y="1422330"/>
            <a:ext cx="12192000" cy="2002444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062AF08-28DC-DB4C-941B-598386DDE959}"/>
              </a:ext>
            </a:extLst>
          </p:cNvPr>
          <p:cNvSpPr/>
          <p:nvPr/>
        </p:nvSpPr>
        <p:spPr>
          <a:xfrm>
            <a:off x="1559860" y="2051518"/>
            <a:ext cx="3451411" cy="277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FB4FA44-45EC-5041-B3B3-EDE20029E266}"/>
              </a:ext>
            </a:extLst>
          </p:cNvPr>
          <p:cNvSpPr/>
          <p:nvPr/>
        </p:nvSpPr>
        <p:spPr>
          <a:xfrm>
            <a:off x="1470213" y="1558459"/>
            <a:ext cx="3541058" cy="4294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901FB90-9908-9348-A820-E1576259857D}"/>
              </a:ext>
            </a:extLst>
          </p:cNvPr>
          <p:cNvSpPr/>
          <p:nvPr/>
        </p:nvSpPr>
        <p:spPr>
          <a:xfrm>
            <a:off x="5011271" y="1567423"/>
            <a:ext cx="224118" cy="2933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95E1B93-A0B3-A849-8134-8BBE5307CB54}"/>
              </a:ext>
            </a:extLst>
          </p:cNvPr>
          <p:cNvSpPr/>
          <p:nvPr/>
        </p:nvSpPr>
        <p:spPr>
          <a:xfrm>
            <a:off x="5325036" y="1869736"/>
            <a:ext cx="3451411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5826858-A7E9-FF4C-963E-24EB60C9CE6D}"/>
              </a:ext>
            </a:extLst>
          </p:cNvPr>
          <p:cNvSpPr/>
          <p:nvPr/>
        </p:nvSpPr>
        <p:spPr>
          <a:xfrm>
            <a:off x="1479178" y="1904844"/>
            <a:ext cx="89647" cy="2933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21D1BB3-C154-2B4D-ACCB-C2019F874436}"/>
              </a:ext>
            </a:extLst>
          </p:cNvPr>
          <p:cNvSpPr/>
          <p:nvPr/>
        </p:nvSpPr>
        <p:spPr>
          <a:xfrm>
            <a:off x="1783978" y="1237722"/>
            <a:ext cx="3451411" cy="277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94C8848A-9723-DA44-9D0C-D5ADEC6E3FBF}"/>
              </a:ext>
            </a:extLst>
          </p:cNvPr>
          <p:cNvSpPr/>
          <p:nvPr/>
        </p:nvSpPr>
        <p:spPr>
          <a:xfrm>
            <a:off x="842683" y="2387373"/>
            <a:ext cx="479612" cy="243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61C71F8-D94F-A946-9757-16087BAA7AFD}"/>
              </a:ext>
            </a:extLst>
          </p:cNvPr>
          <p:cNvSpPr txBox="1"/>
          <p:nvPr/>
        </p:nvSpPr>
        <p:spPr>
          <a:xfrm>
            <a:off x="8500118" y="357265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A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08DEE14-71AA-AC45-B6F9-C75FE37D1F2A}"/>
              </a:ext>
            </a:extLst>
          </p:cNvPr>
          <p:cNvSpPr txBox="1"/>
          <p:nvPr/>
        </p:nvSpPr>
        <p:spPr>
          <a:xfrm>
            <a:off x="8454241" y="112035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A</a:t>
            </a:r>
            <a:endParaRPr kumimoji="1" lang="ja-JP" altLang="en-US">
              <a:latin typeface="Helvetica" pitchFamily="2" charset="0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7E0E1E5A-8056-E14B-8DC8-116E8AEE0775}"/>
              </a:ext>
            </a:extLst>
          </p:cNvPr>
          <p:cNvCxnSpPr>
            <a:cxnSpLocks/>
          </p:cNvCxnSpPr>
          <p:nvPr/>
        </p:nvCxnSpPr>
        <p:spPr>
          <a:xfrm>
            <a:off x="3612528" y="1237722"/>
            <a:ext cx="0" cy="2758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69327F8-1D37-E042-B3A7-634136998BEA}"/>
              </a:ext>
            </a:extLst>
          </p:cNvPr>
          <p:cNvSpPr txBox="1"/>
          <p:nvPr/>
        </p:nvSpPr>
        <p:spPr>
          <a:xfrm>
            <a:off x="3273974" y="360757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B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53C45D2-0583-9A49-B1F8-4B4D270C3570}"/>
              </a:ext>
            </a:extLst>
          </p:cNvPr>
          <p:cNvSpPr txBox="1"/>
          <p:nvPr/>
        </p:nvSpPr>
        <p:spPr>
          <a:xfrm>
            <a:off x="3228097" y="115527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B</a:t>
            </a:r>
            <a:endParaRPr kumimoji="1" lang="ja-JP" altLang="en-US">
              <a:latin typeface="Helvetica" pitchFamily="2" charset="0"/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588F5177-F064-1A46-86CE-A17A45F7AD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5594" y="4422251"/>
            <a:ext cx="4013831" cy="2329153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AB9CCA7-BA35-1A4A-8C3A-E01AFA970B08}"/>
              </a:ext>
            </a:extLst>
          </p:cNvPr>
          <p:cNvSpPr txBox="1"/>
          <p:nvPr/>
        </p:nvSpPr>
        <p:spPr>
          <a:xfrm>
            <a:off x="9502030" y="5181705"/>
            <a:ext cx="2074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AA </a:t>
            </a:r>
            <a:r>
              <a:rPr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cross-section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FA7858D-39F1-0047-8883-367C7E013F7B}"/>
              </a:ext>
            </a:extLst>
          </p:cNvPr>
          <p:cNvSpPr txBox="1"/>
          <p:nvPr/>
        </p:nvSpPr>
        <p:spPr>
          <a:xfrm>
            <a:off x="9502030" y="5551037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BB</a:t>
            </a:r>
            <a:r>
              <a:rPr kumimoji="1"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cross-section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8F9A45C-5C9C-514A-BA1A-89A77F36F930}"/>
              </a:ext>
            </a:extLst>
          </p:cNvPr>
          <p:cNvSpPr txBox="1"/>
          <p:nvPr/>
        </p:nvSpPr>
        <p:spPr>
          <a:xfrm>
            <a:off x="9502030" y="3961002"/>
            <a:ext cx="2592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Electron side Main Linac</a:t>
            </a:r>
            <a:endParaRPr kumimoji="1" lang="ja-JP" altLang="en-US" sz="16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10EBDBB5-89A4-E042-8214-AB721EBA7643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10798218" y="2559030"/>
            <a:ext cx="868553" cy="14019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86F7ABD-2449-6C42-B126-74946FCEA6DF}"/>
              </a:ext>
            </a:extLst>
          </p:cNvPr>
          <p:cNvSpPr txBox="1"/>
          <p:nvPr/>
        </p:nvSpPr>
        <p:spPr>
          <a:xfrm>
            <a:off x="-39022" y="305450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IP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E6BBEE9-7487-0946-AA7D-A904B6D616E3}"/>
              </a:ext>
            </a:extLst>
          </p:cNvPr>
          <p:cNvSpPr txBox="1"/>
          <p:nvPr/>
        </p:nvSpPr>
        <p:spPr>
          <a:xfrm>
            <a:off x="849680" y="3488357"/>
            <a:ext cx="1928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Main Dump Room</a:t>
            </a:r>
            <a:endParaRPr kumimoji="1" lang="ja-JP" altLang="en-US" sz="16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D4AE0D1-F6EC-0A45-8EBE-963574D87246}"/>
              </a:ext>
            </a:extLst>
          </p:cNvPr>
          <p:cNvSpPr txBox="1"/>
          <p:nvPr/>
        </p:nvSpPr>
        <p:spPr>
          <a:xfrm>
            <a:off x="4001355" y="3657175"/>
            <a:ext cx="1335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Dump room</a:t>
            </a:r>
            <a:endParaRPr kumimoji="1" lang="ja-JP" altLang="en-US" sz="16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9A314DA7-0C66-A748-8642-26A5167D7829}"/>
              </a:ext>
            </a:extLst>
          </p:cNvPr>
          <p:cNvCxnSpPr>
            <a:cxnSpLocks/>
          </p:cNvCxnSpPr>
          <p:nvPr/>
        </p:nvCxnSpPr>
        <p:spPr>
          <a:xfrm flipV="1">
            <a:off x="4645511" y="2900379"/>
            <a:ext cx="281009" cy="800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1771E7EE-C142-1A47-9F07-B507ADAB4CF3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1164404" y="3105393"/>
            <a:ext cx="649643" cy="382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B449DFE-F5ED-9C41-9502-CA07A8051B16}"/>
              </a:ext>
            </a:extLst>
          </p:cNvPr>
          <p:cNvSpPr txBox="1"/>
          <p:nvPr/>
        </p:nvSpPr>
        <p:spPr>
          <a:xfrm>
            <a:off x="9008483" y="3499336"/>
            <a:ext cx="1335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Dump room</a:t>
            </a:r>
            <a:endParaRPr kumimoji="1" lang="ja-JP" altLang="en-US" sz="16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9A9FE8B4-220E-AF4D-9CD9-620A60DADB3B}"/>
              </a:ext>
            </a:extLst>
          </p:cNvPr>
          <p:cNvCxnSpPr>
            <a:cxnSpLocks/>
            <a:stCxn id="40" idx="0"/>
          </p:cNvCxnSpPr>
          <p:nvPr/>
        </p:nvCxnSpPr>
        <p:spPr>
          <a:xfrm flipH="1" flipV="1">
            <a:off x="9639425" y="2723872"/>
            <a:ext cx="36869" cy="775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1EAF007-8981-B54B-A827-B86105D1C2BC}"/>
              </a:ext>
            </a:extLst>
          </p:cNvPr>
          <p:cNvSpPr txBox="1"/>
          <p:nvPr/>
        </p:nvSpPr>
        <p:spPr>
          <a:xfrm>
            <a:off x="771027" y="1118694"/>
            <a:ext cx="2165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Photon Dump Room</a:t>
            </a:r>
            <a:endParaRPr kumimoji="1" lang="ja-JP" altLang="en-US" sz="16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C61656C9-20E3-684E-ADE0-0769624F4F6F}"/>
              </a:ext>
            </a:extLst>
          </p:cNvPr>
          <p:cNvSpPr/>
          <p:nvPr/>
        </p:nvSpPr>
        <p:spPr>
          <a:xfrm>
            <a:off x="6131859" y="2723872"/>
            <a:ext cx="2967317" cy="1765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8FA54C3-18E0-8E42-99B2-56884E97F1D5}"/>
              </a:ext>
            </a:extLst>
          </p:cNvPr>
          <p:cNvCxnSpPr>
            <a:cxnSpLocks/>
          </p:cNvCxnSpPr>
          <p:nvPr/>
        </p:nvCxnSpPr>
        <p:spPr>
          <a:xfrm>
            <a:off x="8838672" y="1237722"/>
            <a:ext cx="0" cy="2723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B1E6820-8FC4-3246-B6A2-EF3DCBAA67DA}"/>
              </a:ext>
            </a:extLst>
          </p:cNvPr>
          <p:cNvSpPr txBox="1"/>
          <p:nvPr/>
        </p:nvSpPr>
        <p:spPr>
          <a:xfrm>
            <a:off x="7830739" y="6507729"/>
            <a:ext cx="2967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not include dump-room expansion</a:t>
            </a:r>
            <a:endParaRPr kumimoji="1" lang="ja-JP" altLang="en-US" sz="1400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4F156FE-21A7-7B43-8ACE-D8478B2F9C23}"/>
              </a:ext>
            </a:extLst>
          </p:cNvPr>
          <p:cNvSpPr txBox="1"/>
          <p:nvPr/>
        </p:nvSpPr>
        <p:spPr>
          <a:xfrm>
            <a:off x="262294" y="363701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C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08765D6-BED7-1D44-B481-984395F2DA76}"/>
              </a:ext>
            </a:extLst>
          </p:cNvPr>
          <p:cNvSpPr txBox="1"/>
          <p:nvPr/>
        </p:nvSpPr>
        <p:spPr>
          <a:xfrm>
            <a:off x="216417" y="88887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C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4474CB1-1C9C-C143-BA25-F6D0097977B7}"/>
              </a:ext>
            </a:extLst>
          </p:cNvPr>
          <p:cNvSpPr/>
          <p:nvPr/>
        </p:nvSpPr>
        <p:spPr>
          <a:xfrm>
            <a:off x="117990" y="2248893"/>
            <a:ext cx="724693" cy="4294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4C4F926-5D09-9040-AB67-68B87A9F7620}"/>
              </a:ext>
            </a:extLst>
          </p:cNvPr>
          <p:cNvSpPr/>
          <p:nvPr/>
        </p:nvSpPr>
        <p:spPr>
          <a:xfrm>
            <a:off x="125525" y="2254230"/>
            <a:ext cx="615086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DE189A4-B5C5-7B46-B304-8294078B324A}"/>
              </a:ext>
            </a:extLst>
          </p:cNvPr>
          <p:cNvSpPr/>
          <p:nvPr/>
        </p:nvSpPr>
        <p:spPr>
          <a:xfrm>
            <a:off x="598151" y="2005034"/>
            <a:ext cx="615086" cy="293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C9C562C7-2184-0C4E-94DD-3C334A9D684E}"/>
              </a:ext>
            </a:extLst>
          </p:cNvPr>
          <p:cNvCxnSpPr/>
          <p:nvPr/>
        </p:nvCxnSpPr>
        <p:spPr>
          <a:xfrm>
            <a:off x="231108" y="923246"/>
            <a:ext cx="0" cy="30807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FBC7E93B-8620-FF46-817F-7EEAF0BBEB38}"/>
              </a:ext>
            </a:extLst>
          </p:cNvPr>
          <p:cNvCxnSpPr>
            <a:cxnSpLocks/>
            <a:stCxn id="43" idx="2"/>
          </p:cNvCxnSpPr>
          <p:nvPr/>
        </p:nvCxnSpPr>
        <p:spPr>
          <a:xfrm flipH="1">
            <a:off x="1098802" y="1457248"/>
            <a:ext cx="755214" cy="1025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図 59">
            <a:extLst>
              <a:ext uri="{FF2B5EF4-FFF2-40B4-BE49-F238E27FC236}">
                <a16:creationId xmlns:a16="http://schemas.microsoft.com/office/drawing/2014/main" id="{802386CF-8B31-D944-A957-627D9E0D9B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611" y="4008693"/>
            <a:ext cx="3238599" cy="2762512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F9FF0218-3D97-AF47-8225-ACB20FBDAC72}"/>
              </a:ext>
            </a:extLst>
          </p:cNvPr>
          <p:cNvSpPr txBox="1"/>
          <p:nvPr/>
        </p:nvSpPr>
        <p:spPr>
          <a:xfrm>
            <a:off x="3472365" y="5965614"/>
            <a:ext cx="2082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CC</a:t>
            </a:r>
            <a:r>
              <a:rPr kumimoji="1"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cross-section</a:t>
            </a:r>
          </a:p>
          <a:p>
            <a:r>
              <a:rPr kumimoji="1" lang="en-US" altLang="ja-JP" sz="10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same as main linac</a:t>
            </a:r>
            <a:endParaRPr kumimoji="1" lang="ja-JP" altLang="en-US" sz="10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BCA3CE7-6D3E-224E-BD35-2F07DE409C9B}"/>
              </a:ext>
            </a:extLst>
          </p:cNvPr>
          <p:cNvSpPr txBox="1"/>
          <p:nvPr/>
        </p:nvSpPr>
        <p:spPr>
          <a:xfrm>
            <a:off x="2076287" y="270940"/>
            <a:ext cx="8239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Accerelator Positioning in tunnel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8F2FF5A7-527E-5C46-B784-6E72DF21E5AA}"/>
              </a:ext>
            </a:extLst>
          </p:cNvPr>
          <p:cNvCxnSpPr>
            <a:cxnSpLocks/>
          </p:cNvCxnSpPr>
          <p:nvPr/>
        </p:nvCxnSpPr>
        <p:spPr>
          <a:xfrm>
            <a:off x="1750423" y="794160"/>
            <a:ext cx="85652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FE71AA5-7719-1941-81D7-3D164E910723}"/>
              </a:ext>
            </a:extLst>
          </p:cNvPr>
          <p:cNvSpPr txBox="1"/>
          <p:nvPr/>
        </p:nvSpPr>
        <p:spPr>
          <a:xfrm>
            <a:off x="4495787" y="878424"/>
            <a:ext cx="3320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Electron-side BDS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8AE68C7-5295-9148-88D9-4F08107DA1D6}"/>
              </a:ext>
            </a:extLst>
          </p:cNvPr>
          <p:cNvSpPr txBox="1"/>
          <p:nvPr/>
        </p:nvSpPr>
        <p:spPr>
          <a:xfrm>
            <a:off x="6369246" y="3431253"/>
            <a:ext cx="2260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Magnets </a:t>
            </a:r>
          </a:p>
          <a:p>
            <a:r>
              <a:rPr lang="en-US" altLang="ja-JP" sz="16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Power Supply gallery</a:t>
            </a:r>
            <a:endParaRPr kumimoji="1" lang="ja-JP" altLang="en-US" sz="16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E30E95-F388-534B-ADD6-FE4EF11F5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14</a:t>
            </a:fld>
            <a:endParaRPr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FA6BB58-94FD-474E-AD17-409D502696CA}"/>
              </a:ext>
            </a:extLst>
          </p:cNvPr>
          <p:cNvSpPr txBox="1"/>
          <p:nvPr/>
        </p:nvSpPr>
        <p:spPr>
          <a:xfrm>
            <a:off x="3688960" y="4141196"/>
            <a:ext cx="43653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Beam Line hight from floor is 1100mm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607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図 44">
            <a:extLst>
              <a:ext uri="{FF2B5EF4-FFF2-40B4-BE49-F238E27FC236}">
                <a16:creationId xmlns:a16="http://schemas.microsoft.com/office/drawing/2014/main" id="{6ED13003-0982-EB44-B2BC-2AA9B5739C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4729" y="4105378"/>
            <a:ext cx="3238599" cy="2762512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EE2424BD-FD8A-F147-AFE8-CB2A9BA05C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1339" y="4477821"/>
            <a:ext cx="2885350" cy="19296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DD508FF-E1A4-6A49-9859-F9DE7C97DA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8588" y="1510806"/>
            <a:ext cx="10945906" cy="2256334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5CBE88D-91DE-EC4C-995A-EC61AA457EFC}"/>
              </a:ext>
            </a:extLst>
          </p:cNvPr>
          <p:cNvSpPr/>
          <p:nvPr/>
        </p:nvSpPr>
        <p:spPr>
          <a:xfrm>
            <a:off x="4572000" y="2296758"/>
            <a:ext cx="4796118" cy="3227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B579032-44EA-5247-BBB7-D44CA017596A}"/>
              </a:ext>
            </a:extLst>
          </p:cNvPr>
          <p:cNvSpPr/>
          <p:nvPr/>
        </p:nvSpPr>
        <p:spPr>
          <a:xfrm>
            <a:off x="4572000" y="1897902"/>
            <a:ext cx="4955357" cy="322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EA3381C-38BF-F742-9A32-3E9D43CD890B}"/>
              </a:ext>
            </a:extLst>
          </p:cNvPr>
          <p:cNvSpPr/>
          <p:nvPr/>
        </p:nvSpPr>
        <p:spPr>
          <a:xfrm>
            <a:off x="4256109" y="1660410"/>
            <a:ext cx="475130" cy="322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CAF00E6-916A-C046-9F3D-40CF9EF62EC8}"/>
              </a:ext>
            </a:extLst>
          </p:cNvPr>
          <p:cNvSpPr/>
          <p:nvPr/>
        </p:nvSpPr>
        <p:spPr>
          <a:xfrm>
            <a:off x="9368117" y="2050302"/>
            <a:ext cx="159239" cy="322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CC03C24-D4F3-774A-B096-0E2BFDA529DA}"/>
              </a:ext>
            </a:extLst>
          </p:cNvPr>
          <p:cNvSpPr txBox="1"/>
          <p:nvPr/>
        </p:nvSpPr>
        <p:spPr>
          <a:xfrm>
            <a:off x="2252247" y="388961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A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C6309E8-598F-A94C-87AA-672665A9C080}"/>
              </a:ext>
            </a:extLst>
          </p:cNvPr>
          <p:cNvSpPr txBox="1"/>
          <p:nvPr/>
        </p:nvSpPr>
        <p:spPr>
          <a:xfrm>
            <a:off x="2206370" y="114147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A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B3C4DA4-0EC6-0548-8AA1-5A6CB7CC290E}"/>
              </a:ext>
            </a:extLst>
          </p:cNvPr>
          <p:cNvSpPr txBox="1"/>
          <p:nvPr/>
        </p:nvSpPr>
        <p:spPr>
          <a:xfrm>
            <a:off x="1630815" y="6442714"/>
            <a:ext cx="2074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AA </a:t>
            </a:r>
            <a:r>
              <a:rPr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cross-section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D45DC53-D88C-F14E-881E-EEF614890D1B}"/>
              </a:ext>
            </a:extLst>
          </p:cNvPr>
          <p:cNvCxnSpPr/>
          <p:nvPr/>
        </p:nvCxnSpPr>
        <p:spPr>
          <a:xfrm>
            <a:off x="8978386" y="1178171"/>
            <a:ext cx="0" cy="30807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6773B37-9922-9A49-80FE-25EDE45ECA63}"/>
              </a:ext>
            </a:extLst>
          </p:cNvPr>
          <p:cNvSpPr txBox="1"/>
          <p:nvPr/>
        </p:nvSpPr>
        <p:spPr>
          <a:xfrm>
            <a:off x="8639832" y="387059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B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12909D4-FE25-E94D-8F9A-4DAFB4FA12D7}"/>
              </a:ext>
            </a:extLst>
          </p:cNvPr>
          <p:cNvSpPr txBox="1"/>
          <p:nvPr/>
        </p:nvSpPr>
        <p:spPr>
          <a:xfrm>
            <a:off x="8593955" y="112245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B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BE381BA-9A4B-EC47-BD17-760F69C5E7D6}"/>
              </a:ext>
            </a:extLst>
          </p:cNvPr>
          <p:cNvSpPr txBox="1"/>
          <p:nvPr/>
        </p:nvSpPr>
        <p:spPr>
          <a:xfrm>
            <a:off x="100166" y="4449263"/>
            <a:ext cx="1316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positron-side</a:t>
            </a:r>
          </a:p>
          <a:p>
            <a:r>
              <a:rPr kumimoji="1"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Main Linac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E61A279-F315-024A-BD0F-1D0F21236305}"/>
              </a:ext>
            </a:extLst>
          </p:cNvPr>
          <p:cNvSpPr txBox="1"/>
          <p:nvPr/>
        </p:nvSpPr>
        <p:spPr>
          <a:xfrm>
            <a:off x="11137722" y="293325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IP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CF90E31-B117-DD4A-A33B-6A114B6A2C6A}"/>
              </a:ext>
            </a:extLst>
          </p:cNvPr>
          <p:cNvSpPr txBox="1"/>
          <p:nvPr/>
        </p:nvSpPr>
        <p:spPr>
          <a:xfrm>
            <a:off x="11039319" y="3786156"/>
            <a:ext cx="1109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Main beam</a:t>
            </a:r>
          </a:p>
          <a:p>
            <a:r>
              <a:rPr kumimoji="1"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dump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E2037CF-2457-5F45-9952-78338AB38B71}"/>
              </a:ext>
            </a:extLst>
          </p:cNvPr>
          <p:cNvSpPr txBox="1"/>
          <p:nvPr/>
        </p:nvSpPr>
        <p:spPr>
          <a:xfrm>
            <a:off x="3205334" y="3866149"/>
            <a:ext cx="1191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Dump room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7987E15B-A83D-1546-90B7-8249F3A8DA07}"/>
              </a:ext>
            </a:extLst>
          </p:cNvPr>
          <p:cNvCxnSpPr>
            <a:cxnSpLocks/>
          </p:cNvCxnSpPr>
          <p:nvPr/>
        </p:nvCxnSpPr>
        <p:spPr>
          <a:xfrm flipV="1">
            <a:off x="3970287" y="3215412"/>
            <a:ext cx="1229242" cy="752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8DDA3A39-6CBC-D84C-B097-E263CF7C4D26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10389482" y="3396486"/>
            <a:ext cx="1204637" cy="389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30558CE-7C18-2848-8B55-07B24D349679}"/>
              </a:ext>
            </a:extLst>
          </p:cNvPr>
          <p:cNvSpPr/>
          <p:nvPr/>
        </p:nvSpPr>
        <p:spPr>
          <a:xfrm>
            <a:off x="916393" y="3038905"/>
            <a:ext cx="2967317" cy="1765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9ABDF73F-B870-9B45-AB50-67534809FDF4}"/>
              </a:ext>
            </a:extLst>
          </p:cNvPr>
          <p:cNvCxnSpPr/>
          <p:nvPr/>
        </p:nvCxnSpPr>
        <p:spPr>
          <a:xfrm>
            <a:off x="2590801" y="1197187"/>
            <a:ext cx="0" cy="30807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0764B1A6-7956-0046-9F89-9180698D6515}"/>
              </a:ext>
            </a:extLst>
          </p:cNvPr>
          <p:cNvCxnSpPr>
            <a:stCxn id="20" idx="0"/>
          </p:cNvCxnSpPr>
          <p:nvPr/>
        </p:nvCxnSpPr>
        <p:spPr>
          <a:xfrm flipV="1">
            <a:off x="758359" y="2854005"/>
            <a:ext cx="21954" cy="1595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BAFF0DE-2B2E-AF43-BB41-4D51CDB927F1}"/>
              </a:ext>
            </a:extLst>
          </p:cNvPr>
          <p:cNvSpPr txBox="1"/>
          <p:nvPr/>
        </p:nvSpPr>
        <p:spPr>
          <a:xfrm>
            <a:off x="4936664" y="6488668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BB</a:t>
            </a:r>
            <a:r>
              <a:rPr kumimoji="1"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cross-section</a:t>
            </a:r>
            <a:endParaRPr kumimoji="1" lang="en-US" altLang="ja-JP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14EDAA8-6F16-5C4F-8D74-CAB33C09F19C}"/>
              </a:ext>
            </a:extLst>
          </p:cNvPr>
          <p:cNvSpPr txBox="1"/>
          <p:nvPr/>
        </p:nvSpPr>
        <p:spPr>
          <a:xfrm>
            <a:off x="10631759" y="38896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C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584DC0E-E27D-EB49-A5C4-5440DBA8E5A2}"/>
              </a:ext>
            </a:extLst>
          </p:cNvPr>
          <p:cNvSpPr txBox="1"/>
          <p:nvPr/>
        </p:nvSpPr>
        <p:spPr>
          <a:xfrm>
            <a:off x="10585882" y="114147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pitchFamily="2" charset="0"/>
              </a:rPr>
              <a:t>C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BCFB56B-FCE2-0F47-858A-7912EAF0EBBF}"/>
              </a:ext>
            </a:extLst>
          </p:cNvPr>
          <p:cNvSpPr txBox="1"/>
          <p:nvPr/>
        </p:nvSpPr>
        <p:spPr>
          <a:xfrm>
            <a:off x="9998008" y="5919494"/>
            <a:ext cx="2082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CC</a:t>
            </a:r>
            <a:r>
              <a:rPr kumimoji="1"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cross-section</a:t>
            </a:r>
          </a:p>
          <a:p>
            <a:r>
              <a:rPr lang="en-US" altLang="ja-JP" sz="10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same as main Linac</a:t>
            </a:r>
            <a:endParaRPr kumimoji="1" lang="ja-JP" altLang="en-US" sz="10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327350E-9746-BE4B-B0DF-533F1B1F6803}"/>
              </a:ext>
            </a:extLst>
          </p:cNvPr>
          <p:cNvSpPr/>
          <p:nvPr/>
        </p:nvSpPr>
        <p:spPr>
          <a:xfrm>
            <a:off x="9706672" y="2507746"/>
            <a:ext cx="1408319" cy="4294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9A63255-0B65-3D4D-888F-E027D25F6E11}"/>
              </a:ext>
            </a:extLst>
          </p:cNvPr>
          <p:cNvSpPr/>
          <p:nvPr/>
        </p:nvSpPr>
        <p:spPr>
          <a:xfrm>
            <a:off x="9824957" y="2404291"/>
            <a:ext cx="1290034" cy="3733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24E52189-559E-A844-874D-7E65FD42ADD7}"/>
              </a:ext>
            </a:extLst>
          </p:cNvPr>
          <p:cNvCxnSpPr/>
          <p:nvPr/>
        </p:nvCxnSpPr>
        <p:spPr>
          <a:xfrm>
            <a:off x="10970313" y="1197187"/>
            <a:ext cx="0" cy="30807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図 43">
            <a:extLst>
              <a:ext uri="{FF2B5EF4-FFF2-40B4-BE49-F238E27FC236}">
                <a16:creationId xmlns:a16="http://schemas.microsoft.com/office/drawing/2014/main" id="{31EF295B-8DB7-7442-B835-9BA3A7CE59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442" y="4564214"/>
            <a:ext cx="2751318" cy="1844841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1102B0D-D18A-1D4B-8109-9026C3D44DB1}"/>
              </a:ext>
            </a:extLst>
          </p:cNvPr>
          <p:cNvSpPr txBox="1"/>
          <p:nvPr/>
        </p:nvSpPr>
        <p:spPr>
          <a:xfrm>
            <a:off x="2076287" y="270940"/>
            <a:ext cx="8239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Accerelator Positioning in tunnel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3AF49D1B-4C74-3E42-9707-0BFBE22572DF}"/>
              </a:ext>
            </a:extLst>
          </p:cNvPr>
          <p:cNvCxnSpPr>
            <a:cxnSpLocks/>
          </p:cNvCxnSpPr>
          <p:nvPr/>
        </p:nvCxnSpPr>
        <p:spPr>
          <a:xfrm>
            <a:off x="1750423" y="794160"/>
            <a:ext cx="85652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9C8D516-3C40-AC46-95C6-96FD1A986B56}"/>
              </a:ext>
            </a:extLst>
          </p:cNvPr>
          <p:cNvSpPr txBox="1"/>
          <p:nvPr/>
        </p:nvSpPr>
        <p:spPr>
          <a:xfrm>
            <a:off x="4495787" y="878424"/>
            <a:ext cx="3339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Positron-side BDS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269C58C-F52A-AD41-85D8-A7EF0BC8A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15</a:t>
            </a:fld>
            <a:endParaRPr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8D8977C-67FD-7E49-8CD3-C9DE0E0109B9}"/>
              </a:ext>
            </a:extLst>
          </p:cNvPr>
          <p:cNvSpPr txBox="1"/>
          <p:nvPr/>
        </p:nvSpPr>
        <p:spPr>
          <a:xfrm>
            <a:off x="3688960" y="4141196"/>
            <a:ext cx="43653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Beam Line hight from floor is 1100mm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514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1EED894-D5AF-0E4C-B4F7-AC4A10DA47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166"/>
          <a:stretch/>
        </p:blipFill>
        <p:spPr>
          <a:xfrm rot="5400000">
            <a:off x="3619100" y="27166"/>
            <a:ext cx="5149971" cy="8146571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1FE12D5E-1F8C-2140-AD20-A34E3086D674}"/>
              </a:ext>
            </a:extLst>
          </p:cNvPr>
          <p:cNvCxnSpPr>
            <a:cxnSpLocks/>
          </p:cNvCxnSpPr>
          <p:nvPr/>
        </p:nvCxnSpPr>
        <p:spPr>
          <a:xfrm>
            <a:off x="3609080" y="4100451"/>
            <a:ext cx="232145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5AAF0D-7985-AE4B-A5F5-CBE3A1267834}"/>
              </a:ext>
            </a:extLst>
          </p:cNvPr>
          <p:cNvSpPr txBox="1"/>
          <p:nvPr/>
        </p:nvSpPr>
        <p:spPr>
          <a:xfrm>
            <a:off x="4428017" y="3620904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130m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33E57B9-914C-C247-B35F-546FCC69B0E2}"/>
              </a:ext>
            </a:extLst>
          </p:cNvPr>
          <p:cNvSpPr txBox="1"/>
          <p:nvPr/>
        </p:nvSpPr>
        <p:spPr>
          <a:xfrm>
            <a:off x="316845" y="3225805"/>
            <a:ext cx="31582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Muon dump after main beam dump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6EBD62C-3E8E-1849-B9E8-C253B16C0557}"/>
              </a:ext>
            </a:extLst>
          </p:cNvPr>
          <p:cNvCxnSpPr>
            <a:cxnSpLocks/>
          </p:cNvCxnSpPr>
          <p:nvPr/>
        </p:nvCxnSpPr>
        <p:spPr>
          <a:xfrm>
            <a:off x="2530940" y="3669442"/>
            <a:ext cx="1457187" cy="1356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D4065ED-8780-1E4D-BB02-F89C091DC788}"/>
              </a:ext>
            </a:extLst>
          </p:cNvPr>
          <p:cNvSpPr txBox="1"/>
          <p:nvPr/>
        </p:nvSpPr>
        <p:spPr>
          <a:xfrm>
            <a:off x="4965471" y="2940699"/>
            <a:ext cx="168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Main Beam Dump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8D3EAA20-F935-DE47-9EEC-401C05ECB712}"/>
              </a:ext>
            </a:extLst>
          </p:cNvPr>
          <p:cNvCxnSpPr>
            <a:cxnSpLocks/>
          </p:cNvCxnSpPr>
          <p:nvPr/>
        </p:nvCxnSpPr>
        <p:spPr>
          <a:xfrm>
            <a:off x="5825805" y="3381114"/>
            <a:ext cx="1089243" cy="16447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DAB302B-1319-694B-AE8F-6B14E226AFB0}"/>
              </a:ext>
            </a:extLst>
          </p:cNvPr>
          <p:cNvSpPr txBox="1"/>
          <p:nvPr/>
        </p:nvSpPr>
        <p:spPr>
          <a:xfrm>
            <a:off x="8644234" y="6108307"/>
            <a:ext cx="3547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Reserved are for 2-nd main beam dump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C11B719-DCC4-7048-95EC-A19A1739840C}"/>
              </a:ext>
            </a:extLst>
          </p:cNvPr>
          <p:cNvSpPr txBox="1"/>
          <p:nvPr/>
        </p:nvSpPr>
        <p:spPr>
          <a:xfrm>
            <a:off x="4454975" y="2155243"/>
            <a:ext cx="2877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Dump window exchange device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79C540C-9DBC-6F4C-9D6B-155A53F510E7}"/>
              </a:ext>
            </a:extLst>
          </p:cNvPr>
          <p:cNvCxnSpPr>
            <a:cxnSpLocks/>
          </p:cNvCxnSpPr>
          <p:nvPr/>
        </p:nvCxnSpPr>
        <p:spPr>
          <a:xfrm>
            <a:off x="6294899" y="2453121"/>
            <a:ext cx="1075798" cy="1537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A5F6A31-D92D-2D49-A6C3-FD271F6ACF5C}"/>
              </a:ext>
            </a:extLst>
          </p:cNvPr>
          <p:cNvCxnSpPr>
            <a:cxnSpLocks/>
          </p:cNvCxnSpPr>
          <p:nvPr/>
        </p:nvCxnSpPr>
        <p:spPr>
          <a:xfrm>
            <a:off x="8786335" y="5025897"/>
            <a:ext cx="1833718" cy="10634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11001CFD-18CC-5649-9322-565EB078D335}"/>
              </a:ext>
            </a:extLst>
          </p:cNvPr>
          <p:cNvCxnSpPr/>
          <p:nvPr/>
        </p:nvCxnSpPr>
        <p:spPr>
          <a:xfrm>
            <a:off x="992875" y="5360566"/>
            <a:ext cx="8640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8F16A03-058E-4B4B-8757-01AB54B11E5D}"/>
              </a:ext>
            </a:extLst>
          </p:cNvPr>
          <p:cNvSpPr txBox="1"/>
          <p:nvPr/>
        </p:nvSpPr>
        <p:spPr>
          <a:xfrm>
            <a:off x="747113" y="4905643"/>
            <a:ext cx="1519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BDS beam to IP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8104E18D-22C9-1046-8B34-CC017460E54B}"/>
              </a:ext>
            </a:extLst>
          </p:cNvPr>
          <p:cNvCxnSpPr>
            <a:cxnSpLocks/>
          </p:cNvCxnSpPr>
          <p:nvPr/>
        </p:nvCxnSpPr>
        <p:spPr>
          <a:xfrm flipH="1">
            <a:off x="1230066" y="5586549"/>
            <a:ext cx="8128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5DA54C0-D5AA-7B43-8056-05AE8AF6BB07}"/>
              </a:ext>
            </a:extLst>
          </p:cNvPr>
          <p:cNvSpPr txBox="1"/>
          <p:nvPr/>
        </p:nvSpPr>
        <p:spPr>
          <a:xfrm>
            <a:off x="697979" y="5605479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RTMLbeam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7746D4BD-98F4-B348-BFC5-1D6C5A090406}"/>
              </a:ext>
            </a:extLst>
          </p:cNvPr>
          <p:cNvCxnSpPr>
            <a:cxnSpLocks/>
          </p:cNvCxnSpPr>
          <p:nvPr/>
        </p:nvCxnSpPr>
        <p:spPr>
          <a:xfrm flipH="1">
            <a:off x="10307107" y="5056789"/>
            <a:ext cx="9404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023D65A-22A2-F244-B31F-EE971C818768}"/>
              </a:ext>
            </a:extLst>
          </p:cNvPr>
          <p:cNvSpPr txBox="1"/>
          <p:nvPr/>
        </p:nvSpPr>
        <p:spPr>
          <a:xfrm>
            <a:off x="10307107" y="4718119"/>
            <a:ext cx="1885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Beam after collision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421C560B-2435-A946-A5F5-F36191D36A91}"/>
              </a:ext>
            </a:extLst>
          </p:cNvPr>
          <p:cNvCxnSpPr/>
          <p:nvPr/>
        </p:nvCxnSpPr>
        <p:spPr>
          <a:xfrm>
            <a:off x="10345274" y="5327049"/>
            <a:ext cx="8640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3BC5E86-F023-CF4E-8159-F893B6CE9A16}"/>
              </a:ext>
            </a:extLst>
          </p:cNvPr>
          <p:cNvSpPr txBox="1"/>
          <p:nvPr/>
        </p:nvSpPr>
        <p:spPr>
          <a:xfrm>
            <a:off x="10362742" y="5402550"/>
            <a:ext cx="1519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BDS beam to IP</a:t>
            </a:r>
            <a:endParaRPr kumimoji="1" lang="ja-JP" altLang="en-US" sz="14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4FDAFAB-C592-D540-896B-88DA6D482158}"/>
              </a:ext>
            </a:extLst>
          </p:cNvPr>
          <p:cNvSpPr txBox="1"/>
          <p:nvPr/>
        </p:nvSpPr>
        <p:spPr>
          <a:xfrm>
            <a:off x="169812" y="1531935"/>
            <a:ext cx="472225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Proposal from Civil Engineering Society, Evaluation Panel</a:t>
            </a:r>
            <a:endParaRPr kumimoji="1" lang="ja-JP" altLang="en-US" sz="1400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D5B8AB2-E832-7547-A3CA-B7600483FB1C}"/>
              </a:ext>
            </a:extLst>
          </p:cNvPr>
          <p:cNvSpPr txBox="1"/>
          <p:nvPr/>
        </p:nvSpPr>
        <p:spPr>
          <a:xfrm>
            <a:off x="2076287" y="270940"/>
            <a:ext cx="8239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Accerelator Positioning in tunnel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52A7EF93-3963-6D41-93A8-158AA08E1257}"/>
              </a:ext>
            </a:extLst>
          </p:cNvPr>
          <p:cNvCxnSpPr>
            <a:cxnSpLocks/>
          </p:cNvCxnSpPr>
          <p:nvPr/>
        </p:nvCxnSpPr>
        <p:spPr>
          <a:xfrm>
            <a:off x="1750423" y="794160"/>
            <a:ext cx="85652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6A934F9-A888-C449-8FD4-35A27B1B0430}"/>
              </a:ext>
            </a:extLst>
          </p:cNvPr>
          <p:cNvSpPr txBox="1"/>
          <p:nvPr/>
        </p:nvSpPr>
        <p:spPr>
          <a:xfrm>
            <a:off x="4035481" y="853771"/>
            <a:ext cx="4317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Main Beam Dump Room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FB61F1-6105-8A47-9312-7E450E008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16</a:t>
            </a:fld>
            <a:endParaRPr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403028D-A778-EA42-9F72-7D16CA2F440C}"/>
              </a:ext>
            </a:extLst>
          </p:cNvPr>
          <p:cNvSpPr txBox="1"/>
          <p:nvPr/>
        </p:nvSpPr>
        <p:spPr>
          <a:xfrm>
            <a:off x="196171" y="2525874"/>
            <a:ext cx="43653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Arial" panose="020B0604020202020204" pitchFamily="34" charset="0"/>
                <a:cs typeface="Arial" panose="020B0604020202020204" pitchFamily="34" charset="0"/>
              </a:rPr>
              <a:t>Beam Line hight from floor is 1100mm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858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B58E31D-3074-E248-BA5F-48AB43E103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584" y="1528354"/>
            <a:ext cx="5529794" cy="532964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41EED1C-6A01-A74D-B45E-8A3AB0C986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2633" y="1436600"/>
            <a:ext cx="3282277" cy="5421399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409B319-38A4-AF48-9ECC-B879B689CF3B}"/>
              </a:ext>
            </a:extLst>
          </p:cNvPr>
          <p:cNvSpPr txBox="1"/>
          <p:nvPr/>
        </p:nvSpPr>
        <p:spPr>
          <a:xfrm>
            <a:off x="2076287" y="270940"/>
            <a:ext cx="8239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Accerelator Positioning in tunnel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0CBBECC-4DE2-4F46-A3E0-3911F8B08529}"/>
              </a:ext>
            </a:extLst>
          </p:cNvPr>
          <p:cNvCxnSpPr>
            <a:cxnSpLocks/>
          </p:cNvCxnSpPr>
          <p:nvPr/>
        </p:nvCxnSpPr>
        <p:spPr>
          <a:xfrm>
            <a:off x="1750423" y="794160"/>
            <a:ext cx="85652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FAD204B-D6C8-134F-A78B-839C96C2B51F}"/>
              </a:ext>
            </a:extLst>
          </p:cNvPr>
          <p:cNvSpPr txBox="1"/>
          <p:nvPr/>
        </p:nvSpPr>
        <p:spPr>
          <a:xfrm>
            <a:off x="4035481" y="853771"/>
            <a:ext cx="4317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Main Beam Dump Room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6561635-73A7-3A46-AB69-57B503DF523B}"/>
              </a:ext>
            </a:extLst>
          </p:cNvPr>
          <p:cNvSpPr txBox="1"/>
          <p:nvPr/>
        </p:nvSpPr>
        <p:spPr>
          <a:xfrm>
            <a:off x="84742" y="1223102"/>
            <a:ext cx="333136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Proposal from Civil Engineering Society</a:t>
            </a:r>
            <a:endParaRPr kumimoji="1" lang="ja-JP" altLang="en-US" sz="1400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4D59215-0729-2C47-98B8-D57C0795C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566079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73657894-BF10-8C4F-8084-548B9B7A63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9962" y="2139193"/>
            <a:ext cx="5532038" cy="471880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031967B-07F3-6149-83D9-DF90A8A7CC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6249" y="1209587"/>
            <a:ext cx="4493356" cy="359887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D87E701-A4F6-FB4D-8FC5-3D30631876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9813" y="379366"/>
            <a:ext cx="3205486" cy="3791591"/>
          </a:xfrm>
          <a:prstGeom prst="rect">
            <a:avLst/>
          </a:prstGeom>
        </p:spPr>
      </p:pic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26B0163A-C1A0-8C4F-A66E-5D8835FB4702}"/>
              </a:ext>
            </a:extLst>
          </p:cNvPr>
          <p:cNvCxnSpPr>
            <a:cxnSpLocks/>
          </p:cNvCxnSpPr>
          <p:nvPr/>
        </p:nvCxnSpPr>
        <p:spPr>
          <a:xfrm>
            <a:off x="663237" y="1063636"/>
            <a:ext cx="848761" cy="628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A338800-922B-BB48-805E-8FA17421BE63}"/>
              </a:ext>
            </a:extLst>
          </p:cNvPr>
          <p:cNvSpPr txBox="1"/>
          <p:nvPr/>
        </p:nvSpPr>
        <p:spPr>
          <a:xfrm>
            <a:off x="26760" y="755859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3-rd Ring is future installation</a:t>
            </a:r>
            <a:endParaRPr kumimoji="1" lang="ja-JP" altLang="en-US" sz="1400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A220827B-7647-C34B-AE01-DE6081D35D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552" y="4849923"/>
            <a:ext cx="2120161" cy="1965676"/>
          </a:xfrm>
          <a:prstGeom prst="rect">
            <a:avLst/>
          </a:prstGeom>
        </p:spPr>
      </p:pic>
      <p:sp>
        <p:nvSpPr>
          <p:cNvPr id="20" name="右矢印 19">
            <a:extLst>
              <a:ext uri="{FF2B5EF4-FFF2-40B4-BE49-F238E27FC236}">
                <a16:creationId xmlns:a16="http://schemas.microsoft.com/office/drawing/2014/main" id="{6586E458-ED86-2649-B143-7489F7B28D9C}"/>
              </a:ext>
            </a:extLst>
          </p:cNvPr>
          <p:cNvSpPr/>
          <p:nvPr/>
        </p:nvSpPr>
        <p:spPr>
          <a:xfrm>
            <a:off x="5715328" y="5339593"/>
            <a:ext cx="1218365" cy="3103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39DD622-DC3A-8547-861E-10C7CB0FA253}"/>
              </a:ext>
            </a:extLst>
          </p:cNvPr>
          <p:cNvSpPr txBox="1"/>
          <p:nvPr/>
        </p:nvSpPr>
        <p:spPr>
          <a:xfrm>
            <a:off x="123821" y="3798989"/>
            <a:ext cx="3300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Arc section and </a:t>
            </a:r>
          </a:p>
          <a:p>
            <a:r>
              <a:rPr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Straight section narrow area</a:t>
            </a:r>
          </a:p>
          <a:p>
            <a:r>
              <a:rPr kumimoji="1"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(TDR)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2D11688-DBD3-8843-AF23-D5F31C6DBAE2}"/>
              </a:ext>
            </a:extLst>
          </p:cNvPr>
          <p:cNvSpPr txBox="1"/>
          <p:nvPr/>
        </p:nvSpPr>
        <p:spPr>
          <a:xfrm>
            <a:off x="9210560" y="1421220"/>
            <a:ext cx="195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Straight Section</a:t>
            </a:r>
          </a:p>
          <a:p>
            <a:r>
              <a:rPr kumimoji="1"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Wide area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19977EB-4079-C748-AAB7-CC5ED0B752E7}"/>
              </a:ext>
            </a:extLst>
          </p:cNvPr>
          <p:cNvSpPr txBox="1"/>
          <p:nvPr/>
        </p:nvSpPr>
        <p:spPr>
          <a:xfrm>
            <a:off x="4830569" y="5660898"/>
            <a:ext cx="321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Change 3.5m -&gt; 1.5m shield</a:t>
            </a:r>
            <a:endParaRPr kumimoji="1" lang="ja-JP" altLang="en-US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8162C53-A5E3-0443-8D89-A8A892C41273}"/>
              </a:ext>
            </a:extLst>
          </p:cNvPr>
          <p:cNvCxnSpPr/>
          <p:nvPr/>
        </p:nvCxnSpPr>
        <p:spPr>
          <a:xfrm flipH="1">
            <a:off x="6287434" y="1801435"/>
            <a:ext cx="1996579" cy="27285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61626DA-6443-7141-83DA-12E8F2FBD0E0}"/>
              </a:ext>
            </a:extLst>
          </p:cNvPr>
          <p:cNvSpPr/>
          <p:nvPr/>
        </p:nvSpPr>
        <p:spPr>
          <a:xfrm>
            <a:off x="10561739" y="4723002"/>
            <a:ext cx="268448" cy="2733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0999C95-ACC8-CF41-9776-18FAA88D0941}"/>
              </a:ext>
            </a:extLst>
          </p:cNvPr>
          <p:cNvSpPr/>
          <p:nvPr/>
        </p:nvSpPr>
        <p:spPr>
          <a:xfrm>
            <a:off x="10561739" y="4361927"/>
            <a:ext cx="268448" cy="27333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D665A35-2129-9847-86AA-0F5B17DFBD8D}"/>
              </a:ext>
            </a:extLst>
          </p:cNvPr>
          <p:cNvSpPr/>
          <p:nvPr/>
        </p:nvSpPr>
        <p:spPr>
          <a:xfrm>
            <a:off x="10561739" y="4000852"/>
            <a:ext cx="268448" cy="2733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>
            <a:extLst>
              <a:ext uri="{FF2B5EF4-FFF2-40B4-BE49-F238E27FC236}">
                <a16:creationId xmlns:a16="http://schemas.microsoft.com/office/drawing/2014/main" id="{E73B2467-923E-BC4D-A40D-A97FA6036217}"/>
              </a:ext>
            </a:extLst>
          </p:cNvPr>
          <p:cNvSpPr/>
          <p:nvPr/>
        </p:nvSpPr>
        <p:spPr>
          <a:xfrm>
            <a:off x="10671817" y="4096330"/>
            <a:ext cx="73423" cy="723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>
            <a:extLst>
              <a:ext uri="{FF2B5EF4-FFF2-40B4-BE49-F238E27FC236}">
                <a16:creationId xmlns:a16="http://schemas.microsoft.com/office/drawing/2014/main" id="{B6E536E2-8D19-1E4A-9CF6-AAD2CA7D21F8}"/>
              </a:ext>
            </a:extLst>
          </p:cNvPr>
          <p:cNvSpPr/>
          <p:nvPr/>
        </p:nvSpPr>
        <p:spPr>
          <a:xfrm>
            <a:off x="10666871" y="4457596"/>
            <a:ext cx="73423" cy="723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>
            <a:extLst>
              <a:ext uri="{FF2B5EF4-FFF2-40B4-BE49-F238E27FC236}">
                <a16:creationId xmlns:a16="http://schemas.microsoft.com/office/drawing/2014/main" id="{09E5DEE8-AB73-B349-8BEF-DE2A31F9A85A}"/>
              </a:ext>
            </a:extLst>
          </p:cNvPr>
          <p:cNvSpPr/>
          <p:nvPr/>
        </p:nvSpPr>
        <p:spPr>
          <a:xfrm>
            <a:off x="10671817" y="4823492"/>
            <a:ext cx="73423" cy="723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96885624-7342-CA46-AB89-891CB671A6D9}"/>
              </a:ext>
            </a:extLst>
          </p:cNvPr>
          <p:cNvCxnSpPr>
            <a:cxnSpLocks/>
          </p:cNvCxnSpPr>
          <p:nvPr/>
        </p:nvCxnSpPr>
        <p:spPr>
          <a:xfrm>
            <a:off x="10708528" y="3967993"/>
            <a:ext cx="3714" cy="15086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EEA9EFCD-20C6-4249-83C9-8C5B0A484BE5}"/>
              </a:ext>
            </a:extLst>
          </p:cNvPr>
          <p:cNvCxnSpPr>
            <a:cxnSpLocks/>
          </p:cNvCxnSpPr>
          <p:nvPr/>
        </p:nvCxnSpPr>
        <p:spPr>
          <a:xfrm>
            <a:off x="10682111" y="5412996"/>
            <a:ext cx="382129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428667F7-832C-484E-9888-7301BFDCC81A}"/>
              </a:ext>
            </a:extLst>
          </p:cNvPr>
          <p:cNvCxnSpPr>
            <a:cxnSpLocks/>
          </p:cNvCxnSpPr>
          <p:nvPr/>
        </p:nvCxnSpPr>
        <p:spPr>
          <a:xfrm flipH="1">
            <a:off x="9476270" y="2351984"/>
            <a:ext cx="258510" cy="2007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C9879495-5525-5B4B-BECB-F2C019AA0BA7}"/>
              </a:ext>
            </a:extLst>
          </p:cNvPr>
          <p:cNvCxnSpPr>
            <a:cxnSpLocks/>
          </p:cNvCxnSpPr>
          <p:nvPr/>
        </p:nvCxnSpPr>
        <p:spPr>
          <a:xfrm flipH="1">
            <a:off x="10243789" y="4895982"/>
            <a:ext cx="258510" cy="2007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9E71247D-A97B-B844-A456-B4EB242BEA7F}"/>
              </a:ext>
            </a:extLst>
          </p:cNvPr>
          <p:cNvCxnSpPr>
            <a:cxnSpLocks/>
          </p:cNvCxnSpPr>
          <p:nvPr/>
        </p:nvCxnSpPr>
        <p:spPr>
          <a:xfrm flipH="1">
            <a:off x="9476270" y="6085784"/>
            <a:ext cx="258510" cy="2007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8AEC8330-1881-6D4C-8977-1D53A55AB7D2}"/>
              </a:ext>
            </a:extLst>
          </p:cNvPr>
          <p:cNvCxnSpPr>
            <a:cxnSpLocks/>
          </p:cNvCxnSpPr>
          <p:nvPr/>
        </p:nvCxnSpPr>
        <p:spPr>
          <a:xfrm flipH="1">
            <a:off x="9465355" y="6562896"/>
            <a:ext cx="339280" cy="228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F60459AC-745E-D64E-800A-CB1F93FBBA4D}"/>
              </a:ext>
            </a:extLst>
          </p:cNvPr>
          <p:cNvCxnSpPr>
            <a:cxnSpLocks/>
          </p:cNvCxnSpPr>
          <p:nvPr/>
        </p:nvCxnSpPr>
        <p:spPr>
          <a:xfrm flipH="1">
            <a:off x="10255311" y="2168041"/>
            <a:ext cx="258510" cy="2007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F52D42CC-D7B8-8247-8E3E-D10AEEA4CF62}"/>
              </a:ext>
            </a:extLst>
          </p:cNvPr>
          <p:cNvCxnSpPr>
            <a:cxnSpLocks/>
          </p:cNvCxnSpPr>
          <p:nvPr/>
        </p:nvCxnSpPr>
        <p:spPr>
          <a:xfrm flipH="1">
            <a:off x="9469657" y="2590540"/>
            <a:ext cx="258510" cy="2007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7357F38F-FEDA-5F4B-AF47-7BB301EBB4A9}"/>
              </a:ext>
            </a:extLst>
          </p:cNvPr>
          <p:cNvCxnSpPr>
            <a:cxnSpLocks/>
          </p:cNvCxnSpPr>
          <p:nvPr/>
        </p:nvCxnSpPr>
        <p:spPr>
          <a:xfrm flipH="1">
            <a:off x="9476270" y="2741906"/>
            <a:ext cx="258510" cy="2007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4468C56-14B4-154A-AF42-ED938D8C7B6B}"/>
              </a:ext>
            </a:extLst>
          </p:cNvPr>
          <p:cNvSpPr txBox="1"/>
          <p:nvPr/>
        </p:nvSpPr>
        <p:spPr>
          <a:xfrm>
            <a:off x="10138016" y="4641587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solidFill>
                  <a:srgbClr val="FF0000"/>
                </a:solidFill>
                <a:latin typeface="Helvetica" pitchFamily="2" charset="0"/>
                <a:ea typeface="Osaka Regular-Mono" panose="020B0600000000000000" pitchFamily="34" charset="-128"/>
              </a:rPr>
              <a:t>5.5</a:t>
            </a:r>
            <a:endParaRPr kumimoji="1" lang="ja-JP" altLang="en-US" sz="1400">
              <a:solidFill>
                <a:srgbClr val="FF0000"/>
              </a:solidFill>
              <a:latin typeface="Helvetica" pitchFamily="2" charset="0"/>
              <a:ea typeface="Osaka Regular-Mono" panose="020B0600000000000000" pitchFamily="34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C8F9229C-DC17-CE45-AC11-19085CA92AF6}"/>
              </a:ext>
            </a:extLst>
          </p:cNvPr>
          <p:cNvSpPr txBox="1"/>
          <p:nvPr/>
        </p:nvSpPr>
        <p:spPr>
          <a:xfrm>
            <a:off x="10596175" y="5427799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solidFill>
                  <a:srgbClr val="FF0000"/>
                </a:solidFill>
                <a:latin typeface="Helvetica" pitchFamily="2" charset="0"/>
                <a:ea typeface="Osaka Regular-Mono" panose="020B0600000000000000" pitchFamily="34" charset="-128"/>
              </a:rPr>
              <a:t>2.175</a:t>
            </a:r>
            <a:endParaRPr kumimoji="1" lang="ja-JP" altLang="en-US" sz="1400">
              <a:solidFill>
                <a:srgbClr val="FF0000"/>
              </a:solidFill>
              <a:latin typeface="Helvetica" pitchFamily="2" charset="0"/>
              <a:ea typeface="Osaka Regular-Mono" panose="020B0600000000000000" pitchFamily="34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837B98C8-B446-5D40-8AE6-F83AFA504A22}"/>
              </a:ext>
            </a:extLst>
          </p:cNvPr>
          <p:cNvSpPr txBox="1"/>
          <p:nvPr/>
        </p:nvSpPr>
        <p:spPr>
          <a:xfrm>
            <a:off x="9728167" y="2328712"/>
            <a:ext cx="370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solidFill>
                  <a:srgbClr val="FF0000"/>
                </a:solidFill>
                <a:latin typeface="Helvetica" pitchFamily="2" charset="0"/>
                <a:ea typeface="Osaka Regular-Mono" panose="020B0600000000000000" pitchFamily="34" charset="-128"/>
              </a:rPr>
              <a:t>11</a:t>
            </a:r>
            <a:endParaRPr kumimoji="1" lang="ja-JP" altLang="en-US" sz="1400">
              <a:solidFill>
                <a:srgbClr val="FF0000"/>
              </a:solidFill>
              <a:latin typeface="Helvetica" pitchFamily="2" charset="0"/>
              <a:ea typeface="Osaka Regular-Mono" panose="020B0600000000000000" pitchFamily="34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7A460F8B-F011-B24B-904C-35C549EBB372}"/>
              </a:ext>
            </a:extLst>
          </p:cNvPr>
          <p:cNvSpPr txBox="1"/>
          <p:nvPr/>
        </p:nvSpPr>
        <p:spPr>
          <a:xfrm>
            <a:off x="10498095" y="2023314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solidFill>
                  <a:srgbClr val="FF0000"/>
                </a:solidFill>
                <a:latin typeface="Helvetica" pitchFamily="2" charset="0"/>
                <a:ea typeface="Osaka Regular-Mono" panose="020B0600000000000000" pitchFamily="34" charset="-128"/>
              </a:rPr>
              <a:t>6.7</a:t>
            </a:r>
            <a:endParaRPr kumimoji="1" lang="ja-JP" altLang="en-US" sz="1400">
              <a:solidFill>
                <a:srgbClr val="FF0000"/>
              </a:solidFill>
              <a:latin typeface="Helvetica" pitchFamily="2" charset="0"/>
              <a:ea typeface="Osaka Regular-Mono" panose="020B0600000000000000" pitchFamily="34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A1549C7-FDAD-6343-8A38-933A1D4E44F0}"/>
              </a:ext>
            </a:extLst>
          </p:cNvPr>
          <p:cNvSpPr txBox="1"/>
          <p:nvPr/>
        </p:nvSpPr>
        <p:spPr>
          <a:xfrm>
            <a:off x="9741393" y="252056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solidFill>
                  <a:srgbClr val="FF0000"/>
                </a:solidFill>
                <a:latin typeface="Helvetica" pitchFamily="2" charset="0"/>
                <a:ea typeface="Osaka Regular-Mono" panose="020B0600000000000000" pitchFamily="34" charset="-128"/>
              </a:rPr>
              <a:t>6</a:t>
            </a:r>
            <a:endParaRPr kumimoji="1" lang="ja-JP" altLang="en-US" sz="1400">
              <a:solidFill>
                <a:srgbClr val="FF0000"/>
              </a:solidFill>
              <a:latin typeface="Helvetica" pitchFamily="2" charset="0"/>
              <a:ea typeface="Osaka Regular-Mono" panose="020B0600000000000000" pitchFamily="34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3FD6AD2-C16F-2E41-9171-5E6BBE25CD97}"/>
              </a:ext>
            </a:extLst>
          </p:cNvPr>
          <p:cNvSpPr txBox="1"/>
          <p:nvPr/>
        </p:nvSpPr>
        <p:spPr>
          <a:xfrm>
            <a:off x="9754619" y="2712422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solidFill>
                  <a:srgbClr val="FF0000"/>
                </a:solidFill>
                <a:latin typeface="Helvetica" pitchFamily="2" charset="0"/>
                <a:ea typeface="Osaka Regular-Mono" panose="020B0600000000000000" pitchFamily="34" charset="-128"/>
              </a:rPr>
              <a:t>8.9</a:t>
            </a:r>
            <a:endParaRPr kumimoji="1" lang="ja-JP" altLang="en-US" sz="1400">
              <a:solidFill>
                <a:srgbClr val="FF0000"/>
              </a:solidFill>
              <a:latin typeface="Helvetica" pitchFamily="2" charset="0"/>
              <a:ea typeface="Osaka Regular-Mono" panose="020B0600000000000000" pitchFamily="34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63D20A8-10DD-CC40-92C0-287ABD544D1C}"/>
              </a:ext>
            </a:extLst>
          </p:cNvPr>
          <p:cNvSpPr txBox="1"/>
          <p:nvPr/>
        </p:nvSpPr>
        <p:spPr>
          <a:xfrm>
            <a:off x="9713591" y="5980199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solidFill>
                  <a:srgbClr val="FF0000"/>
                </a:solidFill>
                <a:latin typeface="Helvetica" pitchFamily="2" charset="0"/>
                <a:ea typeface="Osaka Regular-Mono" panose="020B0600000000000000" pitchFamily="34" charset="-128"/>
              </a:rPr>
              <a:t>10.4</a:t>
            </a:r>
            <a:endParaRPr kumimoji="1" lang="ja-JP" altLang="en-US" sz="1400">
              <a:solidFill>
                <a:srgbClr val="FF0000"/>
              </a:solidFill>
              <a:latin typeface="Helvetica" pitchFamily="2" charset="0"/>
              <a:ea typeface="Osaka Regular-Mono" panose="020B0600000000000000" pitchFamily="34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4B881CC-21FB-494C-9111-9441567F4B79}"/>
              </a:ext>
            </a:extLst>
          </p:cNvPr>
          <p:cNvSpPr txBox="1"/>
          <p:nvPr/>
        </p:nvSpPr>
        <p:spPr>
          <a:xfrm>
            <a:off x="9754619" y="6523307"/>
            <a:ext cx="519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solidFill>
                  <a:srgbClr val="FF0000"/>
                </a:solidFill>
                <a:latin typeface="Helvetica" pitchFamily="2" charset="0"/>
                <a:ea typeface="Osaka Regular-Mono" panose="020B0600000000000000" pitchFamily="34" charset="-128"/>
              </a:rPr>
              <a:t>11.8</a:t>
            </a:r>
            <a:endParaRPr kumimoji="1" lang="ja-JP" altLang="en-US" sz="1400">
              <a:solidFill>
                <a:srgbClr val="FF0000"/>
              </a:solidFill>
              <a:latin typeface="Helvetica" pitchFamily="2" charset="0"/>
              <a:ea typeface="Osaka Regular-Mono" panose="020B0600000000000000" pitchFamily="34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CCEA4D5-1AC5-504B-88FC-220BF8B80B12}"/>
              </a:ext>
            </a:extLst>
          </p:cNvPr>
          <p:cNvSpPr txBox="1"/>
          <p:nvPr/>
        </p:nvSpPr>
        <p:spPr>
          <a:xfrm>
            <a:off x="1838678" y="2261032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Arc inside</a:t>
            </a:r>
            <a:endParaRPr kumimoji="1" lang="ja-JP" altLang="en-US" sz="10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F0769CE-F73A-814B-91C0-2B6723EE9A9F}"/>
              </a:ext>
            </a:extLst>
          </p:cNvPr>
          <p:cNvSpPr txBox="1"/>
          <p:nvPr/>
        </p:nvSpPr>
        <p:spPr>
          <a:xfrm>
            <a:off x="631734" y="2224549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>
                <a:latin typeface="Arial" panose="020B0604020202020204" pitchFamily="34" charset="0"/>
                <a:ea typeface="Osaka Regular-Mono" panose="020B0600000000000000" pitchFamily="34" charset="-128"/>
                <a:cs typeface="Arial" panose="020B0604020202020204" pitchFamily="34" charset="0"/>
              </a:rPr>
              <a:t>arc outside</a:t>
            </a:r>
            <a:endParaRPr kumimoji="1" lang="ja-JP" altLang="en-US" sz="1000" b="1">
              <a:latin typeface="Arial" panose="020B0604020202020204" pitchFamily="34" charset="0"/>
              <a:ea typeface="Osaka Regular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7BECAA9-D62E-8749-AA37-9CED171A91DD}"/>
              </a:ext>
            </a:extLst>
          </p:cNvPr>
          <p:cNvSpPr txBox="1"/>
          <p:nvPr/>
        </p:nvSpPr>
        <p:spPr>
          <a:xfrm>
            <a:off x="2076287" y="270940"/>
            <a:ext cx="8239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Accerelator Positioning in tunnel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484E4344-7177-B048-8CB8-48D25F376A34}"/>
              </a:ext>
            </a:extLst>
          </p:cNvPr>
          <p:cNvCxnSpPr>
            <a:cxnSpLocks/>
          </p:cNvCxnSpPr>
          <p:nvPr/>
        </p:nvCxnSpPr>
        <p:spPr>
          <a:xfrm>
            <a:off x="1750423" y="794160"/>
            <a:ext cx="85652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285397BC-89AC-D14B-88C5-72E04FFC0B2A}"/>
              </a:ext>
            </a:extLst>
          </p:cNvPr>
          <p:cNvSpPr txBox="1"/>
          <p:nvPr/>
        </p:nvSpPr>
        <p:spPr>
          <a:xfrm>
            <a:off x="5129529" y="852113"/>
            <a:ext cx="2619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Damping Ring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814909-373C-214F-A68F-FC12DE305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18</a:t>
            </a:fld>
            <a:endParaRPr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751B8FD-2D7C-F840-B471-F5BEC4AB7232}"/>
              </a:ext>
            </a:extLst>
          </p:cNvPr>
          <p:cNvSpPr/>
          <p:nvPr/>
        </p:nvSpPr>
        <p:spPr>
          <a:xfrm>
            <a:off x="6439342" y="4859671"/>
            <a:ext cx="1422123" cy="479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86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C837F9-4282-FD44-B1F6-B115296AA43C}"/>
              </a:ext>
            </a:extLst>
          </p:cNvPr>
          <p:cNvSpPr txBox="1"/>
          <p:nvPr/>
        </p:nvSpPr>
        <p:spPr>
          <a:xfrm>
            <a:off x="1092607" y="1732941"/>
            <a:ext cx="99105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Tunnel Wall 3D-CAD input was finished, September 2020.</a:t>
            </a:r>
          </a:p>
          <a:p>
            <a:r>
              <a:rPr lang="en-US" altLang="ja-JP" sz="2800" b="1">
                <a:latin typeface="Helvetica" pitchFamily="2" charset="0"/>
              </a:rPr>
              <a:t>This will be the start of feedback. 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525E2D4-2571-3D4F-8AB4-36B73F1311E3}"/>
              </a:ext>
            </a:extLst>
          </p:cNvPr>
          <p:cNvSpPr txBox="1"/>
          <p:nvPr/>
        </p:nvSpPr>
        <p:spPr>
          <a:xfrm>
            <a:off x="2943056" y="270940"/>
            <a:ext cx="6144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Creation of 3D tunnel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5669D55-02FB-CF4E-B59A-39D179B8E468}"/>
              </a:ext>
            </a:extLst>
          </p:cNvPr>
          <p:cNvCxnSpPr>
            <a:cxnSpLocks/>
          </p:cNvCxnSpPr>
          <p:nvPr/>
        </p:nvCxnSpPr>
        <p:spPr>
          <a:xfrm>
            <a:off x="2679032" y="794160"/>
            <a:ext cx="6737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40C97E9-58E4-8442-985F-8B84DFD42AE9}"/>
              </a:ext>
            </a:extLst>
          </p:cNvPr>
          <p:cNvSpPr txBox="1"/>
          <p:nvPr/>
        </p:nvSpPr>
        <p:spPr>
          <a:xfrm>
            <a:off x="1175735" y="3310379"/>
            <a:ext cx="82851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Detector Hall will be discussed with MDI group.</a:t>
            </a:r>
          </a:p>
          <a:p>
            <a:endParaRPr lang="en-US" altLang="ja-JP" sz="2400" b="1">
              <a:latin typeface="Helvetica" pitchFamily="2" charset="0"/>
            </a:endParaRPr>
          </a:p>
          <a:p>
            <a:r>
              <a:rPr lang="en-US" altLang="ja-JP" sz="2400" b="1">
                <a:latin typeface="Helvetica" pitchFamily="2" charset="0"/>
              </a:rPr>
              <a:t>Access Tunnels and Vertical Shafts are temporary one. </a:t>
            </a:r>
          </a:p>
          <a:p>
            <a:r>
              <a:rPr lang="en-US" altLang="ja-JP" sz="2400" b="1">
                <a:latin typeface="Helvetica" pitchFamily="2" charset="0"/>
              </a:rPr>
              <a:t>To be studied in preparation phase.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B39EAA-BD98-1340-910C-BAFA53689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89393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4A8EC9-0495-0B45-95AB-FFAF04B13D7B}"/>
              </a:ext>
            </a:extLst>
          </p:cNvPr>
          <p:cNvSpPr txBox="1"/>
          <p:nvPr/>
        </p:nvSpPr>
        <p:spPr>
          <a:xfrm>
            <a:off x="3841585" y="222516"/>
            <a:ext cx="3371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>
                <a:latin typeface="Helvetica" pitchFamily="2" charset="0"/>
              </a:rPr>
              <a:t>CFS design flow</a:t>
            </a:r>
            <a:endParaRPr kumimoji="1" lang="ja-JP" altLang="en-US" sz="3200" b="1">
              <a:latin typeface="Helvetica" pitchFamily="2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50BEDC9-3093-9648-910B-1F9EA4DC87EB}"/>
              </a:ext>
            </a:extLst>
          </p:cNvPr>
          <p:cNvSpPr txBox="1"/>
          <p:nvPr/>
        </p:nvSpPr>
        <p:spPr>
          <a:xfrm>
            <a:off x="771034" y="1508494"/>
            <a:ext cx="9219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Revise the lattice for ILC250 and create geometry file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F0DF8D-0B3B-474C-90C1-BA9670224D52}"/>
              </a:ext>
            </a:extLst>
          </p:cNvPr>
          <p:cNvSpPr txBox="1"/>
          <p:nvPr/>
        </p:nvSpPr>
        <p:spPr>
          <a:xfrm>
            <a:off x="2898698" y="4444292"/>
            <a:ext cx="5519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Create 3D tunnel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EC117AE-DCD6-7145-BFD4-B62B28363474}"/>
              </a:ext>
            </a:extLst>
          </p:cNvPr>
          <p:cNvSpPr txBox="1"/>
          <p:nvPr/>
        </p:nvSpPr>
        <p:spPr>
          <a:xfrm>
            <a:off x="1267475" y="2921192"/>
            <a:ext cx="8839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Create 3D arrangement of accelerator components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42F628D-8E38-DF47-AC73-A1BE34FAA1C2}"/>
              </a:ext>
            </a:extLst>
          </p:cNvPr>
          <p:cNvSpPr txBox="1"/>
          <p:nvPr/>
        </p:nvSpPr>
        <p:spPr>
          <a:xfrm>
            <a:off x="2508808" y="2031714"/>
            <a:ext cx="6564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Optics Deck (as of Feb. 2020)  -&gt;  Geometry file ( CSV format)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8A73E4A-C599-BF49-9965-9668D1CCC8E9}"/>
              </a:ext>
            </a:extLst>
          </p:cNvPr>
          <p:cNvSpPr txBox="1"/>
          <p:nvPr/>
        </p:nvSpPr>
        <p:spPr>
          <a:xfrm>
            <a:off x="2338577" y="3388402"/>
            <a:ext cx="681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Geometry file  -&gt;  3D accelerator components ( by STEP format )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74BBF38-7663-A24B-877E-E8156D933197}"/>
              </a:ext>
            </a:extLst>
          </p:cNvPr>
          <p:cNvSpPr txBox="1"/>
          <p:nvPr/>
        </p:nvSpPr>
        <p:spPr>
          <a:xfrm>
            <a:off x="1569329" y="5654070"/>
            <a:ext cx="84208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Check any interference and check tunnel shape,</a:t>
            </a:r>
          </a:p>
          <a:p>
            <a:r>
              <a:rPr lang="en-US" altLang="ja-JP" sz="2800" b="1">
                <a:latin typeface="Helvetica" pitchFamily="2" charset="0"/>
              </a:rPr>
              <a:t>      then feedback to the tunnel design 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9521DE8-3E16-A446-9D1D-068EF413ACA1}"/>
              </a:ext>
            </a:extLst>
          </p:cNvPr>
          <p:cNvCxnSpPr/>
          <p:nvPr/>
        </p:nvCxnSpPr>
        <p:spPr>
          <a:xfrm>
            <a:off x="3455959" y="745736"/>
            <a:ext cx="42487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0D26C5A-EBAF-474E-B73E-E025946D8F73}"/>
              </a:ext>
            </a:extLst>
          </p:cNvPr>
          <p:cNvCxnSpPr/>
          <p:nvPr/>
        </p:nvCxnSpPr>
        <p:spPr>
          <a:xfrm>
            <a:off x="10139061" y="1371600"/>
            <a:ext cx="0" cy="38523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112FA2F0-6CC2-E54E-89DB-2ECAA3643CFD}"/>
              </a:ext>
            </a:extLst>
          </p:cNvPr>
          <p:cNvCxnSpPr>
            <a:cxnSpLocks/>
          </p:cNvCxnSpPr>
          <p:nvPr/>
        </p:nvCxnSpPr>
        <p:spPr>
          <a:xfrm flipH="1">
            <a:off x="9664928" y="1381493"/>
            <a:ext cx="4826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DFFB878D-5C35-EF4D-B7D4-4227619BB621}"/>
              </a:ext>
            </a:extLst>
          </p:cNvPr>
          <p:cNvCxnSpPr>
            <a:cxnSpLocks/>
          </p:cNvCxnSpPr>
          <p:nvPr/>
        </p:nvCxnSpPr>
        <p:spPr>
          <a:xfrm flipH="1">
            <a:off x="9656460" y="5223933"/>
            <a:ext cx="4826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1637E17-037D-7C45-B57E-071C044B6C08}"/>
              </a:ext>
            </a:extLst>
          </p:cNvPr>
          <p:cNvSpPr txBox="1"/>
          <p:nvPr/>
        </p:nvSpPr>
        <p:spPr>
          <a:xfrm>
            <a:off x="10082757" y="3320046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Helvetica" pitchFamily="2" charset="0"/>
              </a:rPr>
              <a:t>This presentation</a:t>
            </a:r>
            <a:endParaRPr kumimoji="1" lang="ja-JP" altLang="en-US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31" name="スライド番号プレースホルダー 30">
            <a:extLst>
              <a:ext uri="{FF2B5EF4-FFF2-40B4-BE49-F238E27FC236}">
                <a16:creationId xmlns:a16="http://schemas.microsoft.com/office/drawing/2014/main" id="{ECB3DCEE-4813-264C-BB19-63263110E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20882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84C7084-8F15-BA43-BBA4-0F464CEA436D}"/>
              </a:ext>
            </a:extLst>
          </p:cNvPr>
          <p:cNvSpPr txBox="1"/>
          <p:nvPr/>
        </p:nvSpPr>
        <p:spPr>
          <a:xfrm>
            <a:off x="5041373" y="2523066"/>
            <a:ext cx="1053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>
                <a:latin typeface="Helvetica" pitchFamily="2" charset="0"/>
              </a:rPr>
              <a:t>20.5km</a:t>
            </a:r>
            <a:endParaRPr kumimoji="1" lang="ja-JP" altLang="en-US" sz="2000" b="1" i="1">
              <a:latin typeface="Helvetica" pitchFamily="2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E9035B9-822E-1A47-9A5E-941C6A486F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01618" y="-1"/>
            <a:ext cx="1960301" cy="6858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6FFD9FA-4270-764A-A8E3-B7910BF4C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823" y="0"/>
            <a:ext cx="5569453" cy="6858000"/>
          </a:xfrm>
          <a:prstGeom prst="rect">
            <a:avLst/>
          </a:prstGeom>
        </p:spPr>
      </p:pic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28D5279-D956-6949-AB06-EA3D11F872E0}"/>
              </a:ext>
            </a:extLst>
          </p:cNvPr>
          <p:cNvGrpSpPr/>
          <p:nvPr/>
        </p:nvGrpSpPr>
        <p:grpSpPr>
          <a:xfrm>
            <a:off x="2055137" y="0"/>
            <a:ext cx="1442869" cy="6858000"/>
            <a:chOff x="2055137" y="0"/>
            <a:chExt cx="1442869" cy="6858000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3748111E-8A47-CC47-9845-44F2236A4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Photocopy/>
                      </a14:imgEffect>
                      <a14:imgEffect>
                        <a14:saturation sat="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186645" y="0"/>
              <a:ext cx="828530" cy="6858000"/>
            </a:xfrm>
            <a:prstGeom prst="rect">
              <a:avLst/>
            </a:prstGeom>
          </p:spPr>
        </p:pic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72094FB6-AB5D-2546-8754-E45EBC3208DC}"/>
                </a:ext>
              </a:extLst>
            </p:cNvPr>
            <p:cNvSpPr/>
            <p:nvPr/>
          </p:nvSpPr>
          <p:spPr>
            <a:xfrm>
              <a:off x="2055137" y="6762939"/>
              <a:ext cx="679010" cy="95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79AE550-E8CD-6944-941F-C3447E432429}"/>
                </a:ext>
              </a:extLst>
            </p:cNvPr>
            <p:cNvSpPr/>
            <p:nvPr/>
          </p:nvSpPr>
          <p:spPr>
            <a:xfrm>
              <a:off x="2818996" y="6762938"/>
              <a:ext cx="679010" cy="95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003E8CE-3D91-1B43-A856-5F2E0E6091D8}"/>
              </a:ext>
            </a:extLst>
          </p:cNvPr>
          <p:cNvSpPr/>
          <p:nvPr/>
        </p:nvSpPr>
        <p:spPr>
          <a:xfrm>
            <a:off x="2186645" y="2299063"/>
            <a:ext cx="828530" cy="23382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4C8C584-6ADE-7445-B225-BDFA8E3F7AD3}"/>
              </a:ext>
            </a:extLst>
          </p:cNvPr>
          <p:cNvCxnSpPr/>
          <p:nvPr/>
        </p:nvCxnSpPr>
        <p:spPr>
          <a:xfrm flipV="1">
            <a:off x="3015175" y="195943"/>
            <a:ext cx="1635202" cy="2103120"/>
          </a:xfrm>
          <a:prstGeom prst="line">
            <a:avLst/>
          </a:prstGeom>
          <a:ln w="31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1AF2AF09-EAAF-A341-A310-5A47CA5F03A1}"/>
              </a:ext>
            </a:extLst>
          </p:cNvPr>
          <p:cNvCxnSpPr>
            <a:cxnSpLocks/>
          </p:cNvCxnSpPr>
          <p:nvPr/>
        </p:nvCxnSpPr>
        <p:spPr>
          <a:xfrm>
            <a:off x="3006565" y="4635690"/>
            <a:ext cx="1774441" cy="2104744"/>
          </a:xfrm>
          <a:prstGeom prst="line">
            <a:avLst/>
          </a:prstGeom>
          <a:ln w="31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983F48E-F3EA-4A41-B4F6-435BFAEAFA9C}"/>
              </a:ext>
            </a:extLst>
          </p:cNvPr>
          <p:cNvSpPr/>
          <p:nvPr/>
        </p:nvSpPr>
        <p:spPr>
          <a:xfrm>
            <a:off x="4467498" y="3069771"/>
            <a:ext cx="1306286" cy="16589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C87DC800-62D6-374C-9254-C069AC30E6E1}"/>
              </a:ext>
            </a:extLst>
          </p:cNvPr>
          <p:cNvCxnSpPr>
            <a:cxnSpLocks/>
          </p:cNvCxnSpPr>
          <p:nvPr/>
        </p:nvCxnSpPr>
        <p:spPr>
          <a:xfrm flipV="1">
            <a:off x="5766274" y="195943"/>
            <a:ext cx="1382088" cy="2873828"/>
          </a:xfrm>
          <a:prstGeom prst="line">
            <a:avLst/>
          </a:prstGeom>
          <a:ln w="31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C8B9B977-4BB2-D948-BE73-BAE9778F2C50}"/>
              </a:ext>
            </a:extLst>
          </p:cNvPr>
          <p:cNvCxnSpPr>
            <a:cxnSpLocks/>
          </p:cNvCxnSpPr>
          <p:nvPr/>
        </p:nvCxnSpPr>
        <p:spPr>
          <a:xfrm>
            <a:off x="5779143" y="4726316"/>
            <a:ext cx="1509931" cy="2036622"/>
          </a:xfrm>
          <a:prstGeom prst="line">
            <a:avLst/>
          </a:prstGeom>
          <a:ln w="31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68743B4-F03B-4648-BC05-79B0D729C8E1}"/>
              </a:ext>
            </a:extLst>
          </p:cNvPr>
          <p:cNvSpPr txBox="1"/>
          <p:nvPr/>
        </p:nvSpPr>
        <p:spPr>
          <a:xfrm>
            <a:off x="327142" y="421574"/>
            <a:ext cx="1861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Whole ILC tunnel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67B6FB1-DB42-5049-B94E-2A1B537022BD}"/>
              </a:ext>
            </a:extLst>
          </p:cNvPr>
          <p:cNvSpPr txBox="1"/>
          <p:nvPr/>
        </p:nvSpPr>
        <p:spPr>
          <a:xfrm>
            <a:off x="3537131" y="1850015"/>
            <a:ext cx="2097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From PM-8 to PM+8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C31A413-3692-234A-8CB1-0C96879A7E28}"/>
              </a:ext>
            </a:extLst>
          </p:cNvPr>
          <p:cNvSpPr txBox="1"/>
          <p:nvPr/>
        </p:nvSpPr>
        <p:spPr>
          <a:xfrm>
            <a:off x="6534108" y="4433928"/>
            <a:ext cx="1936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Expanded View of</a:t>
            </a:r>
          </a:p>
          <a:p>
            <a:r>
              <a:rPr lang="en-US" altLang="ja-JP" sz="1600" b="1">
                <a:latin typeface="Helvetica" pitchFamily="2" charset="0"/>
              </a:rPr>
              <a:t>Central Area</a:t>
            </a:r>
          </a:p>
        </p:txBody>
      </p:sp>
      <p:sp>
        <p:nvSpPr>
          <p:cNvPr id="36" name="スライド番号プレースホルダー 35">
            <a:extLst>
              <a:ext uri="{FF2B5EF4-FFF2-40B4-BE49-F238E27FC236}">
                <a16:creationId xmlns:a16="http://schemas.microsoft.com/office/drawing/2014/main" id="{ED27F177-F838-A04D-8E46-D77DB10BF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57302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BF7F210-ECC4-D940-A3E6-14B6359D8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894" y="0"/>
            <a:ext cx="7670212" cy="685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8936D45-CCB8-3441-A6C0-939972270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894" y="0"/>
            <a:ext cx="7670212" cy="6858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F7906B4-F10B-5A48-A2F4-A27E786D74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0894" y="0"/>
            <a:ext cx="7670212" cy="68580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5328B35-F00E-9749-A404-9D96D2C40AF6}"/>
              </a:ext>
            </a:extLst>
          </p:cNvPr>
          <p:cNvSpPr txBox="1"/>
          <p:nvPr/>
        </p:nvSpPr>
        <p:spPr>
          <a:xfrm>
            <a:off x="0" y="716951"/>
            <a:ext cx="2030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Detector Hall View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D41A895-5F69-BC41-A328-AD4205A31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59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0845545-EE10-B14D-9B91-96DCB2C34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894" y="0"/>
            <a:ext cx="7670212" cy="685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87C06C8-8E72-694D-BB3A-4AF64035D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894" y="0"/>
            <a:ext cx="7670212" cy="68580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C6020E2-E44C-984A-9CF9-C8F9A52EDECF}"/>
              </a:ext>
            </a:extLst>
          </p:cNvPr>
          <p:cNvSpPr txBox="1"/>
          <p:nvPr/>
        </p:nvSpPr>
        <p:spPr>
          <a:xfrm>
            <a:off x="0" y="716951"/>
            <a:ext cx="1963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Electron-side</a:t>
            </a:r>
          </a:p>
          <a:p>
            <a:r>
              <a:rPr lang="en-US" altLang="ja-JP" sz="1600" b="1">
                <a:latin typeface="Helvetica" pitchFamily="2" charset="0"/>
              </a:rPr>
              <a:t>Main Beam Dump </a:t>
            </a:r>
          </a:p>
          <a:p>
            <a:r>
              <a:rPr lang="en-US" altLang="ja-JP" sz="1600" b="1">
                <a:latin typeface="Helvetica" pitchFamily="2" charset="0"/>
              </a:rPr>
              <a:t>Area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A891C4-C5CB-A845-81E1-23AACD59C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0992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5180399-EC33-FE42-9E9D-0E7B35514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3365" y="0"/>
            <a:ext cx="1960302" cy="685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1B51D01-6B68-9443-84A6-588EA2872F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366" y="0"/>
            <a:ext cx="1960301" cy="6858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94C0E7D-2629-F54B-ACED-5E1782316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7802" y="0"/>
            <a:ext cx="1996942" cy="6858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8E9A53C-6158-B54A-92F3-6761A813E0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7802" y="0"/>
            <a:ext cx="1996942" cy="6858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5FA237A-5081-394B-B9C1-66F21766FAF2}"/>
              </a:ext>
            </a:extLst>
          </p:cNvPr>
          <p:cNvSpPr txBox="1"/>
          <p:nvPr/>
        </p:nvSpPr>
        <p:spPr>
          <a:xfrm>
            <a:off x="0" y="716951"/>
            <a:ext cx="20409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Positron-side</a:t>
            </a:r>
          </a:p>
          <a:p>
            <a:r>
              <a:rPr lang="en-US" altLang="ja-JP" sz="1600" b="1">
                <a:latin typeface="Helvetica" pitchFamily="2" charset="0"/>
              </a:rPr>
              <a:t>BDS tune-up dump</a:t>
            </a:r>
          </a:p>
          <a:p>
            <a:r>
              <a:rPr lang="en-US" altLang="ja-JP" sz="1600" b="1">
                <a:latin typeface="Helvetica" pitchFamily="2" charset="0"/>
              </a:rPr>
              <a:t>and</a:t>
            </a:r>
          </a:p>
          <a:p>
            <a:r>
              <a:rPr lang="en-US" altLang="ja-JP" sz="1600" b="1">
                <a:latin typeface="Helvetica" pitchFamily="2" charset="0"/>
              </a:rPr>
              <a:t>Electron source</a:t>
            </a:r>
          </a:p>
          <a:p>
            <a:r>
              <a:rPr lang="en-US" altLang="ja-JP" sz="1600" b="1">
                <a:latin typeface="Helvetica" pitchFamily="2" charset="0"/>
              </a:rPr>
              <a:t>tune-up dump</a:t>
            </a:r>
          </a:p>
          <a:p>
            <a:r>
              <a:rPr lang="en-US" altLang="ja-JP" sz="1600" b="1">
                <a:latin typeface="Helvetica" pitchFamily="2" charset="0"/>
              </a:rPr>
              <a:t>(Plain View) 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87549F4-1ABE-8646-9CE3-FD344E9E3817}"/>
              </a:ext>
            </a:extLst>
          </p:cNvPr>
          <p:cNvSpPr txBox="1"/>
          <p:nvPr/>
        </p:nvSpPr>
        <p:spPr>
          <a:xfrm>
            <a:off x="5353792" y="716951"/>
            <a:ext cx="20409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Positron-side</a:t>
            </a:r>
          </a:p>
          <a:p>
            <a:r>
              <a:rPr lang="en-US" altLang="ja-JP" sz="1600" b="1">
                <a:latin typeface="Helvetica" pitchFamily="2" charset="0"/>
              </a:rPr>
              <a:t>BDS tune-up dump</a:t>
            </a:r>
          </a:p>
          <a:p>
            <a:r>
              <a:rPr lang="en-US" altLang="ja-JP" sz="1600" b="1">
                <a:latin typeface="Helvetica" pitchFamily="2" charset="0"/>
              </a:rPr>
              <a:t>and</a:t>
            </a:r>
          </a:p>
          <a:p>
            <a:r>
              <a:rPr lang="en-US" altLang="ja-JP" sz="1600" b="1">
                <a:latin typeface="Helvetica" pitchFamily="2" charset="0"/>
              </a:rPr>
              <a:t>Electron source</a:t>
            </a:r>
          </a:p>
          <a:p>
            <a:r>
              <a:rPr lang="en-US" altLang="ja-JP" sz="1600" b="1">
                <a:latin typeface="Helvetica" pitchFamily="2" charset="0"/>
              </a:rPr>
              <a:t>tune-up dump</a:t>
            </a:r>
          </a:p>
          <a:p>
            <a:r>
              <a:rPr lang="en-US" altLang="ja-JP" sz="1600" b="1">
                <a:latin typeface="Helvetica" pitchFamily="2" charset="0"/>
              </a:rPr>
              <a:t>(3D View) </a:t>
            </a:r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23D08393-2D1B-7441-B423-38BDD1DAF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5024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D22FCF7-5822-1F4E-A53E-AA0665337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422" y="0"/>
            <a:ext cx="5185155" cy="685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0E87FF3-D9F7-E746-A426-E76260033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422" y="0"/>
            <a:ext cx="5185155" cy="68580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85CEAE4-B42D-A340-BD1F-187C976908EF}"/>
              </a:ext>
            </a:extLst>
          </p:cNvPr>
          <p:cNvSpPr txBox="1"/>
          <p:nvPr/>
        </p:nvSpPr>
        <p:spPr>
          <a:xfrm>
            <a:off x="152400" y="431943"/>
            <a:ext cx="20858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Positron-side</a:t>
            </a:r>
          </a:p>
          <a:p>
            <a:r>
              <a:rPr lang="en-US" altLang="ja-JP" sz="1600" b="1">
                <a:latin typeface="Helvetica" pitchFamily="2" charset="0"/>
              </a:rPr>
              <a:t>Turn-around</a:t>
            </a:r>
          </a:p>
          <a:p>
            <a:r>
              <a:rPr lang="en-US" altLang="ja-JP" sz="1600" b="1">
                <a:latin typeface="Helvetica" pitchFamily="2" charset="0"/>
              </a:rPr>
              <a:t>and</a:t>
            </a:r>
          </a:p>
          <a:p>
            <a:r>
              <a:rPr lang="en-US" altLang="ja-JP" sz="1600" b="1">
                <a:latin typeface="Helvetica" pitchFamily="2" charset="0"/>
              </a:rPr>
              <a:t>Bunch Compressor</a:t>
            </a:r>
          </a:p>
          <a:p>
            <a:r>
              <a:rPr lang="en-US" altLang="ja-JP" sz="1600" b="1">
                <a:latin typeface="Helvetica" pitchFamily="2" charset="0"/>
              </a:rPr>
              <a:t>tune-up dump 1</a:t>
            </a:r>
          </a:p>
          <a:p>
            <a:r>
              <a:rPr lang="en-US" altLang="ja-JP" sz="1600" b="1">
                <a:latin typeface="Helvetica" pitchFamily="2" charset="0"/>
              </a:rPr>
              <a:t>(3D View) 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FEBE503-57DC-3945-9995-642CB2B65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81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EA91366-EFBF-4D43-85DE-4FB290522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61" y="0"/>
            <a:ext cx="10713678" cy="685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1E77461-18D1-4B40-8ACC-F7DDC0C99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61" y="0"/>
            <a:ext cx="10713678" cy="68580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418CE4C-CB1B-FE42-8EB2-B89A9B64B93C}"/>
              </a:ext>
            </a:extLst>
          </p:cNvPr>
          <p:cNvSpPr txBox="1"/>
          <p:nvPr/>
        </p:nvSpPr>
        <p:spPr>
          <a:xfrm>
            <a:off x="0" y="1168213"/>
            <a:ext cx="1643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Central Region</a:t>
            </a:r>
          </a:p>
          <a:p>
            <a:r>
              <a:rPr lang="en-US" altLang="ja-JP" sz="1600" b="1">
                <a:latin typeface="Helvetica" pitchFamily="2" charset="0"/>
              </a:rPr>
              <a:t>(3D View) 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3A3248-61EE-5440-8D68-DF024E28B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832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EA31621-5CF1-8448-AFC1-F2F4EA960D34}"/>
              </a:ext>
            </a:extLst>
          </p:cNvPr>
          <p:cNvSpPr txBox="1"/>
          <p:nvPr/>
        </p:nvSpPr>
        <p:spPr>
          <a:xfrm>
            <a:off x="1321337" y="270940"/>
            <a:ext cx="9772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Creation of 2D tunnel Plain view and Cross-section view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14FC0283-BCBD-D44B-9292-9096A5F3B97A}"/>
              </a:ext>
            </a:extLst>
          </p:cNvPr>
          <p:cNvCxnSpPr>
            <a:cxnSpLocks/>
          </p:cNvCxnSpPr>
          <p:nvPr/>
        </p:nvCxnSpPr>
        <p:spPr>
          <a:xfrm>
            <a:off x="1188720" y="794160"/>
            <a:ext cx="99048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99CF59-8168-6741-84E2-484D8BA857AE}"/>
              </a:ext>
            </a:extLst>
          </p:cNvPr>
          <p:cNvSpPr txBox="1"/>
          <p:nvPr/>
        </p:nvSpPr>
        <p:spPr>
          <a:xfrm>
            <a:off x="885098" y="964683"/>
            <a:ext cx="1123288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Helvetica" pitchFamily="2" charset="0"/>
              </a:rPr>
              <a:t>   To check any interference </a:t>
            </a:r>
          </a:p>
          <a:p>
            <a:r>
              <a:rPr lang="en-US" altLang="ja-JP" sz="2000" b="1">
                <a:latin typeface="Helvetica" pitchFamily="2" charset="0"/>
              </a:rPr>
              <a:t>        and To get feedback from accelerator expert, MDI expert, civil expert, and safty expert,</a:t>
            </a:r>
          </a:p>
          <a:p>
            <a:endParaRPr kumimoji="1" lang="en-US" altLang="ja-JP" sz="2000" b="1">
              <a:latin typeface="Helvetica" pitchFamily="2" charset="0"/>
            </a:endParaRPr>
          </a:p>
          <a:p>
            <a:r>
              <a:rPr lang="en-US" altLang="ja-JP" sz="2000" b="1">
                <a:latin typeface="Helvetica" pitchFamily="2" charset="0"/>
              </a:rPr>
              <a:t>   2D drawings with precise dimensions are good for those people,</a:t>
            </a:r>
          </a:p>
          <a:p>
            <a:r>
              <a:rPr kumimoji="1" lang="en-US" altLang="ja-JP" sz="2000" b="1">
                <a:latin typeface="Helvetica" pitchFamily="2" charset="0"/>
              </a:rPr>
              <a:t>         They are under preparation.</a:t>
            </a:r>
            <a:endParaRPr kumimoji="1" lang="ja-JP" altLang="en-US" sz="2000" b="1">
              <a:latin typeface="Helvetica" pitchFamily="2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E33C3D24-25BB-8A40-9CDD-01E52597F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67912" y="1747942"/>
            <a:ext cx="4091580" cy="578749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8FD2375-E6B7-C145-95B4-50242DFBC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157318" y="1747946"/>
            <a:ext cx="4091577" cy="578749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A75FB5-C714-8345-A922-C63334579C6B}"/>
              </a:ext>
            </a:extLst>
          </p:cNvPr>
          <p:cNvSpPr txBox="1"/>
          <p:nvPr/>
        </p:nvSpPr>
        <p:spPr>
          <a:xfrm>
            <a:off x="4451832" y="4641689"/>
            <a:ext cx="3740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solidFill>
                  <a:srgbClr val="7030A0"/>
                </a:solidFill>
                <a:latin typeface="Helvetica" pitchFamily="2" charset="0"/>
              </a:rPr>
              <a:t>Example of 2D drawings</a:t>
            </a:r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0B3AB4E2-3F6A-6046-B728-D96202804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330348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F841770-2106-5646-A7C5-BFD9B57A048E}"/>
              </a:ext>
            </a:extLst>
          </p:cNvPr>
          <p:cNvSpPr txBox="1"/>
          <p:nvPr/>
        </p:nvSpPr>
        <p:spPr>
          <a:xfrm>
            <a:off x="839595" y="1119240"/>
            <a:ext cx="105512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1. Based on the Optics Deck as of end of 2019,</a:t>
            </a:r>
          </a:p>
          <a:p>
            <a:r>
              <a:rPr lang="en-US" altLang="ja-JP" sz="2800" b="1">
                <a:latin typeface="Helvetica" pitchFamily="2" charset="0"/>
              </a:rPr>
              <a:t>      the arrangement of accelerator components were made.  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783AFAB-7EC3-6C4C-93E9-08A466AD0F07}"/>
              </a:ext>
            </a:extLst>
          </p:cNvPr>
          <p:cNvSpPr txBox="1"/>
          <p:nvPr/>
        </p:nvSpPr>
        <p:spPr>
          <a:xfrm>
            <a:off x="839595" y="2608343"/>
            <a:ext cx="1095364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>
                <a:latin typeface="Helvetica" pitchFamily="2" charset="0"/>
              </a:rPr>
              <a:t>2. To house the accelerator, 3D tunnel design was made,</a:t>
            </a:r>
          </a:p>
          <a:p>
            <a:r>
              <a:rPr lang="en-US" altLang="ja-JP" sz="2800" b="1">
                <a:latin typeface="Helvetica" pitchFamily="2" charset="0"/>
              </a:rPr>
              <a:t>      based on the most recent discussion, as a tentative design.</a:t>
            </a:r>
          </a:p>
          <a:p>
            <a:r>
              <a:rPr kumimoji="1" lang="en-US" altLang="ja-JP" sz="2800" b="1">
                <a:latin typeface="Helvetica" pitchFamily="2" charset="0"/>
              </a:rPr>
              <a:t>      Check any interference, get feedback from expert</a:t>
            </a:r>
          </a:p>
          <a:p>
            <a:r>
              <a:rPr lang="en-US" altLang="ja-JP" sz="2800" b="1">
                <a:latin typeface="Helvetica" pitchFamily="2" charset="0"/>
              </a:rPr>
              <a:t>      will be done using 2D drawings with precise dimensions.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395AEB-ED8A-154D-BD32-960D2C98F7CA}"/>
              </a:ext>
            </a:extLst>
          </p:cNvPr>
          <p:cNvSpPr txBox="1"/>
          <p:nvPr/>
        </p:nvSpPr>
        <p:spPr>
          <a:xfrm>
            <a:off x="4973496" y="376465"/>
            <a:ext cx="228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>
                <a:latin typeface="Helvetica" pitchFamily="2" charset="0"/>
              </a:rPr>
              <a:t>Summary</a:t>
            </a:r>
            <a:endParaRPr kumimoji="1" lang="ja-JP" altLang="en-US" sz="3600" b="1">
              <a:latin typeface="Helvetica" pitchFamily="2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1D7B61-D92E-FC48-83C5-C58E34BEBC89}"/>
              </a:ext>
            </a:extLst>
          </p:cNvPr>
          <p:cNvSpPr txBox="1"/>
          <p:nvPr/>
        </p:nvSpPr>
        <p:spPr>
          <a:xfrm>
            <a:off x="5422580" y="4774555"/>
            <a:ext cx="5968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(*) 2D drawings will be generated from 3D tunnel design.</a:t>
            </a:r>
          </a:p>
          <a:p>
            <a:r>
              <a:rPr kumimoji="1" lang="en-US" altLang="ja-JP">
                <a:latin typeface="Helvetica" pitchFamily="2" charset="0"/>
              </a:rPr>
              <a:t>    and it is on a way.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96BB707-3742-1642-9014-E087FE6DC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16961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CE95B2-6A0D-584C-893D-4D63CC521EAE}"/>
              </a:ext>
            </a:extLst>
          </p:cNvPr>
          <p:cNvSpPr txBox="1"/>
          <p:nvPr/>
        </p:nvSpPr>
        <p:spPr>
          <a:xfrm>
            <a:off x="5212887" y="2926815"/>
            <a:ext cx="2220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>
                <a:latin typeface="Helvetica" pitchFamily="2" charset="0"/>
              </a:rPr>
              <a:t>End of slide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6B53E02-DBDC-4642-B508-4E7EF815E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83857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4348267-69B6-F749-965D-9A9331119755}"/>
              </a:ext>
            </a:extLst>
          </p:cNvPr>
          <p:cNvSpPr txBox="1"/>
          <p:nvPr/>
        </p:nvSpPr>
        <p:spPr>
          <a:xfrm>
            <a:off x="3030426" y="347139"/>
            <a:ext cx="4641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ILC Lattice Design Update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F9E111-C09A-CE46-AC74-2219607E1E1F}"/>
              </a:ext>
            </a:extLst>
          </p:cNvPr>
          <p:cNvSpPr txBox="1"/>
          <p:nvPr/>
        </p:nvSpPr>
        <p:spPr>
          <a:xfrm>
            <a:off x="469706" y="1114160"/>
            <a:ext cx="1096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Major revision and updates of the optics deck (the lattice)  in 2018 - 2019 </a:t>
            </a:r>
            <a:endParaRPr kumimoji="1" lang="ja-JP" altLang="en-US" sz="2400" b="1">
              <a:latin typeface="Helvetica" pitchFamily="2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FC8B769-8714-4B49-9D8B-BE3EF11D1EA5}"/>
              </a:ext>
            </a:extLst>
          </p:cNvPr>
          <p:cNvCxnSpPr>
            <a:cxnSpLocks/>
          </p:cNvCxnSpPr>
          <p:nvPr/>
        </p:nvCxnSpPr>
        <p:spPr>
          <a:xfrm>
            <a:off x="2802467" y="794160"/>
            <a:ext cx="50969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5568719-A761-A14D-A5C5-CFE81A219007}"/>
              </a:ext>
            </a:extLst>
          </p:cNvPr>
          <p:cNvSpPr txBox="1"/>
          <p:nvPr/>
        </p:nvSpPr>
        <p:spPr>
          <a:xfrm>
            <a:off x="1533034" y="1828246"/>
            <a:ext cx="6875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Helvetica" pitchFamily="2" charset="0"/>
              </a:rPr>
              <a:t>Vertically curved Main Linac, Laser straight in BDS, DR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51503A7-FA27-0E44-89C0-7880744C74C6}"/>
              </a:ext>
            </a:extLst>
          </p:cNvPr>
          <p:cNvSpPr txBox="1"/>
          <p:nvPr/>
        </p:nvSpPr>
        <p:spPr>
          <a:xfrm>
            <a:off x="1533034" y="2436588"/>
            <a:ext cx="10091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Helvetica" pitchFamily="2" charset="0"/>
              </a:rPr>
              <a:t>Put 583m extra-space at both Main Linac upstream for collision timing adjustment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682B032-E60F-0E4E-AE70-8E9508675221}"/>
              </a:ext>
            </a:extLst>
          </p:cNvPr>
          <p:cNvSpPr txBox="1"/>
          <p:nvPr/>
        </p:nvSpPr>
        <p:spPr>
          <a:xfrm>
            <a:off x="1492984" y="3535788"/>
            <a:ext cx="10051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Helvetica" pitchFamily="2" charset="0"/>
              </a:rPr>
              <a:t>Positron undulator dogleg position was optimized to avoid beamline interfarence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74E93D4-231C-C54C-A3B3-8E4AA362DD21}"/>
              </a:ext>
            </a:extLst>
          </p:cNvPr>
          <p:cNvSpPr txBox="1"/>
          <p:nvPr/>
        </p:nvSpPr>
        <p:spPr>
          <a:xfrm>
            <a:off x="1492984" y="5258334"/>
            <a:ext cx="8645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Helvetica" pitchFamily="2" charset="0"/>
              </a:rPr>
              <a:t>Radius at turn-around were increased to widen bend-to-bend distance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569114E-A8CA-394C-B04B-BD5056A645F3}"/>
              </a:ext>
            </a:extLst>
          </p:cNvPr>
          <p:cNvSpPr txBox="1"/>
          <p:nvPr/>
        </p:nvSpPr>
        <p:spPr>
          <a:xfrm>
            <a:off x="1492984" y="5763942"/>
            <a:ext cx="3416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Helvetica" pitchFamily="2" charset="0"/>
              </a:rPr>
              <a:t>All dump lines were added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736C44B-C030-044E-880A-2721E6E1BE40}"/>
              </a:ext>
            </a:extLst>
          </p:cNvPr>
          <p:cNvSpPr txBox="1"/>
          <p:nvPr/>
        </p:nvSpPr>
        <p:spPr>
          <a:xfrm>
            <a:off x="1533034" y="4117397"/>
            <a:ext cx="50145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latin typeface="Helvetica" pitchFamily="2" charset="0"/>
              </a:rPr>
              <a:t>Undulator photon-dump line was added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9093C67-5330-F745-8BC3-761D88AB32BF}"/>
              </a:ext>
            </a:extLst>
          </p:cNvPr>
          <p:cNvSpPr txBox="1"/>
          <p:nvPr/>
        </p:nvSpPr>
        <p:spPr>
          <a:xfrm>
            <a:off x="1492984" y="4717562"/>
            <a:ext cx="6920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latin typeface="Helvetica" pitchFamily="2" charset="0"/>
              </a:rPr>
              <a:t>Electron source Linac position was moved to upstream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E1E1800-B24D-7F47-B4BF-DE77370787AA}"/>
              </a:ext>
            </a:extLst>
          </p:cNvPr>
          <p:cNvSpPr txBox="1"/>
          <p:nvPr/>
        </p:nvSpPr>
        <p:spPr>
          <a:xfrm>
            <a:off x="1492984" y="616405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Helvetica" pitchFamily="2" charset="0"/>
              </a:rPr>
              <a:t>…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3D6D303-2CA6-7248-9593-059797580AF8}"/>
              </a:ext>
            </a:extLst>
          </p:cNvPr>
          <p:cNvSpPr txBox="1"/>
          <p:nvPr/>
        </p:nvSpPr>
        <p:spPr>
          <a:xfrm>
            <a:off x="1533034" y="2986188"/>
            <a:ext cx="8829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Helvetica" pitchFamily="2" charset="0"/>
              </a:rPr>
              <a:t>Make Positron undulator longer and put extra-space for future upgrade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19" name="スライド番号プレースホルダー 18">
            <a:extLst>
              <a:ext uri="{FF2B5EF4-FFF2-40B4-BE49-F238E27FC236}">
                <a16:creationId xmlns:a16="http://schemas.microsoft.com/office/drawing/2014/main" id="{6E34A025-F681-AB48-9358-1931644A6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27922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C405D32-3A95-9B49-B9D6-39120277A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666" y="254003"/>
            <a:ext cx="7007301" cy="369993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43384B3-0741-9742-B0CB-CE135D7F6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9266" y="4070168"/>
            <a:ext cx="3750733" cy="274344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A66D56E-41AD-4B4A-89CF-F538589C046B}"/>
              </a:ext>
            </a:extLst>
          </p:cNvPr>
          <p:cNvSpPr txBox="1"/>
          <p:nvPr/>
        </p:nvSpPr>
        <p:spPr>
          <a:xfrm>
            <a:off x="3957791" y="-12635"/>
            <a:ext cx="44374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latin typeface="Helvetica" pitchFamily="2" charset="0"/>
              </a:rPr>
              <a:t>Overall plot of geometry file output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CCA4EC8-930E-1F47-AC94-D97405467D5C}"/>
              </a:ext>
            </a:extLst>
          </p:cNvPr>
          <p:cNvSpPr txBox="1"/>
          <p:nvPr/>
        </p:nvSpPr>
        <p:spPr>
          <a:xfrm>
            <a:off x="7914965" y="654113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latin typeface="Helvetica" pitchFamily="2" charset="0"/>
              </a:rPr>
              <a:t>X-Z plane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082390-49B1-2943-9AEC-F7EB795DD515}"/>
              </a:ext>
            </a:extLst>
          </p:cNvPr>
          <p:cNvSpPr txBox="1"/>
          <p:nvPr/>
        </p:nvSpPr>
        <p:spPr>
          <a:xfrm>
            <a:off x="3232898" y="4294780"/>
            <a:ext cx="9440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Y</a:t>
            </a:r>
            <a:r>
              <a:rPr kumimoji="1" lang="en-US" altLang="ja-JP" sz="1400">
                <a:latin typeface="Helvetica" pitchFamily="2" charset="0"/>
              </a:rPr>
              <a:t>-Z plane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65FF463-5636-D14A-A821-6B59BF27142A}"/>
              </a:ext>
            </a:extLst>
          </p:cNvPr>
          <p:cNvSpPr txBox="1"/>
          <p:nvPr/>
        </p:nvSpPr>
        <p:spPr>
          <a:xfrm>
            <a:off x="8015549" y="4294779"/>
            <a:ext cx="9440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Y</a:t>
            </a:r>
            <a:r>
              <a:rPr kumimoji="1" lang="en-US" altLang="ja-JP" sz="1400">
                <a:latin typeface="Helvetica" pitchFamily="2" charset="0"/>
              </a:rPr>
              <a:t>-Z plane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B82E50D-E6A3-1943-8369-8C51596F21B0}"/>
              </a:ext>
            </a:extLst>
          </p:cNvPr>
          <p:cNvSpPr txBox="1"/>
          <p:nvPr/>
        </p:nvSpPr>
        <p:spPr>
          <a:xfrm>
            <a:off x="8412158" y="6531806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K. Kubo</a:t>
            </a:r>
            <a:endParaRPr kumimoji="1" lang="ja-JP" altLang="en-US" sz="1400">
              <a:latin typeface="Helvetica" pitchFamily="2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370C5EE-6F65-B34F-9D8E-FC38AFC0BA5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3133" y="4070168"/>
            <a:ext cx="4131734" cy="2364502"/>
          </a:xfrm>
          <a:prstGeom prst="rect">
            <a:avLst/>
          </a:prstGeom>
        </p:spPr>
      </p:pic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3D9395E1-3F3A-7C42-83E5-048DE3D01030}"/>
              </a:ext>
            </a:extLst>
          </p:cNvPr>
          <p:cNvCxnSpPr/>
          <p:nvPr/>
        </p:nvCxnSpPr>
        <p:spPr>
          <a:xfrm flipH="1">
            <a:off x="7914965" y="4070168"/>
            <a:ext cx="1931768" cy="12468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D25AD83-B42D-A840-B85D-6F98F47FEA6E}"/>
              </a:ext>
            </a:extLst>
          </p:cNvPr>
          <p:cNvSpPr txBox="1"/>
          <p:nvPr/>
        </p:nvSpPr>
        <p:spPr>
          <a:xfrm>
            <a:off x="9860567" y="3916279"/>
            <a:ext cx="196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Vertically curved Linac</a:t>
            </a:r>
          </a:p>
          <a:p>
            <a:r>
              <a:rPr kumimoji="1" lang="en-US" altLang="ja-JP" sz="1400">
                <a:latin typeface="Helvetica" pitchFamily="2" charset="0"/>
              </a:rPr>
              <a:t>along geoid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95A947E-8A74-B84C-BC2C-46EC77896B0F}"/>
              </a:ext>
            </a:extLst>
          </p:cNvPr>
          <p:cNvSpPr txBox="1"/>
          <p:nvPr/>
        </p:nvSpPr>
        <p:spPr>
          <a:xfrm>
            <a:off x="504048" y="4294779"/>
            <a:ext cx="196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Vertically curved Linac</a:t>
            </a:r>
          </a:p>
          <a:p>
            <a:r>
              <a:rPr kumimoji="1" lang="en-US" altLang="ja-JP" sz="1400">
                <a:latin typeface="Helvetica" pitchFamily="2" charset="0"/>
              </a:rPr>
              <a:t>along geoid</a:t>
            </a:r>
            <a:endParaRPr kumimoji="1" lang="ja-JP" altLang="en-US" sz="1400">
              <a:latin typeface="Helvetica" pitchFamily="2" charset="0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0DC863E0-4633-F945-B6F3-5ED171693ED5}"/>
              </a:ext>
            </a:extLst>
          </p:cNvPr>
          <p:cNvCxnSpPr>
            <a:cxnSpLocks/>
          </p:cNvCxnSpPr>
          <p:nvPr/>
        </p:nvCxnSpPr>
        <p:spPr>
          <a:xfrm>
            <a:off x="2383773" y="4448667"/>
            <a:ext cx="1773184" cy="803752"/>
          </a:xfrm>
          <a:prstGeom prst="straightConnector1">
            <a:avLst/>
          </a:prstGeom>
          <a:ln>
            <a:solidFill>
              <a:srgbClr val="1D3EE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5CB9505-7C8B-C144-96C3-04E4CE44DBE0}"/>
              </a:ext>
            </a:extLst>
          </p:cNvPr>
          <p:cNvSpPr txBox="1"/>
          <p:nvPr/>
        </p:nvSpPr>
        <p:spPr>
          <a:xfrm>
            <a:off x="9363444" y="845295"/>
            <a:ext cx="246413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* This plots show </a:t>
            </a:r>
          </a:p>
          <a:p>
            <a:r>
              <a:rPr lang="en-US" altLang="ja-JP" sz="1400">
                <a:latin typeface="Helvetica" pitchFamily="2" charset="0"/>
              </a:rPr>
              <a:t>   before left-right turn-over.</a:t>
            </a:r>
          </a:p>
          <a:p>
            <a:r>
              <a:rPr lang="en-US" altLang="ja-JP" sz="1400">
                <a:latin typeface="Helvetica" pitchFamily="2" charset="0"/>
              </a:rPr>
              <a:t>  Not a final.</a:t>
            </a:r>
          </a:p>
          <a:p>
            <a:endParaRPr kumimoji="1" lang="en-US" altLang="ja-JP" sz="1400">
              <a:latin typeface="Helvetica" pitchFamily="2" charset="0"/>
            </a:endParaRPr>
          </a:p>
          <a:p>
            <a:r>
              <a:rPr lang="en-US" altLang="ja-JP" sz="1400">
                <a:latin typeface="Helvetica" pitchFamily="2" charset="0"/>
              </a:rPr>
              <a:t>In order to fit accelerator </a:t>
            </a:r>
          </a:p>
          <a:p>
            <a:r>
              <a:rPr lang="en-US" altLang="ja-JP" sz="1400">
                <a:latin typeface="Helvetica" pitchFamily="2" charset="0"/>
              </a:rPr>
              <a:t>into Kitakami </a:t>
            </a:r>
            <a:r>
              <a:rPr kumimoji="1" lang="en-US" altLang="ja-JP" sz="1400">
                <a:latin typeface="Helvetica" pitchFamily="2" charset="0"/>
              </a:rPr>
              <a:t>candidate site, </a:t>
            </a:r>
          </a:p>
          <a:p>
            <a:r>
              <a:rPr kumimoji="1" lang="en-US" altLang="ja-JP" sz="1400">
                <a:latin typeface="Helvetica" pitchFamily="2" charset="0"/>
              </a:rPr>
              <a:t>left-right turn-over was done.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4BB0C66-B731-AD47-A45C-B5D69A79B552}"/>
              </a:ext>
            </a:extLst>
          </p:cNvPr>
          <p:cNvSpPr txBox="1"/>
          <p:nvPr/>
        </p:nvSpPr>
        <p:spPr>
          <a:xfrm>
            <a:off x="0" y="404581"/>
            <a:ext cx="19527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latin typeface="Helvetica" pitchFamily="2" charset="0"/>
              </a:rPr>
              <a:t>Vertically </a:t>
            </a:r>
          </a:p>
          <a:p>
            <a:r>
              <a:rPr kumimoji="1" lang="en-US" altLang="ja-JP" sz="2000" b="1">
                <a:latin typeface="Helvetica" pitchFamily="2" charset="0"/>
              </a:rPr>
              <a:t>Curved Linacs</a:t>
            </a:r>
            <a:endParaRPr kumimoji="1" lang="ja-JP" altLang="en-US" sz="2000" b="1">
              <a:latin typeface="Helvetica" pitchFamily="2" charset="0"/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6D3BB49D-E3A5-A74E-9662-F4301F2FC5F8}"/>
              </a:ext>
            </a:extLst>
          </p:cNvPr>
          <p:cNvCxnSpPr>
            <a:cxnSpLocks/>
          </p:cNvCxnSpPr>
          <p:nvPr/>
        </p:nvCxnSpPr>
        <p:spPr>
          <a:xfrm flipH="1">
            <a:off x="6104467" y="3177176"/>
            <a:ext cx="3544433" cy="13607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4C22A5F-5831-5A43-8043-64F4E270A61F}"/>
              </a:ext>
            </a:extLst>
          </p:cNvPr>
          <p:cNvSpPr txBox="1"/>
          <p:nvPr/>
        </p:nvSpPr>
        <p:spPr>
          <a:xfrm>
            <a:off x="9648900" y="3023287"/>
            <a:ext cx="168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Laser straight BDS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24" name="スライド番号プレースホルダー 23">
            <a:extLst>
              <a:ext uri="{FF2B5EF4-FFF2-40B4-BE49-F238E27FC236}">
                <a16:creationId xmlns:a16="http://schemas.microsoft.com/office/drawing/2014/main" id="{0B02956E-48EC-F74D-ADA6-CEBE6F944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89666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A06DF14-0271-564C-A26B-833CB28D6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066" y="181890"/>
            <a:ext cx="8525933" cy="325071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969C6C5-E918-254E-9180-DE96F6021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5265" y="3638380"/>
            <a:ext cx="8373534" cy="3219620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ED711B3-72F9-4543-A175-864C3C184DC0}"/>
              </a:ext>
            </a:extLst>
          </p:cNvPr>
          <p:cNvCxnSpPr/>
          <p:nvPr/>
        </p:nvCxnSpPr>
        <p:spPr>
          <a:xfrm>
            <a:off x="3945467" y="3530600"/>
            <a:ext cx="5816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3D7180E-3FE4-3C4E-9413-C0294DCDFEE5}"/>
              </a:ext>
            </a:extLst>
          </p:cNvPr>
          <p:cNvSpPr txBox="1"/>
          <p:nvPr/>
        </p:nvSpPr>
        <p:spPr>
          <a:xfrm>
            <a:off x="0" y="580031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latin typeface="Helvetica" pitchFamily="2" charset="0"/>
              </a:rPr>
              <a:t>Adding dump lines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6968402-3620-F443-8845-4621C8C69996}"/>
              </a:ext>
            </a:extLst>
          </p:cNvPr>
          <p:cNvSpPr txBox="1"/>
          <p:nvPr/>
        </p:nvSpPr>
        <p:spPr>
          <a:xfrm>
            <a:off x="2978898" y="472309"/>
            <a:ext cx="1874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Helvetica" pitchFamily="2" charset="0"/>
              </a:rPr>
              <a:t>e- source dump line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BEA97E-F286-A540-8E16-D431C3163E5E}"/>
              </a:ext>
            </a:extLst>
          </p:cNvPr>
          <p:cNvSpPr txBox="1"/>
          <p:nvPr/>
        </p:nvSpPr>
        <p:spPr>
          <a:xfrm>
            <a:off x="7102165" y="426142"/>
            <a:ext cx="3313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Helvetica" pitchFamily="2" charset="0"/>
              </a:rPr>
              <a:t>e- source dump line (expanded view)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8516D7E-DCB9-1746-9AA6-A05C49BBAC57}"/>
              </a:ext>
            </a:extLst>
          </p:cNvPr>
          <p:cNvSpPr txBox="1"/>
          <p:nvPr/>
        </p:nvSpPr>
        <p:spPr>
          <a:xfrm>
            <a:off x="2956455" y="3875909"/>
            <a:ext cx="1919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Helvetica" pitchFamily="2" charset="0"/>
              </a:rPr>
              <a:t>e+ source dump line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5879E0D-2738-F84B-A4BF-097302BF35BC}"/>
              </a:ext>
            </a:extLst>
          </p:cNvPr>
          <p:cNvSpPr txBox="1"/>
          <p:nvPr/>
        </p:nvSpPr>
        <p:spPr>
          <a:xfrm>
            <a:off x="7102165" y="3837074"/>
            <a:ext cx="1968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Helvetica" pitchFamily="2" charset="0"/>
              </a:rPr>
              <a:t>e+ source dump line </a:t>
            </a:r>
          </a:p>
          <a:p>
            <a:r>
              <a:rPr lang="en-US" altLang="ja-JP" sz="1400" b="1">
                <a:latin typeface="Helvetica" pitchFamily="2" charset="0"/>
              </a:rPr>
              <a:t>(expanded view)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559176A-7548-F04D-A13F-F8655DA3B508}"/>
              </a:ext>
            </a:extLst>
          </p:cNvPr>
          <p:cNvSpPr txBox="1"/>
          <p:nvPr/>
        </p:nvSpPr>
        <p:spPr>
          <a:xfrm>
            <a:off x="569867" y="1079453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>
                <a:latin typeface="Helvetica" pitchFamily="2" charset="0"/>
              </a:rPr>
              <a:t>examples</a:t>
            </a:r>
            <a:endParaRPr kumimoji="1" lang="ja-JP" altLang="en-US" sz="2000" b="1">
              <a:latin typeface="Helvetica" pitchFamily="2" charset="0"/>
            </a:endParaRP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A7FAC13A-3A53-2C46-AC9C-4D5A51A89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5</a:t>
            </a:fld>
            <a:endParaRPr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893230E-C2F1-DD47-92B3-C21346C366C0}"/>
              </a:ext>
            </a:extLst>
          </p:cNvPr>
          <p:cNvSpPr txBox="1"/>
          <p:nvPr/>
        </p:nvSpPr>
        <p:spPr>
          <a:xfrm>
            <a:off x="9958579" y="6635849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K. Kubo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221D393-F0E5-A34D-BBD4-A7092575E542}"/>
              </a:ext>
            </a:extLst>
          </p:cNvPr>
          <p:cNvSpPr txBox="1"/>
          <p:nvPr/>
        </p:nvSpPr>
        <p:spPr>
          <a:xfrm>
            <a:off x="9875861" y="3190853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Helvetica" pitchFamily="2" charset="0"/>
              </a:rPr>
              <a:t>K. Kubo</a:t>
            </a:r>
            <a:endParaRPr kumimoji="1" lang="ja-JP" altLang="en-US" sz="140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701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C3045E-5509-C341-997F-05EF2CD85543}"/>
              </a:ext>
            </a:extLst>
          </p:cNvPr>
          <p:cNvSpPr txBox="1"/>
          <p:nvPr/>
        </p:nvSpPr>
        <p:spPr>
          <a:xfrm>
            <a:off x="1472303" y="1671898"/>
            <a:ext cx="100288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Optics Deck</a:t>
            </a:r>
          </a:p>
          <a:p>
            <a:r>
              <a:rPr lang="en-US" altLang="ja-JP" sz="2800" b="1">
                <a:latin typeface="Helvetica" pitchFamily="2" charset="0"/>
              </a:rPr>
              <a:t>         -&gt; Geometry file  </a:t>
            </a:r>
          </a:p>
          <a:p>
            <a:r>
              <a:rPr lang="en-US" altLang="ja-JP" sz="2800" b="1">
                <a:latin typeface="Helvetica" pitchFamily="2" charset="0"/>
              </a:rPr>
              <a:t>              -&gt;  3D accelerator components ( by STEP format )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224ABA4-0B8C-A243-A5A0-9771B7C71B52}"/>
              </a:ext>
            </a:extLst>
          </p:cNvPr>
          <p:cNvSpPr txBox="1"/>
          <p:nvPr/>
        </p:nvSpPr>
        <p:spPr>
          <a:xfrm>
            <a:off x="1602679" y="270940"/>
            <a:ext cx="9208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Generation of Accelerator Components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AAFD946B-BB36-714D-A84E-ED85549C22AD}"/>
              </a:ext>
            </a:extLst>
          </p:cNvPr>
          <p:cNvCxnSpPr>
            <a:cxnSpLocks/>
          </p:cNvCxnSpPr>
          <p:nvPr/>
        </p:nvCxnSpPr>
        <p:spPr>
          <a:xfrm>
            <a:off x="1472303" y="794160"/>
            <a:ext cx="9339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E200C75-9DA9-2343-986F-DC405F8E95FC}"/>
              </a:ext>
            </a:extLst>
          </p:cNvPr>
          <p:cNvSpPr txBox="1"/>
          <p:nvPr/>
        </p:nvSpPr>
        <p:spPr>
          <a:xfrm>
            <a:off x="1747057" y="3514848"/>
            <a:ext cx="853631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Make accelerator component symbol, like below;</a:t>
            </a:r>
          </a:p>
          <a:p>
            <a:endParaRPr kumimoji="1" lang="en-US" altLang="ja-JP" sz="2800" b="1">
              <a:latin typeface="Helvetica" pitchFamily="2" charset="0"/>
            </a:endParaRPr>
          </a:p>
          <a:p>
            <a:r>
              <a:rPr lang="en-US" altLang="ja-JP" sz="2400">
                <a:latin typeface="Helvetica" pitchFamily="2" charset="0"/>
              </a:rPr>
              <a:t>               </a:t>
            </a:r>
            <a:r>
              <a:rPr lang="en-US" altLang="ja-JP" sz="2400">
                <a:solidFill>
                  <a:srgbClr val="1D3EE3"/>
                </a:solidFill>
                <a:latin typeface="Helvetica" pitchFamily="2" charset="0"/>
              </a:rPr>
              <a:t>Bend : Blue rectanguar   </a:t>
            </a:r>
            <a:r>
              <a:rPr lang="en-US" altLang="ja-JP" sz="1600">
                <a:solidFill>
                  <a:srgbClr val="1D3EE3"/>
                </a:solidFill>
                <a:latin typeface="Helvetica" pitchFamily="2" charset="0"/>
              </a:rPr>
              <a:t>0.5m x 0.5m x L</a:t>
            </a:r>
          </a:p>
          <a:p>
            <a:r>
              <a:rPr kumimoji="1" lang="en-US" altLang="ja-JP" sz="2400">
                <a:latin typeface="Helvetica" pitchFamily="2" charset="0"/>
              </a:rPr>
              <a:t>               </a:t>
            </a:r>
            <a:r>
              <a:rPr kumimoji="1" lang="en-US" altLang="ja-JP" sz="2400">
                <a:solidFill>
                  <a:srgbClr val="FF0000"/>
                </a:solidFill>
                <a:latin typeface="Helvetica" pitchFamily="2" charset="0"/>
              </a:rPr>
              <a:t>Quadrupole : Red cylinder  </a:t>
            </a:r>
            <a:r>
              <a:rPr kumimoji="1" lang="en-US" altLang="ja-JP" sz="1600">
                <a:solidFill>
                  <a:srgbClr val="FF0000"/>
                </a:solidFill>
                <a:latin typeface="Helvetica" pitchFamily="2" charset="0"/>
              </a:rPr>
              <a:t>0.5m x 0.5m x L</a:t>
            </a:r>
          </a:p>
          <a:p>
            <a:r>
              <a:rPr lang="en-US" altLang="ja-JP" sz="2400">
                <a:latin typeface="Helvetica" pitchFamily="2" charset="0"/>
              </a:rPr>
              <a:t>               </a:t>
            </a:r>
            <a:r>
              <a:rPr lang="en-US" altLang="ja-JP" sz="2400">
                <a:solidFill>
                  <a:srgbClr val="FFC000"/>
                </a:solidFill>
                <a:latin typeface="Helvetica" pitchFamily="2" charset="0"/>
              </a:rPr>
              <a:t>Sextupole : Yellow cylinder </a:t>
            </a:r>
            <a:r>
              <a:rPr lang="en-US" altLang="ja-JP" sz="1600">
                <a:solidFill>
                  <a:srgbClr val="FFC000"/>
                </a:solidFill>
                <a:latin typeface="Helvetica" pitchFamily="2" charset="0"/>
              </a:rPr>
              <a:t>0.5m x 0.5m x L</a:t>
            </a:r>
          </a:p>
          <a:p>
            <a:r>
              <a:rPr kumimoji="1" lang="en-US" altLang="ja-JP" sz="2400">
                <a:latin typeface="Helvetica" pitchFamily="2" charset="0"/>
              </a:rPr>
              <a:t>               </a:t>
            </a:r>
            <a:r>
              <a:rPr kumimoji="1" lang="en-US" altLang="ja-JP" sz="2400">
                <a:solidFill>
                  <a:schemeClr val="bg2">
                    <a:lumMod val="75000"/>
                  </a:schemeClr>
                </a:solidFill>
                <a:latin typeface="Helvetica" pitchFamily="2" charset="0"/>
              </a:rPr>
              <a:t>Cavity : silver cylinder </a:t>
            </a:r>
            <a:r>
              <a:rPr kumimoji="1" lang="en-US" altLang="ja-JP" sz="1600">
                <a:solidFill>
                  <a:schemeClr val="bg2">
                    <a:lumMod val="75000"/>
                  </a:schemeClr>
                </a:solidFill>
                <a:latin typeface="Helvetica" pitchFamily="2" charset="0"/>
              </a:rPr>
              <a:t>d=0.2 x L</a:t>
            </a:r>
          </a:p>
          <a:p>
            <a:r>
              <a:rPr lang="en-US" altLang="ja-JP" sz="2400">
                <a:latin typeface="Helvetica" pitchFamily="2" charset="0"/>
              </a:rPr>
              <a:t>               </a:t>
            </a:r>
            <a:r>
              <a:rPr lang="en-US" altLang="ja-JP" sz="2400">
                <a:solidFill>
                  <a:srgbClr val="FFC000"/>
                </a:solidFill>
                <a:latin typeface="Helvetica" pitchFamily="2" charset="0"/>
              </a:rPr>
              <a:t>Cryomodule : Yellow cylinder  </a:t>
            </a:r>
            <a:r>
              <a:rPr lang="en-US" altLang="ja-JP" sz="1600">
                <a:solidFill>
                  <a:srgbClr val="FFC000"/>
                </a:solidFill>
                <a:latin typeface="Helvetica" pitchFamily="2" charset="0"/>
              </a:rPr>
              <a:t>d=1.0 x L</a:t>
            </a:r>
          </a:p>
          <a:p>
            <a:r>
              <a:rPr kumimoji="1" lang="en-US" altLang="ja-JP" sz="2400">
                <a:latin typeface="Helvetica" pitchFamily="2" charset="0"/>
              </a:rPr>
              <a:t>               Drift space : Black line</a:t>
            </a:r>
            <a:endParaRPr kumimoji="1" lang="ja-JP" altLang="en-US" sz="2400">
              <a:latin typeface="Helvetica" pitchFamily="2" charset="0"/>
            </a:endParaRP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8DC7362C-7BF5-944E-9E07-66A934FF6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1371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FB5EF13-89A8-4541-A890-555FB5051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955354" y="-4173232"/>
            <a:ext cx="2281292" cy="12192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3FFDCC7-2308-9640-9EDD-9912F481F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440184" y="-971886"/>
            <a:ext cx="3389701" cy="12270071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A148051-0FB3-1544-8315-D2EB83394EC5}"/>
              </a:ext>
            </a:extLst>
          </p:cNvPr>
          <p:cNvSpPr/>
          <p:nvPr/>
        </p:nvSpPr>
        <p:spPr>
          <a:xfrm>
            <a:off x="3470674" y="118014"/>
            <a:ext cx="6258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>
                <a:latin typeface="Helvetica" pitchFamily="2" charset="0"/>
              </a:rPr>
              <a:t>3D accelerator components</a:t>
            </a:r>
            <a:r>
              <a:rPr lang="en-US" altLang="ja-JP" sz="2400" b="1">
                <a:latin typeface="Helvetica" pitchFamily="2" charset="0"/>
              </a:rPr>
              <a:t> arrangement</a:t>
            </a:r>
            <a:r>
              <a:rPr lang="ja-JP" altLang="en-US" sz="2400" b="1">
                <a:latin typeface="Helvetica" pitchFamily="2" charset="0"/>
              </a:rPr>
              <a:t> 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A28761CA-2E4C-EC4C-8CBF-3638BE096EDB}"/>
              </a:ext>
            </a:extLst>
          </p:cNvPr>
          <p:cNvCxnSpPr>
            <a:cxnSpLocks/>
          </p:cNvCxnSpPr>
          <p:nvPr/>
        </p:nvCxnSpPr>
        <p:spPr>
          <a:xfrm flipV="1">
            <a:off x="0" y="1802674"/>
            <a:ext cx="5342709" cy="1665624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71F89F-E4A6-AD4D-9AD8-3583B158EDD6}"/>
              </a:ext>
            </a:extLst>
          </p:cNvPr>
          <p:cNvCxnSpPr>
            <a:cxnSpLocks/>
          </p:cNvCxnSpPr>
          <p:nvPr/>
        </p:nvCxnSpPr>
        <p:spPr>
          <a:xfrm flipH="1" flipV="1">
            <a:off x="7572104" y="1802674"/>
            <a:ext cx="4619896" cy="1665624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6142846-6FA7-524A-BA21-C5E791E6B84A}"/>
              </a:ext>
            </a:extLst>
          </p:cNvPr>
          <p:cNvSpPr/>
          <p:nvPr/>
        </p:nvSpPr>
        <p:spPr>
          <a:xfrm>
            <a:off x="5830697" y="984562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ILC overall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FF6B9C9-C010-B040-991D-85F3FF3F79FB}"/>
              </a:ext>
            </a:extLst>
          </p:cNvPr>
          <p:cNvSpPr/>
          <p:nvPr/>
        </p:nvSpPr>
        <p:spPr>
          <a:xfrm>
            <a:off x="379131" y="4653832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ILC central region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3119A945-E523-FA49-A17B-B1628C609B82}"/>
              </a:ext>
            </a:extLst>
          </p:cNvPr>
          <p:cNvCxnSpPr>
            <a:cxnSpLocks/>
          </p:cNvCxnSpPr>
          <p:nvPr/>
        </p:nvCxnSpPr>
        <p:spPr>
          <a:xfrm flipH="1">
            <a:off x="2246811" y="3801291"/>
            <a:ext cx="3905796" cy="0"/>
          </a:xfrm>
          <a:prstGeom prst="straightConnector1">
            <a:avLst/>
          </a:prstGeom>
          <a:ln w="28575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742731AA-3193-964D-903E-0F08660CB4A5}"/>
              </a:ext>
            </a:extLst>
          </p:cNvPr>
          <p:cNvCxnSpPr>
            <a:cxnSpLocks/>
          </p:cNvCxnSpPr>
          <p:nvPr/>
        </p:nvCxnSpPr>
        <p:spPr>
          <a:xfrm>
            <a:off x="6152607" y="3801291"/>
            <a:ext cx="0" cy="2029098"/>
          </a:xfrm>
          <a:prstGeom prst="straightConnector1">
            <a:avLst/>
          </a:prstGeom>
          <a:ln w="28575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円/楕円 18">
            <a:extLst>
              <a:ext uri="{FF2B5EF4-FFF2-40B4-BE49-F238E27FC236}">
                <a16:creationId xmlns:a16="http://schemas.microsoft.com/office/drawing/2014/main" id="{88A7F8AC-9443-7E4D-A887-D160CB3A228D}"/>
              </a:ext>
            </a:extLst>
          </p:cNvPr>
          <p:cNvSpPr>
            <a:spLocks noChangeAspect="1"/>
          </p:cNvSpPr>
          <p:nvPr/>
        </p:nvSpPr>
        <p:spPr>
          <a:xfrm>
            <a:off x="6048102" y="3696789"/>
            <a:ext cx="180000" cy="1800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BE70AB-56FB-844F-BCF3-9FD83DEB7801}"/>
              </a:ext>
            </a:extLst>
          </p:cNvPr>
          <p:cNvSpPr txBox="1"/>
          <p:nvPr/>
        </p:nvSpPr>
        <p:spPr>
          <a:xfrm>
            <a:off x="5948865" y="583038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solidFill>
                  <a:srgbClr val="7030A0"/>
                </a:solidFill>
              </a:rPr>
              <a:t>X</a:t>
            </a:r>
            <a:endParaRPr kumimoji="1" lang="ja-JP" altLang="en-US" sz="2400">
              <a:solidFill>
                <a:srgbClr val="7030A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C7F7864-4AE6-5E4D-BF26-D01C26727BCC}"/>
              </a:ext>
            </a:extLst>
          </p:cNvPr>
          <p:cNvSpPr txBox="1"/>
          <p:nvPr/>
        </p:nvSpPr>
        <p:spPr>
          <a:xfrm>
            <a:off x="2043068" y="333962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>
                <a:solidFill>
                  <a:srgbClr val="7030A0"/>
                </a:solidFill>
              </a:rPr>
              <a:t>Z</a:t>
            </a:r>
            <a:endParaRPr kumimoji="1" lang="ja-JP" altLang="en-US" sz="2400">
              <a:solidFill>
                <a:srgbClr val="7030A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BFACA46-8882-7D4C-BEAF-B32CD9FF7D9E}"/>
              </a:ext>
            </a:extLst>
          </p:cNvPr>
          <p:cNvSpPr txBox="1"/>
          <p:nvPr/>
        </p:nvSpPr>
        <p:spPr>
          <a:xfrm>
            <a:off x="6271297" y="3325405"/>
            <a:ext cx="1731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solidFill>
                  <a:srgbClr val="7030A0"/>
                </a:solidFill>
              </a:rPr>
              <a:t>Y (upside +)</a:t>
            </a:r>
            <a:endParaRPr kumimoji="1" lang="ja-JP" altLang="en-US" sz="2400">
              <a:solidFill>
                <a:srgbClr val="7030A0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32BB118-309E-C64F-ACD6-1D9A81503F97}"/>
              </a:ext>
            </a:extLst>
          </p:cNvPr>
          <p:cNvSpPr/>
          <p:nvPr/>
        </p:nvSpPr>
        <p:spPr>
          <a:xfrm>
            <a:off x="6198361" y="2239444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50C8F6B-30BB-4644-BAEE-974E37182188}"/>
              </a:ext>
            </a:extLst>
          </p:cNvPr>
          <p:cNvSpPr/>
          <p:nvPr/>
        </p:nvSpPr>
        <p:spPr>
          <a:xfrm>
            <a:off x="1381969" y="1353894"/>
            <a:ext cx="2210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Electron Main Linac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344E868-D6CC-D341-9544-361CBDF1C6FD}"/>
              </a:ext>
            </a:extLst>
          </p:cNvPr>
          <p:cNvSpPr/>
          <p:nvPr/>
        </p:nvSpPr>
        <p:spPr>
          <a:xfrm>
            <a:off x="9319832" y="1361896"/>
            <a:ext cx="2210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Positron Main Linac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スライド番号プレースホルダー 25">
            <a:extLst>
              <a:ext uri="{FF2B5EF4-FFF2-40B4-BE49-F238E27FC236}">
                <a16:creationId xmlns:a16="http://schemas.microsoft.com/office/drawing/2014/main" id="{3AE2FAE2-6F41-0F49-A16A-F0C1530D3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8362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E8D2BC7-5CC2-4F4B-949D-6B4C85DE6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138359" y="-1138358"/>
            <a:ext cx="4581283" cy="685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806E579-E868-DD4B-B97E-F8BDAEAA2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472358" y="1138358"/>
            <a:ext cx="4581283" cy="68580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0AA283E-ED87-E542-8DD9-1079E3C2F9C1}"/>
              </a:ext>
            </a:extLst>
          </p:cNvPr>
          <p:cNvSpPr/>
          <p:nvPr/>
        </p:nvSpPr>
        <p:spPr>
          <a:xfrm>
            <a:off x="2495006" y="589169"/>
            <a:ext cx="2377439" cy="10828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6E43C5A-8216-DB4B-A359-527634A8F7C7}"/>
              </a:ext>
            </a:extLst>
          </p:cNvPr>
          <p:cNvCxnSpPr>
            <a:cxnSpLocks/>
          </p:cNvCxnSpPr>
          <p:nvPr/>
        </p:nvCxnSpPr>
        <p:spPr>
          <a:xfrm>
            <a:off x="4872445" y="1672046"/>
            <a:ext cx="7319555" cy="604670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61461DDA-41D9-5A48-BDB8-6AC5825D32A5}"/>
              </a:ext>
            </a:extLst>
          </p:cNvPr>
          <p:cNvCxnSpPr>
            <a:cxnSpLocks/>
          </p:cNvCxnSpPr>
          <p:nvPr/>
        </p:nvCxnSpPr>
        <p:spPr>
          <a:xfrm>
            <a:off x="2495006" y="1672046"/>
            <a:ext cx="2838993" cy="618596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D290EAE-B019-EC46-BF42-BF38B799F471}"/>
              </a:ext>
            </a:extLst>
          </p:cNvPr>
          <p:cNvSpPr/>
          <p:nvPr/>
        </p:nvSpPr>
        <p:spPr>
          <a:xfrm>
            <a:off x="143999" y="2576838"/>
            <a:ext cx="2822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Electron-side BDS, RTML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566FA2C-FB8A-A447-9E9E-9110694BEEAC}"/>
              </a:ext>
            </a:extLst>
          </p:cNvPr>
          <p:cNvSpPr/>
          <p:nvPr/>
        </p:nvSpPr>
        <p:spPr>
          <a:xfrm>
            <a:off x="9100765" y="2623004"/>
            <a:ext cx="28222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Electron-side BDS, RTML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   Photon Dump Area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32A391E-B2C7-F946-AF01-52E320C0DAA6}"/>
              </a:ext>
            </a:extLst>
          </p:cNvPr>
          <p:cNvSpPr/>
          <p:nvPr/>
        </p:nvSpPr>
        <p:spPr>
          <a:xfrm>
            <a:off x="8762999" y="5401038"/>
            <a:ext cx="347402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Photon Dump 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to be this point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(~2km from undulator end point)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F20B47B1-6CD3-0E41-9F85-1BFBB27B3684}"/>
              </a:ext>
            </a:extLst>
          </p:cNvPr>
          <p:cNvCxnSpPr>
            <a:cxnSpLocks/>
          </p:cNvCxnSpPr>
          <p:nvPr/>
        </p:nvCxnSpPr>
        <p:spPr>
          <a:xfrm flipH="1">
            <a:off x="9862050" y="4170809"/>
            <a:ext cx="1001893" cy="1230229"/>
          </a:xfrm>
          <a:prstGeom prst="line">
            <a:avLst/>
          </a:prstGeom>
          <a:ln w="31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57A6AACB-0687-EE4E-B25D-A27344D2D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2786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444D6AC-54B7-C242-84A0-570CA1D63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365" y="806016"/>
            <a:ext cx="8506960" cy="5869562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9B71A81-ADFF-2248-A4BC-D23317D93885}"/>
              </a:ext>
            </a:extLst>
          </p:cNvPr>
          <p:cNvSpPr/>
          <p:nvPr/>
        </p:nvSpPr>
        <p:spPr>
          <a:xfrm>
            <a:off x="2151325" y="131077"/>
            <a:ext cx="8629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>
                <a:latin typeface="Helvetica" pitchFamily="2" charset="0"/>
              </a:rPr>
              <a:t>3D </a:t>
            </a:r>
            <a:r>
              <a:rPr lang="en-US" altLang="ja-JP" sz="2400" b="1">
                <a:latin typeface="Helvetica" pitchFamily="2" charset="0"/>
              </a:rPr>
              <a:t>View of components arrangement, looking to IP region</a:t>
            </a:r>
            <a:endParaRPr lang="ja-JP" altLang="en-US" sz="2400" b="1">
              <a:latin typeface="Helvetica" pitchFamily="2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613D0E5-40E5-734B-821B-A254B27144F9}"/>
              </a:ext>
            </a:extLst>
          </p:cNvPr>
          <p:cNvSpPr/>
          <p:nvPr/>
        </p:nvSpPr>
        <p:spPr>
          <a:xfrm>
            <a:off x="183188" y="2707467"/>
            <a:ext cx="2219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Electron-side RTML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Ring to ML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1712299-D471-564B-A45C-CF756C35282F}"/>
              </a:ext>
            </a:extLst>
          </p:cNvPr>
          <p:cNvSpPr/>
          <p:nvPr/>
        </p:nvSpPr>
        <p:spPr>
          <a:xfrm>
            <a:off x="183188" y="4608918"/>
            <a:ext cx="2219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Positron-side RTML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Ring to ML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05B53CB-1B3A-0343-9038-6D70A224F8B0}"/>
              </a:ext>
            </a:extLst>
          </p:cNvPr>
          <p:cNvSpPr/>
          <p:nvPr/>
        </p:nvSpPr>
        <p:spPr>
          <a:xfrm>
            <a:off x="183188" y="3532785"/>
            <a:ext cx="2219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Electron-side RTML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Source to Ring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5544F5E-052A-1840-BAA1-9E92F801E831}"/>
              </a:ext>
            </a:extLst>
          </p:cNvPr>
          <p:cNvSpPr/>
          <p:nvPr/>
        </p:nvSpPr>
        <p:spPr>
          <a:xfrm>
            <a:off x="183188" y="5642248"/>
            <a:ext cx="2219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Positron-side RTML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Source to Ring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7306FDB-D866-4D48-939E-5477D5ECCA92}"/>
              </a:ext>
            </a:extLst>
          </p:cNvPr>
          <p:cNvSpPr/>
          <p:nvPr/>
        </p:nvSpPr>
        <p:spPr>
          <a:xfrm>
            <a:off x="7036834" y="3072550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Electron-side BDS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2A86A96-58D3-6D43-891D-1D9770A787E9}"/>
              </a:ext>
            </a:extLst>
          </p:cNvPr>
          <p:cNvSpPr/>
          <p:nvPr/>
        </p:nvSpPr>
        <p:spPr>
          <a:xfrm>
            <a:off x="7121240" y="6288579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Positron-side BDS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1EAAAF6-BD58-E94E-AFE3-307D9A913006}"/>
              </a:ext>
            </a:extLst>
          </p:cNvPr>
          <p:cNvSpPr/>
          <p:nvPr/>
        </p:nvSpPr>
        <p:spPr>
          <a:xfrm>
            <a:off x="8292543" y="4680564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D7EB69C-B3AA-8D46-8154-6D33F977942A}"/>
              </a:ext>
            </a:extLst>
          </p:cNvPr>
          <p:cNvSpPr/>
          <p:nvPr/>
        </p:nvSpPr>
        <p:spPr>
          <a:xfrm>
            <a:off x="9867119" y="5596081"/>
            <a:ext cx="15311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Electron-side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Main Dump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0DE8A99-B894-C444-9182-E60BEEB5C717}"/>
              </a:ext>
            </a:extLst>
          </p:cNvPr>
          <p:cNvSpPr/>
          <p:nvPr/>
        </p:nvSpPr>
        <p:spPr>
          <a:xfrm>
            <a:off x="10015466" y="3740797"/>
            <a:ext cx="15311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Positron-side</a:t>
            </a:r>
          </a:p>
          <a:p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Main Dump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スライド番号プレースホルダー 14">
            <a:extLst>
              <a:ext uri="{FF2B5EF4-FFF2-40B4-BE49-F238E27FC236}">
                <a16:creationId xmlns:a16="http://schemas.microsoft.com/office/drawing/2014/main" id="{5E3F6D38-2049-5B4E-ABAF-5B74550E5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55471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14591</TotalTime>
  <Words>1099</Words>
  <Application>Microsoft Macintosh PowerPoint</Application>
  <PresentationFormat>ワイド画面</PresentationFormat>
  <Paragraphs>286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7" baseType="lpstr">
      <vt:lpstr>ＭＳ Ｐゴシック</vt:lpstr>
      <vt:lpstr>ＭＳ Ｐ明朝</vt:lpstr>
      <vt:lpstr>Osaka Regular-Mono</vt:lpstr>
      <vt:lpstr>游ゴシック</vt:lpstr>
      <vt:lpstr>Arial</vt:lpstr>
      <vt:lpstr>Helvetica</vt:lpstr>
      <vt:lpstr>Helvetica Regular</vt:lpstr>
      <vt:lpstr>Times New Roman</vt:lpstr>
      <vt:lpstr>Office テーマ</vt:lpstr>
      <vt:lpstr>Tunnel Consideration Update with Accelerator Arrangement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250GeV overall tunnel design</dc:title>
  <dc:creator>早野 仁司</dc:creator>
  <cp:lastModifiedBy>早野 仁司</cp:lastModifiedBy>
  <cp:revision>147</cp:revision>
  <cp:lastPrinted>2018-05-21T08:18:30Z</cp:lastPrinted>
  <dcterms:created xsi:type="dcterms:W3CDTF">2018-05-19T02:12:33Z</dcterms:created>
  <dcterms:modified xsi:type="dcterms:W3CDTF">2020-10-22T13:34:34Z</dcterms:modified>
</cp:coreProperties>
</file>