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739" r:id="rId3"/>
    <p:sldId id="2740" r:id="rId4"/>
    <p:sldId id="2738" r:id="rId5"/>
    <p:sldId id="2741" r:id="rId6"/>
    <p:sldId id="2723" r:id="rId7"/>
    <p:sldId id="2746" r:id="rId8"/>
    <p:sldId id="2713" r:id="rId9"/>
    <p:sldId id="2719" r:id="rId10"/>
    <p:sldId id="343" r:id="rId11"/>
    <p:sldId id="2742" r:id="rId12"/>
    <p:sldId id="2724" r:id="rId13"/>
    <p:sldId id="2715" r:id="rId14"/>
    <p:sldId id="2743" r:id="rId15"/>
    <p:sldId id="2725" r:id="rId16"/>
    <p:sldId id="2744" r:id="rId17"/>
    <p:sldId id="2745" r:id="rId18"/>
    <p:sldId id="2747" r:id="rId19"/>
    <p:sldId id="2748" r:id="rId20"/>
    <p:sldId id="2749" r:id="rId21"/>
    <p:sldId id="2736" r:id="rId22"/>
    <p:sldId id="2750" r:id="rId23"/>
    <p:sldId id="2751" r:id="rId24"/>
    <p:sldId id="2727" r:id="rId25"/>
    <p:sldId id="2728" r:id="rId26"/>
    <p:sldId id="300" r:id="rId27"/>
    <p:sldId id="2752" r:id="rId2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74" autoAdjust="0"/>
    <p:restoredTop sz="94660"/>
  </p:normalViewPr>
  <p:slideViewPr>
    <p:cSldViewPr snapToGrid="0">
      <p:cViewPr varScale="1">
        <p:scale>
          <a:sx n="75" d="100"/>
          <a:sy n="75" d="100"/>
        </p:scale>
        <p:origin x="89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E9EA2-3900-4B18-8CE4-7B4211064D19}" type="datetimeFigureOut">
              <a:rPr kumimoji="1" lang="ja-JP" altLang="en-US" smtClean="0"/>
              <a:t>2020/10/19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886B-C37E-424B-9926-16DAC6CE9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3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424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08249-BA67-3848-9381-2B5EFC70E2BB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52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0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28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8EFB11-4FB7-4CBE-9C71-38A0E2F2F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68546D-7E17-4029-A829-8B347253D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04F7D1-C1B4-43AA-95CE-808C308B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34D1D-3D23-4E5B-A67B-B3F55E9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F0D06D-A360-420C-BC32-0550A314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2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3F5013-C69E-420E-BFE9-3DD0E9D1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45F13D-2632-45BD-9BEF-EB1D21BE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995B5-28E3-409E-A9A5-4635DE23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652B6-0A51-4BFC-8A2B-3C6E6409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E10E2A-96A8-488A-999B-CF43E93A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62980D-3D63-43DA-AE72-06DBE6A03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272AC2-E61D-4B52-AEF9-548936BBD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4E7BCC-4415-4326-A326-DB46F85D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1EE186-A540-406F-BEC8-8DC3D3BE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6B62B-AD72-4DA5-9A20-59A3888A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9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741B0-5E55-4841-98E9-CD68DB59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3C2A1B-2130-4C37-A836-68C268ACA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0ACAC6-5BB7-4ADF-8D27-711D18A8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57E38-D634-4961-BDD2-DE8CD478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1BB70-3906-4B55-84B2-35E76DF9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2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7DBE21-9A44-40F0-8EB1-322B62F3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64A47-EA03-43C9-BD32-38CA70200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FC27-BC90-47B0-A36E-EC11F042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D20C0A-E422-4205-AF85-D9C9754B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7E6243-27A7-4D8B-A938-C9B6B0E3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0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C0261-2F42-46F3-BDCF-14F40368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7B214D-093A-4D07-BD80-81E8AB89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2DEE76-F955-4145-B4A8-2507AB59F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EB63AA-157D-4F4F-B789-4C47E777A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C677D3-FC5D-42AA-8AA7-7CB1AFA2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BCA450-06AE-4929-B0B3-EACBCBE1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9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3D35F-A177-4DCD-87B5-84CCE86F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FFA015-365C-4298-A34C-7224F7B5C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1FE0C-25EA-4FDC-9A58-6D72D4D5C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4654BF-F585-48FC-920A-F061A04BDF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2BAF9C-D7D0-4C85-BFC8-03B7E3DF4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80D7C8-1FB5-45DB-AC26-0E426979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564D97-F16D-4A5F-ABA1-2744FC29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BA0511-AEB3-451B-BBB2-1BDB98B0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96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FCB69-D9A0-40FE-A8C1-FF702B24B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C4FECB-AB4E-40FE-8F8D-392A728E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5CF098-029D-4E81-A279-8710E7DA8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D09A3-1397-4C16-AC86-BB621468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68F4-8FD6-413F-8431-9DDEA7085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20FE0D-E534-450D-B901-AA24DAFBC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25A97A-B436-4045-B0D6-F9B4112B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95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E645C-FA6F-4DFB-8A9E-14512A7E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CBCFB3-B582-4A89-B582-5EB8BAB2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5FBB9E-D353-49D7-81C9-4303848C2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73E076-754F-4CD9-9935-EDAB4BAE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B00CB5-35BD-4976-B683-A15C4FF8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91A26-3E8B-44A8-91E9-F27C09C9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E5CEA-9078-4A76-879C-3387CAE3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92A4C5F-78CD-4879-88EC-EE6C0D53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C2837B-F660-49BF-85EB-3D1218BC6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548502-ADAB-46A2-A040-0EA5AC4A4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99F390-1348-4ADF-AEE0-1A90850C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60F022-886C-4D9C-9449-3CD05CF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41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E3380D-5E90-44CA-B07A-D4BE961C7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7CE9E-0755-4DF7-84D7-6A1032DDA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4385A8-55E7-4C93-BBEA-51D64FD83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2DA81-5741-404B-9FC9-B79281A15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2D1D94-608B-4CBA-A40A-6E4607BAD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54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AE525D-39D0-4D77-B3E9-9EFB7DDBA9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80199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Tasks of IDT and Pre-Lab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ADFF68E-C46C-4710-8AF7-539E029DE2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Kaoru Yokoya (KEK)</a:t>
            </a:r>
          </a:p>
          <a:p>
            <a:r>
              <a:rPr kumimoji="1" lang="en-US" altLang="ja-JP" dirty="0"/>
              <a:t>2020.10.20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48E2DC-0664-4BAE-888D-5BE357354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EA8AFBF-EE2C-4AB3-A7AE-864C0DF49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213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0703" y="388203"/>
            <a:ext cx="8062593" cy="4480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marL="8792"/>
            <a:r>
              <a:rPr lang="en-US" sz="3200" spc="-21" dirty="0">
                <a:latin typeface="+mn-lt"/>
              </a:rPr>
              <a:t>Accelerator activities at ILC Pre-lab phase</a:t>
            </a:r>
            <a:endParaRPr sz="32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FBD2C3-E378-D440-8306-3783C5BB7F43}"/>
              </a:ext>
            </a:extLst>
          </p:cNvPr>
          <p:cNvSpPr/>
          <p:nvPr/>
        </p:nvSpPr>
        <p:spPr>
          <a:xfrm>
            <a:off x="681022" y="1016063"/>
            <a:ext cx="82036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Technical preparations /performance &amp; cost R&amp;D </a:t>
            </a:r>
            <a:r>
              <a:rPr lang="en-US" dirty="0">
                <a:solidFill>
                  <a:srgbClr val="FF0000"/>
                </a:solidFill>
              </a:rPr>
              <a:t>[shared across regions]</a:t>
            </a:r>
          </a:p>
          <a:p>
            <a:pPr marL="238125" lvl="1" indent="-203597">
              <a:buFont typeface="Arial" panose="020B0604020202020204" pitchFamily="34" charset="0"/>
              <a:buChar char="•"/>
            </a:pPr>
            <a:r>
              <a:rPr lang="en-US" dirty="0"/>
              <a:t>SRF performance R&amp;D </a:t>
            </a:r>
          </a:p>
          <a:p>
            <a:pPr marL="238125" lvl="1" indent="-203597">
              <a:buFont typeface="Arial" panose="020B0604020202020204" pitchFamily="34" charset="0"/>
              <a:buChar char="•"/>
            </a:pPr>
            <a:r>
              <a:rPr lang="en-US" dirty="0"/>
              <a:t>Positron source final design and verification </a:t>
            </a:r>
          </a:p>
          <a:p>
            <a:pPr marL="238125" lvl="1" indent="-203597">
              <a:buFont typeface="Arial" panose="020B0604020202020204" pitchFamily="34" charset="0"/>
              <a:buChar char="•"/>
            </a:pPr>
            <a:r>
              <a:rPr lang="en-US" dirty="0"/>
              <a:t>Nanobeams (ATF3 and related): Interaction region: beam focus, control and Damping ring: fast kicker, feedback </a:t>
            </a:r>
          </a:p>
          <a:p>
            <a:pPr marL="238125" lvl="1" indent="-203597">
              <a:buFont typeface="Arial" panose="020B0604020202020204" pitchFamily="34" charset="0"/>
              <a:buChar char="•"/>
            </a:pPr>
            <a:r>
              <a:rPr lang="en-US" dirty="0"/>
              <a:t>Beam dump: system design, beam window, cooling water circulation </a:t>
            </a:r>
          </a:p>
          <a:p>
            <a:pPr marL="238125" lvl="1" indent="-203597">
              <a:buFont typeface="Arial" panose="020B0604020202020204" pitchFamily="34" charset="0"/>
              <a:buChar char="•"/>
            </a:pPr>
            <a:r>
              <a:rPr lang="en-US" dirty="0"/>
              <a:t>Other technical developments considered performance critical </a:t>
            </a:r>
          </a:p>
          <a:p>
            <a:pPr marL="34528" lvl="1"/>
            <a:endParaRPr lang="en-US" dirty="0"/>
          </a:p>
          <a:p>
            <a:r>
              <a:rPr lang="en-US" dirty="0"/>
              <a:t>Final technical design and documentation </a:t>
            </a:r>
            <a:r>
              <a:rPr lang="en-US" dirty="0">
                <a:solidFill>
                  <a:srgbClr val="FF0000"/>
                </a:solidFill>
              </a:rPr>
              <a:t>[central project office in Japan with the help of regional project offices (satellites) ]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Engineering design and documentation, WBS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Cost confirmation/estimates, tender and purchase preparation, transport planning, mass-production planning and QA plans, schedule follow up and construction schedule preparation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Site planning including environmental studies, CE, safety and infrastructure (see below for details)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Review office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Resource follow up and planning (including human resources)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C63C6C-0FFE-4B85-AFA5-7F16FBAC2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CB3373-FA03-4D57-8897-8EA1897EE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612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0703" y="222581"/>
            <a:ext cx="8062593" cy="7792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marL="8792" algn="r"/>
            <a:r>
              <a:rPr lang="en-US" sz="3200" spc="-21" dirty="0">
                <a:latin typeface="+mn-lt"/>
              </a:rPr>
              <a:t>Accelerator activities at ILC Pre-lab phase </a:t>
            </a:r>
            <a:r>
              <a:rPr lang="en-US" sz="2400" spc="-21" dirty="0">
                <a:latin typeface="+mn-lt"/>
              </a:rPr>
              <a:t>(continued)</a:t>
            </a:r>
            <a:endParaRPr sz="24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FBD2C3-E378-D440-8306-3783C5BB7F43}"/>
              </a:ext>
            </a:extLst>
          </p:cNvPr>
          <p:cNvSpPr/>
          <p:nvPr/>
        </p:nvSpPr>
        <p:spPr>
          <a:xfrm>
            <a:off x="540703" y="1324036"/>
            <a:ext cx="82036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Preparation and planning of deliverables </a:t>
            </a:r>
            <a:r>
              <a:rPr lang="en-US" dirty="0">
                <a:solidFill>
                  <a:srgbClr val="FF0000"/>
                </a:solidFill>
              </a:rPr>
              <a:t>[distributed across regions, liaising with the central project office and/or its satellites]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Prototyping and qualification in local industries and laboratories, from SRF production </a:t>
            </a:r>
            <a:r>
              <a:rPr lang="en-US" dirty="0" err="1"/>
              <a:t>Iines</a:t>
            </a:r>
            <a:r>
              <a:rPr lang="en-US" dirty="0"/>
              <a:t> to individual WBS items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Local infrastructure development including preparation for the construction phase (including </a:t>
            </a:r>
            <a:r>
              <a:rPr lang="en-US" dirty="0" err="1"/>
              <a:t>Hub.Lab</a:t>
            </a:r>
            <a:r>
              <a:rPr lang="en-US" dirty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Financial follow up, planning and strategies for these activities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Civil Engineering, local infrastructure and site </a:t>
            </a:r>
            <a:r>
              <a:rPr lang="en-US" dirty="0">
                <a:solidFill>
                  <a:srgbClr val="FF0000"/>
                </a:solidFill>
              </a:rPr>
              <a:t>[host country assisted by selected partners]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Engineering design including cost confirmation/estimate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Environmental impact assessment and land access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Specification</a:t>
            </a:r>
            <a:r>
              <a:rPr lang="ja-JP" altLang="en-US" dirty="0"/>
              <a:t> </a:t>
            </a:r>
            <a:r>
              <a:rPr lang="en-US" altLang="ja-JP" dirty="0"/>
              <a:t>update</a:t>
            </a:r>
            <a:r>
              <a:rPr lang="en-US" dirty="0"/>
              <a:t> of the underground areas including the experimental hall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/>
              <a:t>Specification update for the surface building for technical scientific and administrative needs 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C63C6C-0FFE-4B85-AFA5-7F16FBAC2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9806A4-4818-4B6F-AF94-0B4BA90F2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344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867D2E-89E1-4D73-82FD-E125B4859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07997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What Should be Done This Year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A5B1C7-2A1A-4476-8623-B1AFDD760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27464"/>
            <a:ext cx="7886700" cy="3288485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List up the technical </a:t>
            </a:r>
            <a:r>
              <a:rPr lang="en-US" altLang="ja-JP" dirty="0"/>
              <a:t>preparations to be done in the Pre-Lab</a:t>
            </a:r>
          </a:p>
          <a:p>
            <a:pPr lvl="1"/>
            <a:r>
              <a:rPr kumimoji="1" lang="en-US" altLang="ja-JP" dirty="0"/>
              <a:t>Issues pointed out by SCJ and MEXT</a:t>
            </a:r>
          </a:p>
          <a:p>
            <a:pPr lvl="1"/>
            <a:r>
              <a:rPr lang="en-US" altLang="ja-JP" dirty="0"/>
              <a:t>Technical items necessary for writing EDR</a:t>
            </a:r>
          </a:p>
          <a:p>
            <a:r>
              <a:rPr kumimoji="1" lang="en-US" altLang="ja-JP" dirty="0"/>
              <a:t>Possible partners</a:t>
            </a:r>
          </a:p>
          <a:p>
            <a:pPr lvl="1"/>
            <a:r>
              <a:rPr lang="en-US" altLang="ja-JP" dirty="0"/>
              <a:t>Existing expertise</a:t>
            </a:r>
          </a:p>
          <a:p>
            <a:pPr lvl="1"/>
            <a:r>
              <a:rPr kumimoji="1" lang="en-US" altLang="ja-JP" dirty="0"/>
              <a:t>Need not guarantee now research cooperation and budget</a:t>
            </a:r>
          </a:p>
          <a:p>
            <a:r>
              <a:rPr lang="en-US" altLang="ja-JP" dirty="0"/>
              <a:t>Rough evaluation of the necessary cost</a:t>
            </a:r>
            <a:endParaRPr kumimoji="1" lang="ja-JP" altLang="en-US" dirty="0"/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2EA3F769-B012-4C69-91B3-32D62976DAA3}"/>
              </a:ext>
            </a:extLst>
          </p:cNvPr>
          <p:cNvSpPr txBox="1">
            <a:spLocks/>
          </p:cNvSpPr>
          <p:nvPr/>
        </p:nvSpPr>
        <p:spPr>
          <a:xfrm>
            <a:off x="318782" y="5620624"/>
            <a:ext cx="8439324" cy="8806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2021 Feb.: First draft of budget request (each region/lab.)</a:t>
            </a:r>
          </a:p>
          <a:p>
            <a:r>
              <a:rPr lang="en-US" altLang="ja-JP" dirty="0"/>
              <a:t>To establish Pre-Lab we need KEK-to-Lab bilateral MoU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1B409F-0632-44D7-9C0E-A69D446F0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01068D-7CBF-49C0-BE16-B912EA3F2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784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B02A9B-B1E9-45E8-833F-167E57EF8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8114"/>
            <a:ext cx="7886700" cy="115767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Technical </a:t>
            </a:r>
            <a:r>
              <a:rPr lang="en-US" altLang="ja-JP" dirty="0"/>
              <a:t>Issues Pointed out by SCJ and MEXT on the Sources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C150FC-463C-404B-9F3E-29C9DDD59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ILC Advisory Panel (MEXT)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Target cooling</a:t>
            </a:r>
          </a:p>
          <a:p>
            <a:pPr lvl="1"/>
            <a:r>
              <a:rPr kumimoji="1" lang="en-US" altLang="ja-JP" dirty="0"/>
              <a:t>Replacement of activated target</a:t>
            </a:r>
          </a:p>
          <a:p>
            <a:r>
              <a:rPr lang="en-US" altLang="ja-JP" dirty="0"/>
              <a:t>SCJ</a:t>
            </a:r>
          </a:p>
          <a:p>
            <a:pPr lvl="1"/>
            <a:r>
              <a:rPr lang="en-US" altLang="ja-JP" dirty="0"/>
              <a:t>Prototype rotating target In the preparatory phase should be made in the preparatory phase</a:t>
            </a:r>
          </a:p>
          <a:p>
            <a:pPr lvl="1"/>
            <a:r>
              <a:rPr lang="en-US" altLang="ja-JP" dirty="0"/>
              <a:t>Magnetic focusing system right after target  to be developed in the preparatory phase</a:t>
            </a:r>
          </a:p>
          <a:p>
            <a:pPr lvl="1"/>
            <a:r>
              <a:rPr lang="en-US" altLang="ja-JP" dirty="0"/>
              <a:t>Technology selection by the second year of the preparatory phase (</a:t>
            </a:r>
            <a:r>
              <a:rPr lang="en-US" altLang="ja-JP" dirty="0">
                <a:sym typeface="Wingdings" panose="05000000000000000000" pitchFamily="2" charset="2"/>
              </a:rPr>
              <a:t> must be reconsidered)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FD4330-9C41-4423-9665-3563359D8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091396-160C-4CBA-9C4B-AF36167D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734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8D2F0F-43BF-45EA-AA1E-63CF8AF51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53440"/>
            <a:ext cx="7886700" cy="342228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dirty="0"/>
              <a:t>So far, I listed what </a:t>
            </a:r>
            <a:r>
              <a:rPr lang="en-US" altLang="ja-JP" dirty="0"/>
              <a:t>individual subgroups must do.</a:t>
            </a:r>
            <a:br>
              <a:rPr lang="en-US" altLang="ja-JP" dirty="0"/>
            </a:br>
            <a:r>
              <a:rPr lang="en-US" altLang="ja-JP" dirty="0"/>
              <a:t>Sources subgroup has a bit special issue to be considered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1F0239-A15D-45C9-9788-D18036877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673213"/>
            <a:ext cx="7886700" cy="50375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2B5202-DB33-4CC7-90ED-F35953E72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B284207-0344-4B54-B369-2299D25F6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754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C2AF02-75C3-4C2C-9F67-4FA772458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4994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/>
              <a:t>Special Problem of Sources Subgroup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83991F-E302-4A48-9280-D7D8869E7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49960"/>
            <a:ext cx="7886700" cy="2329629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Technology selection of the positron source</a:t>
            </a:r>
          </a:p>
          <a:p>
            <a:pPr lvl="1"/>
            <a:r>
              <a:rPr lang="en-US" altLang="ja-JP" dirty="0"/>
              <a:t>Undulator (baseline)</a:t>
            </a:r>
          </a:p>
          <a:p>
            <a:pPr lvl="1"/>
            <a:r>
              <a:rPr lang="en-US" altLang="ja-JP" dirty="0"/>
              <a:t>e</a:t>
            </a:r>
            <a:r>
              <a:rPr kumimoji="1" lang="en-US" altLang="ja-JP" dirty="0"/>
              <a:t>-Driven (backup)</a:t>
            </a:r>
          </a:p>
          <a:p>
            <a:r>
              <a:rPr lang="en-US" altLang="ja-JP" dirty="0"/>
              <a:t>Parallel development through the Pre-Lab period would be undesirable from the viewpoint of budget and human resources</a:t>
            </a:r>
            <a:endParaRPr kumimoji="1" lang="en-US" altLang="ja-JP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1654B86-C76C-4DF1-9E56-DE24EF8E89D6}"/>
              </a:ext>
            </a:extLst>
          </p:cNvPr>
          <p:cNvGrpSpPr/>
          <p:nvPr/>
        </p:nvGrpSpPr>
        <p:grpSpPr>
          <a:xfrm>
            <a:off x="200058" y="4674866"/>
            <a:ext cx="4371942" cy="1229155"/>
            <a:chOff x="190225" y="4003805"/>
            <a:chExt cx="4749615" cy="1229155"/>
          </a:xfrm>
        </p:grpSpPr>
        <p:pic>
          <p:nvPicPr>
            <p:cNvPr id="8" name="Picture 4" descr="undulator-scheme-preview">
              <a:extLst>
                <a:ext uri="{FF2B5EF4-FFF2-40B4-BE49-F238E27FC236}">
                  <a16:creationId xmlns:a16="http://schemas.microsoft.com/office/drawing/2014/main" id="{86A48A37-BE9E-4990-8098-236D50356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0225" y="4003805"/>
              <a:ext cx="4749615" cy="1229155"/>
            </a:xfrm>
            <a:prstGeom prst="rect">
              <a:avLst/>
            </a:prstGeom>
            <a:noFill/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ABE40E7-630D-4EDA-9246-4BB4859BB924}"/>
                </a:ext>
              </a:extLst>
            </p:cNvPr>
            <p:cNvSpPr txBox="1"/>
            <p:nvPr/>
          </p:nvSpPr>
          <p:spPr>
            <a:xfrm>
              <a:off x="392649" y="4922567"/>
              <a:ext cx="1369040" cy="27699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125GeV electron</a:t>
              </a:r>
              <a:endParaRPr kumimoji="1" lang="ja-JP" altLang="en-US" sz="1200" dirty="0"/>
            </a:p>
          </p:txBody>
        </p:sp>
        <p:sp>
          <p:nvSpPr>
            <p:cNvPr id="10" name="矢印: 折線 9">
              <a:extLst>
                <a:ext uri="{FF2B5EF4-FFF2-40B4-BE49-F238E27FC236}">
                  <a16:creationId xmlns:a16="http://schemas.microsoft.com/office/drawing/2014/main" id="{A8B0F2AE-A977-4775-913D-E76C5642EE83}"/>
                </a:ext>
              </a:extLst>
            </p:cNvPr>
            <p:cNvSpPr/>
            <p:nvPr/>
          </p:nvSpPr>
          <p:spPr>
            <a:xfrm rot="16200000">
              <a:off x="190225" y="4856293"/>
              <a:ext cx="266975" cy="18288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5E622C5-9FE1-49FA-80FA-2289AEF006C2}"/>
              </a:ext>
            </a:extLst>
          </p:cNvPr>
          <p:cNvGrpSpPr/>
          <p:nvPr/>
        </p:nvGrpSpPr>
        <p:grpSpPr>
          <a:xfrm>
            <a:off x="5004619" y="3860830"/>
            <a:ext cx="3939324" cy="2148282"/>
            <a:chOff x="4653280" y="3215570"/>
            <a:chExt cx="4300495" cy="228113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2E7A80F-9A75-4CA6-9FD2-5E10F99D0807}"/>
                </a:ext>
              </a:extLst>
            </p:cNvPr>
            <p:cNvGrpSpPr/>
            <p:nvPr/>
          </p:nvGrpSpPr>
          <p:grpSpPr>
            <a:xfrm>
              <a:off x="4653280" y="3215570"/>
              <a:ext cx="4300495" cy="2281138"/>
              <a:chOff x="4739475" y="3913655"/>
              <a:chExt cx="4300495" cy="2281138"/>
            </a:xfrm>
          </p:grpSpPr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86F648B0-5821-4240-9C5F-96EE07562F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39475" y="3913655"/>
                <a:ext cx="4300495" cy="1728757"/>
              </a:xfrm>
              <a:prstGeom prst="rect">
                <a:avLst/>
              </a:prstGeom>
            </p:spPr>
          </p:pic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EBC16275-2AD4-4C09-8016-E8C0E5EADE57}"/>
                  </a:ext>
                </a:extLst>
              </p:cNvPr>
              <p:cNvSpPr txBox="1"/>
              <p:nvPr/>
            </p:nvSpPr>
            <p:spPr>
              <a:xfrm>
                <a:off x="4939840" y="5733128"/>
                <a:ext cx="1620351" cy="46166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dirty="0"/>
                  <a:t>3GeV electron from a dedicated </a:t>
                </a:r>
                <a:r>
                  <a:rPr lang="en-US" altLang="ja-JP" sz="1200" dirty="0" err="1"/>
                  <a:t>linac</a:t>
                </a:r>
                <a:endParaRPr kumimoji="1" lang="ja-JP" altLang="en-US" sz="1200" dirty="0"/>
              </a:p>
            </p:txBody>
          </p:sp>
        </p:grpSp>
        <p:sp>
          <p:nvSpPr>
            <p:cNvPr id="13" name="矢印: 折線 12">
              <a:extLst>
                <a:ext uri="{FF2B5EF4-FFF2-40B4-BE49-F238E27FC236}">
                  <a16:creationId xmlns:a16="http://schemas.microsoft.com/office/drawing/2014/main" id="{5DDA5687-0938-4FBC-B28F-2AEADB82FDC5}"/>
                </a:ext>
              </a:extLst>
            </p:cNvPr>
            <p:cNvSpPr/>
            <p:nvPr/>
          </p:nvSpPr>
          <p:spPr>
            <a:xfrm rot="16200000">
              <a:off x="4388267" y="4777583"/>
              <a:ext cx="788201" cy="142555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2AFA9FC4-B1CA-42DF-A982-4EC5B83D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168AA2BE-CEAE-4B82-A8DD-66DD54CE6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762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C2AF02-75C3-4C2C-9F67-4FA772458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8991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800" dirty="0"/>
              <a:t>Choice of the Positron Production System</a:t>
            </a:r>
            <a:endParaRPr kumimoji="1" lang="ja-JP" altLang="en-US" sz="28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83991F-E302-4A48-9280-D7D8869E7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49960"/>
            <a:ext cx="7886700" cy="4927003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To follow the general timeline of the IDT-WG2 looks very tight in this respect</a:t>
            </a:r>
          </a:p>
          <a:p>
            <a:pPr lvl="1"/>
            <a:r>
              <a:rPr lang="en-US" altLang="ja-JP" dirty="0"/>
              <a:t>“2021 Feb.: First draft of budget request (each region/lab.)” </a:t>
            </a:r>
          </a:p>
          <a:p>
            <a:pPr lvl="1"/>
            <a:r>
              <a:rPr lang="en-US" altLang="ja-JP" dirty="0"/>
              <a:t>Impossible to select the technology by this time</a:t>
            </a:r>
          </a:p>
          <a:p>
            <a:pPr lvl="1"/>
            <a:r>
              <a:rPr lang="en-US" altLang="ja-JP" dirty="0"/>
              <a:t>But should be selected by the start of Pre-Lab at the latest</a:t>
            </a:r>
          </a:p>
          <a:p>
            <a:pPr lvl="1"/>
            <a:r>
              <a:rPr lang="en-US" altLang="ja-JP" dirty="0"/>
              <a:t>Next summer-autumn?</a:t>
            </a:r>
          </a:p>
          <a:p>
            <a:pPr lvl="1"/>
            <a:r>
              <a:rPr lang="en-US" altLang="ja-JP" dirty="0"/>
              <a:t>Assign a sort of “priority”?</a:t>
            </a:r>
          </a:p>
          <a:p>
            <a:pPr lvl="1"/>
            <a:r>
              <a:rPr lang="en-US" altLang="ja-JP" dirty="0"/>
              <a:t>How? Do we need a special committee? </a:t>
            </a:r>
          </a:p>
          <a:p>
            <a:r>
              <a:rPr lang="en-US" altLang="ja-JP" dirty="0"/>
              <a:t>Presumably, it would be reasonable to discuss about Pre-Lab plan and to create the list (Work Breakdown) for both schemes at least until February next year.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B282C7-1379-4637-A7B4-0D82B0D47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CAA9838-55EF-4877-8C4B-5E9E5AD80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017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652916-A4D6-4204-9884-52AB799D8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42490"/>
            <a:ext cx="7886700" cy="67709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200" dirty="0"/>
              <a:t>List of what should be done in Pre-Lab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825874-1242-4F7E-ADBA-EB181A67C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89703"/>
            <a:ext cx="7886700" cy="498726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This will be the most urgent subject of WG2 within this year</a:t>
            </a:r>
          </a:p>
          <a:p>
            <a:r>
              <a:rPr kumimoji="1" lang="en-US" altLang="ja-JP" dirty="0"/>
              <a:t>Separate table</a:t>
            </a:r>
            <a:r>
              <a:rPr lang="en-US" altLang="ja-JP" dirty="0"/>
              <a:t>s for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Electron source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Positron source (undulator)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Positron source (e-driven)</a:t>
            </a:r>
          </a:p>
          <a:p>
            <a:r>
              <a:rPr lang="en-US" altLang="ja-JP" dirty="0"/>
              <a:t>Eventually, the list must include </a:t>
            </a:r>
          </a:p>
          <a:p>
            <a:pPr lvl="1"/>
            <a:r>
              <a:rPr kumimoji="1" lang="en-US" altLang="ja-JP" dirty="0"/>
              <a:t>Cost estimation</a:t>
            </a:r>
          </a:p>
          <a:p>
            <a:pPr lvl="1"/>
            <a:r>
              <a:rPr lang="en-US" altLang="ja-JP" dirty="0"/>
              <a:t>Candidates of the partner (labs)</a:t>
            </a:r>
          </a:p>
          <a:p>
            <a:r>
              <a:rPr kumimoji="1" lang="en-US" altLang="ja-JP" dirty="0"/>
              <a:t>The fo</a:t>
            </a:r>
            <a:r>
              <a:rPr lang="en-US" altLang="ja-JP" dirty="0"/>
              <a:t>llowing pages are examples (not even the first draft) created by myself</a:t>
            </a:r>
          </a:p>
          <a:p>
            <a:pPr lvl="1"/>
            <a:r>
              <a:rPr kumimoji="1" lang="en-US" altLang="ja-JP" dirty="0"/>
              <a:t>Just to show what the tables look like</a:t>
            </a:r>
          </a:p>
          <a:p>
            <a:pPr lvl="1"/>
            <a:r>
              <a:rPr lang="en-US" altLang="ja-JP" dirty="0"/>
              <a:t>IDT period is also listed. This is important for positron</a:t>
            </a:r>
          </a:p>
          <a:p>
            <a:pPr lvl="1"/>
            <a:r>
              <a:rPr kumimoji="1" lang="en-US" altLang="ja-JP" dirty="0"/>
              <a:t>Tunnel construction period : some items can be postponed to this period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E2814E-AD2E-4C7A-99E5-3D2CBFB57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6403B4-5C76-4786-8659-CA2699537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874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7392E6F0-7ACB-4E0B-B53D-5C3896C532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7069236"/>
              </p:ext>
            </p:extLst>
          </p:nvPr>
        </p:nvGraphicFramePr>
        <p:xfrm>
          <a:off x="251209" y="2371952"/>
          <a:ext cx="11451891" cy="7485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Worksheet" r:id="rId3" imgW="12382639" imgH="8092440" progId="Excel.Sheet.12">
                  <p:embed/>
                </p:oleObj>
              </mc:Choice>
              <mc:Fallback>
                <p:oleObj name="Worksheet" r:id="rId3" imgW="12382639" imgH="80924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209" y="2371952"/>
                        <a:ext cx="11451891" cy="74854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タイトル 5">
            <a:extLst>
              <a:ext uri="{FF2B5EF4-FFF2-40B4-BE49-F238E27FC236}">
                <a16:creationId xmlns:a16="http://schemas.microsoft.com/office/drawing/2014/main" id="{0349A86D-A414-44E7-A63C-7281A15F4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00483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Electron Source</a:t>
            </a:r>
            <a:endParaRPr lang="ja-JP" altLang="en-US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166AA68-DACC-42B2-AA4A-C9D73A792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5F54B1D3-C744-48B3-B448-AE5A8BB86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12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2EF395-5576-4685-A1E1-D0D4839F5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5742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Undulator Scheme</a:t>
            </a:r>
            <a:endParaRPr kumimoji="1" lang="ja-JP" altLang="en-US" dirty="0"/>
          </a:p>
        </p:txBody>
      </p:sp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7586C68C-7612-478B-8A38-84B0A8A6CC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999264"/>
              </p:ext>
            </p:extLst>
          </p:nvPr>
        </p:nvGraphicFramePr>
        <p:xfrm>
          <a:off x="628650" y="1808705"/>
          <a:ext cx="9870286" cy="7898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Worksheet" r:id="rId3" imgW="12207517" imgH="9768656" progId="Excel.Sheet.12">
                  <p:embed/>
                </p:oleObj>
              </mc:Choice>
              <mc:Fallback>
                <p:oleObj name="Worksheet" r:id="rId3" imgW="12207517" imgH="976865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1808705"/>
                        <a:ext cx="9870286" cy="7898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62CB93-AA8E-40F6-86D9-8A15257E9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22E81AE-0081-455F-8096-1856F5D56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216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477D75-966B-4AFD-AF2A-2AAF4A285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199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ILC Timeline</a:t>
            </a:r>
            <a:endParaRPr kumimoji="1" lang="ja-JP" altLang="en-US" dirty="0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BF691969-5435-477F-A114-225FBFC7C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300" y="4028515"/>
            <a:ext cx="7886700" cy="2464358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IDT: Organize Pre-Lab </a:t>
            </a:r>
          </a:p>
          <a:p>
            <a:r>
              <a:rPr lang="en-US" altLang="ja-JP" dirty="0"/>
              <a:t>Pre-Lab:   </a:t>
            </a:r>
            <a:r>
              <a:rPr lang="en-US" altLang="ja-JP" b="1" dirty="0">
                <a:solidFill>
                  <a:srgbClr val="FF0000"/>
                </a:solidFill>
              </a:rPr>
              <a:t>start at Apr.2022</a:t>
            </a:r>
            <a:r>
              <a:rPr lang="en-US" altLang="ja-JP" dirty="0"/>
              <a:t>,   4 </a:t>
            </a:r>
            <a:r>
              <a:rPr lang="en-US" altLang="ja-JP" dirty="0" err="1"/>
              <a:t>yrs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IDT plan is based one this date</a:t>
            </a:r>
          </a:p>
          <a:p>
            <a:r>
              <a:rPr lang="en-US" altLang="ja-JP" dirty="0"/>
              <a:t>Construction:  10 </a:t>
            </a:r>
            <a:r>
              <a:rPr lang="en-US" altLang="ja-JP" dirty="0" err="1"/>
              <a:t>yrs</a:t>
            </a:r>
            <a:r>
              <a:rPr lang="en-US" altLang="ja-JP" dirty="0"/>
              <a:t> </a:t>
            </a:r>
          </a:p>
          <a:p>
            <a:pPr lvl="1"/>
            <a:r>
              <a:rPr lang="en-US" altLang="ja-JP" dirty="0"/>
              <a:t>Last 1 </a:t>
            </a:r>
            <a:r>
              <a:rPr lang="en-US" altLang="ja-JP" dirty="0" err="1"/>
              <a:t>yr</a:t>
            </a:r>
            <a:r>
              <a:rPr lang="en-US" altLang="ja-JP" dirty="0"/>
              <a:t> : Commissioning</a:t>
            </a:r>
          </a:p>
          <a:p>
            <a:r>
              <a:rPr lang="en-US" altLang="ja-JP" dirty="0"/>
              <a:t>Operation</a:t>
            </a:r>
            <a:endParaRPr lang="ja-JP" altLang="en-US" dirty="0"/>
          </a:p>
        </p:txBody>
      </p:sp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46B2AD86-F119-43FB-ADF2-D45B0AF081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069143"/>
              </p:ext>
            </p:extLst>
          </p:nvPr>
        </p:nvGraphicFramePr>
        <p:xfrm>
          <a:off x="863600" y="2458720"/>
          <a:ext cx="77724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800">
                  <a:extLst>
                    <a:ext uri="{9D8B030D-6E8A-4147-A177-3AD203B41FA5}">
                      <a16:colId xmlns:a16="http://schemas.microsoft.com/office/drawing/2014/main" val="160931633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431066486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3875199092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3965459011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1964141817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758119469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284145476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3663743038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196086527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1759423563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1602101315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3860058922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3322865023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3555364877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1912649341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4037890279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1822946172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3303669054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174800"/>
                  </a:ext>
                </a:extLst>
              </a:tr>
            </a:tbl>
          </a:graphicData>
        </a:graphic>
      </p:graphicFrame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58AB096-C619-4D11-9623-0310E0ABE300}"/>
              </a:ext>
            </a:extLst>
          </p:cNvPr>
          <p:cNvGrpSpPr/>
          <p:nvPr/>
        </p:nvGrpSpPr>
        <p:grpSpPr>
          <a:xfrm>
            <a:off x="222250" y="1972618"/>
            <a:ext cx="8921750" cy="1904688"/>
            <a:chOff x="170180" y="1003770"/>
            <a:chExt cx="8921750" cy="1904688"/>
          </a:xfrm>
        </p:grpSpPr>
        <p:sp>
          <p:nvSpPr>
            <p:cNvPr id="10" name="矢印: 左右 9">
              <a:extLst>
                <a:ext uri="{FF2B5EF4-FFF2-40B4-BE49-F238E27FC236}">
                  <a16:creationId xmlns:a16="http://schemas.microsoft.com/office/drawing/2014/main" id="{BD17A90E-5E27-42D9-9CA2-533F54251885}"/>
                </a:ext>
              </a:extLst>
            </p:cNvPr>
            <p:cNvSpPr/>
            <p:nvPr/>
          </p:nvSpPr>
          <p:spPr>
            <a:xfrm>
              <a:off x="1727200" y="2153920"/>
              <a:ext cx="1686560" cy="18288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E18B2FE9-F99D-4EC3-A92A-60485559E437}"/>
                </a:ext>
              </a:extLst>
            </p:cNvPr>
            <p:cNvSpPr txBox="1"/>
            <p:nvPr/>
          </p:nvSpPr>
          <p:spPr>
            <a:xfrm>
              <a:off x="1971040" y="2405817"/>
              <a:ext cx="11988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Pre-Lab</a:t>
              </a:r>
              <a:endParaRPr kumimoji="1" lang="ja-JP" altLang="en-US" dirty="0"/>
            </a:p>
          </p:txBody>
        </p:sp>
        <p:sp>
          <p:nvSpPr>
            <p:cNvPr id="13" name="矢印: 左右 12">
              <a:extLst>
                <a:ext uri="{FF2B5EF4-FFF2-40B4-BE49-F238E27FC236}">
                  <a16:creationId xmlns:a16="http://schemas.microsoft.com/office/drawing/2014/main" id="{2FD182DB-0018-4EF6-B525-603C1D1ABDB4}"/>
                </a:ext>
              </a:extLst>
            </p:cNvPr>
            <p:cNvSpPr/>
            <p:nvPr/>
          </p:nvSpPr>
          <p:spPr>
            <a:xfrm>
              <a:off x="913130" y="2179318"/>
              <a:ext cx="742950" cy="18287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矢印: 左右 14">
              <a:extLst>
                <a:ext uri="{FF2B5EF4-FFF2-40B4-BE49-F238E27FC236}">
                  <a16:creationId xmlns:a16="http://schemas.microsoft.com/office/drawing/2014/main" id="{04A9F053-064D-4ABE-A54C-18A425075D27}"/>
                </a:ext>
              </a:extLst>
            </p:cNvPr>
            <p:cNvSpPr/>
            <p:nvPr/>
          </p:nvSpPr>
          <p:spPr>
            <a:xfrm>
              <a:off x="3495040" y="2133600"/>
              <a:ext cx="3799840" cy="20320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575C249-877C-495E-9369-69E920E5F1D1}"/>
                </a:ext>
              </a:extLst>
            </p:cNvPr>
            <p:cNvSpPr txBox="1"/>
            <p:nvPr/>
          </p:nvSpPr>
          <p:spPr>
            <a:xfrm>
              <a:off x="1016000" y="2470385"/>
              <a:ext cx="64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IDT</a:t>
              </a:r>
              <a:endParaRPr kumimoji="1" lang="ja-JP" altLang="en-US" dirty="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E1687D3-3B2A-4692-9977-8B8597F8257D}"/>
                </a:ext>
              </a:extLst>
            </p:cNvPr>
            <p:cNvSpPr txBox="1"/>
            <p:nvPr/>
          </p:nvSpPr>
          <p:spPr>
            <a:xfrm>
              <a:off x="4439920" y="2426454"/>
              <a:ext cx="1686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Construction</a:t>
              </a:r>
              <a:endParaRPr kumimoji="1" lang="ja-JP" altLang="en-US" dirty="0"/>
            </a:p>
          </p:txBody>
        </p:sp>
        <p:sp>
          <p:nvSpPr>
            <p:cNvPr id="19" name="矢印: 左右 18">
              <a:extLst>
                <a:ext uri="{FF2B5EF4-FFF2-40B4-BE49-F238E27FC236}">
                  <a16:creationId xmlns:a16="http://schemas.microsoft.com/office/drawing/2014/main" id="{7B3A9F25-05DC-407A-8638-FF6D7396E8F2}"/>
                </a:ext>
              </a:extLst>
            </p:cNvPr>
            <p:cNvSpPr/>
            <p:nvPr/>
          </p:nvSpPr>
          <p:spPr>
            <a:xfrm>
              <a:off x="7313930" y="2128518"/>
              <a:ext cx="407670" cy="158991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2008B718-BD5B-40B5-8B98-C07805E79360}"/>
                </a:ext>
              </a:extLst>
            </p:cNvPr>
            <p:cNvSpPr txBox="1"/>
            <p:nvPr/>
          </p:nvSpPr>
          <p:spPr>
            <a:xfrm>
              <a:off x="6623685" y="2600681"/>
              <a:ext cx="14211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commissioning</a:t>
              </a:r>
              <a:endParaRPr kumimoji="1" lang="ja-JP" altLang="en-US" sz="1400" dirty="0"/>
            </a:p>
          </p:txBody>
        </p:sp>
        <p:sp>
          <p:nvSpPr>
            <p:cNvPr id="21" name="矢印: 右 20">
              <a:extLst>
                <a:ext uri="{FF2B5EF4-FFF2-40B4-BE49-F238E27FC236}">
                  <a16:creationId xmlns:a16="http://schemas.microsoft.com/office/drawing/2014/main" id="{F638E017-2BF3-4932-8469-27A3EB84D34C}"/>
                </a:ext>
              </a:extLst>
            </p:cNvPr>
            <p:cNvSpPr/>
            <p:nvPr/>
          </p:nvSpPr>
          <p:spPr>
            <a:xfrm>
              <a:off x="7752080" y="2092960"/>
              <a:ext cx="916940" cy="1828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DBAFBCF-2696-4444-848D-F1E323E401D6}"/>
                </a:ext>
              </a:extLst>
            </p:cNvPr>
            <p:cNvSpPr txBox="1"/>
            <p:nvPr/>
          </p:nvSpPr>
          <p:spPr>
            <a:xfrm>
              <a:off x="7670800" y="2336800"/>
              <a:ext cx="14211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Operation</a:t>
              </a:r>
              <a:endParaRPr kumimoji="1" lang="ja-JP" altLang="en-US" dirty="0"/>
            </a:p>
          </p:txBody>
        </p:sp>
        <p:sp>
          <p:nvSpPr>
            <p:cNvPr id="23" name="矢印: 折線 22">
              <a:extLst>
                <a:ext uri="{FF2B5EF4-FFF2-40B4-BE49-F238E27FC236}">
                  <a16:creationId xmlns:a16="http://schemas.microsoft.com/office/drawing/2014/main" id="{6CAD0F18-8EEC-41B6-AB34-3DF2D8B16F02}"/>
                </a:ext>
              </a:extLst>
            </p:cNvPr>
            <p:cNvSpPr/>
            <p:nvPr/>
          </p:nvSpPr>
          <p:spPr>
            <a:xfrm rot="16200000" flipH="1" flipV="1">
              <a:off x="788787" y="1126537"/>
              <a:ext cx="307107" cy="363220"/>
            </a:xfrm>
            <a:prstGeom prst="bentArrow">
              <a:avLst>
                <a:gd name="adj1" fmla="val 25000"/>
                <a:gd name="adj2" fmla="val 21809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1D6D3B9C-09B2-48B2-A651-CCF1450CEBEC}"/>
                </a:ext>
              </a:extLst>
            </p:cNvPr>
            <p:cNvSpPr txBox="1"/>
            <p:nvPr/>
          </p:nvSpPr>
          <p:spPr>
            <a:xfrm>
              <a:off x="170180" y="1003770"/>
              <a:ext cx="81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now</a:t>
              </a:r>
              <a:endParaRPr kumimoji="1" lang="ja-JP" altLang="en-US" dirty="0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B608FE5-6064-4B60-BD64-AAA20FE24F5A}"/>
              </a:ext>
            </a:extLst>
          </p:cNvPr>
          <p:cNvSpPr txBox="1"/>
          <p:nvPr/>
        </p:nvSpPr>
        <p:spPr>
          <a:xfrm>
            <a:off x="749300" y="1381760"/>
            <a:ext cx="3690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Hypothetical Timeline</a:t>
            </a:r>
            <a:endParaRPr kumimoji="1" lang="ja-JP" altLang="en-US" sz="2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D49E41C-C206-4809-9BDB-27FDE2C5F92E}"/>
              </a:ext>
            </a:extLst>
          </p:cNvPr>
          <p:cNvSpPr txBox="1"/>
          <p:nvPr/>
        </p:nvSpPr>
        <p:spPr>
          <a:xfrm rot="16200000">
            <a:off x="3136007" y="1988551"/>
            <a:ext cx="718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2026</a:t>
            </a:r>
            <a:endParaRPr kumimoji="1" lang="ja-JP" altLang="en-US" sz="16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C1C42F8-576B-4790-AA43-922B7010CAC6}"/>
              </a:ext>
            </a:extLst>
          </p:cNvPr>
          <p:cNvSpPr txBox="1"/>
          <p:nvPr/>
        </p:nvSpPr>
        <p:spPr>
          <a:xfrm rot="16200000">
            <a:off x="7382887" y="1996748"/>
            <a:ext cx="718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2036</a:t>
            </a:r>
            <a:endParaRPr kumimoji="1" lang="ja-JP" altLang="en-US" sz="16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A5BFC87-7F3C-4A7F-8172-B0AEAF7F0AF9}"/>
              </a:ext>
            </a:extLst>
          </p:cNvPr>
          <p:cNvSpPr txBox="1"/>
          <p:nvPr/>
        </p:nvSpPr>
        <p:spPr>
          <a:xfrm rot="16200000">
            <a:off x="1397095" y="1996748"/>
            <a:ext cx="718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2022</a:t>
            </a:r>
            <a:endParaRPr kumimoji="1" lang="ja-JP" altLang="en-US" sz="1600" dirty="0"/>
          </a:p>
        </p:txBody>
      </p:sp>
      <p:sp>
        <p:nvSpPr>
          <p:cNvPr id="32" name="日付プレースホルダー 31">
            <a:extLst>
              <a:ext uri="{FF2B5EF4-FFF2-40B4-BE49-F238E27FC236}">
                <a16:creationId xmlns:a16="http://schemas.microsoft.com/office/drawing/2014/main" id="{6F35A207-2E96-4215-8A6D-DA5B7DCC5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33" name="スライド番号プレースホルダー 32">
            <a:extLst>
              <a:ext uri="{FF2B5EF4-FFF2-40B4-BE49-F238E27FC236}">
                <a16:creationId xmlns:a16="http://schemas.microsoft.com/office/drawing/2014/main" id="{4690B71A-F965-4CFA-ACA4-1AFB7203F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193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8BE2C5-9D3A-496C-B131-A9D41A1F7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92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-Driven Source</a:t>
            </a:r>
            <a:endParaRPr kumimoji="1" lang="ja-JP" altLang="en-US" dirty="0"/>
          </a:p>
        </p:txBody>
      </p:sp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FD49EFEF-7AB5-4161-A5A9-FB146255A0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183912"/>
              </p:ext>
            </p:extLst>
          </p:nvPr>
        </p:nvGraphicFramePr>
        <p:xfrm>
          <a:off x="351541" y="1416818"/>
          <a:ext cx="11294538" cy="8951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Worksheet" r:id="rId3" imgW="12116077" imgH="9601200" progId="Excel.Sheet.12">
                  <p:embed/>
                </p:oleObj>
              </mc:Choice>
              <mc:Fallback>
                <p:oleObj name="Worksheet" r:id="rId3" imgW="12116077" imgH="9601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1541" y="1416818"/>
                        <a:ext cx="11294538" cy="8951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B46D8B-D0A4-4997-93D7-8130C35BF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FF21A5F-99FA-4578-8C9E-31AD2D27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991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82F483-97C5-4055-9C2B-CA77F04C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135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Civil Engineering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48CB53F-32A6-4800-AB63-FE4F77BF8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3330"/>
            <a:ext cx="7886700" cy="4832838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Design choice of the positron source has a strong impact to the civil engineering (CE) of the whole system </a:t>
            </a:r>
          </a:p>
          <a:p>
            <a:r>
              <a:rPr lang="en-US" altLang="ja-JP" dirty="0"/>
              <a:t>CE is not our (sources subgroup) responsibility, but</a:t>
            </a:r>
          </a:p>
          <a:p>
            <a:r>
              <a:rPr lang="en-US" altLang="ja-JP" dirty="0"/>
              <a:t>We must give inputs to the CFS subgroup</a:t>
            </a:r>
          </a:p>
          <a:p>
            <a:r>
              <a:rPr kumimoji="1" lang="en-US" altLang="ja-JP" dirty="0"/>
              <a:t>The CE design must be ready to start tunnel  construction </a:t>
            </a:r>
            <a:r>
              <a:rPr lang="en-US" altLang="ja-JP" dirty="0"/>
              <a:t>by</a:t>
            </a:r>
            <a:r>
              <a:rPr kumimoji="1" lang="en-US" altLang="ja-JP" dirty="0"/>
              <a:t> the end of year 4 of Pre-Lab.</a:t>
            </a:r>
          </a:p>
          <a:p>
            <a:r>
              <a:rPr lang="en-US" altLang="ja-JP" dirty="0"/>
              <a:t>This is the strongest reason that we have to decide the positron source as soon as possible</a:t>
            </a:r>
          </a:p>
          <a:p>
            <a:r>
              <a:rPr kumimoji="1" lang="en-US" altLang="ja-JP" dirty="0"/>
              <a:t>There is a team at KEK to discuss about the beamline for CFS (don’t know the official name) since the end of 2018</a:t>
            </a:r>
          </a:p>
          <a:p>
            <a:pPr lvl="1"/>
            <a:r>
              <a:rPr lang="en-US" altLang="ja-JP" dirty="0" err="1"/>
              <a:t>K.Kubo</a:t>
            </a:r>
            <a:r>
              <a:rPr lang="en-US" altLang="ja-JP" dirty="0"/>
              <a:t> (chair), </a:t>
            </a:r>
            <a:r>
              <a:rPr lang="en-US" altLang="ja-JP" dirty="0" err="1"/>
              <a:t>N.Terunuma</a:t>
            </a:r>
            <a:r>
              <a:rPr lang="en-US" altLang="ja-JP" dirty="0"/>
              <a:t>, </a:t>
            </a:r>
            <a:r>
              <a:rPr lang="en-US" altLang="ja-JP" dirty="0" err="1"/>
              <a:t>H.Hayano</a:t>
            </a:r>
            <a:r>
              <a:rPr lang="en-US" altLang="ja-JP" dirty="0"/>
              <a:t>, </a:t>
            </a:r>
            <a:r>
              <a:rPr lang="en-US" altLang="ja-JP" dirty="0" err="1"/>
              <a:t>T.Okugi</a:t>
            </a:r>
            <a:r>
              <a:rPr lang="en-US" altLang="ja-JP" dirty="0"/>
              <a:t>, </a:t>
            </a:r>
            <a:r>
              <a:rPr lang="en-US" altLang="ja-JP" dirty="0" err="1"/>
              <a:t>T.Sanuki</a:t>
            </a:r>
            <a:r>
              <a:rPr lang="en-US" altLang="ja-JP" dirty="0"/>
              <a:t>, </a:t>
            </a:r>
            <a:r>
              <a:rPr lang="en-US" altLang="ja-JP" dirty="0" err="1"/>
              <a:t>S.Michizono</a:t>
            </a:r>
            <a:r>
              <a:rPr lang="en-US" altLang="ja-JP" dirty="0"/>
              <a:t>, 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K.Yokoya</a:t>
            </a:r>
            <a:endParaRPr kumimoji="1" lang="en-US" altLang="ja-JP" dirty="0"/>
          </a:p>
          <a:p>
            <a:pPr lvl="1"/>
            <a:r>
              <a:rPr lang="en-US" altLang="ja-JP" dirty="0"/>
              <a:t>2 designs are on-going, one for undulator scheme, the other for e-driven scheme (with later addition of undulator)</a:t>
            </a:r>
          </a:p>
          <a:p>
            <a:pPr lvl="1"/>
            <a:r>
              <a:rPr kumimoji="1" lang="en-US" altLang="ja-JP" dirty="0"/>
              <a:t>The layout for undulator scheme done by </a:t>
            </a:r>
            <a:r>
              <a:rPr lang="en-US" altLang="ja-JP" dirty="0"/>
              <a:t>~</a:t>
            </a:r>
            <a:r>
              <a:rPr kumimoji="1" lang="en-US" altLang="ja-JP" dirty="0"/>
              <a:t>February this year (more refinement needed for EDR, of course)</a:t>
            </a:r>
          </a:p>
          <a:p>
            <a:pPr lvl="1"/>
            <a:r>
              <a:rPr lang="en-US" altLang="ja-JP" dirty="0"/>
              <a:t>The layout for e-driven has been nearly done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34CAF1-F5C6-4470-B97B-DE6BD7527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7F652C6-11C1-4DFB-8546-EBDB9A4BA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836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82F483-97C5-4055-9C2B-CA77F04C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5923"/>
            <a:ext cx="7886700" cy="68135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altLang="ja-JP" sz="3600" dirty="0"/>
              <a:t>Civil Engineering for Undulator Scheme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48CB53F-32A6-4800-AB63-FE4F77BF8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Based on TDR, with the energy change 500</a:t>
            </a:r>
            <a:r>
              <a:rPr lang="en-US" altLang="ja-JP" dirty="0">
                <a:sym typeface="Wingdings" panose="05000000000000000000" pitchFamily="2" charset="2"/>
              </a:rPr>
              <a:t>250 GeV</a:t>
            </a:r>
            <a:endParaRPr kumimoji="1" lang="en-US" altLang="ja-JP" dirty="0"/>
          </a:p>
          <a:p>
            <a:r>
              <a:rPr lang="en-US" altLang="ja-JP" dirty="0"/>
              <a:t>In addition, there have been tremendous number of small changes since TDR</a:t>
            </a:r>
          </a:p>
          <a:p>
            <a:pPr lvl="1"/>
            <a:r>
              <a:rPr kumimoji="1" lang="en-US" altLang="ja-JP" dirty="0"/>
              <a:t>Mirror flip of whole layout</a:t>
            </a:r>
          </a:p>
          <a:p>
            <a:pPr lvl="1"/>
            <a:r>
              <a:rPr kumimoji="1" lang="en-US" altLang="ja-JP" dirty="0"/>
              <a:t>Undulator length 147m </a:t>
            </a:r>
            <a:r>
              <a:rPr kumimoji="1" lang="en-US" altLang="ja-JP" dirty="0">
                <a:sym typeface="Wingdings" panose="05000000000000000000" pitchFamily="2" charset="2"/>
              </a:rPr>
              <a:t> 231m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Undulator moved downstream by ~160m to shorten the distance to the target for 125GeV beam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Electron injector </a:t>
            </a:r>
            <a:r>
              <a:rPr kumimoji="1" lang="en-US" altLang="ja-JP" dirty="0" err="1">
                <a:sym typeface="Wingdings" panose="05000000000000000000" pitchFamily="2" charset="2"/>
              </a:rPr>
              <a:t>linac</a:t>
            </a:r>
            <a:r>
              <a:rPr kumimoji="1" lang="en-US" altLang="ja-JP" dirty="0">
                <a:sym typeface="Wingdings" panose="05000000000000000000" pitchFamily="2" charset="2"/>
              </a:rPr>
              <a:t> moved upstream in BDS tunnel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Damping ring lattice changed for smaller horizontal emittance (~2/3)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Turn-around lengthened a bit to relax the tight layout</a:t>
            </a:r>
          </a:p>
          <a:p>
            <a:pPr lvl="1"/>
            <a:r>
              <a:rPr kumimoji="1" lang="en-US" altLang="ja-JP" dirty="0"/>
              <a:t>Numerous length adjustment</a:t>
            </a:r>
          </a:p>
          <a:p>
            <a:pPr lvl="1"/>
            <a:r>
              <a:rPr kumimoji="1" lang="en-US" altLang="ja-JP" dirty="0"/>
              <a:t>And so on……….</a:t>
            </a:r>
          </a:p>
          <a:p>
            <a:r>
              <a:rPr lang="en-US" altLang="ja-JP" dirty="0"/>
              <a:t>Must write a compiled report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4B1CC1-3B87-4446-B1ED-BF5BD80DC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B07C055-2865-411F-84FE-CB6217261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4693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948D23-3E98-4F6D-99AE-B3CB21968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776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altLang="ja-JP" sz="3600" dirty="0"/>
              <a:t>Civil Engineering for e-Driven Scheme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30DA4D-E94C-43F2-BE7E-7720A1249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07689"/>
            <a:ext cx="7886700" cy="4975123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/>
              <a:t>The design layout of e-driven scheme must take into account of the later upgrade (positron polarization) to the undulator scheme</a:t>
            </a:r>
          </a:p>
          <a:p>
            <a:r>
              <a:rPr lang="en-US" altLang="ja-JP" dirty="0"/>
              <a:t>There can be several possible strategies such as </a:t>
            </a:r>
          </a:p>
          <a:p>
            <a:pPr marL="914400" lvl="1" indent="-457200">
              <a:buFont typeface="+mj-lt"/>
              <a:buAutoNum type="alphaUcParenR"/>
            </a:pPr>
            <a:r>
              <a:rPr lang="en-US" altLang="ja-JP" dirty="0"/>
              <a:t>e-Driven source is installed in the main </a:t>
            </a:r>
            <a:r>
              <a:rPr lang="en-US" altLang="ja-JP" dirty="0" err="1"/>
              <a:t>linac</a:t>
            </a:r>
            <a:r>
              <a:rPr lang="en-US" altLang="ja-JP" dirty="0"/>
              <a:t> tunnel</a:t>
            </a:r>
          </a:p>
          <a:p>
            <a:pPr marL="1371600" lvl="2" indent="-457200">
              <a:buFont typeface="+mj-lt"/>
              <a:buAutoNum type="arabicPeriod"/>
            </a:pPr>
            <a:r>
              <a:rPr kumimoji="1" lang="en-US" altLang="ja-JP" dirty="0"/>
              <a:t>Undulator system replaces e-driven system at upgrade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ja-JP" dirty="0"/>
              <a:t>Undulator system is added at upstream of e-driven source at upgrade</a:t>
            </a:r>
          </a:p>
          <a:p>
            <a:pPr marL="914400" lvl="1" indent="-457200">
              <a:buFont typeface="+mj-lt"/>
              <a:buAutoNum type="alphaUcParenR"/>
            </a:pPr>
            <a:r>
              <a:rPr lang="en-US" altLang="ja-JP" dirty="0"/>
              <a:t>e-Driven source is placed in a separate tunnel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ja-JP" dirty="0"/>
              <a:t>The space for undulator source is reserved in the main </a:t>
            </a:r>
            <a:r>
              <a:rPr lang="en-US" altLang="ja-JP" dirty="0" err="1"/>
              <a:t>linac</a:t>
            </a:r>
            <a:r>
              <a:rPr lang="en-US" altLang="ja-JP" dirty="0"/>
              <a:t> tunnel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ja-JP" dirty="0"/>
              <a:t>No space reserved (undulator source is installed far upstream at the time of energy upgrade)</a:t>
            </a:r>
          </a:p>
          <a:p>
            <a:r>
              <a:rPr lang="en-US" altLang="ja-JP" dirty="0"/>
              <a:t>Our work so far adopted  B1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AF7F1E-F490-4302-B0EE-E5D92A1B3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91D4939-A776-4EFC-B8EB-130B717DE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766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7F93F2-D1D2-48EA-8F74-62106D4A7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541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-Driven Source Layout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236FC1-5B02-42E6-88C5-B7A648A24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586" y="1283122"/>
            <a:ext cx="7886700" cy="775416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Tentative, of course. </a:t>
            </a:r>
          </a:p>
          <a:p>
            <a:r>
              <a:rPr kumimoji="1" lang="en-US" altLang="ja-JP" dirty="0"/>
              <a:t>Angle 45 degrees is not essential (depends on </a:t>
            </a:r>
            <a:r>
              <a:rPr kumimoji="1" lang="en-US" altLang="ja-JP"/>
              <a:t>the geography) </a:t>
            </a:r>
            <a:endParaRPr kumimoji="1" lang="ja-JP" altLang="en-US" dirty="0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AFEDA54-A6A0-456C-9A50-B8CBFFFC01D5}"/>
              </a:ext>
            </a:extLst>
          </p:cNvPr>
          <p:cNvGrpSpPr/>
          <p:nvPr/>
        </p:nvGrpSpPr>
        <p:grpSpPr>
          <a:xfrm>
            <a:off x="1356852" y="2192594"/>
            <a:ext cx="6763114" cy="4394826"/>
            <a:chOff x="1265907" y="1882160"/>
            <a:chExt cx="6854059" cy="470526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1DDBD9A3-123C-4E47-A26C-1AB11FBA6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5907" y="1882160"/>
              <a:ext cx="6854059" cy="4705260"/>
            </a:xfrm>
            <a:prstGeom prst="rect">
              <a:avLst/>
            </a:prstGeom>
          </p:spPr>
        </p:pic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C5351AD7-66AD-46C1-936A-3DF92596C37B}"/>
                </a:ext>
              </a:extLst>
            </p:cNvPr>
            <p:cNvSpPr/>
            <p:nvPr/>
          </p:nvSpPr>
          <p:spPr>
            <a:xfrm>
              <a:off x="3677268" y="5437239"/>
              <a:ext cx="560439" cy="54077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矢印: 下 5">
              <a:extLst>
                <a:ext uri="{FF2B5EF4-FFF2-40B4-BE49-F238E27FC236}">
                  <a16:creationId xmlns:a16="http://schemas.microsoft.com/office/drawing/2014/main" id="{310FFA63-ADBC-4441-B813-DC16DDC4D29E}"/>
                </a:ext>
              </a:extLst>
            </p:cNvPr>
            <p:cNvSpPr/>
            <p:nvPr/>
          </p:nvSpPr>
          <p:spPr>
            <a:xfrm rot="4362227">
              <a:off x="4404851" y="5379146"/>
              <a:ext cx="68828" cy="31373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0487C3F2-AA95-4AE9-8B44-A868B0E0EF69}"/>
                </a:ext>
              </a:extLst>
            </p:cNvPr>
            <p:cNvSpPr txBox="1"/>
            <p:nvPr/>
          </p:nvSpPr>
          <p:spPr>
            <a:xfrm rot="20479903">
              <a:off x="4645156" y="4926218"/>
              <a:ext cx="1860823" cy="52322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e</a:t>
              </a:r>
              <a:r>
                <a:rPr kumimoji="1" lang="en-US" altLang="ja-JP" sz="1400" dirty="0"/>
                <a:t>+ line crosses the service tunnel here</a:t>
              </a:r>
              <a:endParaRPr kumimoji="1" lang="ja-JP" altLang="en-US" sz="1400" dirty="0"/>
            </a:p>
          </p:txBody>
        </p:sp>
      </p:grp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0FD4FA0B-76D4-4B79-9EFE-B630A555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E21C6432-4AC1-4769-A92E-9A03B2CB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9673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41D70C-A5BF-4E49-9335-F2D794DCF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6318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-Driven Source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E567C1-CA87-4346-9005-D614A7E87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10" y="1255653"/>
            <a:ext cx="7886700" cy="1587044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/>
              <a:t>Here, only the e</a:t>
            </a:r>
            <a:r>
              <a:rPr kumimoji="1" lang="en-US" altLang="ja-JP" dirty="0"/>
              <a:t>-Driven Source around the </a:t>
            </a:r>
            <a:r>
              <a:rPr lang="en-US" altLang="ja-JP" dirty="0"/>
              <a:t>c</a:t>
            </a:r>
            <a:r>
              <a:rPr kumimoji="1" lang="en-US" altLang="ja-JP" dirty="0"/>
              <a:t>apture region is shown</a:t>
            </a:r>
          </a:p>
          <a:p>
            <a:r>
              <a:rPr lang="en-US" altLang="ja-JP" dirty="0"/>
              <a:t>Target area vertical shaft  5m x 25m, depth 40m</a:t>
            </a:r>
          </a:p>
          <a:p>
            <a:r>
              <a:rPr kumimoji="1" lang="en-US" altLang="ja-JP" dirty="0"/>
              <a:t>Capture area 17m x 153m, tunnel height 15m</a:t>
            </a:r>
          </a:p>
          <a:p>
            <a:r>
              <a:rPr lang="en-US" altLang="ja-JP" dirty="0"/>
              <a:t>Target replacement horizontally</a:t>
            </a:r>
          </a:p>
          <a:p>
            <a:r>
              <a:rPr kumimoji="1" lang="en-US" altLang="ja-JP" dirty="0"/>
              <a:t>RF source on both sides of the capture cavities</a:t>
            </a:r>
            <a:endParaRPr kumimoji="1" lang="ja-JP" altLang="en-US" dirty="0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D4F7B65-14ED-4E91-8771-9070FD86806B}"/>
              </a:ext>
            </a:extLst>
          </p:cNvPr>
          <p:cNvGrpSpPr/>
          <p:nvPr/>
        </p:nvGrpSpPr>
        <p:grpSpPr>
          <a:xfrm>
            <a:off x="-326739" y="3006606"/>
            <a:ext cx="9470739" cy="3140814"/>
            <a:chOff x="-606044" y="1177368"/>
            <a:chExt cx="13500765" cy="4477306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3E713ECF-3194-451C-8B66-074EB90B73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606044" y="1783084"/>
              <a:ext cx="13320962" cy="2627042"/>
            </a:xfrm>
            <a:prstGeom prst="rect">
              <a:avLst/>
            </a:prstGeom>
          </p:spPr>
        </p:pic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9E5B4890-23CD-4786-891C-6D72AFE4F6AC}"/>
                </a:ext>
              </a:extLst>
            </p:cNvPr>
            <p:cNvCxnSpPr/>
            <p:nvPr/>
          </p:nvCxnSpPr>
          <p:spPr>
            <a:xfrm>
              <a:off x="67288" y="2872763"/>
              <a:ext cx="26434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68D539CE-E058-42F0-A350-F68DE7D3387D}"/>
                </a:ext>
              </a:extLst>
            </p:cNvPr>
            <p:cNvCxnSpPr/>
            <p:nvPr/>
          </p:nvCxnSpPr>
          <p:spPr>
            <a:xfrm>
              <a:off x="6276109" y="2576945"/>
              <a:ext cx="330846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8C3E0761-A64A-4102-8C6C-DF11E13DC9F7}"/>
                </a:ext>
              </a:extLst>
            </p:cNvPr>
            <p:cNvCxnSpPr/>
            <p:nvPr/>
          </p:nvCxnSpPr>
          <p:spPr>
            <a:xfrm flipH="1">
              <a:off x="10141527" y="2543695"/>
              <a:ext cx="205047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BA79EAB-FA6A-46F8-9DAD-6A57977F6D6C}"/>
                </a:ext>
              </a:extLst>
            </p:cNvPr>
            <p:cNvSpPr txBox="1"/>
            <p:nvPr/>
          </p:nvSpPr>
          <p:spPr>
            <a:xfrm>
              <a:off x="430175" y="2014480"/>
              <a:ext cx="1917672" cy="65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Electron Driver</a:t>
              </a:r>
            </a:p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S-band TW, 3GeV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A35CA01-D8BC-44A9-9AAC-4EA8FAF98F70}"/>
                </a:ext>
              </a:extLst>
            </p:cNvPr>
            <p:cNvSpPr txBox="1"/>
            <p:nvPr/>
          </p:nvSpPr>
          <p:spPr>
            <a:xfrm>
              <a:off x="2854505" y="2225608"/>
              <a:ext cx="2166751" cy="65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Beam Dump for </a:t>
              </a:r>
            </a:p>
            <a:p>
              <a:r>
                <a:rPr kumimoji="1"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driver commissioning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67D57B0-A9AE-41DB-9A57-C94D6C4BCCCB}"/>
                </a:ext>
              </a:extLst>
            </p:cNvPr>
            <p:cNvSpPr txBox="1"/>
            <p:nvPr/>
          </p:nvSpPr>
          <p:spPr>
            <a:xfrm>
              <a:off x="5491305" y="3800636"/>
              <a:ext cx="1323541" cy="3948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Target area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E79D10A-E372-4144-808B-AF4BF5E4E78C}"/>
                </a:ext>
              </a:extLst>
            </p:cNvPr>
            <p:cNvSpPr txBox="1"/>
            <p:nvPr/>
          </p:nvSpPr>
          <p:spPr>
            <a:xfrm>
              <a:off x="7089205" y="1953353"/>
              <a:ext cx="2276436" cy="658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Positron capture </a:t>
              </a:r>
              <a:r>
                <a:rPr lang="en-US" altLang="ja-JP" sz="1200" dirty="0" err="1">
                  <a:latin typeface="MS PGothic" panose="020B0600070205080204" pitchFamily="34" charset="-128"/>
                  <a:ea typeface="MS PGothic" panose="020B0600070205080204" pitchFamily="34" charset="-128"/>
                </a:rPr>
                <a:t>linac</a:t>
              </a:r>
              <a:endParaRPr kumimoji="1" lang="en-US" altLang="ja-JP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L-band SW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0E6FD42-07F7-45FC-90BA-EEDFC149479E}"/>
                </a:ext>
              </a:extLst>
            </p:cNvPr>
            <p:cNvSpPr txBox="1"/>
            <p:nvPr/>
          </p:nvSpPr>
          <p:spPr>
            <a:xfrm>
              <a:off x="10238464" y="2063172"/>
              <a:ext cx="2276436" cy="65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Positron</a:t>
              </a:r>
              <a:r>
                <a:rPr lang="ja-JP" altLang="en-US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 </a:t>
              </a:r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booster</a:t>
              </a:r>
              <a:r>
                <a:rPr lang="ja-JP" altLang="en-US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 </a:t>
              </a:r>
              <a:r>
                <a:rPr lang="en-US" altLang="ja-JP" sz="1200" dirty="0" err="1">
                  <a:latin typeface="MS PGothic" panose="020B0600070205080204" pitchFamily="34" charset="-128"/>
                  <a:ea typeface="MS PGothic" panose="020B0600070205080204" pitchFamily="34" charset="-128"/>
                </a:rPr>
                <a:t>linac</a:t>
              </a:r>
              <a:endParaRPr kumimoji="1" lang="en-US" altLang="ja-JP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L-band TW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FED2EAAC-4E21-4A0B-8485-3FA3BBAD9F2C}"/>
                </a:ext>
              </a:extLst>
            </p:cNvPr>
            <p:cNvSpPr txBox="1"/>
            <p:nvPr/>
          </p:nvSpPr>
          <p:spPr>
            <a:xfrm>
              <a:off x="4808948" y="4179294"/>
              <a:ext cx="3153922" cy="65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Vertical</a:t>
              </a:r>
              <a:r>
                <a:rPr lang="ja-JP" altLang="en-US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 </a:t>
              </a:r>
              <a:r>
                <a:rPr lang="en-US" altLang="ja-JP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shaft</a:t>
              </a:r>
              <a:r>
                <a:rPr lang="ja-JP" altLang="en-US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 </a:t>
              </a:r>
              <a:r>
                <a:rPr lang="en-US" altLang="ja-JP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are</a:t>
              </a:r>
              <a:r>
                <a:rPr lang="ja-JP" altLang="en-US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 </a:t>
              </a:r>
              <a:r>
                <a:rPr lang="en-US" altLang="ja-JP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from</a:t>
              </a:r>
              <a:r>
                <a:rPr lang="ja-JP" altLang="en-US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 </a:t>
              </a:r>
              <a:r>
                <a:rPr lang="en-US" altLang="ja-JP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surface</a:t>
              </a:r>
            </a:p>
            <a:p>
              <a:r>
                <a:rPr lang="en-US" altLang="ja-JP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2</a:t>
              </a:r>
              <a:r>
                <a:rPr kumimoji="1" lang="en-US" altLang="ja-JP" sz="1200" dirty="0">
                  <a:solidFill>
                    <a:schemeClr val="accent6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5m x 25m,  40m deep</a:t>
              </a:r>
              <a:endParaRPr kumimoji="1" lang="ja-JP" altLang="en-US" sz="1200" dirty="0">
                <a:solidFill>
                  <a:schemeClr val="accent6"/>
                </a:solidFill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5CFB6E09-81BE-4371-960A-C48A48788C09}"/>
                </a:ext>
              </a:extLst>
            </p:cNvPr>
            <p:cNvSpPr txBox="1"/>
            <p:nvPr/>
          </p:nvSpPr>
          <p:spPr>
            <a:xfrm>
              <a:off x="806731" y="4317793"/>
              <a:ext cx="1922242" cy="3948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Tunnel width </a:t>
              </a:r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9.5m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6C955F0-580C-4276-A0C0-4C89018A1809}"/>
                </a:ext>
              </a:extLst>
            </p:cNvPr>
            <p:cNvSpPr txBox="1"/>
            <p:nvPr/>
          </p:nvSpPr>
          <p:spPr>
            <a:xfrm>
              <a:off x="3152950" y="4168573"/>
              <a:ext cx="1922242" cy="3948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Tunnel with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17.0</a:t>
              </a:r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m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D85460F1-ADC6-4FEE-B86D-97555F8F0AF1}"/>
                </a:ext>
              </a:extLst>
            </p:cNvPr>
            <p:cNvSpPr txBox="1"/>
            <p:nvPr/>
          </p:nvSpPr>
          <p:spPr>
            <a:xfrm>
              <a:off x="8548244" y="4317789"/>
              <a:ext cx="1428656" cy="65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Tunnel width</a:t>
              </a: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17.</a:t>
              </a:r>
              <a:r>
                <a:rPr kumimoji="1"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0</a:t>
              </a:r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m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CBDA220C-F893-4634-A8D8-1E97C7909558}"/>
                </a:ext>
              </a:extLst>
            </p:cNvPr>
            <p:cNvSpPr txBox="1"/>
            <p:nvPr/>
          </p:nvSpPr>
          <p:spPr>
            <a:xfrm>
              <a:off x="11399795" y="4317789"/>
              <a:ext cx="1494926" cy="65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Tunnel width </a:t>
              </a:r>
              <a:endParaRPr lang="en-US" altLang="ja-JP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9.5m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7D9DB8F9-FEE5-4669-B759-147441522FC9}"/>
                </a:ext>
              </a:extLst>
            </p:cNvPr>
            <p:cNvCxnSpPr>
              <a:stCxn id="20" idx="0"/>
            </p:cNvCxnSpPr>
            <p:nvPr/>
          </p:nvCxnSpPr>
          <p:spPr>
            <a:xfrm flipH="1" flipV="1">
              <a:off x="12103336" y="3682538"/>
              <a:ext cx="43923" cy="6352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1EE60864-0865-4EDD-9276-9F59814BDC01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H="1" flipV="1">
              <a:off x="8712490" y="3816928"/>
              <a:ext cx="550083" cy="5008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8C9DA774-8372-4777-97F3-CEFED7F71693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 flipH="1" flipV="1">
              <a:off x="4105712" y="3677894"/>
              <a:ext cx="8359" cy="4906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62AE1792-DF2A-4E41-96E5-18E7B9CC9188}"/>
                </a:ext>
              </a:extLst>
            </p:cNvPr>
            <p:cNvCxnSpPr>
              <a:stCxn id="17" idx="0"/>
            </p:cNvCxnSpPr>
            <p:nvPr/>
          </p:nvCxnSpPr>
          <p:spPr>
            <a:xfrm flipH="1" flipV="1">
              <a:off x="1258776" y="3765665"/>
              <a:ext cx="509076" cy="5521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FDF7A161-BA71-487D-8E78-B37A10B96945}"/>
                </a:ext>
              </a:extLst>
            </p:cNvPr>
            <p:cNvSpPr txBox="1"/>
            <p:nvPr/>
          </p:nvSpPr>
          <p:spPr>
            <a:xfrm>
              <a:off x="6795868" y="5259805"/>
              <a:ext cx="3318450" cy="3948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Tunnel length </a:t>
              </a:r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 153m (width 17m) 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DC47428A-FAAE-4F15-A962-2E7F4788518A}"/>
                </a:ext>
              </a:extLst>
            </p:cNvPr>
            <p:cNvCxnSpPr/>
            <p:nvPr/>
          </p:nvCxnSpPr>
          <p:spPr>
            <a:xfrm flipH="1">
              <a:off x="6159731" y="1422146"/>
              <a:ext cx="942311" cy="18288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04A8BC6-BFB8-4B2C-88F1-58D659E52E5D}"/>
                </a:ext>
              </a:extLst>
            </p:cNvPr>
            <p:cNvSpPr txBox="1"/>
            <p:nvPr/>
          </p:nvSpPr>
          <p:spPr>
            <a:xfrm>
              <a:off x="6971056" y="1177368"/>
              <a:ext cx="1577190" cy="3948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Target Module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A24C4F30-4A6F-4CEA-8199-77CA7C3E1A87}"/>
                </a:ext>
              </a:extLst>
            </p:cNvPr>
            <p:cNvCxnSpPr>
              <a:cxnSpLocks/>
            </p:cNvCxnSpPr>
            <p:nvPr/>
          </p:nvCxnSpPr>
          <p:spPr>
            <a:xfrm>
              <a:off x="3607724" y="5207438"/>
              <a:ext cx="834189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E34DAF5D-2A1A-4D63-9FA0-79700EFF4B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57108" y="1858828"/>
              <a:ext cx="471155" cy="101343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AC3F8599-9D29-4186-9441-822705B9BC55}"/>
                </a:ext>
              </a:extLst>
            </p:cNvPr>
            <p:cNvSpPr txBox="1"/>
            <p:nvPr/>
          </p:nvSpPr>
          <p:spPr>
            <a:xfrm>
              <a:off x="9343611" y="1212497"/>
              <a:ext cx="24048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15t</a:t>
              </a:r>
              <a:r>
                <a:rPr lang="ja-JP" altLang="en-US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クレーン設置のためのフレーム</a:t>
              </a:r>
              <a:endParaRPr lang="en-US" altLang="ja-JP" sz="1200" dirty="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ja-JP" altLang="en-US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□</a:t>
              </a:r>
              <a:r>
                <a:rPr lang="en-US" altLang="ja-JP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500</a:t>
              </a:r>
              <a:r>
                <a:rPr lang="ja-JP" altLang="en-US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の柱に□</a:t>
              </a:r>
              <a:r>
                <a:rPr lang="en-US" altLang="ja-JP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500</a:t>
              </a:r>
              <a:r>
                <a:rPr lang="ja-JP" altLang="en-US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の横渡し角パイプ</a:t>
              </a:r>
              <a:endParaRPr lang="en-US" altLang="ja-JP" sz="1200" dirty="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幅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16.5m 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長さ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80m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の領域に渡って。</a:t>
              </a:r>
            </a:p>
          </p:txBody>
        </p: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DB6AE36C-90C7-4519-844D-10CF30EE9F0B}"/>
                </a:ext>
              </a:extLst>
            </p:cNvPr>
            <p:cNvCxnSpPr>
              <a:cxnSpLocks/>
            </p:cNvCxnSpPr>
            <p:nvPr/>
          </p:nvCxnSpPr>
          <p:spPr>
            <a:xfrm>
              <a:off x="6472036" y="2730146"/>
              <a:ext cx="4369146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A339B0F5-F888-4FEE-A35F-84A00E8A7C9F}"/>
                </a:ext>
              </a:extLst>
            </p:cNvPr>
            <p:cNvSpPr txBox="1"/>
            <p:nvPr/>
          </p:nvSpPr>
          <p:spPr>
            <a:xfrm>
              <a:off x="4522965" y="1231383"/>
              <a:ext cx="1643458" cy="658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Target module </a:t>
              </a:r>
            </a:p>
            <a:p>
              <a:r>
                <a:rPr lang="en-US" altLang="ja-JP" sz="12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handling area</a:t>
              </a:r>
              <a:endParaRPr kumimoji="1" lang="ja-JP" altLang="en-US" sz="120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904FD9D6-0F5D-461D-B685-BF1C23D6B91A}"/>
                </a:ext>
              </a:extLst>
            </p:cNvPr>
            <p:cNvCxnSpPr>
              <a:cxnSpLocks/>
            </p:cNvCxnSpPr>
            <p:nvPr/>
          </p:nvCxnSpPr>
          <p:spPr>
            <a:xfrm>
              <a:off x="5377592" y="1868046"/>
              <a:ext cx="709606" cy="9054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19C1A4F-9E08-4A3C-A88F-D88128A83241}"/>
              </a:ext>
            </a:extLst>
          </p:cNvPr>
          <p:cNvSpPr txBox="1"/>
          <p:nvPr/>
        </p:nvSpPr>
        <p:spPr>
          <a:xfrm>
            <a:off x="5684324" y="6360607"/>
            <a:ext cx="2327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/>
              <a:t>H.Hayano</a:t>
            </a:r>
            <a:r>
              <a:rPr kumimoji="1" lang="en-US" altLang="ja-JP" sz="1600" dirty="0"/>
              <a:t>, 2020-0915</a:t>
            </a:r>
            <a:endParaRPr kumimoji="1" lang="ja-JP" altLang="en-US" sz="1600" dirty="0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B1AA02-185C-482E-BAA5-4DB97535B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34" name="スライド番号プレースホルダー 33">
            <a:extLst>
              <a:ext uri="{FF2B5EF4-FFF2-40B4-BE49-F238E27FC236}">
                <a16:creationId xmlns:a16="http://schemas.microsoft.com/office/drawing/2014/main" id="{E6658FC8-C7CB-42BC-9CD2-4BA7AB124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3347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1CBDE2A-401E-EA43-ADEC-83AB4DEDCCA4}"/>
              </a:ext>
            </a:extLst>
          </p:cNvPr>
          <p:cNvSpPr txBox="1"/>
          <p:nvPr/>
        </p:nvSpPr>
        <p:spPr>
          <a:xfrm>
            <a:off x="1046065" y="876049"/>
            <a:ext cx="3918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MS PGothic" panose="020B0600070205080204" pitchFamily="34" charset="-128"/>
                <a:ea typeface="MS PGothic" panose="020B0600070205080204" pitchFamily="34" charset="-128"/>
              </a:rPr>
              <a:t>L-band SW accelerating structure Unit</a:t>
            </a:r>
            <a:endParaRPr lang="ja-JP" alt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AF78470F-901C-449A-BB09-C0B3014845C4}"/>
              </a:ext>
            </a:extLst>
          </p:cNvPr>
          <p:cNvGrpSpPr/>
          <p:nvPr/>
        </p:nvGrpSpPr>
        <p:grpSpPr>
          <a:xfrm>
            <a:off x="33200" y="1423605"/>
            <a:ext cx="9028249" cy="5241773"/>
            <a:chOff x="33200" y="971324"/>
            <a:chExt cx="9028249" cy="5241773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9A49A6F1-45AF-8549-9FD2-454ACA3B4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2080" y="971324"/>
              <a:ext cx="5594071" cy="5241773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7061199B-DA34-984A-AA57-FCD4411F27F2}"/>
                </a:ext>
              </a:extLst>
            </p:cNvPr>
            <p:cNvSpPr txBox="1"/>
            <p:nvPr/>
          </p:nvSpPr>
          <p:spPr>
            <a:xfrm>
              <a:off x="4467605" y="5702907"/>
              <a:ext cx="45557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17m</a:t>
              </a:r>
              <a:endParaRPr lang="ja-JP" altLang="en-US" sz="10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D395223-51D1-C046-8A25-3D6224E39914}"/>
                </a:ext>
              </a:extLst>
            </p:cNvPr>
            <p:cNvSpPr txBox="1"/>
            <p:nvPr/>
          </p:nvSpPr>
          <p:spPr>
            <a:xfrm>
              <a:off x="4552168" y="5065868"/>
              <a:ext cx="40267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3.5m</a:t>
              </a:r>
              <a:endParaRPr lang="ja-JP" altLang="en-US" sz="7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BFE61F9-2E39-F64D-9B3D-457CB202C546}"/>
                </a:ext>
              </a:extLst>
            </p:cNvPr>
            <p:cNvSpPr txBox="1"/>
            <p:nvPr/>
          </p:nvSpPr>
          <p:spPr>
            <a:xfrm>
              <a:off x="6001474" y="5508624"/>
              <a:ext cx="49244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4.5m</a:t>
              </a:r>
              <a:endParaRPr lang="ja-JP" altLang="en-US" sz="10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87EF537E-8547-7A46-AB59-10CE5A1469CA}"/>
                </a:ext>
              </a:extLst>
            </p:cNvPr>
            <p:cNvSpPr txBox="1"/>
            <p:nvPr/>
          </p:nvSpPr>
          <p:spPr>
            <a:xfrm>
              <a:off x="2986806" y="5543369"/>
              <a:ext cx="3802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5m</a:t>
              </a:r>
              <a:endParaRPr lang="ja-JP" altLang="en-US" sz="10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EDFD582-9E30-5F4D-A794-6750957248CC}"/>
                </a:ext>
              </a:extLst>
            </p:cNvPr>
            <p:cNvSpPr txBox="1"/>
            <p:nvPr/>
          </p:nvSpPr>
          <p:spPr>
            <a:xfrm>
              <a:off x="1936205" y="3039621"/>
              <a:ext cx="45557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15m</a:t>
              </a:r>
              <a:endParaRPr lang="ja-JP" altLang="en-US" sz="10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2F405F4C-48B2-7A47-881F-6A490AA6DE26}"/>
                </a:ext>
              </a:extLst>
            </p:cNvPr>
            <p:cNvSpPr txBox="1"/>
            <p:nvPr/>
          </p:nvSpPr>
          <p:spPr>
            <a:xfrm>
              <a:off x="4494140" y="5530203"/>
              <a:ext cx="49244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7.5m</a:t>
              </a:r>
              <a:endParaRPr lang="ja-JP" altLang="en-US" sz="10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997C22E-ACBF-8040-8E16-951E6EDD84B7}"/>
                </a:ext>
              </a:extLst>
            </p:cNvPr>
            <p:cNvSpPr txBox="1"/>
            <p:nvPr/>
          </p:nvSpPr>
          <p:spPr>
            <a:xfrm>
              <a:off x="2720417" y="5436621"/>
              <a:ext cx="40267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2.7m</a:t>
              </a:r>
              <a:endParaRPr lang="ja-JP" altLang="en-US" sz="7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1EB937D1-F4F6-294A-A042-F5FE0329779C}"/>
                </a:ext>
              </a:extLst>
            </p:cNvPr>
            <p:cNvSpPr txBox="1"/>
            <p:nvPr/>
          </p:nvSpPr>
          <p:spPr>
            <a:xfrm>
              <a:off x="6775698" y="3825350"/>
              <a:ext cx="32252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8m</a:t>
              </a:r>
              <a:endParaRPr lang="ja-JP" altLang="en-US" sz="7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604F1DC-7300-F243-A0ED-A9CB347535F9}"/>
                </a:ext>
              </a:extLst>
            </p:cNvPr>
            <p:cNvSpPr txBox="1"/>
            <p:nvPr/>
          </p:nvSpPr>
          <p:spPr>
            <a:xfrm>
              <a:off x="7405118" y="3876076"/>
              <a:ext cx="126989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66kV, 6.6kV</a:t>
              </a:r>
              <a:r>
                <a:rPr lang="ja-JP" altLang="en-US" sz="900">
                  <a:latin typeface="MS PGothic" panose="020B0600070205080204" pitchFamily="34" charset="-128"/>
                  <a:ea typeface="MS PGothic" panose="020B0600070205080204" pitchFamily="34" charset="-128"/>
                </a:rPr>
                <a:t>高圧ライン</a:t>
              </a:r>
            </a:p>
          </p:txBody>
        </p: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B21DC702-50B5-5246-A5F4-CB58480C40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52875" y="3996092"/>
              <a:ext cx="943543" cy="3084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77CD86FE-7284-AA45-BB18-AE20C4520C76}"/>
                </a:ext>
              </a:extLst>
            </p:cNvPr>
            <p:cNvSpPr txBox="1"/>
            <p:nvPr/>
          </p:nvSpPr>
          <p:spPr>
            <a:xfrm>
              <a:off x="7376372" y="4587395"/>
              <a:ext cx="168507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>
                  <a:latin typeface="MS PGothic" panose="020B0600070205080204" pitchFamily="34" charset="-128"/>
                  <a:ea typeface="MS PGothic" panose="020B0600070205080204" pitchFamily="34" charset="-128"/>
                </a:rPr>
                <a:t>加速管用精密温調冷却水母管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15A8C6FC-9FB2-0143-BF9D-7D9FBD25C45D}"/>
                </a:ext>
              </a:extLst>
            </p:cNvPr>
            <p:cNvSpPr txBox="1"/>
            <p:nvPr/>
          </p:nvSpPr>
          <p:spPr>
            <a:xfrm>
              <a:off x="7410317" y="4335035"/>
              <a:ext cx="12234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>
                  <a:latin typeface="MS PGothic" panose="020B0600070205080204" pitchFamily="34" charset="-128"/>
                  <a:ea typeface="MS PGothic" panose="020B0600070205080204" pitchFamily="34" charset="-128"/>
                </a:rPr>
                <a:t>一般温調冷却水母管</a:t>
              </a:r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C1DAA905-A302-164F-90BD-F0ECA711D9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2696" y="4457412"/>
              <a:ext cx="872422" cy="2077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FDA25401-2841-174E-9711-7BC982356E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3364" y="4699260"/>
              <a:ext cx="843008" cy="154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C903574-91F4-B84F-A7C0-435411F5A1B2}"/>
                </a:ext>
              </a:extLst>
            </p:cNvPr>
            <p:cNvSpPr txBox="1"/>
            <p:nvPr/>
          </p:nvSpPr>
          <p:spPr>
            <a:xfrm>
              <a:off x="6781738" y="5148839"/>
              <a:ext cx="1297150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50">
                  <a:latin typeface="MS PGothic" panose="020B0600070205080204" pitchFamily="34" charset="-128"/>
                  <a:ea typeface="MS PGothic" panose="020B0600070205080204" pitchFamily="34" charset="-128"/>
                </a:rPr>
                <a:t>一般温調冷却水ヘッダー管</a:t>
              </a:r>
            </a:p>
          </p:txBody>
        </p: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B70AE1D3-F874-0345-91A1-FC1D4B2F6E06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5115432" y="4761977"/>
              <a:ext cx="1666306" cy="4907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AD2D4B63-A2FA-0642-9E17-23B564BAE484}"/>
                </a:ext>
              </a:extLst>
            </p:cNvPr>
            <p:cNvSpPr txBox="1"/>
            <p:nvPr/>
          </p:nvSpPr>
          <p:spPr>
            <a:xfrm>
              <a:off x="6787477" y="5397567"/>
              <a:ext cx="1681871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50">
                  <a:latin typeface="MS PGothic" panose="020B0600070205080204" pitchFamily="34" charset="-128"/>
                  <a:ea typeface="MS PGothic" panose="020B0600070205080204" pitchFamily="34" charset="-128"/>
                </a:rPr>
                <a:t>加速管用精密温調冷却水ヘッダー管</a:t>
              </a:r>
            </a:p>
          </p:txBody>
        </p: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B516675D-AC65-FF47-B9E6-40879D962507}"/>
                </a:ext>
              </a:extLst>
            </p:cNvPr>
            <p:cNvCxnSpPr>
              <a:cxnSpLocks/>
              <a:stCxn id="22" idx="1"/>
            </p:cNvCxnSpPr>
            <p:nvPr/>
          </p:nvCxnSpPr>
          <p:spPr>
            <a:xfrm flipH="1" flipV="1">
              <a:off x="5071169" y="4872891"/>
              <a:ext cx="1716308" cy="6285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72AC69C2-9C45-A74C-A291-B4C271CAC76A}"/>
                </a:ext>
              </a:extLst>
            </p:cNvPr>
            <p:cNvCxnSpPr>
              <a:cxnSpLocks/>
              <a:stCxn id="25" idx="0"/>
            </p:cNvCxnSpPr>
            <p:nvPr/>
          </p:nvCxnSpPr>
          <p:spPr>
            <a:xfrm flipH="1" flipV="1">
              <a:off x="4823982" y="4902532"/>
              <a:ext cx="227245" cy="3687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BED741DB-0A93-D143-AC58-F81B9A8A46D8}"/>
                </a:ext>
              </a:extLst>
            </p:cNvPr>
            <p:cNvSpPr txBox="1"/>
            <p:nvPr/>
          </p:nvSpPr>
          <p:spPr>
            <a:xfrm>
              <a:off x="4754511" y="5271293"/>
              <a:ext cx="59343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600">
                  <a:latin typeface="MS PGothic" panose="020B0600070205080204" pitchFamily="34" charset="-128"/>
                  <a:ea typeface="MS PGothic" panose="020B0600070205080204" pitchFamily="34" charset="-128"/>
                </a:rPr>
                <a:t>イオンポンプ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958B6449-E105-EF4E-A053-5C718B6446F3}"/>
                </a:ext>
              </a:extLst>
            </p:cNvPr>
            <p:cNvSpPr txBox="1"/>
            <p:nvPr/>
          </p:nvSpPr>
          <p:spPr>
            <a:xfrm>
              <a:off x="2683585" y="4125926"/>
              <a:ext cx="665567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50">
                  <a:latin typeface="MS PGothic" panose="020B0600070205080204" pitchFamily="34" charset="-128"/>
                  <a:ea typeface="MS PGothic" panose="020B0600070205080204" pitchFamily="34" charset="-128"/>
                </a:rPr>
                <a:t>変調器搬送</a:t>
              </a:r>
            </a:p>
          </p:txBody>
        </p: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199C01DD-3F25-7048-990B-0C314EB77B35}"/>
                </a:ext>
              </a:extLst>
            </p:cNvPr>
            <p:cNvCxnSpPr>
              <a:cxnSpLocks/>
            </p:cNvCxnSpPr>
            <p:nvPr/>
          </p:nvCxnSpPr>
          <p:spPr>
            <a:xfrm>
              <a:off x="3272137" y="3834544"/>
              <a:ext cx="464774" cy="6294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D5A7C23B-945F-9745-A5C1-BE3B524D6185}"/>
                </a:ext>
              </a:extLst>
            </p:cNvPr>
            <p:cNvSpPr txBox="1"/>
            <p:nvPr/>
          </p:nvSpPr>
          <p:spPr>
            <a:xfrm>
              <a:off x="2724913" y="3480767"/>
              <a:ext cx="12971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50">
                  <a:latin typeface="MS PGothic" panose="020B0600070205080204" pitchFamily="34" charset="-128"/>
                  <a:ea typeface="MS PGothic" panose="020B0600070205080204" pitchFamily="34" charset="-128"/>
                </a:rPr>
                <a:t>変調器・クライストロン用</a:t>
              </a:r>
              <a:endParaRPr lang="en-US" altLang="ja-JP" sz="75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ja-JP" altLang="en-US" sz="750">
                  <a:latin typeface="MS PGothic" panose="020B0600070205080204" pitchFamily="34" charset="-128"/>
                  <a:ea typeface="MS PGothic" panose="020B0600070205080204" pitchFamily="34" charset="-128"/>
                </a:rPr>
                <a:t>一般温調冷却水ヘッダー管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DF30874A-6DD9-6C4E-84A7-30E634C4BFC2}"/>
                </a:ext>
              </a:extLst>
            </p:cNvPr>
            <p:cNvSpPr txBox="1"/>
            <p:nvPr/>
          </p:nvSpPr>
          <p:spPr>
            <a:xfrm>
              <a:off x="33200" y="4918077"/>
              <a:ext cx="200407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350">
                  <a:latin typeface="MS PGothic" panose="020B0600070205080204" pitchFamily="34" charset="-128"/>
                  <a:ea typeface="MS PGothic" panose="020B0600070205080204" pitchFamily="34" charset="-128"/>
                </a:rPr>
                <a:t>シールドの両側に変調器</a:t>
              </a:r>
              <a:endParaRPr lang="en-US" altLang="ja-JP" sz="135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ja-JP" altLang="en-US" sz="1350">
                  <a:latin typeface="MS PGothic" panose="020B0600070205080204" pitchFamily="34" charset="-128"/>
                  <a:ea typeface="MS PGothic" panose="020B0600070205080204" pitchFamily="34" charset="-128"/>
                </a:rPr>
                <a:t>クライストロンを配置し、</a:t>
              </a:r>
              <a:endParaRPr lang="en-US" altLang="ja-JP" sz="135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en-US" altLang="ja-JP" sz="1350" dirty="0" err="1">
                  <a:latin typeface="MS PGothic" panose="020B0600070205080204" pitchFamily="34" charset="-128"/>
                  <a:ea typeface="MS PGothic" panose="020B0600070205080204" pitchFamily="34" charset="-128"/>
                </a:rPr>
                <a:t>RFunit</a:t>
              </a:r>
              <a:r>
                <a:rPr lang="ja-JP" altLang="en-US" sz="1350">
                  <a:latin typeface="MS PGothic" panose="020B0600070205080204" pitchFamily="34" charset="-128"/>
                  <a:ea typeface="MS PGothic" panose="020B0600070205080204" pitchFamily="34" charset="-128"/>
                </a:rPr>
                <a:t>に両側から交互に</a:t>
              </a:r>
              <a:endParaRPr lang="en-US" altLang="ja-JP" sz="1350" dirty="0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en-US" altLang="ja-JP" sz="1350" dirty="0">
                  <a:latin typeface="MS PGothic" panose="020B0600070205080204" pitchFamily="34" charset="-128"/>
                  <a:ea typeface="MS PGothic" panose="020B0600070205080204" pitchFamily="34" charset="-128"/>
                </a:rPr>
                <a:t>power</a:t>
              </a:r>
              <a:r>
                <a:rPr lang="ja-JP" altLang="en-US" sz="1350">
                  <a:latin typeface="MS PGothic" panose="020B0600070205080204" pitchFamily="34" charset="-128"/>
                  <a:ea typeface="MS PGothic" panose="020B0600070205080204" pitchFamily="34" charset="-128"/>
                </a:rPr>
                <a:t>を供給する構成。</a:t>
              </a: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539DEF57-1A88-4F4C-BD50-0ABBF67BACE0}"/>
                </a:ext>
              </a:extLst>
            </p:cNvPr>
            <p:cNvSpPr txBox="1"/>
            <p:nvPr/>
          </p:nvSpPr>
          <p:spPr>
            <a:xfrm>
              <a:off x="5242866" y="5158201"/>
              <a:ext cx="32252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2m</a:t>
              </a:r>
              <a:endParaRPr lang="ja-JP" altLang="en-US" sz="7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CC80E380-151E-1F4B-951E-D4893619C36D}"/>
                </a:ext>
              </a:extLst>
            </p:cNvPr>
            <p:cNvSpPr txBox="1"/>
            <p:nvPr/>
          </p:nvSpPr>
          <p:spPr>
            <a:xfrm>
              <a:off x="5251412" y="4053420"/>
              <a:ext cx="32252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2m</a:t>
              </a:r>
              <a:endParaRPr lang="ja-JP" altLang="en-US" sz="7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7CBF72E9-7465-FB4D-9069-E47DC3594B3C}"/>
                </a:ext>
              </a:extLst>
            </p:cNvPr>
            <p:cNvSpPr txBox="1"/>
            <p:nvPr/>
          </p:nvSpPr>
          <p:spPr>
            <a:xfrm>
              <a:off x="5236021" y="4572725"/>
              <a:ext cx="40267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2.5m</a:t>
              </a:r>
              <a:endParaRPr lang="ja-JP" altLang="en-US" sz="7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91C9188B-89A6-784E-8BF8-CED8A939E595}"/>
                </a:ext>
              </a:extLst>
            </p:cNvPr>
            <p:cNvSpPr txBox="1"/>
            <p:nvPr/>
          </p:nvSpPr>
          <p:spPr>
            <a:xfrm>
              <a:off x="3326470" y="5416291"/>
              <a:ext cx="40267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2.3m</a:t>
              </a:r>
              <a:endParaRPr lang="ja-JP" altLang="en-US" sz="7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5F6E747D-A779-7245-8731-339053F9DC22}"/>
                </a:ext>
              </a:extLst>
            </p:cNvPr>
            <p:cNvSpPr txBox="1"/>
            <p:nvPr/>
          </p:nvSpPr>
          <p:spPr>
            <a:xfrm>
              <a:off x="7218364" y="3488337"/>
              <a:ext cx="45557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5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10.5m</a:t>
              </a:r>
              <a:endParaRPr lang="ja-JP" altLang="en-US" sz="75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A6B7417-913F-554C-8F7C-1A15DFA5040D}"/>
                </a:ext>
              </a:extLst>
            </p:cNvPr>
            <p:cNvSpPr txBox="1"/>
            <p:nvPr/>
          </p:nvSpPr>
          <p:spPr>
            <a:xfrm>
              <a:off x="4803673" y="2831872"/>
              <a:ext cx="15969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Capture Section 20t </a:t>
              </a:r>
              <a:r>
                <a:rPr lang="ja-JP" altLang="en-US" sz="90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クレーン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489F4FE3-034B-6043-99B3-3FF3A4341312}"/>
                </a:ext>
              </a:extLst>
            </p:cNvPr>
            <p:cNvSpPr txBox="1"/>
            <p:nvPr/>
          </p:nvSpPr>
          <p:spPr>
            <a:xfrm>
              <a:off x="4102027" y="3646479"/>
              <a:ext cx="2172390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50">
                  <a:latin typeface="MS PGothic" panose="020B0600070205080204" pitchFamily="34" charset="-128"/>
                  <a:ea typeface="MS PGothic" panose="020B0600070205080204" pitchFamily="34" charset="-128"/>
                </a:rPr>
                <a:t>シールド天井の上で導波管分配の取り回しをする</a:t>
              </a:r>
            </a:p>
          </p:txBody>
        </p: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E552B804-7A75-584B-A09F-5E87464072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83627" y="2042767"/>
              <a:ext cx="826691" cy="57062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D3785ADB-076C-724C-88D4-024B0CFBAD87}"/>
                </a:ext>
              </a:extLst>
            </p:cNvPr>
            <p:cNvSpPr txBox="1"/>
            <p:nvPr/>
          </p:nvSpPr>
          <p:spPr>
            <a:xfrm>
              <a:off x="7410317" y="1809487"/>
              <a:ext cx="1540806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クレーン設置用フレーム</a:t>
              </a:r>
              <a:endParaRPr lang="en-US" altLang="ja-JP" sz="900" dirty="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ja-JP" altLang="en-US" sz="9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□</a:t>
              </a:r>
              <a:r>
                <a:rPr lang="en-US" altLang="ja-JP" sz="9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500mm</a:t>
              </a:r>
              <a:r>
                <a:rPr lang="ja-JP" altLang="en-US" sz="9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鉄パイプと</a:t>
              </a:r>
              <a:r>
                <a:rPr lang="en-US" altLang="ja-JP" sz="9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H</a:t>
              </a:r>
              <a:r>
                <a:rPr lang="ja-JP" altLang="en-US" sz="9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鋼とで</a:t>
              </a:r>
              <a:endParaRPr lang="en-US" altLang="ja-JP" sz="900" dirty="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  <a:p>
              <a:r>
                <a:rPr lang="ja-JP" altLang="en-US" sz="900" dirty="0">
                  <a:solidFill>
                    <a:srgbClr val="FF0000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組み上げる。</a:t>
              </a:r>
              <a:endParaRPr lang="ja-JP" altLang="en-US" sz="90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</p:grp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C23352EC-04E6-47F3-B45E-ED404DDFE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5673"/>
            <a:ext cx="7886700" cy="56941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altLang="ja-JP" sz="3200" dirty="0"/>
              <a:t>Tunnel </a:t>
            </a:r>
            <a:r>
              <a:rPr lang="en-US" altLang="ja-JP" sz="3200" dirty="0" err="1"/>
              <a:t>Crosssection</a:t>
            </a:r>
            <a:r>
              <a:rPr lang="en-US" altLang="ja-JP" sz="3200" dirty="0"/>
              <a:t> in Capture Section</a:t>
            </a:r>
            <a:endParaRPr lang="ja-JP" altLang="en-US" sz="3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0E36AAF-D530-4337-9A60-45B3CC36CCDA}"/>
              </a:ext>
            </a:extLst>
          </p:cNvPr>
          <p:cNvSpPr txBox="1"/>
          <p:nvPr/>
        </p:nvSpPr>
        <p:spPr>
          <a:xfrm>
            <a:off x="6001475" y="973394"/>
            <a:ext cx="2169132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Sorry, in Japanese</a:t>
            </a:r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A5ECA72-E612-4574-966D-DB4CF7994168}"/>
              </a:ext>
            </a:extLst>
          </p:cNvPr>
          <p:cNvSpPr txBox="1"/>
          <p:nvPr/>
        </p:nvSpPr>
        <p:spPr>
          <a:xfrm>
            <a:off x="5684324" y="6360607"/>
            <a:ext cx="2279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/>
              <a:t>H.Hayano</a:t>
            </a:r>
            <a:r>
              <a:rPr kumimoji="1" lang="en-US" altLang="ja-JP" sz="1600" dirty="0"/>
              <a:t>, 2020-0915</a:t>
            </a:r>
            <a:endParaRPr kumimoji="1" lang="ja-JP" altLang="en-US" sz="1600" dirty="0"/>
          </a:p>
        </p:txBody>
      </p:sp>
      <p:sp>
        <p:nvSpPr>
          <p:cNvPr id="34" name="日付プレースホルダー 33">
            <a:extLst>
              <a:ext uri="{FF2B5EF4-FFF2-40B4-BE49-F238E27FC236}">
                <a16:creationId xmlns:a16="http://schemas.microsoft.com/office/drawing/2014/main" id="{FD58A721-635E-47C2-A217-2D9F4E00C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35" name="スライド番号プレースホルダー 34">
            <a:extLst>
              <a:ext uri="{FF2B5EF4-FFF2-40B4-BE49-F238E27FC236}">
                <a16:creationId xmlns:a16="http://schemas.microsoft.com/office/drawing/2014/main" id="{068D1024-CA4F-4773-B935-5A4198DE6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7782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1C91D0-7813-48C6-A006-8910E399E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6726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AF0EDC-F1A0-400C-8643-7A0DE91AF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3341"/>
            <a:ext cx="7886700" cy="4351338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/>
              <a:t>IDT, WG2</a:t>
            </a:r>
            <a:r>
              <a:rPr lang="en-US" altLang="ja-JP" dirty="0"/>
              <a:t> and</a:t>
            </a:r>
            <a:r>
              <a:rPr kumimoji="1" lang="en-US" altLang="ja-JP" dirty="0"/>
              <a:t> Sources Subgroup established</a:t>
            </a:r>
          </a:p>
          <a:p>
            <a:r>
              <a:rPr lang="en-US" altLang="ja-JP" dirty="0"/>
              <a:t>IDT is a transitional organization to prepare ILC Pre-Lab to start in April 2022</a:t>
            </a:r>
          </a:p>
          <a:p>
            <a:r>
              <a:rPr kumimoji="1" lang="en-US" altLang="ja-JP" dirty="0"/>
              <a:t>Pre-Lab shall continue 4 years</a:t>
            </a:r>
          </a:p>
          <a:p>
            <a:r>
              <a:rPr kumimoji="1" lang="en-US" altLang="ja-JP" dirty="0"/>
              <a:t>The su</a:t>
            </a:r>
            <a:r>
              <a:rPr lang="en-US" altLang="ja-JP" dirty="0"/>
              <a:t>bgroups must create a “WBS”-like list for the 4-year plan of Pre-Lab by early next year</a:t>
            </a:r>
          </a:p>
          <a:p>
            <a:pPr lvl="1"/>
            <a:r>
              <a:rPr kumimoji="1" lang="en-US" altLang="ja-JP" dirty="0"/>
              <a:t>The work just started</a:t>
            </a:r>
          </a:p>
          <a:p>
            <a:r>
              <a:rPr lang="en-US" altLang="ja-JP" dirty="0"/>
              <a:t>Sources subgroup must also make a plan for the “selection” or “priority assignment” of the positron schemes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47BB84-585F-4B78-957B-6E800A817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020CA1-180F-4774-9B5F-20B38E264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659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39D38F-F8A2-4DB4-9280-30D59C956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424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IDT </a:t>
            </a:r>
            <a:r>
              <a:rPr lang="en-US" altLang="ja-JP" sz="3600" dirty="0"/>
              <a:t>(International Development Team)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0721CD-5EA2-4ADF-9A35-0354722FC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63367"/>
            <a:ext cx="7886700" cy="5075546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O</a:t>
            </a:r>
            <a:r>
              <a:rPr kumimoji="1" lang="en-US" altLang="ja-JP" dirty="0"/>
              <a:t>n August 2, 2020, ICFA approved the formation of the ILC-IDT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mandate to make preparations for the ILC Pre-Lab in Japan</a:t>
            </a:r>
          </a:p>
          <a:p>
            <a:r>
              <a:rPr kumimoji="1" lang="en-US" altLang="ja-JP" dirty="0"/>
              <a:t>Structure and function of the ILC-IDT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IDT</a:t>
            </a:r>
            <a:r>
              <a:rPr kumimoji="1" lang="en-US" altLang="ja-JP" dirty="0"/>
              <a:t> is hosted by KEK, 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consists of the Executive Board (EB) and three Working Groups (WG1, WG2 and WG3). </a:t>
            </a:r>
          </a:p>
          <a:p>
            <a:r>
              <a:rPr lang="en-US" altLang="ja-JP" dirty="0"/>
              <a:t>EB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The EB comprises: </a:t>
            </a:r>
            <a:endParaRPr lang="en-US" altLang="ja-JP" dirty="0"/>
          </a:p>
          <a:p>
            <a:pPr lvl="2"/>
            <a:r>
              <a:rPr kumimoji="1" lang="en-US" altLang="ja-JP" dirty="0"/>
              <a:t>a Chair; </a:t>
            </a:r>
          </a:p>
          <a:p>
            <a:pPr lvl="2"/>
            <a:r>
              <a:rPr kumimoji="1" lang="en-US" altLang="ja-JP" dirty="0"/>
              <a:t>a member from each of the three regions contributing to the ILC effort (Americas, Asia-Pacific and Europe); and  </a:t>
            </a:r>
          </a:p>
          <a:p>
            <a:pPr lvl="2"/>
            <a:r>
              <a:rPr kumimoji="1" lang="en-US" altLang="ja-JP" dirty="0"/>
              <a:t>three ex-officio members (KEK liaison officer and Chairs of WG2 and WG3, whereas WG1 is chaired by the EB Chair). </a:t>
            </a:r>
          </a:p>
          <a:p>
            <a:pPr lvl="1"/>
            <a:r>
              <a:rPr kumimoji="1" lang="en-US" altLang="ja-JP" dirty="0"/>
              <a:t>The EB members are appointed by ICFA. The EB has the overall responsibility for the Pre-Lab preparation. </a:t>
            </a:r>
          </a:p>
          <a:p>
            <a:pPr lvl="1"/>
            <a:r>
              <a:rPr kumimoji="1" lang="en-US" altLang="ja-JP" dirty="0"/>
              <a:t>The EB and WG1 will carry out the key tasks of developing the function and </a:t>
            </a:r>
            <a:r>
              <a:rPr kumimoji="1" lang="en-US" altLang="ja-JP" dirty="0" err="1"/>
              <a:t>organisational</a:t>
            </a:r>
            <a:r>
              <a:rPr kumimoji="1" lang="en-US" altLang="ja-JP" dirty="0"/>
              <a:t> structure for the Pre-Lab. They will support the preparation of Memoranda of Understanding among the national laboratories and other interested parties for the operation of the Pre-Lab and will support discussions at the national authority level. 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F81959-8609-4934-B2A9-737FA7264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7B2B2BE-1EC7-4ACA-AE2C-0212B610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741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BE70E2-35AF-42A0-9216-051786B3F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343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Executive Board Members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4FE198-3EFF-4759-B187-3B3AFFE94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kumimoji="1" lang="en-US" altLang="ja-JP" dirty="0"/>
              <a:t>Executive Board and Working Group 1 (WG1): </a:t>
            </a:r>
          </a:p>
          <a:p>
            <a:pPr lvl="1"/>
            <a:r>
              <a:rPr kumimoji="1" lang="en-US" altLang="ja-JP" dirty="0"/>
              <a:t>Chair – Tatsuya Nakada (EPFL) </a:t>
            </a:r>
          </a:p>
          <a:p>
            <a:r>
              <a:rPr kumimoji="1" lang="en-US" altLang="ja-JP" dirty="0"/>
              <a:t>Regional Representatives: </a:t>
            </a:r>
          </a:p>
          <a:p>
            <a:pPr lvl="1"/>
            <a:r>
              <a:rPr kumimoji="1" lang="en-US" altLang="ja-JP" dirty="0"/>
              <a:t> Europe – Steinar </a:t>
            </a:r>
            <a:r>
              <a:rPr kumimoji="1" lang="en-US" altLang="ja-JP" dirty="0" err="1"/>
              <a:t>Stapnes</a:t>
            </a:r>
            <a:r>
              <a:rPr kumimoji="1" lang="en-US" altLang="ja-JP" dirty="0"/>
              <a:t> (CERN) </a:t>
            </a:r>
          </a:p>
          <a:p>
            <a:pPr lvl="1"/>
            <a:r>
              <a:rPr kumimoji="1" lang="en-US" altLang="ja-JP" dirty="0"/>
              <a:t> Americas – Andy Lankford (University of California, Irvine) </a:t>
            </a:r>
          </a:p>
          <a:p>
            <a:pPr lvl="1"/>
            <a:r>
              <a:rPr kumimoji="1" lang="en-US" altLang="ja-JP" dirty="0"/>
              <a:t> Asia/Oceania – Geoffrey Taylor (University of Melbourne) </a:t>
            </a:r>
          </a:p>
          <a:p>
            <a:r>
              <a:rPr kumimoji="1" lang="en-US" altLang="ja-JP" dirty="0"/>
              <a:t>Working Group 2 (WG2): </a:t>
            </a:r>
          </a:p>
          <a:p>
            <a:pPr lvl="1"/>
            <a:r>
              <a:rPr kumimoji="1" lang="en-US" altLang="ja-JP" dirty="0"/>
              <a:t>Chair – Shinichiro </a:t>
            </a:r>
            <a:r>
              <a:rPr kumimoji="1" lang="en-US" altLang="ja-JP" dirty="0" err="1"/>
              <a:t>Michizono</a:t>
            </a:r>
            <a:r>
              <a:rPr kumimoji="1" lang="en-US" altLang="ja-JP" dirty="0"/>
              <a:t> (KEK) </a:t>
            </a:r>
          </a:p>
          <a:p>
            <a:r>
              <a:rPr kumimoji="1" lang="en-US" altLang="ja-JP" dirty="0"/>
              <a:t>Working Group 3 (WG3): </a:t>
            </a:r>
          </a:p>
          <a:p>
            <a:pPr lvl="1"/>
            <a:r>
              <a:rPr kumimoji="1" lang="en-US" altLang="ja-JP" dirty="0"/>
              <a:t> Chair – Hitoshi Murayama (University California Berkeley/ IPMU-University of Tokyo) </a:t>
            </a:r>
          </a:p>
          <a:p>
            <a:r>
              <a:rPr kumimoji="1" lang="en-US" altLang="ja-JP" dirty="0"/>
              <a:t>KEK Liaison  - Yasuhiro Okada (KEK) 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kumimoji="1" lang="en-US" altLang="ja-JP" dirty="0"/>
              <a:t>Contacts:  </a:t>
            </a:r>
          </a:p>
          <a:p>
            <a:pPr lvl="1"/>
            <a:r>
              <a:rPr kumimoji="1" lang="en-US" altLang="ja-JP" dirty="0"/>
              <a:t>Geoffrey Taylor (ICFA, Chair) - The University of Melbourne;  </a:t>
            </a:r>
          </a:p>
          <a:p>
            <a:pPr lvl="1"/>
            <a:r>
              <a:rPr kumimoji="1" lang="en-US" altLang="ja-JP" dirty="0"/>
              <a:t>Tatsuya Nakada (Chair, Executive Board, ILC-IDT) - EPFL, Lausanne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B0D181-DF3C-4AB1-84CB-947742AC9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2A5822F-F1A4-4536-8E97-C29FE6865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04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39D38F-F8A2-4DB4-9280-30D59C956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424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altLang="ja-JP" dirty="0"/>
              <a:t>IDT  Working Groups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0721CD-5EA2-4ADF-9A35-0354722FC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140" y="1574799"/>
            <a:ext cx="7886700" cy="4074161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WG1 membership is established by the EB, includes the EB members and is chaired by the EB Chair. </a:t>
            </a:r>
          </a:p>
          <a:p>
            <a:r>
              <a:rPr kumimoji="1" lang="en-US" altLang="ja-JP" dirty="0"/>
              <a:t>WG2 conducts the </a:t>
            </a:r>
            <a:r>
              <a:rPr kumimoji="1" lang="en-US" altLang="ja-JP" dirty="0">
                <a:solidFill>
                  <a:srgbClr val="FF0000"/>
                </a:solidFill>
              </a:rPr>
              <a:t>ILC accelerator and facility work</a:t>
            </a:r>
            <a:r>
              <a:rPr kumimoji="1" lang="en-US" altLang="ja-JP" dirty="0"/>
              <a:t>.  </a:t>
            </a:r>
          </a:p>
          <a:p>
            <a:r>
              <a:rPr kumimoji="1" lang="en-US" altLang="ja-JP" dirty="0"/>
              <a:t>WG3 carries out the </a:t>
            </a:r>
            <a:r>
              <a:rPr kumimoji="1" lang="en-US" altLang="ja-JP" dirty="0">
                <a:solidFill>
                  <a:srgbClr val="FF0000"/>
                </a:solidFill>
              </a:rPr>
              <a:t>ILC physics and detector activities</a:t>
            </a:r>
            <a:r>
              <a:rPr kumimoji="1" lang="en-US" altLang="ja-JP" dirty="0"/>
              <a:t>.  </a:t>
            </a:r>
          </a:p>
          <a:p>
            <a:r>
              <a:rPr kumimoji="1" lang="en-US" altLang="ja-JP" dirty="0"/>
              <a:t>The members of WG2 and WG3 will be appointed by the EB.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940CB3-90E1-4B1A-AFF4-22DA8C03E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F0B0CA4-C154-4F8E-A8C1-173C8183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943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9">
            <a:extLst>
              <a:ext uri="{FF2B5EF4-FFF2-40B4-BE49-F238E27FC236}">
                <a16:creationId xmlns:a16="http://schemas.microsoft.com/office/drawing/2014/main" id="{50B00F23-DAD7-492C-A9BD-6918250044DD}"/>
              </a:ext>
            </a:extLst>
          </p:cNvPr>
          <p:cNvGraphicFramePr>
            <a:graphicFrameLocks noGrp="1"/>
          </p:cNvGraphicFramePr>
          <p:nvPr/>
        </p:nvGraphicFramePr>
        <p:xfrm>
          <a:off x="394307" y="3501636"/>
          <a:ext cx="1985107" cy="216811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06641">
                  <a:extLst>
                    <a:ext uri="{9D8B030D-6E8A-4147-A177-3AD203B41FA5}">
                      <a16:colId xmlns:a16="http://schemas.microsoft.com/office/drawing/2014/main" val="2062496183"/>
                    </a:ext>
                  </a:extLst>
                </a:gridCol>
                <a:gridCol w="478466">
                  <a:extLst>
                    <a:ext uri="{9D8B030D-6E8A-4147-A177-3AD203B41FA5}">
                      <a16:colId xmlns:a16="http://schemas.microsoft.com/office/drawing/2014/main" val="4110655086"/>
                    </a:ext>
                  </a:extLst>
                </a:gridCol>
              </a:tblGrid>
              <a:tr h="2107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Yasuchika</a:t>
                      </a:r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 Yamamoto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KEK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017072191"/>
                  </a:ext>
                </a:extLst>
              </a:tr>
              <a:tr h="217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Dimitri Delikaris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CERN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592199413"/>
                  </a:ext>
                </a:extLst>
              </a:tr>
              <a:tr h="217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Hitoshi Hayano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KEK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625278169"/>
                  </a:ext>
                </a:extLst>
              </a:tr>
              <a:tr h="217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Olivier Napoly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CEA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841507037"/>
                  </a:ext>
                </a:extLst>
              </a:tr>
              <a:tr h="217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Marc C. Ross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SLAC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347577569"/>
                  </a:ext>
                </a:extLst>
              </a:tr>
              <a:tr h="217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Akira Yamamoto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KEK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364549935"/>
                  </a:ext>
                </a:extLst>
              </a:tr>
              <a:tr h="217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Sam Posen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FNAL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052644282"/>
                  </a:ext>
                </a:extLst>
              </a:tr>
              <a:tr h="21748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Nuria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Catalan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799" marR="6799" marT="6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CERN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799" marR="6799" marT="6799" marB="0" anchor="ctr"/>
                </a:tc>
                <a:extLst>
                  <a:ext uri="{0D108BD9-81ED-4DB2-BD59-A6C34878D82A}">
                    <a16:rowId xmlns:a16="http://schemas.microsoft.com/office/drawing/2014/main" val="3211275548"/>
                  </a:ext>
                </a:extLst>
              </a:tr>
              <a:tr h="217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Robert </a:t>
                      </a:r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Rimmer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799" marR="6799" marT="6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JLAB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799" marR="6799" marT="6799" marB="0" anchor="ctr"/>
                </a:tc>
                <a:extLst>
                  <a:ext uri="{0D108BD9-81ED-4DB2-BD59-A6C34878D82A}">
                    <a16:rowId xmlns:a16="http://schemas.microsoft.com/office/drawing/2014/main" val="4014304259"/>
                  </a:ext>
                </a:extLst>
              </a:tr>
              <a:tr h="2174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Rongli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Geng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799" marR="6799" marT="6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JLAB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799" marR="6799" marT="6799" marB="0" anchor="ctr"/>
                </a:tc>
                <a:extLst>
                  <a:ext uri="{0D108BD9-81ED-4DB2-BD59-A6C34878D82A}">
                    <a16:rowId xmlns:a16="http://schemas.microsoft.com/office/drawing/2014/main" val="1250020484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5861E70-4CF6-4278-AE8F-3FD942F64D27}"/>
              </a:ext>
            </a:extLst>
          </p:cNvPr>
          <p:cNvGraphicFramePr>
            <a:graphicFrameLocks noGrp="1"/>
          </p:cNvGraphicFramePr>
          <p:nvPr/>
        </p:nvGraphicFramePr>
        <p:xfrm>
          <a:off x="2454142" y="3490497"/>
          <a:ext cx="2017654" cy="2167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31854">
                  <a:extLst>
                    <a:ext uri="{9D8B030D-6E8A-4147-A177-3AD203B41FA5}">
                      <a16:colId xmlns:a16="http://schemas.microsoft.com/office/drawing/2014/main" val="206249618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110655086"/>
                    </a:ext>
                  </a:extLst>
                </a:gridCol>
              </a:tblGrid>
              <a:tr h="1900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Toshiyuki </a:t>
                      </a:r>
                      <a:r>
                        <a:rPr lang="en-US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Okugi</a:t>
                      </a:r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KEK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017072191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Philip Burrows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U. Oxford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321285145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David L. Rubin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Cornell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471655191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Nikolay Solyak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FANL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592199413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Nobuhiro Terunuma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KEK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625278169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Kaoru Yokoya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KEK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841507037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Jenny List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DESY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347577569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Thomas Markiewicz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SLAC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364549935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Luis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Garcia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Tabares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799" marR="6799" marT="6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CIEMAT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799" marR="6799" marT="6799" marB="0" anchor="ctr"/>
                </a:tc>
                <a:extLst>
                  <a:ext uri="{0D108BD9-81ED-4DB2-BD59-A6C34878D82A}">
                    <a16:rowId xmlns:a16="http://schemas.microsoft.com/office/drawing/2014/main" val="344496599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D8F42036-8F2C-4D0D-9784-DD08C5684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340262"/>
              </p:ext>
            </p:extLst>
          </p:nvPr>
        </p:nvGraphicFramePr>
        <p:xfrm>
          <a:off x="4592709" y="3679496"/>
          <a:ext cx="1913336" cy="153407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96278">
                  <a:extLst>
                    <a:ext uri="{9D8B030D-6E8A-4147-A177-3AD203B41FA5}">
                      <a16:colId xmlns:a16="http://schemas.microsoft.com/office/drawing/2014/main" val="2062496183"/>
                    </a:ext>
                  </a:extLst>
                </a:gridCol>
                <a:gridCol w="917058">
                  <a:extLst>
                    <a:ext uri="{9D8B030D-6E8A-4147-A177-3AD203B41FA5}">
                      <a16:colId xmlns:a16="http://schemas.microsoft.com/office/drawing/2014/main" val="4110655086"/>
                    </a:ext>
                  </a:extLst>
                </a:gridCol>
              </a:tblGrid>
              <a:tr h="2097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Kaoru </a:t>
                      </a:r>
                      <a:r>
                        <a:rPr lang="en-US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Yokoya</a:t>
                      </a:r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KEK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017072191"/>
                  </a:ext>
                </a:extLst>
              </a:tr>
              <a:tr h="2097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Hitoshi Hayano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KEK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59399982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Masao Kuriki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U. Hiroshima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592199413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Benno List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DESY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625278169"/>
                  </a:ext>
                </a:extLst>
              </a:tr>
              <a:tr h="3729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Gudrid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 Moortgat-Pick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dirty="0">
                          <a:solidFill>
                            <a:srgbClr val="FF0000"/>
                          </a:solidFill>
                        </a:rPr>
                        <a:t>U. Hamburg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169788724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Joe </a:t>
                      </a:r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Grames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JLAB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760705718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E14581F7-A2FE-4F94-AEEC-B4CABFE5304B}"/>
              </a:ext>
            </a:extLst>
          </p:cNvPr>
          <p:cNvGraphicFramePr>
            <a:graphicFrameLocks noGrp="1"/>
          </p:cNvGraphicFramePr>
          <p:nvPr/>
        </p:nvGraphicFramePr>
        <p:xfrm>
          <a:off x="6620466" y="3884718"/>
          <a:ext cx="2208391" cy="74159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68781">
                  <a:extLst>
                    <a:ext uri="{9D8B030D-6E8A-4147-A177-3AD203B41FA5}">
                      <a16:colId xmlns:a16="http://schemas.microsoft.com/office/drawing/2014/main" val="2062496183"/>
                    </a:ext>
                  </a:extLst>
                </a:gridCol>
                <a:gridCol w="739610">
                  <a:extLst>
                    <a:ext uri="{9D8B030D-6E8A-4147-A177-3AD203B41FA5}">
                      <a16:colId xmlns:a16="http://schemas.microsoft.com/office/drawing/2014/main" val="4110655086"/>
                    </a:ext>
                  </a:extLst>
                </a:gridCol>
              </a:tblGrid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Nobuhiro Terunuma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KEK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4017072191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John Andrew Osborne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CERN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592199413"/>
                  </a:ext>
                </a:extLst>
              </a:tr>
              <a:tr h="247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Tomoyuki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Sanuki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U. Tohoku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625278169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DFFF632-0019-4204-9156-E08AEF534E7E}"/>
              </a:ext>
            </a:extLst>
          </p:cNvPr>
          <p:cNvSpPr txBox="1"/>
          <p:nvPr/>
        </p:nvSpPr>
        <p:spPr>
          <a:xfrm>
            <a:off x="1221727" y="3169769"/>
            <a:ext cx="409086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SRF</a:t>
            </a:r>
            <a:endParaRPr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0BB4B18-0070-410A-B5BA-4A6EAD67493A}"/>
              </a:ext>
            </a:extLst>
          </p:cNvPr>
          <p:cNvSpPr txBox="1"/>
          <p:nvPr/>
        </p:nvSpPr>
        <p:spPr>
          <a:xfrm>
            <a:off x="2935415" y="3177487"/>
            <a:ext cx="1107996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DR/BDS/Dump</a:t>
            </a:r>
            <a:endParaRPr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F6CA45C-A762-46F0-A4F7-0595E1DB220D}"/>
              </a:ext>
            </a:extLst>
          </p:cNvPr>
          <p:cNvSpPr txBox="1"/>
          <p:nvPr/>
        </p:nvSpPr>
        <p:spPr>
          <a:xfrm>
            <a:off x="5236599" y="3374679"/>
            <a:ext cx="671338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Sources</a:t>
            </a:r>
            <a:endParaRPr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F42786F-B2CA-4390-8D32-B91FA49E4C72}"/>
              </a:ext>
            </a:extLst>
          </p:cNvPr>
          <p:cNvSpPr txBox="1"/>
          <p:nvPr/>
        </p:nvSpPr>
        <p:spPr>
          <a:xfrm>
            <a:off x="7139645" y="3576700"/>
            <a:ext cx="1215397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Civil engineering</a:t>
            </a:r>
            <a:endParaRPr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B01C34-D643-4325-9A4E-3EC02D9A1538}"/>
              </a:ext>
            </a:extLst>
          </p:cNvPr>
          <p:cNvSpPr txBox="1"/>
          <p:nvPr/>
        </p:nvSpPr>
        <p:spPr>
          <a:xfrm>
            <a:off x="1326826" y="1615853"/>
            <a:ext cx="2013693" cy="71558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350" dirty="0"/>
              <a:t>IDT</a:t>
            </a:r>
            <a:r>
              <a:rPr lang="ja-JP" altLang="en-US" sz="1350" dirty="0"/>
              <a:t> </a:t>
            </a:r>
            <a:r>
              <a:rPr lang="en-US" altLang="ja-JP" sz="1350" dirty="0"/>
              <a:t>WG2</a:t>
            </a:r>
          </a:p>
          <a:p>
            <a:pPr algn="ctr"/>
            <a:r>
              <a:rPr lang="en-US" altLang="ja-JP" sz="1350" dirty="0"/>
              <a:t>Shin</a:t>
            </a:r>
            <a:r>
              <a:rPr lang="ja-JP" altLang="en-US" sz="1350" dirty="0"/>
              <a:t> </a:t>
            </a:r>
            <a:r>
              <a:rPr lang="en-US" altLang="ja-JP" sz="1350" dirty="0" err="1"/>
              <a:t>Michizono</a:t>
            </a:r>
            <a:r>
              <a:rPr lang="ja-JP" altLang="en-US" sz="1350" dirty="0"/>
              <a:t> </a:t>
            </a:r>
            <a:r>
              <a:rPr lang="en-US" altLang="ja-JP" sz="1350" dirty="0"/>
              <a:t>(Chair)</a:t>
            </a:r>
          </a:p>
          <a:p>
            <a:pPr algn="ctr"/>
            <a:r>
              <a:rPr lang="en-US" altLang="ja-JP" sz="1350" dirty="0"/>
              <a:t>Benno List (Deputy)</a:t>
            </a:r>
            <a:endParaRPr lang="ja-JP" altLang="en-US" sz="1350" dirty="0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60953DA3-822C-476B-AA7A-C25CD8CABA0D}"/>
              </a:ext>
            </a:extLst>
          </p:cNvPr>
          <p:cNvSpPr/>
          <p:nvPr/>
        </p:nvSpPr>
        <p:spPr>
          <a:xfrm>
            <a:off x="279106" y="1287868"/>
            <a:ext cx="8620346" cy="46174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A3D0F46-6057-46D5-8F9D-DE5F9B8DEC30}"/>
              </a:ext>
            </a:extLst>
          </p:cNvPr>
          <p:cNvCxnSpPr>
            <a:stCxn id="15" idx="2"/>
            <a:endCxn id="12" idx="0"/>
          </p:cNvCxnSpPr>
          <p:nvPr/>
        </p:nvCxnSpPr>
        <p:spPr>
          <a:xfrm>
            <a:off x="2333673" y="2331434"/>
            <a:ext cx="1155740" cy="8460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9C40205-4CF2-4550-B423-D397B1B9EC01}"/>
              </a:ext>
            </a:extLst>
          </p:cNvPr>
          <p:cNvCxnSpPr>
            <a:stCxn id="15" idx="2"/>
            <a:endCxn id="11" idx="0"/>
          </p:cNvCxnSpPr>
          <p:nvPr/>
        </p:nvCxnSpPr>
        <p:spPr>
          <a:xfrm flipH="1">
            <a:off x="1426270" y="2331434"/>
            <a:ext cx="907403" cy="8383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0B8ACCC1-E350-4220-B629-08831E336BAE}"/>
              </a:ext>
            </a:extLst>
          </p:cNvPr>
          <p:cNvCxnSpPr>
            <a:stCxn id="15" idx="2"/>
            <a:endCxn id="13" idx="0"/>
          </p:cNvCxnSpPr>
          <p:nvPr/>
        </p:nvCxnSpPr>
        <p:spPr>
          <a:xfrm>
            <a:off x="2333673" y="2331434"/>
            <a:ext cx="3238595" cy="10432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14CBD73D-E03A-40D2-80FA-50B0E5DA2B55}"/>
              </a:ext>
            </a:extLst>
          </p:cNvPr>
          <p:cNvCxnSpPr>
            <a:stCxn id="15" idx="2"/>
            <a:endCxn id="14" idx="0"/>
          </p:cNvCxnSpPr>
          <p:nvPr/>
        </p:nvCxnSpPr>
        <p:spPr>
          <a:xfrm>
            <a:off x="2333673" y="2331434"/>
            <a:ext cx="5413671" cy="1245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E9CF8F-730B-4316-8476-9535E92BF223}"/>
              </a:ext>
            </a:extLst>
          </p:cNvPr>
          <p:cNvSpPr txBox="1"/>
          <p:nvPr/>
        </p:nvSpPr>
        <p:spPr>
          <a:xfrm>
            <a:off x="4672207" y="5173250"/>
            <a:ext cx="41059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i="1" dirty="0">
                <a:solidFill>
                  <a:srgbClr val="FF0000"/>
                </a:solidFill>
              </a:rPr>
              <a:t>Technical preparation etc. will be discussed in bi-weekly sub-group meeting.</a:t>
            </a:r>
            <a:endParaRPr lang="ja-JP" altLang="en-US" sz="1350" i="1" dirty="0">
              <a:solidFill>
                <a:srgbClr val="FF0000"/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E1FD715-6D05-4A23-B9F7-97AC8A2B1ACE}"/>
              </a:ext>
            </a:extLst>
          </p:cNvPr>
          <p:cNvSpPr txBox="1"/>
          <p:nvPr/>
        </p:nvSpPr>
        <p:spPr>
          <a:xfrm>
            <a:off x="4912823" y="3005879"/>
            <a:ext cx="35926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All members belong to some sub-group(s).</a:t>
            </a:r>
            <a:endParaRPr lang="ja-JP" altLang="en-US" sz="135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112C27E-0637-4703-849C-5FFF20A872DB}"/>
              </a:ext>
            </a:extLst>
          </p:cNvPr>
          <p:cNvSpPr txBox="1"/>
          <p:nvPr/>
        </p:nvSpPr>
        <p:spPr>
          <a:xfrm>
            <a:off x="3191557" y="538967"/>
            <a:ext cx="2923493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Calibri" panose="020F0502020204030204" pitchFamily="34" charset="0"/>
                <a:cs typeface="Calibri" panose="020F0502020204030204" pitchFamily="34" charset="0"/>
              </a:rPr>
              <a:t>IDT-WG2 organization</a:t>
            </a:r>
            <a:endParaRPr lang="ja-JP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59558C-6EDF-446F-BFA2-F78D3EA2596C}"/>
              </a:ext>
            </a:extLst>
          </p:cNvPr>
          <p:cNvSpPr txBox="1"/>
          <p:nvPr/>
        </p:nvSpPr>
        <p:spPr>
          <a:xfrm>
            <a:off x="4182575" y="1348881"/>
            <a:ext cx="4817344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b="1" i="1" dirty="0"/>
              <a:t>Charges</a:t>
            </a:r>
            <a:r>
              <a:rPr lang="ja-JP" altLang="en-US" sz="1500" b="1" i="1" dirty="0"/>
              <a:t> </a:t>
            </a:r>
            <a:r>
              <a:rPr lang="en-US" altLang="ja-JP" sz="1500" b="1" i="1" dirty="0"/>
              <a:t>of</a:t>
            </a:r>
            <a:r>
              <a:rPr lang="ja-JP" altLang="en-US" sz="1500" b="1" i="1" dirty="0"/>
              <a:t> </a:t>
            </a:r>
            <a:r>
              <a:rPr lang="en-US" altLang="ja-JP" sz="1500" b="1" i="1" dirty="0"/>
              <a:t>Sub-groups</a:t>
            </a:r>
          </a:p>
          <a:p>
            <a:pPr marL="257175" indent="-257175">
              <a:buFont typeface="Wingdings" panose="05000000000000000000" pitchFamily="2" charset="2"/>
              <a:buChar char="n"/>
            </a:pPr>
            <a:r>
              <a:rPr lang="en-US" altLang="ja-JP" sz="1500" dirty="0"/>
              <a:t>Discuss</a:t>
            </a:r>
            <a:r>
              <a:rPr lang="ja-JP" altLang="en-US" sz="1500" dirty="0"/>
              <a:t> </a:t>
            </a:r>
            <a:r>
              <a:rPr lang="en-US" altLang="ja-JP" sz="1500" dirty="0"/>
              <a:t>the</a:t>
            </a:r>
            <a:r>
              <a:rPr lang="ja-JP" altLang="en-US" sz="1500" dirty="0"/>
              <a:t> </a:t>
            </a:r>
            <a:r>
              <a:rPr lang="en-US" altLang="ja-JP" sz="1500" dirty="0"/>
              <a:t>topics</a:t>
            </a:r>
            <a:r>
              <a:rPr lang="ja-JP" altLang="en-US" sz="1500" dirty="0"/>
              <a:t> </a:t>
            </a:r>
            <a:r>
              <a:rPr lang="en-US" altLang="ja-JP" sz="1500" dirty="0"/>
              <a:t>for</a:t>
            </a:r>
            <a:r>
              <a:rPr lang="ja-JP" altLang="en-US" sz="1500" dirty="0"/>
              <a:t> </a:t>
            </a:r>
            <a:endParaRPr lang="en-US" altLang="ja-JP" sz="1500" dirty="0"/>
          </a:p>
          <a:p>
            <a:r>
              <a:rPr lang="en-US" altLang="ja-JP" sz="1500" dirty="0"/>
              <a:t>- technical preparation (remaining topics) at Pre-lab</a:t>
            </a:r>
          </a:p>
          <a:p>
            <a:r>
              <a:rPr lang="en-US" altLang="ja-JP" sz="1500" dirty="0"/>
              <a:t>- preparation for mass production at Pre-lab</a:t>
            </a:r>
          </a:p>
          <a:p>
            <a:r>
              <a:rPr lang="en-US" altLang="ja-JP" sz="1500" dirty="0"/>
              <a:t>- possible schedule at Pre-lab</a:t>
            </a:r>
          </a:p>
          <a:p>
            <a:r>
              <a:rPr lang="en-US" altLang="ja-JP" sz="1500" dirty="0"/>
              <a:t>- international sharing candidates of these activities</a:t>
            </a:r>
          </a:p>
          <a:p>
            <a:pPr marL="257175" indent="-257175">
              <a:buFont typeface="Wingdings" panose="05000000000000000000" pitchFamily="2" charset="2"/>
              <a:buChar char="n"/>
            </a:pPr>
            <a:r>
              <a:rPr lang="en-US" altLang="ja-JP" sz="1500" dirty="0"/>
              <a:t>Report to the IDT-WG2</a:t>
            </a:r>
            <a:endParaRPr lang="ja-JP" altLang="en-US" sz="15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01DE65F-BDA0-43A4-A5C9-D504F27BDEBA}"/>
              </a:ext>
            </a:extLst>
          </p:cNvPr>
          <p:cNvSpPr txBox="1"/>
          <p:nvPr/>
        </p:nvSpPr>
        <p:spPr>
          <a:xfrm>
            <a:off x="831403" y="1369256"/>
            <a:ext cx="3185487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Bi-weekly meeting: Sep.22, Oct. 6, … </a:t>
            </a:r>
            <a:endParaRPr lang="ja-JP" altLang="en-US" sz="135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91DDE9-2DD9-4321-83F7-7C8B2C78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矢印: 折線 4">
            <a:extLst>
              <a:ext uri="{FF2B5EF4-FFF2-40B4-BE49-F238E27FC236}">
                <a16:creationId xmlns:a16="http://schemas.microsoft.com/office/drawing/2014/main" id="{16240E0B-9F0B-4649-B80F-53F8EDC950B6}"/>
              </a:ext>
            </a:extLst>
          </p:cNvPr>
          <p:cNvSpPr/>
          <p:nvPr/>
        </p:nvSpPr>
        <p:spPr>
          <a:xfrm rot="16200000">
            <a:off x="1100161" y="5717061"/>
            <a:ext cx="453330" cy="40742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矢印: 折線 5">
            <a:extLst>
              <a:ext uri="{FF2B5EF4-FFF2-40B4-BE49-F238E27FC236}">
                <a16:creationId xmlns:a16="http://schemas.microsoft.com/office/drawing/2014/main" id="{18D7A829-9269-46A1-B054-30E1439B4DE5}"/>
              </a:ext>
            </a:extLst>
          </p:cNvPr>
          <p:cNvSpPr/>
          <p:nvPr/>
        </p:nvSpPr>
        <p:spPr>
          <a:xfrm rot="16200000" flipV="1">
            <a:off x="3156322" y="5714574"/>
            <a:ext cx="453330" cy="40742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C2953F7-3406-4BEB-929E-7D378E5C8E9C}"/>
              </a:ext>
            </a:extLst>
          </p:cNvPr>
          <p:cNvSpPr txBox="1"/>
          <p:nvPr/>
        </p:nvSpPr>
        <p:spPr>
          <a:xfrm>
            <a:off x="1530538" y="5976933"/>
            <a:ext cx="1889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Some more added</a:t>
            </a:r>
            <a:endParaRPr kumimoji="1" lang="ja-JP" altLang="en-US" sz="1400" dirty="0"/>
          </a:p>
        </p:txBody>
      </p:sp>
      <p:sp>
        <p:nvSpPr>
          <p:cNvPr id="19" name="日付プレースホルダー 18">
            <a:extLst>
              <a:ext uri="{FF2B5EF4-FFF2-40B4-BE49-F238E27FC236}">
                <a16:creationId xmlns:a16="http://schemas.microsoft.com/office/drawing/2014/main" id="{C3315FE8-77AE-4510-BF00-6AD1CA21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772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1C1E5D-F35B-4EB3-9495-0828A767F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776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Sources Subgroup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330814-4B99-4240-AEFB-2EB57AC98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51999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Members</a:t>
            </a:r>
          </a:p>
          <a:p>
            <a:pPr lvl="1"/>
            <a:r>
              <a:rPr kumimoji="1" lang="en-US" altLang="ja-JP" dirty="0" err="1"/>
              <a:t>Gudrid</a:t>
            </a:r>
            <a:r>
              <a:rPr kumimoji="1" lang="en-US" altLang="ja-JP" dirty="0"/>
              <a:t> Moortgat-Pick	U. </a:t>
            </a:r>
            <a:r>
              <a:rPr lang="en-US" altLang="ja-JP" dirty="0"/>
              <a:t>H</a:t>
            </a:r>
            <a:r>
              <a:rPr kumimoji="1" lang="en-US" altLang="ja-JP" dirty="0"/>
              <a:t>amburg</a:t>
            </a:r>
          </a:p>
          <a:p>
            <a:pPr lvl="1"/>
            <a:r>
              <a:rPr lang="en-US" altLang="ja-JP" dirty="0"/>
              <a:t>Joe </a:t>
            </a:r>
            <a:r>
              <a:rPr lang="en-US" altLang="ja-JP" dirty="0" err="1"/>
              <a:t>Grames</a:t>
            </a:r>
            <a:r>
              <a:rPr lang="en-US" altLang="ja-JP" dirty="0"/>
              <a:t>		</a:t>
            </a:r>
            <a:r>
              <a:rPr lang="en-US" altLang="ja-JP" dirty="0" err="1"/>
              <a:t>JLab</a:t>
            </a:r>
            <a:endParaRPr lang="en-US" altLang="ja-JP" dirty="0"/>
          </a:p>
          <a:p>
            <a:pPr lvl="1"/>
            <a:r>
              <a:rPr kumimoji="1" lang="en-US" altLang="ja-JP" dirty="0"/>
              <a:t>Masao </a:t>
            </a:r>
            <a:r>
              <a:rPr kumimoji="1" lang="en-US" altLang="ja-JP" dirty="0" err="1"/>
              <a:t>Kuriki</a:t>
            </a:r>
            <a:r>
              <a:rPr kumimoji="1" lang="en-US" altLang="ja-JP" dirty="0"/>
              <a:t>		U. Hiroshima</a:t>
            </a:r>
          </a:p>
          <a:p>
            <a:pPr lvl="1"/>
            <a:r>
              <a:rPr kumimoji="1" lang="en-US" altLang="ja-JP" dirty="0"/>
              <a:t>Benno List		DESY</a:t>
            </a:r>
          </a:p>
          <a:p>
            <a:pPr lvl="1"/>
            <a:r>
              <a:rPr lang="en-US" altLang="ja-JP" dirty="0"/>
              <a:t>Hitoshi </a:t>
            </a:r>
            <a:r>
              <a:rPr lang="en-US" altLang="ja-JP" dirty="0" err="1"/>
              <a:t>Hayano</a:t>
            </a:r>
            <a:r>
              <a:rPr lang="en-US" altLang="ja-JP" dirty="0"/>
              <a:t>		KEK</a:t>
            </a:r>
          </a:p>
          <a:p>
            <a:pPr lvl="1"/>
            <a:r>
              <a:rPr kumimoji="1" lang="en-US" altLang="ja-JP" dirty="0"/>
              <a:t>Kaoru Yokoya (chair)	KEK</a:t>
            </a:r>
          </a:p>
          <a:p>
            <a:r>
              <a:rPr lang="en-US" altLang="ja-JP" dirty="0"/>
              <a:t>Meeting</a:t>
            </a:r>
          </a:p>
          <a:p>
            <a:pPr lvl="1"/>
            <a:r>
              <a:rPr kumimoji="1" lang="en-US" altLang="ja-JP" dirty="0"/>
              <a:t>Monday every other week (irregular sometimes)</a:t>
            </a:r>
          </a:p>
          <a:p>
            <a:pPr lvl="1"/>
            <a:r>
              <a:rPr lang="en-US" altLang="ja-JP" dirty="0"/>
              <a:t>So far, 2 meetings</a:t>
            </a:r>
          </a:p>
          <a:p>
            <a:pPr lvl="2"/>
            <a:r>
              <a:rPr kumimoji="1" lang="en-US" altLang="ja-JP" dirty="0"/>
              <a:t>Oct. 5		Introduction</a:t>
            </a:r>
          </a:p>
          <a:p>
            <a:pPr lvl="2"/>
            <a:r>
              <a:rPr lang="en-US" altLang="ja-JP" dirty="0"/>
              <a:t>Oct. 12	Photo cathode of the electron source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2FFD11-693A-489F-8702-802F48869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58C2C-D24B-4434-BA6F-B183D4857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607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E88BAA-E5C7-425B-9AB6-774A4AA8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5" y="503339"/>
            <a:ext cx="7886700" cy="75147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dirty="0"/>
              <a:t>IDT WG2 timeline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CFD64B-1D6A-4DF6-B2F4-EAA5F129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4305A143-7B05-4334-A4F2-E8D58964C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25" y="1644910"/>
            <a:ext cx="7886700" cy="423773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ja-JP" dirty="0"/>
              <a:t>Example (towards Pre-lab)</a:t>
            </a:r>
          </a:p>
          <a:p>
            <a:r>
              <a:rPr lang="en-US" altLang="ja-JP" dirty="0"/>
              <a:t>2020 Sep.: List of Pre-lab acc. activities/ budget/ schedule </a:t>
            </a:r>
          </a:p>
          <a:p>
            <a:r>
              <a:rPr lang="en-US" altLang="ja-JP" dirty="0"/>
              <a:t>2020 Oct.: Information sharing about technical preparation</a:t>
            </a:r>
          </a:p>
          <a:p>
            <a:r>
              <a:rPr lang="en-US" altLang="ja-JP" dirty="0"/>
              <a:t>2020 Oct.: AWLC</a:t>
            </a:r>
          </a:p>
          <a:p>
            <a:r>
              <a:rPr lang="en-US" altLang="ja-JP" dirty="0"/>
              <a:t>2020 Dec.: Draft of sharing remaining technical 	preparation/pre-lab preparation (each region/lab.)</a:t>
            </a:r>
          </a:p>
          <a:p>
            <a:r>
              <a:rPr lang="en-US" altLang="ja-JP" dirty="0"/>
              <a:t>2021 Feb.: First draft of budget request (each region/lab.)</a:t>
            </a:r>
          </a:p>
          <a:p>
            <a:endParaRPr lang="en-US" altLang="ja-JP" dirty="0"/>
          </a:p>
          <a:p>
            <a:pPr lvl="1"/>
            <a:r>
              <a:rPr lang="en-US" altLang="ja-JP" sz="2900" dirty="0"/>
              <a:t>WG1 Works to form </a:t>
            </a:r>
            <a:r>
              <a:rPr lang="en-US" altLang="ja-JP" sz="2900" dirty="0" err="1"/>
              <a:t>MoUs</a:t>
            </a:r>
            <a:r>
              <a:rPr lang="en-US" altLang="ja-JP" sz="2900" dirty="0"/>
              <a:t> based on the budget request</a:t>
            </a:r>
          </a:p>
          <a:p>
            <a:endParaRPr lang="en-US" altLang="ja-JP" dirty="0"/>
          </a:p>
          <a:p>
            <a:r>
              <a:rPr lang="en-US" altLang="ja-JP" dirty="0"/>
              <a:t>2021 Dec.: IDT ends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2022 April: Pre-Lab starts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AD342A7-024F-49C4-807C-06E067BDB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656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93304" y="611709"/>
            <a:ext cx="7223760" cy="544421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altLang="ja-JP" sz="3300" dirty="0"/>
              <a:t>Pre-lab Schedule</a:t>
            </a:r>
            <a:endParaRPr lang="ja-JP" altLang="en-US" sz="33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812DBA-BBC6-414E-BDA7-A8CD892F5EBB}"/>
              </a:ext>
            </a:extLst>
          </p:cNvPr>
          <p:cNvSpPr txBox="1"/>
          <p:nvPr/>
        </p:nvSpPr>
        <p:spPr>
          <a:xfrm>
            <a:off x="614238" y="1476957"/>
            <a:ext cx="818189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1</a:t>
            </a:r>
            <a:r>
              <a:rPr lang="en-US" altLang="ja-JP" baseline="30000" dirty="0"/>
              <a:t>st</a:t>
            </a:r>
            <a:r>
              <a:rPr lang="ja-JP" altLang="en-US" dirty="0"/>
              <a:t> year: TDR-based estimate recollection work started by an international team centered on the </a:t>
            </a:r>
            <a:r>
              <a:rPr lang="en-US" altLang="ja-JP" dirty="0"/>
              <a:t>Pre-lab</a:t>
            </a:r>
            <a:r>
              <a:rPr lang="ja-JP" altLang="en-US" dirty="0"/>
              <a:t>.</a:t>
            </a:r>
          </a:p>
          <a:p>
            <a:endParaRPr lang="ja-JP" altLang="en-US" dirty="0"/>
          </a:p>
          <a:p>
            <a:r>
              <a:rPr lang="en-US" altLang="ja-JP" dirty="0"/>
              <a:t>2</a:t>
            </a:r>
            <a:r>
              <a:rPr lang="en-US" altLang="ja-JP" baseline="30000" dirty="0"/>
              <a:t>nd</a:t>
            </a:r>
            <a:r>
              <a:rPr lang="en-US" altLang="ja-JP" dirty="0"/>
              <a:t> </a:t>
            </a:r>
            <a:r>
              <a:rPr lang="ja-JP" altLang="en-US" dirty="0"/>
              <a:t>year: Estimate tabulation work, </a:t>
            </a:r>
            <a:r>
              <a:rPr lang="ja-JP" altLang="en-US" b="1" dirty="0">
                <a:solidFill>
                  <a:srgbClr val="FF0000"/>
                </a:solidFill>
              </a:rPr>
              <a:t>internal review</a:t>
            </a:r>
            <a:r>
              <a:rPr lang="ja-JP" altLang="en-US" dirty="0"/>
              <a:t> in the latter half of the 2nd year. The review also reports on the progress of technical issues during the preparation period.</a:t>
            </a:r>
          </a:p>
          <a:p>
            <a:endParaRPr lang="ja-JP" altLang="en-US" dirty="0"/>
          </a:p>
          <a:p>
            <a:r>
              <a:rPr lang="en-US" altLang="ja-JP" dirty="0"/>
              <a:t>3</a:t>
            </a:r>
            <a:r>
              <a:rPr lang="en-US" altLang="ja-JP" baseline="30000" dirty="0"/>
              <a:t>rd</a:t>
            </a:r>
            <a:r>
              <a:rPr lang="en-US" altLang="ja-JP" dirty="0"/>
              <a:t> </a:t>
            </a:r>
            <a:r>
              <a:rPr lang="ja-JP" altLang="en-US" dirty="0"/>
              <a:t>year: Conducted an </a:t>
            </a:r>
            <a:r>
              <a:rPr lang="ja-JP" altLang="en-US" b="1" dirty="0">
                <a:solidFill>
                  <a:srgbClr val="FF0000"/>
                </a:solidFill>
              </a:rPr>
              <a:t>external review</a:t>
            </a:r>
            <a:r>
              <a:rPr lang="ja-JP" altLang="en-US" dirty="0"/>
              <a:t> and completed scrutiny of </a:t>
            </a:r>
            <a:r>
              <a:rPr lang="ja-JP" altLang="en-US" b="1" dirty="0">
                <a:solidFill>
                  <a:srgbClr val="FF0000"/>
                </a:solidFill>
              </a:rPr>
              <a:t>costs and risks</a:t>
            </a:r>
            <a:r>
              <a:rPr lang="ja-JP" altLang="en-US" dirty="0"/>
              <a:t> (this is the end of incorporating cost reduction R &amp; D). Completion of </a:t>
            </a:r>
            <a:r>
              <a:rPr lang="ja-JP" altLang="en-US" b="1" dirty="0">
                <a:solidFill>
                  <a:srgbClr val="FF0000"/>
                </a:solidFill>
              </a:rPr>
              <a:t>draft of </a:t>
            </a:r>
            <a:r>
              <a:rPr lang="en-US" altLang="ja-JP" b="1" dirty="0">
                <a:solidFill>
                  <a:srgbClr val="FF0000"/>
                </a:solidFill>
              </a:rPr>
              <a:t>engineering </a:t>
            </a:r>
            <a:r>
              <a:rPr lang="ja-JP" altLang="en-US" b="1" dirty="0">
                <a:solidFill>
                  <a:srgbClr val="FF0000"/>
                </a:solidFill>
              </a:rPr>
              <a:t>design </a:t>
            </a:r>
            <a:r>
              <a:rPr lang="en-US" altLang="ja-JP" b="1" dirty="0">
                <a:solidFill>
                  <a:srgbClr val="FF0000"/>
                </a:solidFill>
              </a:rPr>
              <a:t>report</a:t>
            </a:r>
            <a:r>
              <a:rPr lang="ja-JP" altLang="en-US" b="1" dirty="0">
                <a:solidFill>
                  <a:srgbClr val="FF0000"/>
                </a:solidFill>
              </a:rPr>
              <a:t> (EDR)</a:t>
            </a:r>
            <a:r>
              <a:rPr lang="ja-JP" altLang="en-US" dirty="0"/>
              <a:t>.</a:t>
            </a:r>
          </a:p>
          <a:p>
            <a:endParaRPr lang="ja-JP" altLang="en-US" dirty="0"/>
          </a:p>
          <a:p>
            <a:r>
              <a:rPr lang="en-US" altLang="ja-JP" dirty="0"/>
              <a:t>4</a:t>
            </a:r>
            <a:r>
              <a:rPr lang="en-US" altLang="ja-JP" baseline="30000" dirty="0"/>
              <a:t>th</a:t>
            </a:r>
            <a:r>
              <a:rPr lang="en-US" altLang="ja-JP" dirty="0"/>
              <a:t> </a:t>
            </a:r>
            <a:r>
              <a:rPr lang="ja-JP" altLang="en-US" dirty="0"/>
              <a:t>year: </a:t>
            </a:r>
            <a:r>
              <a:rPr lang="ja-JP" altLang="en-US" b="1" dirty="0">
                <a:solidFill>
                  <a:srgbClr val="FF0000"/>
                </a:solidFill>
              </a:rPr>
              <a:t>EDR publishing</a:t>
            </a:r>
            <a:r>
              <a:rPr lang="ja-JP" altLang="en-US" dirty="0"/>
              <a:t> (first half), report on progress on technical issues, preparation work for each large bid.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AC376F-1A5C-41C7-8CEE-4E80DADA4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2020/10/21 AWLC2020, Sources,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75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4873"/>
    </mc:Choice>
    <mc:Fallback xmlns="">
      <p:transition advTm="34873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2504</Words>
  <Application>Microsoft Office PowerPoint</Application>
  <PresentationFormat>画面に合わせる (4:3)</PresentationFormat>
  <Paragraphs>406</Paragraphs>
  <Slides>27</Slides>
  <Notes>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5" baseType="lpstr">
      <vt:lpstr>MS PGothic</vt:lpstr>
      <vt:lpstr>游ゴシック</vt:lpstr>
      <vt:lpstr>游ゴシック Light</vt:lpstr>
      <vt:lpstr>Arial</vt:lpstr>
      <vt:lpstr>Calibri</vt:lpstr>
      <vt:lpstr>Wingdings</vt:lpstr>
      <vt:lpstr>Office テーマ</vt:lpstr>
      <vt:lpstr>Worksheet</vt:lpstr>
      <vt:lpstr>Tasks of IDT and Pre-Lab</vt:lpstr>
      <vt:lpstr>ILC Timeline</vt:lpstr>
      <vt:lpstr>IDT (International Development Team)</vt:lpstr>
      <vt:lpstr>Executive Board Members</vt:lpstr>
      <vt:lpstr>IDT  Working Groups</vt:lpstr>
      <vt:lpstr>PowerPoint プレゼンテーション</vt:lpstr>
      <vt:lpstr>Sources Subgroup</vt:lpstr>
      <vt:lpstr>IDT WG2 timeline</vt:lpstr>
      <vt:lpstr>Pre-lab Schedule</vt:lpstr>
      <vt:lpstr>Accelerator activities at ILC Pre-lab phase</vt:lpstr>
      <vt:lpstr>Accelerator activities at ILC Pre-lab phase (continued)</vt:lpstr>
      <vt:lpstr>What Should be Done This Year</vt:lpstr>
      <vt:lpstr>Technical Issues Pointed out by SCJ and MEXT on the Sources</vt:lpstr>
      <vt:lpstr>So far, I listed what individual subgroups must do. Sources subgroup has a bit special issue to be considered </vt:lpstr>
      <vt:lpstr>Special Problem of Sources Subgroup</vt:lpstr>
      <vt:lpstr>Choice of the Positron Production System</vt:lpstr>
      <vt:lpstr>List of what should be done in Pre-Lab</vt:lpstr>
      <vt:lpstr>Electron Source</vt:lpstr>
      <vt:lpstr>Undulator Scheme</vt:lpstr>
      <vt:lpstr>e-Driven Source</vt:lpstr>
      <vt:lpstr>Civil Engineering</vt:lpstr>
      <vt:lpstr>Civil Engineering for Undulator Scheme</vt:lpstr>
      <vt:lpstr>Civil Engineering for e-Driven Scheme</vt:lpstr>
      <vt:lpstr>e-Driven Source Layout</vt:lpstr>
      <vt:lpstr>e-Driven Source</vt:lpstr>
      <vt:lpstr>Tunnel Crosssection in Capture Section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51</cp:revision>
  <dcterms:created xsi:type="dcterms:W3CDTF">2020-10-01T03:57:47Z</dcterms:created>
  <dcterms:modified xsi:type="dcterms:W3CDTF">2020-10-19T07:58:44Z</dcterms:modified>
</cp:coreProperties>
</file>