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64" r:id="rId4"/>
    <p:sldId id="260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92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405"/>
  </p:normalViewPr>
  <p:slideViewPr>
    <p:cSldViewPr snapToGrid="0" snapToObjects="1">
      <p:cViewPr varScale="1">
        <p:scale>
          <a:sx n="122" d="100"/>
          <a:sy n="122" d="100"/>
        </p:scale>
        <p:origin x="126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812EE-FE77-5A49-86C3-C46AA8B2FDE8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F14AF-9603-144D-981E-4D319D4761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6452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812EE-FE77-5A49-86C3-C46AA8B2FDE8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F14AF-9603-144D-981E-4D319D4761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6425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812EE-FE77-5A49-86C3-C46AA8B2FDE8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F14AF-9603-144D-981E-4D319D4761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2891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812EE-FE77-5A49-86C3-C46AA8B2FDE8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F14AF-9603-144D-981E-4D319D4761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6405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812EE-FE77-5A49-86C3-C46AA8B2FDE8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F14AF-9603-144D-981E-4D319D4761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1665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812EE-FE77-5A49-86C3-C46AA8B2FDE8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F14AF-9603-144D-981E-4D319D4761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367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812EE-FE77-5A49-86C3-C46AA8B2FDE8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F14AF-9603-144D-981E-4D319D4761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8266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812EE-FE77-5A49-86C3-C46AA8B2FDE8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F14AF-9603-144D-981E-4D319D4761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2202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812EE-FE77-5A49-86C3-C46AA8B2FDE8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F14AF-9603-144D-981E-4D319D4761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7666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812EE-FE77-5A49-86C3-C46AA8B2FDE8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F14AF-9603-144D-981E-4D319D4761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79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812EE-FE77-5A49-86C3-C46AA8B2FDE8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F14AF-9603-144D-981E-4D319D4761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2131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812EE-FE77-5A49-86C3-C46AA8B2FDE8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F14AF-9603-144D-981E-4D319D4761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24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tiff"/><Relationship Id="rId5" Type="http://schemas.openxmlformats.org/officeDocument/2006/relationships/image" Target="../media/image10.png"/><Relationship Id="rId4" Type="http://schemas.openxmlformats.org/officeDocument/2006/relationships/image" Target="../media/image9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55AF34D-C5CB-4248-8CB9-5B1877BDD3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125" y="205004"/>
            <a:ext cx="89217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5400" b="1" dirty="0">
                <a:solidFill>
                  <a:srgbClr val="0000FF"/>
                </a:solidFill>
                <a:cs typeface="Arial" charset="0"/>
              </a:rPr>
              <a:t>ILC E-driven </a:t>
            </a:r>
            <a:r>
              <a:rPr lang="en-US" altLang="ja-JP" sz="5400" b="1" dirty="0">
                <a:solidFill>
                  <a:srgbClr val="FF0000"/>
                </a:solidFill>
                <a:cs typeface="Arial" charset="0"/>
              </a:rPr>
              <a:t>e</a:t>
            </a:r>
            <a:r>
              <a:rPr lang="en-US" altLang="ja-JP" sz="5400" b="1" baseline="30000" dirty="0">
                <a:solidFill>
                  <a:srgbClr val="FF0000"/>
                </a:solidFill>
                <a:cs typeface="Arial" charset="0"/>
              </a:rPr>
              <a:t>+</a:t>
            </a:r>
            <a:r>
              <a:rPr lang="en-US" altLang="ja-JP" sz="5400" b="1" dirty="0">
                <a:solidFill>
                  <a:srgbClr val="0000FF"/>
                </a:solidFill>
                <a:cs typeface="Arial" charset="0"/>
              </a:rPr>
              <a:t> Source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C5D1B37-003B-2D43-9587-BC2D70638E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1800" y="5713970"/>
            <a:ext cx="8280400" cy="1009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altLang="ja-JP" sz="2800" b="1" dirty="0">
                <a:latin typeface="Calibri" charset="0"/>
              </a:rPr>
              <a:t>T. Omori (KEK)</a:t>
            </a:r>
          </a:p>
          <a:p>
            <a:pPr algn="ctr"/>
            <a:r>
              <a:rPr lang="en-US" altLang="ja-JP" sz="2000" b="1" dirty="0"/>
              <a:t>AWLC2020</a:t>
            </a:r>
            <a:r>
              <a:rPr lang="en-US" altLang="ja-JP" sz="2000" b="1"/>
              <a:t>, October</a:t>
            </a:r>
            <a:r>
              <a:rPr lang="en-US" altLang="ja-JP" sz="2000" b="1">
                <a:cs typeface="Arial" charset="0"/>
              </a:rPr>
              <a:t> </a:t>
            </a:r>
            <a:r>
              <a:rPr lang="en-US" altLang="ja-JP" sz="2000" b="1" dirty="0">
                <a:cs typeface="Arial" charset="0"/>
              </a:rPr>
              <a:t>2020, fully virtual on Zoom</a:t>
            </a:r>
            <a:endParaRPr lang="en-US" altLang="ja-JP" dirty="0"/>
          </a:p>
          <a:p>
            <a:pPr algn="ctr"/>
            <a:endParaRPr lang="en-US" altLang="ja-JP" sz="2000" b="1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9BB98954-E6DB-7647-AFDB-29C45DC0FE7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7823" y="2758760"/>
            <a:ext cx="6576107" cy="2659589"/>
          </a:xfrm>
          <a:prstGeom prst="rect">
            <a:avLst/>
          </a:prstGeom>
        </p:spPr>
      </p:pic>
      <p:sp>
        <p:nvSpPr>
          <p:cNvPr id="7" name="TextBox 3">
            <a:extLst>
              <a:ext uri="{FF2B5EF4-FFF2-40B4-BE49-F238E27FC236}">
                <a16:creationId xmlns:a16="http://schemas.microsoft.com/office/drawing/2014/main" id="{BE6A8AD8-A0F9-AF40-9D18-127D91ECB1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5082" y="1307008"/>
            <a:ext cx="5926959" cy="1200329"/>
          </a:xfrm>
          <a:prstGeom prst="rect">
            <a:avLst/>
          </a:prstGeom>
          <a:noFill/>
          <a:ln w="19050">
            <a:solidFill>
              <a:srgbClr val="0070C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3600" b="1" dirty="0">
                <a:solidFill>
                  <a:srgbClr val="FF0000"/>
                </a:solidFill>
                <a:cs typeface="Arial" charset="0"/>
              </a:rPr>
              <a:t>R/D plan of </a:t>
            </a:r>
          </a:p>
          <a:p>
            <a:pPr algn="ctr"/>
            <a:r>
              <a:rPr lang="en-US" altLang="ja-JP" sz="3600" b="1" dirty="0">
                <a:solidFill>
                  <a:srgbClr val="FF0000"/>
                </a:solidFill>
                <a:cs typeface="Arial" charset="0"/>
              </a:rPr>
              <a:t>IDT era and Pre-Lab era</a:t>
            </a:r>
          </a:p>
        </p:txBody>
      </p:sp>
    </p:spTree>
    <p:extLst>
      <p:ext uri="{BB962C8B-B14F-4D97-AF65-F5344CB8AC3E}">
        <p14:creationId xmlns:p14="http://schemas.microsoft.com/office/powerpoint/2010/main" val="2877691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55AF34D-C5CB-4248-8CB9-5B1877BDD3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125" y="0"/>
            <a:ext cx="89217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5400" b="1" dirty="0">
                <a:solidFill>
                  <a:srgbClr val="0000FF"/>
                </a:solidFill>
                <a:cs typeface="Arial" charset="0"/>
              </a:rPr>
              <a:t>IDT era R/D plan </a:t>
            </a:r>
            <a:r>
              <a:rPr lang="en-US" altLang="ja-JP" sz="2000" b="1" dirty="0">
                <a:solidFill>
                  <a:srgbClr val="0000FF"/>
                </a:solidFill>
                <a:cs typeface="Arial" charset="0"/>
              </a:rPr>
              <a:t>(page 1)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C5D1B37-003B-2D43-9587-BC2D70638E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717" y="881290"/>
            <a:ext cx="8280400" cy="413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altLang="ja-JP" sz="2800" b="1" dirty="0">
                <a:latin typeface="Calibri" charset="0"/>
              </a:rPr>
              <a:t>2020 Autumn – 2022 Spring (1.5 years)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40074732-5258-264C-9476-FB44FB53D025}"/>
              </a:ext>
            </a:extLst>
          </p:cNvPr>
          <p:cNvSpPr/>
          <p:nvPr/>
        </p:nvSpPr>
        <p:spPr>
          <a:xfrm>
            <a:off x="295166" y="3355571"/>
            <a:ext cx="66443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b="1"/>
              <a:t>(2) Numerical calculation and design of L-band </a:t>
            </a:r>
            <a:endParaRPr lang="en-US" altLang="ja-JP" sz="2000" b="1" dirty="0"/>
          </a:p>
          <a:p>
            <a:r>
              <a:rPr lang="en-US" altLang="ja-JP" sz="2000" b="1" dirty="0"/>
              <a:t>     </a:t>
            </a:r>
            <a:r>
              <a:rPr lang="ja-JP" altLang="en-US" sz="2000" b="1"/>
              <a:t>SW</a:t>
            </a:r>
            <a:r>
              <a:rPr lang="en-US" altLang="ja-JP" sz="2000" b="1" dirty="0"/>
              <a:t> </a:t>
            </a:r>
            <a:r>
              <a:rPr lang="ja-JP" altLang="en-US" sz="2000" b="1"/>
              <a:t>Acc </a:t>
            </a:r>
            <a:r>
              <a:rPr lang="en-US" altLang="ja-JP" sz="2000" b="1" dirty="0"/>
              <a:t>T</a:t>
            </a:r>
            <a:r>
              <a:rPr lang="ja-JP" altLang="en-US" sz="2000" b="1"/>
              <a:t>ube for Capture Lina</a:t>
            </a:r>
            <a:r>
              <a:rPr lang="en-US" altLang="ja-JP" sz="2000" b="1" dirty="0"/>
              <a:t>c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CE9ABA4-B645-3A4D-A456-79F63F4BE95A}"/>
              </a:ext>
            </a:extLst>
          </p:cNvPr>
          <p:cNvSpPr/>
          <p:nvPr/>
        </p:nvSpPr>
        <p:spPr>
          <a:xfrm>
            <a:off x="111125" y="1236857"/>
            <a:ext cx="874986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b="1" dirty="0"/>
              <a:t>Major R and D Items</a:t>
            </a:r>
            <a:endParaRPr lang="ja-JP" altLang="en-US" sz="2000" b="1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1FAEF69B-EA81-5E4D-AED7-1DF98B322B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2924" y="1365746"/>
            <a:ext cx="2847572" cy="2012870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8696C733-0685-9C47-AEEC-EEC1163D469E}"/>
              </a:ext>
            </a:extLst>
          </p:cNvPr>
          <p:cNvSpPr/>
          <p:nvPr/>
        </p:nvSpPr>
        <p:spPr>
          <a:xfrm>
            <a:off x="295167" y="1580113"/>
            <a:ext cx="612227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b="1" dirty="0"/>
              <a:t>(1) </a:t>
            </a:r>
            <a:r>
              <a:rPr lang="ja-JP" altLang="en-US" sz="2000" b="1"/>
              <a:t>Rotation Target Prototype </a:t>
            </a:r>
            <a:endParaRPr lang="en-US" altLang="ja-JP" sz="2000" b="1" dirty="0"/>
          </a:p>
          <a:p>
            <a:r>
              <a:rPr lang="en-US" altLang="ja-JP" sz="2000" b="1" dirty="0"/>
              <a:t>        </a:t>
            </a:r>
            <a:r>
              <a:rPr lang="ja-JP" altLang="en-US" sz="2000" b="1"/>
              <a:t>with Dummy Disk</a:t>
            </a:r>
            <a:endParaRPr lang="en-US" altLang="ja-JP" sz="2000" b="1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07ED60E0-F036-2C4C-AD32-2CB35F71417D}"/>
              </a:ext>
            </a:extLst>
          </p:cNvPr>
          <p:cNvSpPr/>
          <p:nvPr/>
        </p:nvSpPr>
        <p:spPr>
          <a:xfrm>
            <a:off x="295167" y="4755607"/>
            <a:ext cx="612227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b="1"/>
              <a:t>(3) Numerical calculation of multi-b</a:t>
            </a:r>
            <a:r>
              <a:rPr lang="en-US" altLang="ja-JP" sz="2000" b="1" dirty="0"/>
              <a:t>un</a:t>
            </a:r>
            <a:r>
              <a:rPr lang="ja-JP" altLang="en-US" sz="2000" b="1"/>
              <a:t>ch </a:t>
            </a:r>
            <a:endParaRPr lang="en-US" altLang="ja-JP" sz="2000" b="1" dirty="0"/>
          </a:p>
          <a:p>
            <a:r>
              <a:rPr lang="en-US" altLang="ja-JP" sz="2000" b="1" dirty="0"/>
              <a:t>     </a:t>
            </a:r>
            <a:r>
              <a:rPr lang="ja-JP" altLang="en-US" sz="2000" b="1"/>
              <a:t>beam loading of Capture Linac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25962DA-2FB8-AA4F-A4F7-0DD36DD5469F}"/>
              </a:ext>
            </a:extLst>
          </p:cNvPr>
          <p:cNvSpPr/>
          <p:nvPr/>
        </p:nvSpPr>
        <p:spPr>
          <a:xfrm>
            <a:off x="6354382" y="4432441"/>
            <a:ext cx="2747578" cy="2062103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1600" b="1" dirty="0"/>
              <a:t>In addition, we will continue the design of whole system, the start-to-end simulation, </a:t>
            </a:r>
            <a:r>
              <a:rPr lang="en-US" altLang="ja-JP" sz="1600" b="1" dirty="0" err="1"/>
              <a:t>radioactivation</a:t>
            </a:r>
            <a:r>
              <a:rPr lang="en-US" altLang="ja-JP" sz="1600" b="1" dirty="0"/>
              <a:t> simulation, study of maintenance scheme, etc. These studies continue through all IDT and Pre-Lab eras. </a:t>
            </a:r>
            <a:endParaRPr lang="ja-JP" altLang="en-US" sz="1600" b="1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D0906DF5-D724-954D-9663-6E0AB95D9CF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5716" y="3734000"/>
            <a:ext cx="1755484" cy="1059616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87C21D1C-AC95-3047-9513-81BD52893CB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6305" y="5454048"/>
            <a:ext cx="2543503" cy="1341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933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55AF34D-C5CB-4248-8CB9-5B1877BDD3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125" y="0"/>
            <a:ext cx="89217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5400" b="1" dirty="0">
                <a:solidFill>
                  <a:srgbClr val="0000FF"/>
                </a:solidFill>
                <a:cs typeface="Arial" charset="0"/>
              </a:rPr>
              <a:t>IDT era R/D plan </a:t>
            </a:r>
            <a:r>
              <a:rPr lang="en-US" altLang="ja-JP" sz="2000" b="1" dirty="0">
                <a:solidFill>
                  <a:srgbClr val="0000FF"/>
                </a:solidFill>
                <a:cs typeface="Arial" charset="0"/>
              </a:rPr>
              <a:t>(page 2)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C5D1B37-003B-2D43-9587-BC2D70638E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717" y="891800"/>
            <a:ext cx="8280400" cy="413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altLang="ja-JP" sz="2800" b="1" dirty="0">
                <a:latin typeface="Calibri" charset="0"/>
              </a:rPr>
              <a:t>2020 Autumn – 2022 Spring (1.5 years)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7855420-7598-8C4C-8553-CCBCAE1293C7}"/>
              </a:ext>
            </a:extLst>
          </p:cNvPr>
          <p:cNvSpPr txBox="1"/>
          <p:nvPr/>
        </p:nvSpPr>
        <p:spPr>
          <a:xfrm>
            <a:off x="140793" y="1628654"/>
            <a:ext cx="5912849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kumimoji="1" lang="en-US" altLang="ja-JP" sz="2000" b="1" dirty="0">
                <a:solidFill>
                  <a:srgbClr val="FF0000"/>
                </a:solidFill>
              </a:rPr>
              <a:t>Now on going: Vacuum and Rotation Test. </a:t>
            </a:r>
          </a:p>
          <a:p>
            <a:pPr>
              <a:lnSpc>
                <a:spcPts val="2200"/>
              </a:lnSpc>
            </a:pPr>
            <a:r>
              <a:rPr kumimoji="1" lang="en-US" altLang="ja-JP" sz="2000" b="1" dirty="0">
                <a:solidFill>
                  <a:srgbClr val="0432FF"/>
                </a:solidFill>
              </a:rPr>
              <a:t>Rotation Target Prototype with No Disk</a:t>
            </a:r>
            <a:endParaRPr kumimoji="1" lang="ja-JP" altLang="en-US" sz="2000" b="1">
              <a:solidFill>
                <a:srgbClr val="FF0000"/>
              </a:solidFill>
            </a:endParaRP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5C7AFD3A-9690-C64E-8264-4A872768EB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995" y="2708689"/>
            <a:ext cx="3820579" cy="2227244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5D5A96CD-33EB-4142-B92C-971B331E51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0367" y="5096500"/>
            <a:ext cx="2184970" cy="1447399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4315BC9A-42B0-1949-AEAD-6623857202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8854" y="2239316"/>
            <a:ext cx="4334021" cy="3063600"/>
          </a:xfrm>
          <a:prstGeom prst="rect">
            <a:avLst/>
          </a:prstGeom>
        </p:spPr>
      </p:pic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71C11B9F-25C6-124F-81B9-D04509D7A5A6}"/>
              </a:ext>
            </a:extLst>
          </p:cNvPr>
          <p:cNvSpPr/>
          <p:nvPr/>
        </p:nvSpPr>
        <p:spPr>
          <a:xfrm>
            <a:off x="0" y="1257759"/>
            <a:ext cx="874986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b="1"/>
              <a:t>(</a:t>
            </a:r>
            <a:r>
              <a:rPr lang="en-US" altLang="ja-JP" sz="2000" b="1" dirty="0"/>
              <a:t>Detail of item </a:t>
            </a:r>
            <a:r>
              <a:rPr lang="ja-JP" altLang="en-US" sz="2000" b="1"/>
              <a:t>1) Rotation Target Prototype with Dummy Disk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11E90EC-CBF8-F542-8788-DDEBC3D3BE55}"/>
              </a:ext>
            </a:extLst>
          </p:cNvPr>
          <p:cNvSpPr txBox="1"/>
          <p:nvPr/>
        </p:nvSpPr>
        <p:spPr>
          <a:xfrm>
            <a:off x="4991323" y="1617806"/>
            <a:ext cx="5912849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kumimoji="1" lang="en-US" altLang="ja-JP" sz="2000" b="1" dirty="0">
                <a:solidFill>
                  <a:srgbClr val="FF0000"/>
                </a:solidFill>
              </a:rPr>
              <a:t>Preparation in on going:</a:t>
            </a:r>
          </a:p>
          <a:p>
            <a:pPr>
              <a:lnSpc>
                <a:spcPts val="2200"/>
              </a:lnSpc>
            </a:pPr>
            <a:r>
              <a:rPr kumimoji="1" lang="en-US" altLang="ja-JP" sz="2000" b="1" dirty="0">
                <a:solidFill>
                  <a:srgbClr val="FF0000"/>
                </a:solidFill>
              </a:rPr>
              <a:t>Spring 2021, </a:t>
            </a:r>
            <a:r>
              <a:rPr kumimoji="1" lang="en-US" altLang="ja-JP" sz="2000" b="1" dirty="0">
                <a:solidFill>
                  <a:srgbClr val="0432FF"/>
                </a:solidFill>
              </a:rPr>
              <a:t>We will add Dummy Disk</a:t>
            </a:r>
            <a:endParaRPr kumimoji="1" lang="ja-JP" altLang="en-US" sz="2000" b="1">
              <a:solidFill>
                <a:srgbClr val="FF0000"/>
              </a:solidFill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E5DD2EE-CD85-F245-B43C-965768E0C617}"/>
              </a:ext>
            </a:extLst>
          </p:cNvPr>
          <p:cNvSpPr/>
          <p:nvPr/>
        </p:nvSpPr>
        <p:spPr>
          <a:xfrm>
            <a:off x="5254073" y="5302916"/>
            <a:ext cx="13907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ja-JP" b="1" dirty="0">
                <a:solidFill>
                  <a:srgbClr val="0432FF"/>
                </a:solidFill>
              </a:rPr>
              <a:t>Dummy Disk</a:t>
            </a:r>
            <a:endParaRPr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FE7631E2-2210-4D4F-ACB7-8D96A8007F40}"/>
              </a:ext>
            </a:extLst>
          </p:cNvPr>
          <p:cNvSpPr/>
          <p:nvPr/>
        </p:nvSpPr>
        <p:spPr>
          <a:xfrm>
            <a:off x="5603563" y="5621558"/>
            <a:ext cx="36140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kumimoji="1" lang="en-US" altLang="ja-JP" b="1" dirty="0">
                <a:solidFill>
                  <a:srgbClr val="0432FF"/>
                </a:solidFill>
              </a:rPr>
              <a:t>Weight and Moment: </a:t>
            </a:r>
          </a:p>
          <a:p>
            <a:r>
              <a:rPr kumimoji="1" lang="en-US" altLang="ja-JP" b="1" dirty="0">
                <a:solidFill>
                  <a:srgbClr val="0432FF"/>
                </a:solidFill>
              </a:rPr>
              <a:t>       as same as the real target</a:t>
            </a:r>
            <a:endParaRPr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C97E885D-E388-BE45-BDD8-39E8B886738F}"/>
              </a:ext>
            </a:extLst>
          </p:cNvPr>
          <p:cNvSpPr/>
          <p:nvPr/>
        </p:nvSpPr>
        <p:spPr>
          <a:xfrm>
            <a:off x="5603563" y="6220733"/>
            <a:ext cx="36140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kumimoji="1" lang="en-US" altLang="ja-JP" b="1" dirty="0">
                <a:solidFill>
                  <a:srgbClr val="0432FF"/>
                </a:solidFill>
              </a:rPr>
              <a:t>No water channels in it</a:t>
            </a:r>
            <a:endParaRPr lang="ja-JP" altLang="en-US"/>
          </a:p>
        </p:txBody>
      </p:sp>
      <p:sp>
        <p:nvSpPr>
          <p:cNvPr id="2" name="右矢印 1">
            <a:extLst>
              <a:ext uri="{FF2B5EF4-FFF2-40B4-BE49-F238E27FC236}">
                <a16:creationId xmlns:a16="http://schemas.microsoft.com/office/drawing/2014/main" id="{01CFE527-CAE7-7F48-A955-D635B8472A98}"/>
              </a:ext>
            </a:extLst>
          </p:cNvPr>
          <p:cNvSpPr/>
          <p:nvPr/>
        </p:nvSpPr>
        <p:spPr>
          <a:xfrm>
            <a:off x="4734730" y="1825353"/>
            <a:ext cx="220717" cy="2064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4684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図 21">
            <a:extLst>
              <a:ext uri="{FF2B5EF4-FFF2-40B4-BE49-F238E27FC236}">
                <a16:creationId xmlns:a16="http://schemas.microsoft.com/office/drawing/2014/main" id="{BC1D2410-9C7C-E842-A7FE-0DC98F04897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330" y="2063316"/>
            <a:ext cx="3131917" cy="157144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55AF34D-C5CB-4248-8CB9-5B1877BDD3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125" y="57703"/>
            <a:ext cx="89217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5400" b="1" dirty="0">
                <a:solidFill>
                  <a:srgbClr val="0000FF"/>
                </a:solidFill>
                <a:cs typeface="Arial" charset="0"/>
              </a:rPr>
              <a:t>Pre-Lab era R/D plan </a:t>
            </a:r>
            <a:r>
              <a:rPr lang="en-US" altLang="ja-JP" sz="2000" b="1" dirty="0">
                <a:solidFill>
                  <a:srgbClr val="0000FF"/>
                </a:solidFill>
                <a:cs typeface="Arial" charset="0"/>
              </a:rPr>
              <a:t>(Page 1)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C5D1B37-003B-2D43-9587-BC2D70638E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717" y="949503"/>
            <a:ext cx="8280400" cy="413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altLang="ja-JP" sz="2800" b="1" dirty="0">
                <a:latin typeface="Calibri" charset="0"/>
              </a:rPr>
              <a:t>2022 Spring – 2026 Spring (4 years)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343FFFC-30C7-8E4E-A69B-7145E870483C}"/>
              </a:ext>
            </a:extLst>
          </p:cNvPr>
          <p:cNvSpPr/>
          <p:nvPr/>
        </p:nvSpPr>
        <p:spPr>
          <a:xfrm>
            <a:off x="111125" y="1446130"/>
            <a:ext cx="874986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b="1" dirty="0"/>
              <a:t>Major R and D Items</a:t>
            </a:r>
            <a:endParaRPr lang="ja-JP" altLang="en-US" sz="2000" b="1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BCCFC37-3701-0044-8C29-4289B11D3C35}"/>
              </a:ext>
            </a:extLst>
          </p:cNvPr>
          <p:cNvSpPr/>
          <p:nvPr/>
        </p:nvSpPr>
        <p:spPr>
          <a:xfrm>
            <a:off x="3360247" y="1803086"/>
            <a:ext cx="7509641" cy="23857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altLang="ja-JP" sz="2000" b="1" dirty="0"/>
              <a:t>(1) </a:t>
            </a:r>
            <a:r>
              <a:rPr lang="ja-JP" altLang="en-US" sz="2000" b="1"/>
              <a:t>Rotation Target </a:t>
            </a:r>
            <a:r>
              <a:rPr lang="ja-JP" altLang="en-US" sz="2000" b="1">
                <a:solidFill>
                  <a:schemeClr val="accent2"/>
                </a:solidFill>
              </a:rPr>
              <a:t>Full</a:t>
            </a:r>
            <a:r>
              <a:rPr lang="ja-JP" altLang="en-US" sz="2000" b="1"/>
              <a:t> Prototype</a:t>
            </a:r>
            <a:endParaRPr lang="en-US" altLang="ja-JP" sz="2000" b="1" dirty="0"/>
          </a:p>
          <a:p>
            <a:pPr>
              <a:lnSpc>
                <a:spcPts val="1200"/>
              </a:lnSpc>
            </a:pPr>
            <a:endParaRPr lang="ja-JP" altLang="en-US" sz="2000" b="1"/>
          </a:p>
          <a:p>
            <a:pPr>
              <a:lnSpc>
                <a:spcPts val="2200"/>
              </a:lnSpc>
            </a:pPr>
            <a:r>
              <a:rPr lang="ja-JP" altLang="en-US" sz="2000" b="1"/>
              <a:t>(2) Flux Concentrator (FC)</a:t>
            </a:r>
            <a:endParaRPr lang="en-US" altLang="ja-JP" sz="2000" b="1" dirty="0"/>
          </a:p>
          <a:p>
            <a:pPr>
              <a:lnSpc>
                <a:spcPts val="2200"/>
              </a:lnSpc>
            </a:pPr>
            <a:r>
              <a:rPr lang="en-US" altLang="ja-JP" sz="2000" b="1" dirty="0"/>
              <a:t>        </a:t>
            </a:r>
            <a:r>
              <a:rPr lang="ja-JP" altLang="en-US" sz="2000" b="1"/>
              <a:t>FC</a:t>
            </a:r>
            <a:r>
              <a:rPr lang="en-US" altLang="ja-JP" sz="2000" b="1" dirty="0"/>
              <a:t> </a:t>
            </a:r>
            <a:r>
              <a:rPr lang="en-US" altLang="ja-JP" sz="2000" b="1" dirty="0">
                <a:solidFill>
                  <a:schemeClr val="accent2"/>
                </a:solidFill>
              </a:rPr>
              <a:t>prototype</a:t>
            </a:r>
            <a:r>
              <a:rPr lang="en-US" altLang="ja-JP" sz="2000" b="1" dirty="0"/>
              <a:t> and Power Supply</a:t>
            </a:r>
            <a:endParaRPr lang="ja-JP" altLang="en-US" sz="2000" b="1"/>
          </a:p>
          <a:p>
            <a:pPr>
              <a:lnSpc>
                <a:spcPts val="1200"/>
              </a:lnSpc>
            </a:pPr>
            <a:endParaRPr lang="en-US" altLang="ja-JP" sz="2000" b="1" dirty="0"/>
          </a:p>
          <a:p>
            <a:pPr>
              <a:lnSpc>
                <a:spcPts val="2200"/>
              </a:lnSpc>
            </a:pPr>
            <a:r>
              <a:rPr lang="ja-JP" altLang="en-US" sz="2000" b="1"/>
              <a:t>(</a:t>
            </a:r>
            <a:r>
              <a:rPr lang="en-US" altLang="ja-JP" sz="2000" b="1" dirty="0"/>
              <a:t>3</a:t>
            </a:r>
            <a:r>
              <a:rPr lang="ja-JP" altLang="en-US" sz="2000" b="1"/>
              <a:t>) </a:t>
            </a:r>
            <a:r>
              <a:rPr lang="en-US" altLang="ja-JP" sz="2000" b="1" dirty="0"/>
              <a:t>Capture </a:t>
            </a:r>
            <a:r>
              <a:rPr lang="en-US" altLang="ja-JP" sz="2000" b="1" dirty="0" err="1"/>
              <a:t>Linac</a:t>
            </a:r>
            <a:r>
              <a:rPr lang="en-US" altLang="ja-JP" sz="2000" b="1" dirty="0"/>
              <a:t> Power unit</a:t>
            </a:r>
          </a:p>
          <a:p>
            <a:pPr>
              <a:lnSpc>
                <a:spcPts val="2200"/>
              </a:lnSpc>
            </a:pPr>
            <a:r>
              <a:rPr lang="en-US" altLang="ja-JP" sz="2000" b="1" dirty="0"/>
              <a:t>       (a) </a:t>
            </a:r>
            <a:r>
              <a:rPr lang="ja-JP" altLang="en-US" sz="2000" b="1"/>
              <a:t>L-band SW </a:t>
            </a:r>
            <a:r>
              <a:rPr lang="en-US" altLang="ja-JP" sz="2000" b="1" dirty="0"/>
              <a:t>APS </a:t>
            </a:r>
            <a:r>
              <a:rPr lang="ja-JP" altLang="en-US" sz="2000" b="1"/>
              <a:t>Acc</a:t>
            </a:r>
            <a:r>
              <a:rPr lang="en-US" altLang="ja-JP" sz="2000" b="1" dirty="0"/>
              <a:t>. T</a:t>
            </a:r>
            <a:r>
              <a:rPr lang="ja-JP" altLang="en-US" sz="2000" b="1"/>
              <a:t>ube</a:t>
            </a:r>
            <a:r>
              <a:rPr lang="en-US" altLang="ja-JP" sz="2000" b="1" dirty="0"/>
              <a:t> </a:t>
            </a:r>
            <a:r>
              <a:rPr lang="en-US" altLang="ja-JP" b="1" dirty="0">
                <a:solidFill>
                  <a:srgbClr val="FF0000"/>
                </a:solidFill>
              </a:rPr>
              <a:t>(need special design) </a:t>
            </a:r>
          </a:p>
          <a:p>
            <a:pPr>
              <a:lnSpc>
                <a:spcPts val="2200"/>
              </a:lnSpc>
            </a:pPr>
            <a:r>
              <a:rPr lang="en-US" altLang="ja-JP" sz="2000" b="1" dirty="0"/>
              <a:t>       (b) </a:t>
            </a:r>
            <a:r>
              <a:rPr lang="ja-JP" altLang="en-US" sz="2000" b="1"/>
              <a:t>L-Band </a:t>
            </a:r>
            <a:r>
              <a:rPr lang="en-US" altLang="ja-JP" sz="2000" b="1" dirty="0"/>
              <a:t>K</a:t>
            </a:r>
            <a:r>
              <a:rPr lang="ja-JP" altLang="en-US" sz="2000" b="1"/>
              <a:t>lystron</a:t>
            </a:r>
            <a:r>
              <a:rPr lang="en-US" altLang="ja-JP" sz="2000" b="1" dirty="0"/>
              <a:t> </a:t>
            </a:r>
            <a:r>
              <a:rPr lang="en-US" altLang="ja-JP" sz="2000" b="1" dirty="0">
                <a:solidFill>
                  <a:schemeClr val="accent2"/>
                </a:solidFill>
              </a:rPr>
              <a:t>(</a:t>
            </a:r>
            <a:r>
              <a:rPr lang="en-US" altLang="ja-JP" b="1" dirty="0">
                <a:solidFill>
                  <a:schemeClr val="accent2"/>
                </a:solidFill>
              </a:rPr>
              <a:t>need R and D</a:t>
            </a:r>
            <a:r>
              <a:rPr lang="en-US" altLang="ja-JP" sz="2000" b="1" dirty="0">
                <a:solidFill>
                  <a:schemeClr val="accent2"/>
                </a:solidFill>
              </a:rPr>
              <a:t>)</a:t>
            </a:r>
          </a:p>
          <a:p>
            <a:pPr>
              <a:lnSpc>
                <a:spcPts val="2200"/>
              </a:lnSpc>
            </a:pPr>
            <a:r>
              <a:rPr lang="en-US" altLang="ja-JP" sz="2000" b="1" dirty="0"/>
              <a:t>       (c) </a:t>
            </a:r>
            <a:r>
              <a:rPr lang="ja-JP" altLang="en-US" sz="2000" b="1"/>
              <a:t>L-band Modulator</a:t>
            </a:r>
            <a:r>
              <a:rPr lang="en-US" altLang="ja-JP" sz="2000" b="1" dirty="0"/>
              <a:t> </a:t>
            </a:r>
            <a:r>
              <a:rPr lang="en-US" altLang="ja-JP" b="1" dirty="0">
                <a:solidFill>
                  <a:srgbClr val="00B050"/>
                </a:solidFill>
              </a:rPr>
              <a:t>(Commercial product)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6812572A-05F5-D145-81D4-D1D19EF9F512}"/>
              </a:ext>
            </a:extLst>
          </p:cNvPr>
          <p:cNvPicPr/>
          <p:nvPr/>
        </p:nvPicPr>
        <p:blipFill>
          <a:blip r:embed="rId3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97710" y="4726046"/>
            <a:ext cx="1762760" cy="129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A758E2C2-6422-A347-81BA-9EBDA04E4D55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307" y="4921807"/>
            <a:ext cx="1762760" cy="1376680"/>
          </a:xfrm>
          <a:prstGeom prst="rect">
            <a:avLst/>
          </a:prstGeom>
        </p:spPr>
      </p:pic>
      <p:pic>
        <p:nvPicPr>
          <p:cNvPr id="10" name="図 9" descr="イエロー, ベンチ が含まれている画像&#10;&#10;自動的に生成された説明">
            <a:extLst>
              <a:ext uri="{FF2B5EF4-FFF2-40B4-BE49-F238E27FC236}">
                <a16:creationId xmlns:a16="http://schemas.microsoft.com/office/drawing/2014/main" id="{B972252E-324E-DA4A-94F3-733CF60EA906}"/>
              </a:ext>
            </a:extLst>
          </p:cNvPr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433928" y="4607362"/>
            <a:ext cx="1300034" cy="1249517"/>
          </a:xfrm>
          <a:prstGeom prst="rect">
            <a:avLst/>
          </a:prstGeom>
        </p:spPr>
      </p:pic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0442EFB3-F20E-AA48-8A06-AE8BDDA08770}"/>
              </a:ext>
            </a:extLst>
          </p:cNvPr>
          <p:cNvCxnSpPr>
            <a:cxnSpLocks/>
          </p:cNvCxnSpPr>
          <p:nvPr/>
        </p:nvCxnSpPr>
        <p:spPr>
          <a:xfrm flipH="1" flipV="1">
            <a:off x="56271" y="2821051"/>
            <a:ext cx="3528000" cy="8708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図 15">
            <a:extLst>
              <a:ext uri="{FF2B5EF4-FFF2-40B4-BE49-F238E27FC236}">
                <a16:creationId xmlns:a16="http://schemas.microsoft.com/office/drawing/2014/main" id="{E85AAC65-DA32-D443-8200-E292495A4893}"/>
              </a:ext>
            </a:extLst>
          </p:cNvPr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1450" y="4935184"/>
            <a:ext cx="1935742" cy="638378"/>
          </a:xfrm>
          <a:prstGeom prst="rect">
            <a:avLst/>
          </a:prstGeom>
        </p:spPr>
      </p:pic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F69C636A-40A7-9940-BBCF-1284BACE3E3A}"/>
              </a:ext>
            </a:extLst>
          </p:cNvPr>
          <p:cNvSpPr/>
          <p:nvPr/>
        </p:nvSpPr>
        <p:spPr>
          <a:xfrm>
            <a:off x="4115430" y="5582657"/>
            <a:ext cx="215404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b="1"/>
              <a:t>L-band SW Acc</a:t>
            </a:r>
            <a:r>
              <a:rPr lang="en-US" altLang="ja-JP" sz="1600" b="1" dirty="0"/>
              <a:t>.</a:t>
            </a:r>
            <a:r>
              <a:rPr lang="ja-JP" altLang="en-US" sz="1600" b="1"/>
              <a:t> </a:t>
            </a:r>
            <a:r>
              <a:rPr lang="en-US" altLang="ja-JP" sz="1600" b="1" dirty="0"/>
              <a:t>T</a:t>
            </a:r>
            <a:r>
              <a:rPr lang="ja-JP" altLang="en-US" sz="1600" b="1"/>
              <a:t>ube </a:t>
            </a:r>
            <a:endParaRPr lang="ja-JP" altLang="en-US" sz="1600"/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A2FFC6B7-9A43-524E-8E16-CC05F12330F6}"/>
              </a:ext>
            </a:extLst>
          </p:cNvPr>
          <p:cNvSpPr/>
          <p:nvPr/>
        </p:nvSpPr>
        <p:spPr>
          <a:xfrm>
            <a:off x="2193478" y="5841518"/>
            <a:ext cx="18038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b="1"/>
              <a:t>Flux Concentrator </a:t>
            </a:r>
            <a:endParaRPr lang="ja-JP" altLang="en-US" sz="1600"/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1C10A5CF-005C-4242-B4C4-43B9B39FE450}"/>
              </a:ext>
            </a:extLst>
          </p:cNvPr>
          <p:cNvSpPr/>
          <p:nvPr/>
        </p:nvSpPr>
        <p:spPr>
          <a:xfrm>
            <a:off x="547578" y="6255534"/>
            <a:ext cx="170648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b="1"/>
              <a:t>Rotation Target </a:t>
            </a:r>
            <a:endParaRPr lang="ja-JP" altLang="en-US" sz="1600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5B71C2D9-32E1-6241-AED4-A3F581A7C002}"/>
              </a:ext>
            </a:extLst>
          </p:cNvPr>
          <p:cNvSpPr/>
          <p:nvPr/>
        </p:nvSpPr>
        <p:spPr>
          <a:xfrm>
            <a:off x="6471827" y="5856879"/>
            <a:ext cx="238916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b="1" dirty="0"/>
              <a:t>L-band </a:t>
            </a:r>
          </a:p>
          <a:p>
            <a:r>
              <a:rPr lang="en-US" altLang="ja-JP" sz="1600" b="1" dirty="0"/>
              <a:t>Klystron and Modulator</a:t>
            </a:r>
            <a:endParaRPr lang="ja-JP" altLang="en-US" sz="1600"/>
          </a:p>
        </p:txBody>
      </p:sp>
    </p:spTree>
    <p:extLst>
      <p:ext uri="{BB962C8B-B14F-4D97-AF65-F5344CB8AC3E}">
        <p14:creationId xmlns:p14="http://schemas.microsoft.com/office/powerpoint/2010/main" val="19768798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55AF34D-C5CB-4248-8CB9-5B1877BDD3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125" y="160364"/>
            <a:ext cx="89217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5400" b="1" dirty="0">
                <a:solidFill>
                  <a:srgbClr val="0000FF"/>
                </a:solidFill>
                <a:cs typeface="Arial" charset="0"/>
              </a:rPr>
              <a:t>Pre-Lab era R/D plan </a:t>
            </a:r>
            <a:r>
              <a:rPr lang="en-US" altLang="ja-JP" sz="2000" b="1" dirty="0">
                <a:solidFill>
                  <a:srgbClr val="0000FF"/>
                </a:solidFill>
                <a:cs typeface="Arial" charset="0"/>
              </a:rPr>
              <a:t>(page 2)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C5D1B37-003B-2D43-9587-BC2D70638E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717" y="1073184"/>
            <a:ext cx="8280400" cy="413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altLang="ja-JP" sz="2800" b="1" dirty="0">
                <a:latin typeface="Calibri" charset="0"/>
              </a:rPr>
              <a:t>2022 Spring – 2026 Spring (4 years)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343FFFC-30C7-8E4E-A69B-7145E870483C}"/>
              </a:ext>
            </a:extLst>
          </p:cNvPr>
          <p:cNvSpPr/>
          <p:nvPr/>
        </p:nvSpPr>
        <p:spPr>
          <a:xfrm>
            <a:off x="111125" y="1480014"/>
            <a:ext cx="874986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b="1" dirty="0"/>
              <a:t>First Step of R and D</a:t>
            </a:r>
            <a:endParaRPr lang="ja-JP" altLang="en-US" sz="2000" b="1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27610FB-C521-CE4A-AE16-2D3E3BB5DBCB}"/>
              </a:ext>
            </a:extLst>
          </p:cNvPr>
          <p:cNvSpPr/>
          <p:nvPr/>
        </p:nvSpPr>
        <p:spPr>
          <a:xfrm>
            <a:off x="921134" y="2160550"/>
            <a:ext cx="844358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/>
              <a:t>Design Exists.  A prototype exists but the target disk is dummy. </a:t>
            </a:r>
          </a:p>
          <a:p>
            <a:r>
              <a:rPr lang="ja-JP" altLang="en-US" sz="2000"/>
              <a:t>Full Prototype</a:t>
            </a:r>
            <a:r>
              <a:rPr lang="en-US" altLang="ja-JP" sz="2000" dirty="0"/>
              <a:t> will be made, and it has the target disk with water cooling channels in it. </a:t>
            </a:r>
          </a:p>
          <a:p>
            <a:r>
              <a:rPr lang="en-US" altLang="ja-JP" sz="2000" dirty="0"/>
              <a:t>We will perform vacuum and rotation test of the target. 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B588416E-C772-8D42-9B5A-9FDEDB6D4A17}"/>
              </a:ext>
            </a:extLst>
          </p:cNvPr>
          <p:cNvSpPr/>
          <p:nvPr/>
        </p:nvSpPr>
        <p:spPr>
          <a:xfrm>
            <a:off x="490922" y="1856535"/>
            <a:ext cx="7509641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altLang="ja-JP" sz="2000" b="1" dirty="0"/>
              <a:t>(1) </a:t>
            </a:r>
            <a:r>
              <a:rPr lang="ja-JP" altLang="en-US" sz="2000" b="1"/>
              <a:t>Rotation Target Full Prototype</a:t>
            </a:r>
            <a:endParaRPr lang="en-US" altLang="ja-JP" sz="2000" b="1" dirty="0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790712FB-7FAE-4942-A51A-07FD22C2F29D}"/>
              </a:ext>
            </a:extLst>
          </p:cNvPr>
          <p:cNvSpPr/>
          <p:nvPr/>
        </p:nvSpPr>
        <p:spPr>
          <a:xfrm>
            <a:off x="490921" y="3546254"/>
            <a:ext cx="7509641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2000" b="1"/>
              <a:t>(2) Flux Concentrator (FC)</a:t>
            </a:r>
            <a:endParaRPr lang="en-US" altLang="ja-JP" sz="2000" b="1" dirty="0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25AE493-2F38-FA4A-86AC-E561B2B79CE2}"/>
              </a:ext>
            </a:extLst>
          </p:cNvPr>
          <p:cNvSpPr/>
          <p:nvPr/>
        </p:nvSpPr>
        <p:spPr>
          <a:xfrm>
            <a:off x="490920" y="4858328"/>
            <a:ext cx="7509641" cy="1220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2000" b="1"/>
              <a:t>(</a:t>
            </a:r>
            <a:r>
              <a:rPr lang="en-US" altLang="ja-JP" sz="2000" b="1" dirty="0"/>
              <a:t>3</a:t>
            </a:r>
            <a:r>
              <a:rPr lang="ja-JP" altLang="en-US" sz="2000" b="1"/>
              <a:t>) </a:t>
            </a:r>
            <a:r>
              <a:rPr lang="en-US" altLang="ja-JP" sz="2000" b="1" dirty="0"/>
              <a:t>Capture </a:t>
            </a:r>
            <a:r>
              <a:rPr lang="en-US" altLang="ja-JP" sz="2000" b="1" dirty="0" err="1"/>
              <a:t>Linac</a:t>
            </a:r>
            <a:r>
              <a:rPr lang="en-US" altLang="ja-JP" sz="2000" b="1" dirty="0"/>
              <a:t> Power unit</a:t>
            </a:r>
          </a:p>
          <a:p>
            <a:pPr>
              <a:lnSpc>
                <a:spcPts val="2200"/>
              </a:lnSpc>
            </a:pPr>
            <a:r>
              <a:rPr lang="en-US" altLang="ja-JP" sz="2000" b="1" dirty="0"/>
              <a:t>       (a) </a:t>
            </a:r>
            <a:r>
              <a:rPr lang="ja-JP" altLang="en-US" sz="2000" b="1"/>
              <a:t>L-band SW </a:t>
            </a:r>
            <a:r>
              <a:rPr lang="en-US" altLang="ja-JP" sz="2000" b="1" dirty="0"/>
              <a:t>APS </a:t>
            </a:r>
            <a:r>
              <a:rPr lang="ja-JP" altLang="en-US" sz="2000" b="1"/>
              <a:t>Acc</a:t>
            </a:r>
            <a:r>
              <a:rPr lang="en-US" altLang="ja-JP" sz="2000" b="1" dirty="0"/>
              <a:t>. T</a:t>
            </a:r>
            <a:r>
              <a:rPr lang="ja-JP" altLang="en-US" sz="2000" b="1"/>
              <a:t>ube</a:t>
            </a:r>
            <a:r>
              <a:rPr lang="en-US" altLang="ja-JP" sz="2000" b="1" dirty="0"/>
              <a:t> </a:t>
            </a:r>
            <a:r>
              <a:rPr lang="en-US" altLang="ja-JP" b="1" dirty="0">
                <a:solidFill>
                  <a:srgbClr val="FF0000"/>
                </a:solidFill>
              </a:rPr>
              <a:t>(need special design) </a:t>
            </a:r>
          </a:p>
          <a:p>
            <a:pPr>
              <a:lnSpc>
                <a:spcPts val="2200"/>
              </a:lnSpc>
            </a:pPr>
            <a:r>
              <a:rPr lang="en-US" altLang="ja-JP" sz="2000" b="1" dirty="0"/>
              <a:t>       (b) </a:t>
            </a:r>
            <a:r>
              <a:rPr lang="ja-JP" altLang="en-US" sz="2000" b="1"/>
              <a:t>L-Band </a:t>
            </a:r>
            <a:r>
              <a:rPr lang="en-US" altLang="ja-JP" sz="2000" b="1" dirty="0"/>
              <a:t>K</a:t>
            </a:r>
            <a:r>
              <a:rPr lang="ja-JP" altLang="en-US" sz="2000" b="1"/>
              <a:t>lystron</a:t>
            </a:r>
            <a:r>
              <a:rPr lang="en-US" altLang="ja-JP" sz="2000" b="1" dirty="0"/>
              <a:t> </a:t>
            </a:r>
            <a:r>
              <a:rPr lang="en-US" altLang="ja-JP" sz="2000" b="1" dirty="0">
                <a:solidFill>
                  <a:schemeClr val="accent2"/>
                </a:solidFill>
              </a:rPr>
              <a:t>(</a:t>
            </a:r>
            <a:r>
              <a:rPr lang="en-US" altLang="ja-JP" b="1" dirty="0">
                <a:solidFill>
                  <a:schemeClr val="accent2"/>
                </a:solidFill>
              </a:rPr>
              <a:t>need R and D</a:t>
            </a:r>
            <a:r>
              <a:rPr lang="en-US" altLang="ja-JP" sz="2000" b="1" dirty="0">
                <a:solidFill>
                  <a:schemeClr val="accent2"/>
                </a:solidFill>
              </a:rPr>
              <a:t>)</a:t>
            </a:r>
          </a:p>
          <a:p>
            <a:pPr>
              <a:lnSpc>
                <a:spcPts val="2200"/>
              </a:lnSpc>
            </a:pPr>
            <a:r>
              <a:rPr lang="en-US" altLang="ja-JP" sz="2000" b="1" dirty="0"/>
              <a:t>       (c) </a:t>
            </a:r>
            <a:r>
              <a:rPr lang="ja-JP" altLang="en-US" sz="2000" b="1"/>
              <a:t>L-band Modulator</a:t>
            </a:r>
            <a:r>
              <a:rPr lang="en-US" altLang="ja-JP" sz="2000" b="1" dirty="0"/>
              <a:t> </a:t>
            </a:r>
            <a:r>
              <a:rPr lang="en-US" altLang="ja-JP" b="1" dirty="0">
                <a:solidFill>
                  <a:srgbClr val="00B050"/>
                </a:solidFill>
              </a:rPr>
              <a:t>(Commercial product)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1B23381F-10C1-444C-9ED9-08F44FB706A5}"/>
              </a:ext>
            </a:extLst>
          </p:cNvPr>
          <p:cNvSpPr/>
          <p:nvPr/>
        </p:nvSpPr>
        <p:spPr>
          <a:xfrm>
            <a:off x="921134" y="3851105"/>
            <a:ext cx="7509641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altLang="ja-JP" sz="2000" dirty="0"/>
              <a:t>Design Exists. </a:t>
            </a:r>
          </a:p>
          <a:p>
            <a:pPr>
              <a:lnSpc>
                <a:spcPts val="2200"/>
              </a:lnSpc>
            </a:pPr>
            <a:r>
              <a:rPr lang="en-US" altLang="ja-JP" sz="2000" dirty="0"/>
              <a:t>We will make the </a:t>
            </a:r>
            <a:r>
              <a:rPr lang="ja-JP" altLang="en-US" sz="2000"/>
              <a:t>FC</a:t>
            </a:r>
            <a:r>
              <a:rPr lang="en-US" altLang="ja-JP" sz="2000" dirty="0"/>
              <a:t> prototype and Power Supply, and full  current pulse operation test.</a:t>
            </a:r>
            <a:endParaRPr lang="ja-JP" altLang="en-US" sz="200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90F12071-DFA8-0346-B634-20381CDC1567}"/>
              </a:ext>
            </a:extLst>
          </p:cNvPr>
          <p:cNvSpPr/>
          <p:nvPr/>
        </p:nvSpPr>
        <p:spPr>
          <a:xfrm>
            <a:off x="1026347" y="6012818"/>
            <a:ext cx="7626733" cy="646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altLang="ja-JP" dirty="0"/>
              <a:t>We will make the design of the </a:t>
            </a:r>
            <a:r>
              <a:rPr lang="ja-JP" altLang="en-US"/>
              <a:t>L-band SW </a:t>
            </a:r>
            <a:r>
              <a:rPr lang="en-US" altLang="ja-JP" dirty="0"/>
              <a:t>APS </a:t>
            </a:r>
            <a:r>
              <a:rPr lang="ja-JP" altLang="en-US"/>
              <a:t>Acc</a:t>
            </a:r>
            <a:r>
              <a:rPr lang="en-US" altLang="ja-JP" dirty="0"/>
              <a:t>. T</a:t>
            </a:r>
            <a:r>
              <a:rPr lang="ja-JP" altLang="en-US"/>
              <a:t>ube</a:t>
            </a:r>
            <a:r>
              <a:rPr lang="en-US" altLang="ja-JP" dirty="0"/>
              <a:t>. and L-Band Klystron.</a:t>
            </a:r>
          </a:p>
          <a:p>
            <a:pPr>
              <a:lnSpc>
                <a:spcPts val="2200"/>
              </a:lnSpc>
            </a:pPr>
            <a:r>
              <a:rPr lang="en-US" altLang="ja-JP" dirty="0"/>
              <a:t>We will make high power test of the system with combination of (a), (b), and (c).</a:t>
            </a:r>
          </a:p>
        </p:txBody>
      </p:sp>
    </p:spTree>
    <p:extLst>
      <p:ext uri="{BB962C8B-B14F-4D97-AF65-F5344CB8AC3E}">
        <p14:creationId xmlns:p14="http://schemas.microsoft.com/office/powerpoint/2010/main" val="2874952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55AF34D-C5CB-4248-8CB9-5B1877BDD3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125" y="173474"/>
            <a:ext cx="89217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5400" b="1" dirty="0">
                <a:solidFill>
                  <a:srgbClr val="0000FF"/>
                </a:solidFill>
                <a:cs typeface="Arial" charset="0"/>
              </a:rPr>
              <a:t>Pre-Lab era R/D plan </a:t>
            </a:r>
            <a:r>
              <a:rPr lang="en-US" altLang="ja-JP" sz="2000" b="1" dirty="0">
                <a:solidFill>
                  <a:srgbClr val="0000FF"/>
                </a:solidFill>
                <a:cs typeface="Arial" charset="0"/>
              </a:rPr>
              <a:t>(page 3)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C5D1B37-003B-2D43-9587-BC2D70638E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717" y="1096804"/>
            <a:ext cx="8280400" cy="413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altLang="ja-JP" sz="2800" b="1" dirty="0">
                <a:latin typeface="Calibri" charset="0"/>
              </a:rPr>
              <a:t>2022 Spring – 2026 Spring (4 years)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343FFFC-30C7-8E4E-A69B-7145E870483C}"/>
              </a:ext>
            </a:extLst>
          </p:cNvPr>
          <p:cNvSpPr/>
          <p:nvPr/>
        </p:nvSpPr>
        <p:spPr>
          <a:xfrm>
            <a:off x="111125" y="1532564"/>
            <a:ext cx="874986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b="1" dirty="0"/>
              <a:t>Second Step of R and D</a:t>
            </a:r>
            <a:endParaRPr lang="ja-JP" altLang="en-US" sz="2000" b="1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D039978B-3F2C-4643-B7FF-EF711B0B8988}"/>
              </a:ext>
            </a:extLst>
          </p:cNvPr>
          <p:cNvSpPr/>
          <p:nvPr/>
        </p:nvSpPr>
        <p:spPr>
          <a:xfrm>
            <a:off x="909528" y="2228157"/>
            <a:ext cx="750964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/>
              <a:t>We will make rotation and vacuum test of the target with FC pulse magnetic field on the target disk. 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1A91C91E-4A64-BC49-930D-40D834E9F8DF}"/>
              </a:ext>
            </a:extLst>
          </p:cNvPr>
          <p:cNvSpPr/>
          <p:nvPr/>
        </p:nvSpPr>
        <p:spPr>
          <a:xfrm>
            <a:off x="909528" y="3517537"/>
            <a:ext cx="79514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/>
              <a:t>We will make high power test of the </a:t>
            </a:r>
            <a:r>
              <a:rPr lang="ja-JP" altLang="en-US" sz="2000"/>
              <a:t>L-band SW Acc</a:t>
            </a:r>
            <a:r>
              <a:rPr lang="en-US" altLang="ja-JP" sz="2000" dirty="0"/>
              <a:t>.</a:t>
            </a:r>
            <a:r>
              <a:rPr lang="ja-JP" altLang="en-US" sz="2000"/>
              <a:t> tube </a:t>
            </a:r>
            <a:r>
              <a:rPr lang="en-US" altLang="ja-JP" sz="2000" dirty="0"/>
              <a:t>with magnetic field of the solenoid.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798855C-6EE2-C742-8E0E-0DBF759E8FFA}"/>
              </a:ext>
            </a:extLst>
          </p:cNvPr>
          <p:cNvSpPr/>
          <p:nvPr/>
        </p:nvSpPr>
        <p:spPr>
          <a:xfrm>
            <a:off x="417458" y="1910832"/>
            <a:ext cx="8726542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altLang="ja-JP" sz="2000" b="1" dirty="0"/>
              <a:t>• Combination of (1) </a:t>
            </a:r>
            <a:r>
              <a:rPr lang="ja-JP" altLang="en-US" sz="2000" b="1"/>
              <a:t>Rotation Target Full Prototype</a:t>
            </a:r>
            <a:r>
              <a:rPr lang="en-US" altLang="ja-JP" sz="2000" b="1" dirty="0"/>
              <a:t> and (2) </a:t>
            </a:r>
            <a:r>
              <a:rPr lang="ja-JP" altLang="en-US" sz="2000" b="1"/>
              <a:t>Flux Concentrator</a:t>
            </a:r>
            <a:r>
              <a:rPr lang="en-US" altLang="ja-JP" sz="2000" b="1" dirty="0"/>
              <a:t>.</a:t>
            </a:r>
            <a:r>
              <a:rPr lang="ja-JP" altLang="en-US" sz="2000" b="1"/>
              <a:t> </a:t>
            </a:r>
            <a:endParaRPr lang="en-US" altLang="ja-JP" sz="2000" b="1" dirty="0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50F45CC0-E7B4-9D42-AD15-7D8288E24C70}"/>
              </a:ext>
            </a:extLst>
          </p:cNvPr>
          <p:cNvSpPr/>
          <p:nvPr/>
        </p:nvSpPr>
        <p:spPr>
          <a:xfrm>
            <a:off x="457196" y="3143076"/>
            <a:ext cx="7509641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altLang="ja-JP" sz="2000" b="1" dirty="0"/>
              <a:t>• Add </a:t>
            </a:r>
            <a:r>
              <a:rPr lang="ja-JP" altLang="en-US" sz="2000" b="1"/>
              <a:t>Solenoid</a:t>
            </a:r>
            <a:r>
              <a:rPr lang="en-US" altLang="ja-JP" sz="2000" b="1" dirty="0"/>
              <a:t>s on </a:t>
            </a:r>
            <a:r>
              <a:rPr lang="ja-JP" altLang="en-US" sz="2000" b="1"/>
              <a:t>(</a:t>
            </a:r>
            <a:r>
              <a:rPr lang="en-US" altLang="ja-JP" sz="2000" b="1" dirty="0"/>
              <a:t>3</a:t>
            </a:r>
            <a:r>
              <a:rPr lang="ja-JP" altLang="en-US" sz="2000" b="1"/>
              <a:t>) </a:t>
            </a:r>
            <a:r>
              <a:rPr lang="en-US" altLang="ja-JP" sz="2000" b="1" dirty="0"/>
              <a:t>Capture </a:t>
            </a:r>
            <a:r>
              <a:rPr lang="en-US" altLang="ja-JP" sz="2000" b="1" dirty="0" err="1"/>
              <a:t>Linac</a:t>
            </a:r>
            <a:r>
              <a:rPr lang="en-US" altLang="ja-JP" sz="2000" b="1" dirty="0"/>
              <a:t> Power unit</a:t>
            </a:r>
          </a:p>
        </p:txBody>
      </p:sp>
    </p:spTree>
    <p:extLst>
      <p:ext uri="{BB962C8B-B14F-4D97-AF65-F5344CB8AC3E}">
        <p14:creationId xmlns:p14="http://schemas.microsoft.com/office/powerpoint/2010/main" val="38255339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55AF34D-C5CB-4248-8CB9-5B1877BDD3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125" y="173474"/>
            <a:ext cx="89217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5400" b="1" dirty="0">
                <a:solidFill>
                  <a:srgbClr val="0000FF"/>
                </a:solidFill>
                <a:cs typeface="Arial" charset="0"/>
              </a:rPr>
              <a:t>Pre-Lab era R/D plan </a:t>
            </a:r>
            <a:r>
              <a:rPr lang="en-US" altLang="ja-JP" sz="2000" b="1" dirty="0">
                <a:solidFill>
                  <a:srgbClr val="0000FF"/>
                </a:solidFill>
                <a:cs typeface="Arial" charset="0"/>
              </a:rPr>
              <a:t>(page 4)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C5D1B37-003B-2D43-9587-BC2D70638E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717" y="1096804"/>
            <a:ext cx="8280400" cy="413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altLang="ja-JP" sz="2800" b="1" dirty="0">
                <a:latin typeface="Calibri" charset="0"/>
              </a:rPr>
              <a:t>2022 Spring – 2026 Spring (4 years)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343FFFC-30C7-8E4E-A69B-7145E870483C}"/>
              </a:ext>
            </a:extLst>
          </p:cNvPr>
          <p:cNvSpPr/>
          <p:nvPr/>
        </p:nvSpPr>
        <p:spPr>
          <a:xfrm>
            <a:off x="111125" y="1532564"/>
            <a:ext cx="874986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b="1" dirty="0"/>
              <a:t>Third Step of R and D</a:t>
            </a:r>
            <a:endParaRPr lang="ja-JP" altLang="en-US" sz="2000" b="1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1A91C91E-4A64-BC49-930D-40D834E9F8DF}"/>
              </a:ext>
            </a:extLst>
          </p:cNvPr>
          <p:cNvSpPr/>
          <p:nvPr/>
        </p:nvSpPr>
        <p:spPr>
          <a:xfrm>
            <a:off x="1290089" y="2568564"/>
            <a:ext cx="79514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/>
              <a:t>We will make comprehensive test run (without beam). 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9E7EC844-7E26-A44B-9D78-6EA7EA44B28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1611" y="3027083"/>
            <a:ext cx="5391807" cy="3395129"/>
          </a:xfrm>
          <a:prstGeom prst="rect">
            <a:avLst/>
          </a:prstGeom>
        </p:spPr>
      </p:pic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B2D8C41B-4A03-734D-B27A-DFB2A3E9E033}"/>
              </a:ext>
            </a:extLst>
          </p:cNvPr>
          <p:cNvCxnSpPr>
            <a:cxnSpLocks/>
          </p:cNvCxnSpPr>
          <p:nvPr/>
        </p:nvCxnSpPr>
        <p:spPr>
          <a:xfrm flipH="1">
            <a:off x="1983496" y="4635838"/>
            <a:ext cx="5808501" cy="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8AAC7CD9-A002-C241-AA18-E952285DD477}"/>
              </a:ext>
            </a:extLst>
          </p:cNvPr>
          <p:cNvSpPr/>
          <p:nvPr/>
        </p:nvSpPr>
        <p:spPr>
          <a:xfrm>
            <a:off x="417458" y="1910832"/>
            <a:ext cx="8726542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altLang="ja-JP" sz="2000" b="1" dirty="0"/>
              <a:t>• Combination of (1) </a:t>
            </a:r>
            <a:r>
              <a:rPr lang="ja-JP" altLang="en-US" sz="2000" b="1"/>
              <a:t>Rotation Target </a:t>
            </a:r>
            <a:r>
              <a:rPr lang="en-US" altLang="ja-JP" sz="2000" b="1" dirty="0"/>
              <a:t>, (2) </a:t>
            </a:r>
            <a:r>
              <a:rPr lang="ja-JP" altLang="en-US" sz="2000" b="1"/>
              <a:t>Flux Concentrator</a:t>
            </a:r>
            <a:r>
              <a:rPr lang="en-US" altLang="ja-JP" sz="2000" b="1" dirty="0"/>
              <a:t>, and  </a:t>
            </a:r>
            <a:r>
              <a:rPr lang="ja-JP" altLang="en-US" sz="2000" b="1"/>
              <a:t>(</a:t>
            </a:r>
            <a:r>
              <a:rPr lang="en-US" altLang="ja-JP" sz="2000" b="1" dirty="0"/>
              <a:t>3</a:t>
            </a:r>
            <a:r>
              <a:rPr lang="ja-JP" altLang="en-US" sz="2000" b="1"/>
              <a:t>) </a:t>
            </a:r>
            <a:r>
              <a:rPr lang="en-US" altLang="ja-JP" sz="2000" b="1" dirty="0"/>
              <a:t>Capture</a:t>
            </a:r>
          </a:p>
          <a:p>
            <a:pPr>
              <a:lnSpc>
                <a:spcPts val="2200"/>
              </a:lnSpc>
            </a:pPr>
            <a:r>
              <a:rPr lang="en-US" altLang="ja-JP" sz="2000" b="1" dirty="0"/>
              <a:t>   </a:t>
            </a:r>
            <a:r>
              <a:rPr lang="en-US" altLang="ja-JP" sz="2000" b="1" dirty="0" err="1"/>
              <a:t>Linac</a:t>
            </a:r>
            <a:r>
              <a:rPr lang="en-US" altLang="ja-JP" sz="2000" b="1" dirty="0"/>
              <a:t> Power unit  </a:t>
            </a:r>
            <a:r>
              <a:rPr lang="ja-JP" altLang="en-US" sz="2000" b="1"/>
              <a:t> </a:t>
            </a:r>
            <a:endParaRPr lang="en-US" altLang="ja-JP" sz="2000" b="1" dirty="0"/>
          </a:p>
        </p:txBody>
      </p:sp>
    </p:spTree>
    <p:extLst>
      <p:ext uri="{BB962C8B-B14F-4D97-AF65-F5344CB8AC3E}">
        <p14:creationId xmlns:p14="http://schemas.microsoft.com/office/powerpoint/2010/main" val="27711260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158</TotalTime>
  <Words>677</Words>
  <Application>Microsoft Macintosh PowerPoint</Application>
  <PresentationFormat>画面に合わせる (4:3)</PresentationFormat>
  <Paragraphs>72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大森 恒彦</dc:creator>
  <cp:lastModifiedBy>大森 恒彦</cp:lastModifiedBy>
  <cp:revision>37</cp:revision>
  <dcterms:created xsi:type="dcterms:W3CDTF">2020-10-22T07:35:53Z</dcterms:created>
  <dcterms:modified xsi:type="dcterms:W3CDTF">2020-10-22T15:50:24Z</dcterms:modified>
</cp:coreProperties>
</file>