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91" r:id="rId3"/>
    <p:sldId id="298" r:id="rId4"/>
    <p:sldId id="305" r:id="rId5"/>
    <p:sldId id="299" r:id="rId6"/>
    <p:sldId id="303" r:id="rId7"/>
    <p:sldId id="300" r:id="rId8"/>
    <p:sldId id="301" r:id="rId9"/>
    <p:sldId id="306" r:id="rId10"/>
    <p:sldId id="314" r:id="rId11"/>
    <p:sldId id="307" r:id="rId12"/>
    <p:sldId id="302" r:id="rId13"/>
    <p:sldId id="297" r:id="rId14"/>
    <p:sldId id="294" r:id="rId15"/>
    <p:sldId id="295" r:id="rId16"/>
    <p:sldId id="296" r:id="rId17"/>
    <p:sldId id="304" r:id="rId18"/>
    <p:sldId id="308" r:id="rId19"/>
    <p:sldId id="309" r:id="rId20"/>
    <p:sldId id="310" r:id="rId21"/>
    <p:sldId id="311" r:id="rId22"/>
    <p:sldId id="312" r:id="rId23"/>
    <p:sldId id="31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AB019-4DAA-4333-9BD7-5CEB771F8D3B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F9B4F-FA41-49DE-8FE9-47C52614C1B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45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68464-2F3A-4CF4-9DF0-22862C695B63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072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68464-2F3A-4CF4-9DF0-22862C695B63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907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844"/>
            <a:ext cx="793750" cy="7941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90" y="349611"/>
            <a:ext cx="8353425" cy="1855255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9" y="2335013"/>
            <a:ext cx="83534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5" y="4096780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FA66228A-40CC-4875-B5B2-E0DA77FB35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61915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9" y="817501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E704B3C6-C432-42C5-94A1-8321298516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81" y="4587297"/>
            <a:ext cx="598825" cy="185119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="" xmlns:a16="http://schemas.microsoft.com/office/drawing/2014/main" id="{2E82049A-6019-4056-8638-0E7938261DF0}"/>
              </a:ext>
            </a:extLst>
          </p:cNvPr>
          <p:cNvSpPr/>
          <p:nvPr/>
        </p:nvSpPr>
        <p:spPr>
          <a:xfrm>
            <a:off x="395288" y="3980132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8E7668B4-E772-45DD-8F6B-23E9883B6073}"/>
              </a:ext>
            </a:extLst>
          </p:cNvPr>
          <p:cNvSpPr/>
          <p:nvPr/>
        </p:nvSpPr>
        <p:spPr>
          <a:xfrm>
            <a:off x="395288" y="4516741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="" xmlns:a16="http://schemas.microsoft.com/office/drawing/2014/main" id="{1383398B-695A-4C6B-980D-9B67FB512D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3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10500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1" y="1"/>
            <a:ext cx="9143998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90" y="349613"/>
            <a:ext cx="83534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9" y="2335013"/>
            <a:ext cx="83534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00045" y="4096780"/>
            <a:ext cx="834866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DC059C8A-4E30-4CF7-8596-8085B43DF3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6261915"/>
            <a:ext cx="2168482" cy="16061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="" xmlns:a16="http://schemas.microsoft.com/office/drawing/2014/main" id="{AD71804E-76B6-4901-BC63-91145FE9009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800" y="5669844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90" y="349610"/>
            <a:ext cx="8353425" cy="3511191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90" y="349610"/>
            <a:ext cx="8353425" cy="3511191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27151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9" y="817501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06428"/>
            <a:ext cx="4105276" cy="5010249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9" y="817501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643438" y="1406428"/>
            <a:ext cx="4116548" cy="5010249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9" y="817501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5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4"/>
            <a:ext cx="4105276" cy="2454375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643438" y="1449390"/>
            <a:ext cx="4105274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643439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9" y="817501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395289" y="1406427"/>
            <a:ext cx="4105276" cy="2454375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395289" y="3963534"/>
            <a:ext cx="4105276" cy="2454375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2" name="Inhaltsplatzhalter 10">
            <a:extLst>
              <a:ext uri="{FF2B5EF4-FFF2-40B4-BE49-F238E27FC236}">
                <a16:creationId xmlns="" xmlns:a16="http://schemas.microsoft.com/office/drawing/2014/main" id="{3940162A-D75D-4335-9E40-1D7B2D50CB1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43438" y="1449389"/>
            <a:ext cx="4105274" cy="2411411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r>
              <a:rPr lang="de-DE" dirty="0" err="1"/>
              <a:t>Object</a:t>
            </a:r>
            <a:endParaRPr lang="de-DE" dirty="0"/>
          </a:p>
        </p:txBody>
      </p:sp>
      <p:sp>
        <p:nvSpPr>
          <p:cNvPr id="13" name="Inhaltsplatzhalter 11">
            <a:extLst>
              <a:ext uri="{FF2B5EF4-FFF2-40B4-BE49-F238E27FC236}">
                <a16:creationId xmlns="" xmlns:a16="http://schemas.microsoft.com/office/drawing/2014/main" id="{383D9EF4-C943-4128-A189-76FB47C215C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643438" y="4005263"/>
            <a:ext cx="4105274" cy="2412644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6080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95289" y="817501"/>
            <a:ext cx="8364699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395288" y="1449390"/>
            <a:ext cx="83534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289" y="349611"/>
            <a:ext cx="8353425" cy="451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289" y="1406428"/>
            <a:ext cx="83534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9" y="6580801"/>
            <a:ext cx="7272810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8136396" y="6580801"/>
            <a:ext cx="612316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‹Nr.›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91A9E512-39DB-45FA-95C7-CE8C891DDC6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21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913" userDrawn="1">
          <p15:clr>
            <a:srgbClr val="F26B43"/>
          </p15:clr>
        </p15:guide>
        <p15:guide id="2" pos="2925" userDrawn="1">
          <p15:clr>
            <a:srgbClr val="F26B43"/>
          </p15:clr>
        </p15:guide>
        <p15:guide id="3" pos="2835" userDrawn="1">
          <p15:clr>
            <a:srgbClr val="F26B43"/>
          </p15:clr>
        </p15:guide>
        <p15:guide id="4" pos="5511" userDrawn="1">
          <p15:clr>
            <a:srgbClr val="F26B43"/>
          </p15:clr>
        </p15:guide>
        <p15:guide id="5" pos="249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8/1361-6668/abc7f7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6667"/>
          <a:stretch>
            <a:fillRect/>
          </a:stretch>
        </p:blipFill>
        <p:spPr/>
      </p:pic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Recent developments in high-gradient </a:t>
            </a:r>
            <a:r>
              <a:rPr lang="en-US" dirty="0" smtClean="0"/>
              <a:t>SCRF</a:t>
            </a:r>
            <a:endParaRPr lang="en-US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Marc </a:t>
            </a:r>
            <a:r>
              <a:rPr lang="de-DE" dirty="0" err="1" smtClean="0"/>
              <a:t>Wenskat</a:t>
            </a:r>
            <a:r>
              <a:rPr lang="de-DE" dirty="0" smtClean="0"/>
              <a:t> (UHH)</a:t>
            </a:r>
          </a:p>
          <a:p>
            <a:endParaRPr lang="de-DE" dirty="0"/>
          </a:p>
          <a:p>
            <a:r>
              <a:rPr lang="de-DE" dirty="0" smtClean="0"/>
              <a:t>ILC@DESY – 23.11.2020</a:t>
            </a:r>
            <a:endParaRPr lang="de-DE" dirty="0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42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Welcome </a:t>
            </a:r>
            <a:r>
              <a:rPr lang="de-DE" dirty="0" err="1" smtClean="0"/>
              <a:t>to</a:t>
            </a:r>
            <a:r>
              <a:rPr lang="de-DE" dirty="0" smtClean="0"/>
              <a:t> „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mirror</a:t>
            </a:r>
            <a:r>
              <a:rPr lang="de-DE" dirty="0" smtClean="0"/>
              <a:t> </a:t>
            </a:r>
            <a:r>
              <a:rPr lang="de-DE" dirty="0" err="1" smtClean="0"/>
              <a:t>world</a:t>
            </a:r>
            <a:r>
              <a:rPr lang="de-DE" dirty="0" smtClean="0"/>
              <a:t>“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289" y="1447800"/>
            <a:ext cx="8353425" cy="5010249"/>
          </a:xfrm>
        </p:spPr>
        <p:txBody>
          <a:bodyPr/>
          <a:lstStyle/>
          <a:p>
            <a:r>
              <a:rPr lang="en-US" spc="-1" dirty="0"/>
              <a:t>Increase “mirror-surfaces”</a:t>
            </a:r>
            <a:r>
              <a:rPr lang="en-US" dirty="0"/>
              <a:t> </a:t>
            </a:r>
          </a:p>
          <a:p>
            <a:r>
              <a:rPr lang="en-US" dirty="0"/>
              <a:t>Insulator is important! </a:t>
            </a:r>
            <a:endParaRPr lang="en-US" dirty="0" smtClean="0"/>
          </a:p>
          <a:p>
            <a:pPr lvl="1"/>
            <a:r>
              <a:rPr lang="en-US" dirty="0" smtClean="0"/>
              <a:t>Add mirror-surfaces</a:t>
            </a:r>
          </a:p>
          <a:p>
            <a:pPr lvl="1"/>
            <a:r>
              <a:rPr lang="en-US" dirty="0" smtClean="0"/>
              <a:t>Prevent </a:t>
            </a:r>
            <a:r>
              <a:rPr lang="en-US" dirty="0"/>
              <a:t>Josephson </a:t>
            </a:r>
            <a:r>
              <a:rPr lang="en-US" dirty="0" smtClean="0"/>
              <a:t>Junctions</a:t>
            </a:r>
          </a:p>
          <a:p>
            <a:pPr lvl="1"/>
            <a:r>
              <a:rPr lang="en-US" dirty="0" smtClean="0"/>
              <a:t>Trapp vortices in top-layers</a:t>
            </a:r>
          </a:p>
          <a:p>
            <a:pPr lvl="1"/>
            <a:endParaRPr lang="en-US" dirty="0"/>
          </a:p>
          <a:p>
            <a:r>
              <a:rPr lang="en-US" dirty="0"/>
              <a:t>Use higher T</a:t>
            </a:r>
            <a:r>
              <a:rPr lang="en-US" baseline="-25000" dirty="0"/>
              <a:t>c</a:t>
            </a:r>
            <a:r>
              <a:rPr lang="en-US" dirty="0"/>
              <a:t> superconductors → less losses!</a:t>
            </a:r>
          </a:p>
          <a:p>
            <a:r>
              <a:rPr lang="en-US" dirty="0"/>
              <a:t>RF field on surface can be several times above </a:t>
            </a:r>
            <a:r>
              <a:rPr lang="en-US" dirty="0" err="1"/>
              <a:t>B</a:t>
            </a:r>
            <a:r>
              <a:rPr lang="en-US" baseline="-25000" dirty="0" err="1"/>
              <a:t>sh</a:t>
            </a:r>
            <a:r>
              <a:rPr lang="en-US" dirty="0"/>
              <a:t> of </a:t>
            </a:r>
            <a:r>
              <a:rPr lang="en-US" dirty="0" err="1" smtClean="0"/>
              <a:t>Nb</a:t>
            </a:r>
            <a:r>
              <a:rPr lang="en-US" dirty="0" smtClean="0"/>
              <a:t> → Higher Gradient</a:t>
            </a:r>
            <a:endParaRPr lang="de-DE" dirty="0"/>
          </a:p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Picture 2"/>
          <p:cNvPicPr/>
          <p:nvPr/>
        </p:nvPicPr>
        <p:blipFill>
          <a:blip r:embed="rId2"/>
          <a:stretch/>
        </p:blipFill>
        <p:spPr>
          <a:xfrm>
            <a:off x="6023640" y="1371600"/>
            <a:ext cx="2663160" cy="1854360"/>
          </a:xfrm>
          <a:prstGeom prst="rect">
            <a:avLst/>
          </a:prstGeom>
          <a:ln>
            <a:noFill/>
          </a:ln>
        </p:spPr>
      </p:pic>
      <p:sp>
        <p:nvSpPr>
          <p:cNvPr id="6" name="Rechteck 5"/>
          <p:cNvSpPr/>
          <p:nvPr/>
        </p:nvSpPr>
        <p:spPr>
          <a:xfrm rot="5400000">
            <a:off x="7285911" y="2391489"/>
            <a:ext cx="3048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/>
              <a:t>[</a:t>
            </a:r>
            <a:r>
              <a:rPr lang="en-US" sz="1000" b="1" dirty="0" err="1"/>
              <a:t>Gurevich</a:t>
            </a:r>
            <a:r>
              <a:rPr lang="en-US" sz="1000" b="1" dirty="0"/>
              <a:t>, Appl. Phys. Lett. 88, 012511 (2006)</a:t>
            </a:r>
            <a:r>
              <a:rPr lang="de-DE" sz="1000" b="1" dirty="0" smtClean="0"/>
              <a:t>]</a:t>
            </a:r>
            <a:endParaRPr lang="de-DE" sz="1000" b="1" dirty="0">
              <a:solidFill>
                <a:srgbClr val="00B0F0"/>
              </a:solidFill>
            </a:endParaRPr>
          </a:p>
        </p:txBody>
      </p:sp>
      <p:pic>
        <p:nvPicPr>
          <p:cNvPr id="7" name="Picture 3"/>
          <p:cNvPicPr/>
          <p:nvPr/>
        </p:nvPicPr>
        <p:blipFill>
          <a:blip r:embed="rId3"/>
          <a:stretch/>
        </p:blipFill>
        <p:spPr>
          <a:xfrm>
            <a:off x="3048000" y="4550228"/>
            <a:ext cx="3429000" cy="230777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942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S-I-S R&amp;D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Groups study these layered structures</a:t>
            </a:r>
          </a:p>
          <a:p>
            <a:pPr lvl="1"/>
            <a:r>
              <a:rPr lang="en-US" dirty="0" smtClean="0"/>
              <a:t>IJC – </a:t>
            </a:r>
            <a:r>
              <a:rPr lang="en-US" dirty="0" err="1" smtClean="0"/>
              <a:t>JLab</a:t>
            </a:r>
            <a:r>
              <a:rPr lang="en-US" dirty="0" smtClean="0"/>
              <a:t> – KEK/U Tokyo – </a:t>
            </a:r>
            <a:r>
              <a:rPr lang="en-US" u="sng" dirty="0" smtClean="0"/>
              <a:t>U Hamburg/DESY</a:t>
            </a:r>
          </a:p>
          <a:p>
            <a:r>
              <a:rPr lang="en-US" dirty="0" smtClean="0"/>
              <a:t>We use a coating technique easily applicable to cavity geometry (ALD) while </a:t>
            </a:r>
            <a:r>
              <a:rPr lang="en-US" dirty="0" err="1" smtClean="0"/>
              <a:t>Jlab</a:t>
            </a:r>
            <a:r>
              <a:rPr lang="en-US" dirty="0" smtClean="0"/>
              <a:t> and KEK uses Sputtering techniques</a:t>
            </a:r>
          </a:p>
          <a:p>
            <a:r>
              <a:rPr lang="en-US" dirty="0" smtClean="0"/>
              <a:t>Started ~1y ago but have an excellent Network (</a:t>
            </a:r>
            <a:r>
              <a:rPr lang="en-US" dirty="0" err="1" smtClean="0"/>
              <a:t>CHyN</a:t>
            </a:r>
            <a:r>
              <a:rPr lang="en-US" dirty="0" smtClean="0"/>
              <a:t>, </a:t>
            </a:r>
            <a:r>
              <a:rPr lang="en-US" dirty="0" err="1" smtClean="0"/>
              <a:t>Nanolab</a:t>
            </a:r>
            <a:r>
              <a:rPr lang="en-US" dirty="0" smtClean="0"/>
              <a:t>, </a:t>
            </a:r>
            <a:r>
              <a:rPr lang="en-US" dirty="0" err="1" smtClean="0"/>
              <a:t>IExp</a:t>
            </a:r>
            <a:r>
              <a:rPr lang="en-US" dirty="0" smtClean="0"/>
              <a:t>, MSL) and collaborations (IJC, HZDR, RWTH, U Siegen) with promising results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de-DE" b="1" dirty="0" smtClean="0"/>
              <a:t>		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013877"/>
              </p:ext>
            </p:extLst>
          </p:nvPr>
        </p:nvGraphicFramePr>
        <p:xfrm>
          <a:off x="2286000" y="3276600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8" name="Graph" r:id="rId3" imgW="3920760" imgH="3000960" progId="Origin95.Graph">
                  <p:embed/>
                </p:oleObj>
              </mc:Choice>
              <mc:Fallback>
                <p:oleObj name="Graph" r:id="rId3" imgW="3920760" imgH="3000960" progId="Origin95.Grap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276600"/>
                        <a:ext cx="3921125" cy="300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5867400" y="4038600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NbTiN</a:t>
            </a:r>
            <a:endParaRPr lang="de-DE" sz="1600" dirty="0" smtClean="0"/>
          </a:p>
        </p:txBody>
      </p:sp>
      <p:sp>
        <p:nvSpPr>
          <p:cNvPr id="9" name="Rechteck 8"/>
          <p:cNvSpPr/>
          <p:nvPr/>
        </p:nvSpPr>
        <p:spPr>
          <a:xfrm>
            <a:off x="1981200" y="4648200"/>
            <a:ext cx="4604658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2000" b="1" dirty="0" smtClean="0"/>
              <a:t>Goal</a:t>
            </a:r>
            <a:r>
              <a:rPr lang="de-DE" sz="2000" b="1" dirty="0"/>
              <a:t>: 100 MV/m @ 10</a:t>
            </a:r>
            <a:r>
              <a:rPr lang="de-DE" sz="2000" b="1" baseline="30000" dirty="0"/>
              <a:t>10</a:t>
            </a:r>
            <a:r>
              <a:rPr lang="de-DE" sz="2000" b="1" dirty="0"/>
              <a:t> @ 2K (4K</a:t>
            </a:r>
            <a:r>
              <a:rPr lang="de-DE" sz="2000" b="1" dirty="0" smtClean="0"/>
              <a:t>??)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6651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SRF community shifts its focus a bit</a:t>
            </a:r>
          </a:p>
          <a:p>
            <a:pPr lvl="1"/>
            <a:r>
              <a:rPr lang="en-US" dirty="0" smtClean="0"/>
              <a:t>US: Goes Quantum or LCLS-II HE, Everyone else tries to find USP</a:t>
            </a:r>
          </a:p>
          <a:p>
            <a:endParaRPr lang="en-US" dirty="0" smtClean="0"/>
          </a:p>
          <a:p>
            <a:r>
              <a:rPr lang="en-US" dirty="0" smtClean="0"/>
              <a:t>Still no final picture – It’s a bit like the “</a:t>
            </a:r>
            <a:r>
              <a:rPr lang="en-US" dirty="0" err="1" smtClean="0"/>
              <a:t>Teilchenzoo</a:t>
            </a:r>
            <a:r>
              <a:rPr lang="en-US" dirty="0" smtClean="0"/>
              <a:t>” before Gell-Mann / Eightfold Way → Window of opportunity</a:t>
            </a:r>
          </a:p>
          <a:p>
            <a:endParaRPr lang="en-US" dirty="0" smtClean="0"/>
          </a:p>
          <a:p>
            <a:r>
              <a:rPr lang="en-US" dirty="0" smtClean="0"/>
              <a:t>Draw more and more material scientists and theorists into our field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Beyond </a:t>
            </a:r>
            <a:r>
              <a:rPr lang="en-US" dirty="0" err="1" smtClean="0"/>
              <a:t>Nb</a:t>
            </a:r>
            <a:r>
              <a:rPr lang="en-US" dirty="0" smtClean="0"/>
              <a:t> R&amp;D picks up speed </a:t>
            </a:r>
            <a:endParaRPr lang="en-US" dirty="0"/>
          </a:p>
          <a:p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1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9" y="1758701"/>
            <a:ext cx="8353425" cy="451099"/>
          </a:xfrm>
        </p:spPr>
        <p:txBody>
          <a:bodyPr/>
          <a:lstStyle/>
          <a:p>
            <a:r>
              <a:rPr lang="de-DE" dirty="0" err="1" smtClean="0"/>
              <a:t>Thanks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Listening!</a:t>
            </a:r>
            <a:endParaRPr lang="de-DE" dirty="0"/>
          </a:p>
        </p:txBody>
      </p:sp>
      <p:pic>
        <p:nvPicPr>
          <p:cNvPr id="5122" name="Picture 2" descr="https://i.pinimg.com/originals/f1/2c/15/f12c15db3b71a607b5eae7d7580735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000" y="510900"/>
            <a:ext cx="480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.pinimg.com/originals/de/6a/0e/de6a0eec4cb6d8e56ec1d59687e6b41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050" y="3486150"/>
            <a:ext cx="45339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381000" y="4501901"/>
            <a:ext cx="8353425" cy="4510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Questions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81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46"/>
          <a:stretch/>
        </p:blipFill>
        <p:spPr bwMode="auto">
          <a:xfrm>
            <a:off x="4764134" y="273429"/>
            <a:ext cx="4118609" cy="299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hteck 30"/>
          <p:cNvSpPr/>
          <p:nvPr/>
        </p:nvSpPr>
        <p:spPr>
          <a:xfrm>
            <a:off x="3707904" y="1484784"/>
            <a:ext cx="72008" cy="309634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Recipe</a:t>
            </a:r>
            <a:endParaRPr lang="en-US" dirty="0"/>
          </a:p>
        </p:txBody>
      </p:sp>
      <p:cxnSp>
        <p:nvCxnSpPr>
          <p:cNvPr id="17" name="Gerade Verbindung 16"/>
          <p:cNvCxnSpPr/>
          <p:nvPr/>
        </p:nvCxnSpPr>
        <p:spPr>
          <a:xfrm flipV="1">
            <a:off x="1259632" y="2564904"/>
            <a:ext cx="1008112" cy="20377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2267744" y="2564904"/>
            <a:ext cx="158417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pieren 20"/>
          <p:cNvGrpSpPr/>
          <p:nvPr/>
        </p:nvGrpSpPr>
        <p:grpSpPr>
          <a:xfrm>
            <a:off x="921078" y="1268760"/>
            <a:ext cx="6891282" cy="3816424"/>
            <a:chOff x="921078" y="1268760"/>
            <a:chExt cx="6891282" cy="3816424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1259632" y="1772816"/>
              <a:ext cx="6552728" cy="3312368"/>
              <a:chOff x="1259632" y="1463298"/>
              <a:chExt cx="6552728" cy="3312368"/>
            </a:xfrm>
          </p:grpSpPr>
          <p:grpSp>
            <p:nvGrpSpPr>
              <p:cNvPr id="13" name="Gruppieren 12"/>
              <p:cNvGrpSpPr/>
              <p:nvPr/>
            </p:nvGrpSpPr>
            <p:grpSpPr>
              <a:xfrm>
                <a:off x="1259632" y="1463298"/>
                <a:ext cx="6552728" cy="2829798"/>
                <a:chOff x="1259632" y="887234"/>
                <a:chExt cx="6552728" cy="2829798"/>
              </a:xfrm>
            </p:grpSpPr>
            <p:cxnSp>
              <p:nvCxnSpPr>
                <p:cNvPr id="10" name="Gerade Verbindung mit Pfeil 9"/>
                <p:cNvCxnSpPr/>
                <p:nvPr/>
              </p:nvCxnSpPr>
              <p:spPr>
                <a:xfrm flipV="1">
                  <a:off x="1259632" y="887234"/>
                  <a:ext cx="0" cy="282979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Gerade Verbindung mit Pfeil 11"/>
                <p:cNvCxnSpPr/>
                <p:nvPr/>
              </p:nvCxnSpPr>
              <p:spPr>
                <a:xfrm>
                  <a:off x="1259632" y="3717032"/>
                  <a:ext cx="6552728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Textfeld 13"/>
              <p:cNvSpPr txBox="1"/>
              <p:nvPr/>
            </p:nvSpPr>
            <p:spPr>
              <a:xfrm>
                <a:off x="3995936" y="4437112"/>
                <a:ext cx="14401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 smtClean="0"/>
                  <a:t>Time [h]</a:t>
                </a:r>
              </a:p>
            </p:txBody>
          </p:sp>
        </p:grpSp>
        <p:sp>
          <p:nvSpPr>
            <p:cNvPr id="20" name="Textfeld 19"/>
            <p:cNvSpPr txBox="1"/>
            <p:nvPr/>
          </p:nvSpPr>
          <p:spPr>
            <a:xfrm rot="16200000">
              <a:off x="-241793" y="2431631"/>
              <a:ext cx="26642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err="1" smtClean="0">
                  <a:solidFill>
                    <a:srgbClr val="FF0000"/>
                  </a:solidFill>
                </a:rPr>
                <a:t>Temperature</a:t>
              </a:r>
              <a:r>
                <a:rPr lang="de-DE" sz="1600" dirty="0" smtClean="0">
                  <a:solidFill>
                    <a:srgbClr val="FF0000"/>
                  </a:solidFill>
                </a:rPr>
                <a:t> [°C]</a:t>
              </a:r>
            </a:p>
          </p:txBody>
        </p:sp>
      </p:grpSp>
      <p:sp>
        <p:nvSpPr>
          <p:cNvPr id="30" name="Freihandform 29"/>
          <p:cNvSpPr/>
          <p:nvPr/>
        </p:nvSpPr>
        <p:spPr>
          <a:xfrm>
            <a:off x="3851920" y="2564904"/>
            <a:ext cx="4299857" cy="1676400"/>
          </a:xfrm>
          <a:custGeom>
            <a:avLst/>
            <a:gdLst>
              <a:gd name="connsiteX0" fmla="*/ 0 w 4299857"/>
              <a:gd name="connsiteY0" fmla="*/ 0 h 1676400"/>
              <a:gd name="connsiteX1" fmla="*/ 707571 w 4299857"/>
              <a:gd name="connsiteY1" fmla="*/ 696686 h 1676400"/>
              <a:gd name="connsiteX2" fmla="*/ 1632857 w 4299857"/>
              <a:gd name="connsiteY2" fmla="*/ 1034143 h 1676400"/>
              <a:gd name="connsiteX3" fmla="*/ 3265714 w 4299857"/>
              <a:gd name="connsiteY3" fmla="*/ 1426029 h 1676400"/>
              <a:gd name="connsiteX4" fmla="*/ 4299857 w 4299857"/>
              <a:gd name="connsiteY4" fmla="*/ 1676400 h 1676400"/>
              <a:gd name="connsiteX5" fmla="*/ 4299857 w 4299857"/>
              <a:gd name="connsiteY5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99857" h="1676400">
                <a:moveTo>
                  <a:pt x="0" y="0"/>
                </a:moveTo>
                <a:cubicBezTo>
                  <a:pt x="217714" y="262164"/>
                  <a:pt x="435428" y="524329"/>
                  <a:pt x="707571" y="696686"/>
                </a:cubicBezTo>
                <a:cubicBezTo>
                  <a:pt x="979714" y="869043"/>
                  <a:pt x="1206500" y="912586"/>
                  <a:pt x="1632857" y="1034143"/>
                </a:cubicBezTo>
                <a:cubicBezTo>
                  <a:pt x="2059214" y="1155700"/>
                  <a:pt x="3265714" y="1426029"/>
                  <a:pt x="3265714" y="1426029"/>
                </a:cubicBezTo>
                <a:lnTo>
                  <a:pt x="4299857" y="1676400"/>
                </a:lnTo>
                <a:lnTo>
                  <a:pt x="4299857" y="167640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/>
          <p:cNvSpPr txBox="1"/>
          <p:nvPr/>
        </p:nvSpPr>
        <p:spPr>
          <a:xfrm rot="16200000">
            <a:off x="-551310" y="2431631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srgbClr val="00B0F0"/>
                </a:solidFill>
              </a:rPr>
              <a:t>Pressure</a:t>
            </a:r>
            <a:r>
              <a:rPr lang="de-DE" sz="1600" dirty="0" smtClean="0">
                <a:solidFill>
                  <a:srgbClr val="00B0F0"/>
                </a:solidFill>
              </a:rPr>
              <a:t> [mbar]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/>
          <a:p>
            <a:r>
              <a:rPr lang="de-DE" dirty="0" smtClean="0"/>
              <a:t>N-Doping: Change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baking</a:t>
            </a:r>
            <a:r>
              <a:rPr lang="de-DE" dirty="0" smtClean="0"/>
              <a:t> </a:t>
            </a:r>
            <a:r>
              <a:rPr lang="de-DE" dirty="0" err="1" smtClean="0"/>
              <a:t>procedure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907704" y="5225425"/>
            <a:ext cx="612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+ 5-10 </a:t>
            </a:r>
            <a:r>
              <a:rPr lang="el-GR" sz="1600" dirty="0" smtClean="0">
                <a:latin typeface="Arial"/>
                <a:cs typeface="Arial"/>
              </a:rPr>
              <a:t>μ</a:t>
            </a:r>
            <a:r>
              <a:rPr lang="de-DE" sz="1600" dirty="0" smtClean="0"/>
              <a:t>m </a:t>
            </a:r>
            <a:r>
              <a:rPr lang="en-US" sz="1600" dirty="0" smtClean="0"/>
              <a:t>removal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inner</a:t>
            </a:r>
            <a:r>
              <a:rPr lang="de-DE" sz="1600" dirty="0" smtClean="0"/>
              <a:t> </a:t>
            </a:r>
            <a:r>
              <a:rPr lang="de-DE" sz="1600" dirty="0" err="1" smtClean="0"/>
              <a:t>layer</a:t>
            </a:r>
            <a:r>
              <a:rPr lang="de-DE" sz="1600" dirty="0" smtClean="0"/>
              <a:t> </a:t>
            </a:r>
            <a:r>
              <a:rPr lang="de-DE" sz="1600" dirty="0" err="1" smtClean="0"/>
              <a:t>by</a:t>
            </a:r>
            <a:r>
              <a:rPr lang="de-DE" sz="1600" dirty="0" smtClean="0"/>
              <a:t> </a:t>
            </a:r>
            <a:r>
              <a:rPr lang="de-DE" sz="1600" dirty="0" err="1" smtClean="0"/>
              <a:t>chemical</a:t>
            </a:r>
            <a:r>
              <a:rPr lang="de-DE" sz="1600" dirty="0" smtClean="0"/>
              <a:t> </a:t>
            </a:r>
            <a:r>
              <a:rPr lang="de-DE" sz="1600" dirty="0" err="1" smtClean="0"/>
              <a:t>etching</a:t>
            </a:r>
            <a:r>
              <a:rPr lang="de-DE" sz="1600" dirty="0" smtClean="0"/>
              <a:t> </a:t>
            </a:r>
            <a:r>
              <a:rPr lang="de-DE" sz="1600" dirty="0" err="1" smtClean="0"/>
              <a:t>necessary</a:t>
            </a:r>
            <a:endParaRPr lang="de-DE" sz="1600" dirty="0" smtClean="0"/>
          </a:p>
        </p:txBody>
      </p:sp>
      <p:sp>
        <p:nvSpPr>
          <p:cNvPr id="4" name="Textfeld 3"/>
          <p:cNvSpPr txBox="1"/>
          <p:nvPr/>
        </p:nvSpPr>
        <p:spPr>
          <a:xfrm>
            <a:off x="3563888" y="1124744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B0F0"/>
                </a:solidFill>
              </a:rPr>
              <a:t>N</a:t>
            </a:r>
            <a:r>
              <a:rPr lang="de-DE" sz="1600" baseline="-25000" dirty="0" smtClean="0">
                <a:solidFill>
                  <a:srgbClr val="00B0F0"/>
                </a:solidFill>
              </a:rPr>
              <a:t>2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2483768" y="222635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800°C</a:t>
            </a:r>
          </a:p>
        </p:txBody>
      </p:sp>
      <p:sp>
        <p:nvSpPr>
          <p:cNvPr id="5" name="Freihandform 4"/>
          <p:cNvSpPr/>
          <p:nvPr/>
        </p:nvSpPr>
        <p:spPr>
          <a:xfrm>
            <a:off x="5638800" y="1015167"/>
            <a:ext cx="2362200" cy="541490"/>
          </a:xfrm>
          <a:custGeom>
            <a:avLst/>
            <a:gdLst>
              <a:gd name="connsiteX0" fmla="*/ 0 w 2362200"/>
              <a:gd name="connsiteY0" fmla="*/ 269347 h 541490"/>
              <a:gd name="connsiteX1" fmla="*/ 576943 w 2362200"/>
              <a:gd name="connsiteY1" fmla="*/ 8090 h 541490"/>
              <a:gd name="connsiteX2" fmla="*/ 2362200 w 2362200"/>
              <a:gd name="connsiteY2" fmla="*/ 541490 h 541490"/>
              <a:gd name="connsiteX3" fmla="*/ 2362200 w 2362200"/>
              <a:gd name="connsiteY3" fmla="*/ 541490 h 541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2200" h="541490">
                <a:moveTo>
                  <a:pt x="0" y="269347"/>
                </a:moveTo>
                <a:cubicBezTo>
                  <a:pt x="91621" y="116040"/>
                  <a:pt x="183243" y="-37267"/>
                  <a:pt x="576943" y="8090"/>
                </a:cubicBezTo>
                <a:cubicBezTo>
                  <a:pt x="970643" y="53447"/>
                  <a:pt x="2362200" y="541490"/>
                  <a:pt x="2362200" y="541490"/>
                </a:cubicBezTo>
                <a:lnTo>
                  <a:pt x="2362200" y="54149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34" y="291685"/>
            <a:ext cx="4200354" cy="2995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Wenskat –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Bate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Semione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| PIER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Seed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Project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Presentation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| 9.7.18 Hamburg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65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6" grpId="0"/>
      <p:bldP spid="3" grpId="0"/>
      <p:bldP spid="4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/>
          <p:cNvSpPr/>
          <p:nvPr/>
        </p:nvSpPr>
        <p:spPr>
          <a:xfrm>
            <a:off x="4427984" y="1484784"/>
            <a:ext cx="2952328" cy="3096344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Recipe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4932040" y="2492896"/>
            <a:ext cx="212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No</a:t>
            </a:r>
            <a:r>
              <a:rPr lang="de-DE" sz="1600" dirty="0" smtClean="0"/>
              <a:t> </a:t>
            </a:r>
            <a:r>
              <a:rPr lang="de-DE" sz="1600" dirty="0" err="1" smtClean="0"/>
              <a:t>chemistry</a:t>
            </a:r>
            <a:r>
              <a:rPr lang="de-DE" sz="1600" dirty="0" smtClean="0"/>
              <a:t> </a:t>
            </a:r>
            <a:r>
              <a:rPr lang="de-DE" sz="1600" dirty="0" err="1" smtClean="0"/>
              <a:t>needed</a:t>
            </a:r>
            <a:endParaRPr lang="de-DE" sz="1600" dirty="0" smtClean="0"/>
          </a:p>
        </p:txBody>
      </p:sp>
      <p:cxnSp>
        <p:nvCxnSpPr>
          <p:cNvPr id="17" name="Gerade Verbindung 16"/>
          <p:cNvCxnSpPr/>
          <p:nvPr/>
        </p:nvCxnSpPr>
        <p:spPr>
          <a:xfrm flipV="1">
            <a:off x="1259632" y="2564904"/>
            <a:ext cx="1008112" cy="203771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>
            <a:off x="4345728" y="3933056"/>
            <a:ext cx="332261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pieren 20"/>
          <p:cNvGrpSpPr/>
          <p:nvPr/>
        </p:nvGrpSpPr>
        <p:grpSpPr>
          <a:xfrm>
            <a:off x="921078" y="1268760"/>
            <a:ext cx="6891282" cy="3816424"/>
            <a:chOff x="921078" y="1268760"/>
            <a:chExt cx="6891282" cy="3816424"/>
          </a:xfrm>
        </p:grpSpPr>
        <p:grpSp>
          <p:nvGrpSpPr>
            <p:cNvPr id="15" name="Gruppieren 14"/>
            <p:cNvGrpSpPr/>
            <p:nvPr/>
          </p:nvGrpSpPr>
          <p:grpSpPr>
            <a:xfrm>
              <a:off x="1259632" y="1772816"/>
              <a:ext cx="6552728" cy="3312368"/>
              <a:chOff x="1259632" y="1463298"/>
              <a:chExt cx="6552728" cy="3312368"/>
            </a:xfrm>
          </p:grpSpPr>
          <p:grpSp>
            <p:nvGrpSpPr>
              <p:cNvPr id="13" name="Gruppieren 12"/>
              <p:cNvGrpSpPr/>
              <p:nvPr/>
            </p:nvGrpSpPr>
            <p:grpSpPr>
              <a:xfrm>
                <a:off x="1259632" y="1463298"/>
                <a:ext cx="6552728" cy="2829798"/>
                <a:chOff x="1259632" y="887234"/>
                <a:chExt cx="6552728" cy="2829798"/>
              </a:xfrm>
            </p:grpSpPr>
            <p:cxnSp>
              <p:nvCxnSpPr>
                <p:cNvPr id="10" name="Gerade Verbindung mit Pfeil 9"/>
                <p:cNvCxnSpPr/>
                <p:nvPr/>
              </p:nvCxnSpPr>
              <p:spPr>
                <a:xfrm flipV="1">
                  <a:off x="1259632" y="887234"/>
                  <a:ext cx="0" cy="2829798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Gerade Verbindung mit Pfeil 11"/>
                <p:cNvCxnSpPr/>
                <p:nvPr/>
              </p:nvCxnSpPr>
              <p:spPr>
                <a:xfrm>
                  <a:off x="1259632" y="3717032"/>
                  <a:ext cx="6552728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Textfeld 13"/>
              <p:cNvSpPr txBox="1"/>
              <p:nvPr/>
            </p:nvSpPr>
            <p:spPr>
              <a:xfrm>
                <a:off x="3995936" y="4437112"/>
                <a:ext cx="144016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600" dirty="0" smtClean="0"/>
                  <a:t>Time [h]</a:t>
                </a:r>
              </a:p>
            </p:txBody>
          </p:sp>
        </p:grpSp>
        <p:sp>
          <p:nvSpPr>
            <p:cNvPr id="20" name="Textfeld 19"/>
            <p:cNvSpPr txBox="1"/>
            <p:nvPr/>
          </p:nvSpPr>
          <p:spPr>
            <a:xfrm rot="16200000">
              <a:off x="-241793" y="2431631"/>
              <a:ext cx="26642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err="1" smtClean="0">
                  <a:solidFill>
                    <a:srgbClr val="FF0000"/>
                  </a:solidFill>
                </a:rPr>
                <a:t>Temperature</a:t>
              </a:r>
              <a:r>
                <a:rPr lang="de-DE" sz="1600" dirty="0" smtClean="0">
                  <a:solidFill>
                    <a:srgbClr val="FF0000"/>
                  </a:solidFill>
                </a:rPr>
                <a:t> [°C]</a:t>
              </a:r>
            </a:p>
          </p:txBody>
        </p:sp>
      </p:grpSp>
      <p:sp>
        <p:nvSpPr>
          <p:cNvPr id="16" name="Textfeld 15"/>
          <p:cNvSpPr txBox="1"/>
          <p:nvPr/>
        </p:nvSpPr>
        <p:spPr>
          <a:xfrm rot="16200000">
            <a:off x="-551310" y="2431631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>
                <a:solidFill>
                  <a:srgbClr val="00B0F0"/>
                </a:solidFill>
              </a:rPr>
              <a:t>Pressure</a:t>
            </a:r>
            <a:r>
              <a:rPr lang="de-DE" sz="1600" dirty="0" smtClean="0">
                <a:solidFill>
                  <a:srgbClr val="00B0F0"/>
                </a:solidFill>
              </a:rPr>
              <a:t> [mbar]</a:t>
            </a:r>
          </a:p>
        </p:txBody>
      </p:sp>
      <p:sp>
        <p:nvSpPr>
          <p:cNvPr id="19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95287" y="817500"/>
            <a:ext cx="8364699" cy="379252"/>
          </a:xfrm>
        </p:spPr>
        <p:txBody>
          <a:bodyPr/>
          <a:lstStyle/>
          <a:p>
            <a:r>
              <a:rPr lang="de-DE" dirty="0" smtClean="0"/>
              <a:t>N-Infusion</a:t>
            </a:r>
            <a:endParaRPr lang="de-DE" dirty="0"/>
          </a:p>
        </p:txBody>
      </p:sp>
      <p:cxnSp>
        <p:nvCxnSpPr>
          <p:cNvPr id="22" name="Gerade Verbindung 21"/>
          <p:cNvCxnSpPr/>
          <p:nvPr/>
        </p:nvCxnSpPr>
        <p:spPr>
          <a:xfrm>
            <a:off x="2267744" y="2564904"/>
            <a:ext cx="14401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ihandform 8"/>
          <p:cNvSpPr/>
          <p:nvPr/>
        </p:nvSpPr>
        <p:spPr>
          <a:xfrm>
            <a:off x="3707904" y="2558143"/>
            <a:ext cx="653143" cy="1393371"/>
          </a:xfrm>
          <a:custGeom>
            <a:avLst/>
            <a:gdLst>
              <a:gd name="connsiteX0" fmla="*/ 0 w 653143"/>
              <a:gd name="connsiteY0" fmla="*/ 0 h 1393371"/>
              <a:gd name="connsiteX1" fmla="*/ 206828 w 653143"/>
              <a:gd name="connsiteY1" fmla="*/ 522514 h 1393371"/>
              <a:gd name="connsiteX2" fmla="*/ 653143 w 653143"/>
              <a:gd name="connsiteY2" fmla="*/ 1393371 h 1393371"/>
              <a:gd name="connsiteX3" fmla="*/ 653143 w 653143"/>
              <a:gd name="connsiteY3" fmla="*/ 1393371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143" h="1393371">
                <a:moveTo>
                  <a:pt x="0" y="0"/>
                </a:moveTo>
                <a:cubicBezTo>
                  <a:pt x="48985" y="145143"/>
                  <a:pt x="97971" y="290286"/>
                  <a:pt x="206828" y="522514"/>
                </a:cubicBezTo>
                <a:cubicBezTo>
                  <a:pt x="315685" y="754743"/>
                  <a:pt x="653143" y="1393371"/>
                  <a:pt x="653143" y="1393371"/>
                </a:cubicBezTo>
                <a:lnTo>
                  <a:pt x="653143" y="1393371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>
            <a:off x="4644008" y="1124744"/>
            <a:ext cx="576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00B0F0"/>
                </a:solidFill>
              </a:rPr>
              <a:t>N</a:t>
            </a:r>
            <a:r>
              <a:rPr lang="de-DE" sz="1600" baseline="-25000" dirty="0" smtClean="0">
                <a:solidFill>
                  <a:srgbClr val="00B0F0"/>
                </a:solidFill>
              </a:rPr>
              <a:t>2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2483768" y="2226350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800°C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5148064" y="3645024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F0000"/>
                </a:solidFill>
              </a:rPr>
              <a:t>120°C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3188340" y="5589240"/>
            <a:ext cx="3594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 smtClean="0">
                <a:solidFill>
                  <a:srgbClr val="C00000"/>
                </a:solidFill>
              </a:rPr>
              <a:t>Problem: </a:t>
            </a:r>
            <a:r>
              <a:rPr lang="de-DE" sz="1600" i="1" dirty="0" err="1" smtClean="0">
                <a:solidFill>
                  <a:srgbClr val="C00000"/>
                </a:solidFill>
              </a:rPr>
              <a:t>No</a:t>
            </a:r>
            <a:r>
              <a:rPr lang="de-DE" sz="1600" i="1" dirty="0" smtClean="0">
                <a:solidFill>
                  <a:srgbClr val="C00000"/>
                </a:solidFill>
              </a:rPr>
              <a:t> </a:t>
            </a:r>
            <a:r>
              <a:rPr lang="de-DE" sz="1600" i="1" dirty="0" err="1" smtClean="0">
                <a:solidFill>
                  <a:srgbClr val="C00000"/>
                </a:solidFill>
              </a:rPr>
              <a:t>one</a:t>
            </a:r>
            <a:r>
              <a:rPr lang="de-DE" sz="1600" i="1" dirty="0" smtClean="0">
                <a:solidFill>
                  <a:srgbClr val="C00000"/>
                </a:solidFill>
              </a:rPr>
              <a:t> </a:t>
            </a:r>
            <a:r>
              <a:rPr lang="de-DE" sz="1600" i="1" dirty="0" err="1" smtClean="0">
                <a:solidFill>
                  <a:srgbClr val="C00000"/>
                </a:solidFill>
              </a:rPr>
              <a:t>cooks</a:t>
            </a:r>
            <a:r>
              <a:rPr lang="de-DE" sz="1600" i="1" dirty="0" smtClean="0">
                <a:solidFill>
                  <a:srgbClr val="C00000"/>
                </a:solidFill>
              </a:rPr>
              <a:t> like </a:t>
            </a:r>
            <a:r>
              <a:rPr lang="de-DE" sz="1600" i="1" dirty="0" err="1" smtClean="0">
                <a:solidFill>
                  <a:srgbClr val="C00000"/>
                </a:solidFill>
              </a:rPr>
              <a:t>Grandma</a:t>
            </a:r>
            <a:endParaRPr lang="de-DE" sz="1600" i="1" dirty="0" smtClean="0">
              <a:solidFill>
                <a:srgbClr val="C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Wenskat –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Bate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–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Semione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| PIER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Seed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Project </a:t>
            </a:r>
            <a:r>
              <a:rPr lang="de-DE" dirty="0" err="1" smtClean="0">
                <a:solidFill>
                  <a:schemeClr val="bg1">
                    <a:lumMod val="50000"/>
                  </a:schemeClr>
                </a:solidFill>
              </a:rPr>
              <a:t>Presentation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 | 9.7.18 Hamburg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1281600" y="1988840"/>
            <a:ext cx="6408712" cy="25922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1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5" grpId="0"/>
      <p:bldP spid="16" grpId="0"/>
      <p:bldP spid="25" grpId="0"/>
      <p:bldP spid="23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:\Documents\NeueVersion\BCS_mfp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6" t="4541" r="8776"/>
          <a:stretch/>
        </p:blipFill>
        <p:spPr bwMode="auto">
          <a:xfrm>
            <a:off x="1610555" y="1948770"/>
            <a:ext cx="6070769" cy="400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115616" y="836712"/>
            <a:ext cx="7056784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Model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explain</a:t>
            </a:r>
            <a:r>
              <a:rPr lang="de-DE" sz="1600" dirty="0" smtClean="0"/>
              <a:t> Q</a:t>
            </a:r>
            <a:r>
              <a:rPr lang="de-DE" sz="1600" baseline="-25000" dirty="0" smtClean="0"/>
              <a:t>0</a:t>
            </a:r>
            <a:r>
              <a:rPr lang="de-DE" sz="1600" dirty="0" smtClean="0"/>
              <a:t> </a:t>
            </a:r>
            <a:r>
              <a:rPr lang="de-DE" sz="1600" dirty="0" err="1" smtClean="0"/>
              <a:t>increase</a:t>
            </a:r>
            <a:r>
              <a:rPr lang="de-DE" sz="1600" dirty="0" smtClean="0"/>
              <a:t> but not </a:t>
            </a:r>
            <a:r>
              <a:rPr lang="de-DE" sz="1600" dirty="0" err="1" smtClean="0"/>
              <a:t>difference</a:t>
            </a:r>
            <a:r>
              <a:rPr lang="de-DE" sz="1600" dirty="0" smtClean="0"/>
              <a:t> </a:t>
            </a:r>
            <a:r>
              <a:rPr lang="de-DE" sz="1600" dirty="0" err="1" smtClean="0"/>
              <a:t>between</a:t>
            </a:r>
            <a:r>
              <a:rPr lang="de-DE" sz="1600" dirty="0" smtClean="0"/>
              <a:t> Doping &amp; Infusion</a:t>
            </a:r>
          </a:p>
          <a:p>
            <a:pPr marL="285750" indent="-285750">
              <a:buFontTx/>
              <a:buChar char="-"/>
            </a:pPr>
            <a:r>
              <a:rPr lang="de-DE" sz="1600" dirty="0" smtClean="0"/>
              <a:t>Q</a:t>
            </a:r>
            <a:r>
              <a:rPr lang="de-DE" sz="1600" baseline="-25000" dirty="0" smtClean="0"/>
              <a:t>0</a:t>
            </a:r>
            <a:r>
              <a:rPr lang="de-DE" sz="1600" dirty="0" smtClean="0"/>
              <a:t>(E) </a:t>
            </a:r>
            <a:r>
              <a:rPr lang="de-DE" sz="1600" dirty="0" err="1" smtClean="0"/>
              <a:t>dependency</a:t>
            </a:r>
            <a:r>
              <a:rPr lang="de-DE" sz="1600" dirty="0" smtClean="0"/>
              <a:t> </a:t>
            </a:r>
            <a:r>
              <a:rPr lang="de-DE" sz="1600" dirty="0" err="1" smtClean="0"/>
              <a:t>change</a:t>
            </a:r>
            <a:endParaRPr lang="de-DE" sz="1600" dirty="0" smtClean="0"/>
          </a:p>
          <a:p>
            <a:pPr marL="285750" indent="-285750">
              <a:buFontTx/>
              <a:buChar char="-"/>
            </a:pPr>
            <a:r>
              <a:rPr lang="de-DE" sz="1600" dirty="0" err="1"/>
              <a:t>Effect</a:t>
            </a:r>
            <a:r>
              <a:rPr lang="de-DE" sz="1600" dirty="0"/>
              <a:t> </a:t>
            </a:r>
            <a:r>
              <a:rPr lang="de-DE" sz="1600" dirty="0" err="1"/>
              <a:t>has</a:t>
            </a:r>
            <a:r>
              <a:rPr lang="de-DE" sz="1600" dirty="0"/>
              <a:t> not </a:t>
            </a:r>
            <a:r>
              <a:rPr lang="de-DE" sz="1600" dirty="0" err="1"/>
              <a:t>been</a:t>
            </a:r>
            <a:r>
              <a:rPr lang="de-DE" sz="1600" dirty="0"/>
              <a:t> </a:t>
            </a:r>
            <a:r>
              <a:rPr lang="de-DE" sz="1600" dirty="0" err="1"/>
              <a:t>seen</a:t>
            </a:r>
            <a:r>
              <a:rPr lang="de-DE" sz="1600" dirty="0"/>
              <a:t> in </a:t>
            </a:r>
            <a:r>
              <a:rPr lang="de-DE" sz="1600" dirty="0" err="1"/>
              <a:t>low</a:t>
            </a:r>
            <a:r>
              <a:rPr lang="de-DE" sz="1600" dirty="0"/>
              <a:t> </a:t>
            </a:r>
            <a:r>
              <a:rPr lang="de-DE" sz="1600" dirty="0" err="1"/>
              <a:t>mfp</a:t>
            </a:r>
            <a:r>
              <a:rPr lang="de-DE" sz="1600" dirty="0"/>
              <a:t> </a:t>
            </a:r>
            <a:r>
              <a:rPr lang="de-DE" sz="1600" dirty="0" err="1" smtClean="0"/>
              <a:t>cavities</a:t>
            </a:r>
            <a:endParaRPr lang="de-DE" sz="1600" dirty="0" smtClean="0"/>
          </a:p>
          <a:p>
            <a:pPr marL="285750" indent="-285750">
              <a:buFontTx/>
              <a:buChar char="-"/>
            </a:pPr>
            <a:r>
              <a:rPr lang="de-DE" sz="1600" dirty="0" err="1" smtClean="0"/>
              <a:t>Difference</a:t>
            </a:r>
            <a:r>
              <a:rPr lang="de-DE" sz="1600" dirty="0" smtClean="0"/>
              <a:t> in </a:t>
            </a:r>
            <a:r>
              <a:rPr lang="de-DE" sz="1600" dirty="0" err="1" smtClean="0"/>
              <a:t>Quenchfield</a:t>
            </a:r>
            <a:endParaRPr lang="de-DE" sz="16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2"/>
              <p:cNvSpPr txBox="1"/>
              <p:nvPr/>
            </p:nvSpPr>
            <p:spPr>
              <a:xfrm>
                <a:off x="2182756" y="5909210"/>
                <a:ext cx="20292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de-DE" sz="200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de-DE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𝐵𝐶𝑆</m:t>
                        </m:r>
                      </m:sub>
                    </m:sSub>
                  </m:oMath>
                </a14:m>
                <a:r>
                  <a:rPr lang="de-DE" sz="20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𝑟𝑒</m:t>
                        </m:r>
                        <m:r>
                          <a:rPr lang="en-US" sz="2000" i="1"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endParaRPr lang="de-DE" sz="2000" dirty="0"/>
              </a:p>
            </p:txBody>
          </p:sp>
        </mc:Choice>
        <mc:Fallback xmlns="">
          <p:sp>
            <p:nvSpPr>
              <p:cNvPr id="11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2756" y="5909210"/>
                <a:ext cx="2029204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affected</a:t>
            </a:r>
            <a:r>
              <a:rPr lang="de-DE" dirty="0"/>
              <a:t>?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7987" y="2564904"/>
            <a:ext cx="3555843" cy="2811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29431"/>
            <a:ext cx="3363955" cy="2543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331640" y="5232578"/>
            <a:ext cx="718061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Quench</a:t>
            </a:r>
            <a:r>
              <a:rPr lang="de-DE" sz="1600" dirty="0" smtClean="0"/>
              <a:t> </a:t>
            </a:r>
            <a:r>
              <a:rPr lang="de-DE" sz="1600" dirty="0" err="1" smtClean="0"/>
              <a:t>field</a:t>
            </a:r>
            <a:r>
              <a:rPr lang="de-DE" sz="1600" dirty="0" smtClean="0"/>
              <a:t> </a:t>
            </a:r>
            <a:r>
              <a:rPr lang="de-DE" sz="1600" dirty="0" err="1" smtClean="0"/>
              <a:t>does</a:t>
            </a:r>
            <a:r>
              <a:rPr lang="de-DE" sz="1600" dirty="0" smtClean="0"/>
              <a:t> not </a:t>
            </a:r>
            <a:r>
              <a:rPr lang="de-DE" sz="1600" dirty="0" err="1" smtClean="0"/>
              <a:t>increase</a:t>
            </a:r>
            <a:r>
              <a:rPr lang="de-DE" sz="1600" dirty="0" smtClean="0"/>
              <a:t>/</a:t>
            </a:r>
            <a:r>
              <a:rPr lang="de-DE" sz="1600" dirty="0" err="1" smtClean="0"/>
              <a:t>reset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more</a:t>
            </a:r>
            <a:r>
              <a:rPr lang="de-DE" sz="1600" dirty="0" smtClean="0"/>
              <a:t> </a:t>
            </a:r>
            <a:r>
              <a:rPr lang="de-DE" sz="1600" dirty="0" err="1" smtClean="0"/>
              <a:t>inner</a:t>
            </a:r>
            <a:r>
              <a:rPr lang="de-DE" sz="1600" dirty="0" smtClean="0"/>
              <a:t> </a:t>
            </a:r>
            <a:r>
              <a:rPr lang="de-DE" sz="1600" dirty="0" err="1" smtClean="0"/>
              <a:t>surface</a:t>
            </a:r>
            <a:r>
              <a:rPr lang="de-DE" sz="1600" dirty="0" smtClean="0"/>
              <a:t> </a:t>
            </a:r>
            <a:r>
              <a:rPr lang="de-DE" sz="1600" dirty="0" err="1" smtClean="0"/>
              <a:t>removal</a:t>
            </a:r>
            <a:r>
              <a:rPr lang="de-DE" sz="1600" dirty="0" smtClean="0"/>
              <a:t>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>
                <a:solidFill>
                  <a:schemeClr val="bg1">
                    <a:lumMod val="50000"/>
                  </a:schemeClr>
                </a:solidFill>
              </a:rPr>
              <a:t>Wenskat – Bate – Semione | PIER Seed Project Presentation | 9.7.18 Hamburg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80728"/>
            <a:ext cx="1536924" cy="108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973165"/>
            <a:ext cx="1512168" cy="1093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54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0113"/>
            <a:ext cx="9229725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660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0" y="274680"/>
            <a:ext cx="914400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The whole is more than the sum of its parts</a:t>
            </a:r>
            <a:endParaRPr lang="en-US" sz="4000" b="0" strike="noStrike" spc="-1" dirty="0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Putting a superconductor on top of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Nb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with a higher T</a:t>
            </a:r>
            <a:r>
              <a:rPr lang="en-US" sz="32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c 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and/or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lang="en-US" sz="32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sh</a:t>
            </a:r>
            <a:r>
              <a:rPr lang="en-US" sz="32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is not the point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The insulator plays a crucial role!</a:t>
            </a:r>
            <a:endParaRPr lang="en-US" sz="3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54237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Here comes the insulator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76320" y="1600200"/>
            <a:ext cx="518040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/>
          </a:bodyPr>
          <a:lstStyle/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Benefit is threefold! </a:t>
            </a:r>
            <a:endParaRPr lang="en-US" sz="28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Let some flux enter – but trap it </a:t>
            </a:r>
            <a:endParaRPr lang="en-US" sz="2800" b="0" strike="noStrike" spc="-1" dirty="0">
              <a:latin typeface="Arial"/>
            </a:endParaRPr>
          </a:p>
          <a:p>
            <a:pPr marL="743040" lvl="1" indent="-28476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No avalanche leading to a quench</a:t>
            </a:r>
            <a:endParaRPr lang="en-US" sz="2400" b="0" strike="noStrike" spc="-1" dirty="0">
              <a:latin typeface="Arial"/>
            </a:endParaRPr>
          </a:p>
          <a:p>
            <a:pPr marL="743040" lvl="1" indent="-28476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en-US" sz="2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Majority of losses in the S layer</a:t>
            </a:r>
            <a:endParaRPr lang="en-US" sz="24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 layer thinner then its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λ</a:t>
            </a:r>
            <a:r>
              <a:rPr lang="en-US" sz="28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L</a:t>
            </a:r>
            <a:r>
              <a:rPr lang="en-US" sz="28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– otherwise its “bulk”</a:t>
            </a:r>
            <a:endParaRPr lang="en-US" sz="28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More 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“mirrors” create more screening currents means less flux!</a:t>
            </a:r>
            <a:endParaRPr lang="en-US" sz="28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Isolater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thickness plays a role, too!</a:t>
            </a:r>
            <a:endParaRPr lang="en-US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en-US" sz="2800" b="0" strike="noStrike" spc="-1" dirty="0">
              <a:latin typeface="Arial"/>
            </a:endParaRPr>
          </a:p>
        </p:txBody>
      </p:sp>
      <p:pic>
        <p:nvPicPr>
          <p:cNvPr id="96" name="Picture 2"/>
          <p:cNvPicPr/>
          <p:nvPr/>
        </p:nvPicPr>
        <p:blipFill>
          <a:blip r:embed="rId2"/>
          <a:stretch/>
        </p:blipFill>
        <p:spPr>
          <a:xfrm>
            <a:off x="5562720" y="1295280"/>
            <a:ext cx="3628080" cy="2540160"/>
          </a:xfrm>
          <a:prstGeom prst="rect">
            <a:avLst/>
          </a:prstGeom>
          <a:ln>
            <a:noFill/>
          </a:ln>
        </p:spPr>
      </p:pic>
      <p:pic>
        <p:nvPicPr>
          <p:cNvPr id="97" name="Picture 3"/>
          <p:cNvPicPr/>
          <p:nvPr/>
        </p:nvPicPr>
        <p:blipFill>
          <a:blip r:embed="rId3"/>
          <a:stretch/>
        </p:blipFill>
        <p:spPr>
          <a:xfrm>
            <a:off x="5258160" y="4191120"/>
            <a:ext cx="4037040" cy="26334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66979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General R&amp;D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See 168th ILC@DESY</a:t>
            </a:r>
            <a:endParaRPr lang="de-DE" dirty="0"/>
          </a:p>
        </p:txBody>
      </p:sp>
      <p:sp>
        <p:nvSpPr>
          <p:cNvPr id="7" name="Rectangle 7"/>
          <p:cNvSpPr/>
          <p:nvPr/>
        </p:nvSpPr>
        <p:spPr>
          <a:xfrm>
            <a:off x="11964904" y="2635107"/>
            <a:ext cx="113993" cy="61317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899592" y="5843826"/>
            <a:ext cx="38519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/>
              <a:t>[Reschke et al., Phys. </a:t>
            </a:r>
            <a:r>
              <a:rPr lang="de-DE" sz="1000" b="1" dirty="0" err="1"/>
              <a:t>Rev</a:t>
            </a:r>
            <a:r>
              <a:rPr lang="de-DE" sz="1000" b="1" dirty="0"/>
              <a:t>. Accel. </a:t>
            </a:r>
            <a:r>
              <a:rPr lang="de-DE" sz="1000" b="1" dirty="0" err="1"/>
              <a:t>Beams</a:t>
            </a:r>
            <a:r>
              <a:rPr lang="de-DE" sz="1000" b="1" dirty="0"/>
              <a:t>, 20, 042004 (2017</a:t>
            </a:r>
            <a:r>
              <a:rPr lang="de-DE" sz="1000" b="1" dirty="0" smtClean="0"/>
              <a:t>)]</a:t>
            </a:r>
            <a:endParaRPr lang="de-DE" sz="1000" b="1" dirty="0" smtClean="0">
              <a:solidFill>
                <a:srgbClr val="00B0F0"/>
              </a:solidFill>
            </a:endParaRPr>
          </a:p>
          <a:p>
            <a:r>
              <a:rPr lang="de-DE" sz="1000" b="1" dirty="0" smtClean="0">
                <a:solidFill>
                  <a:srgbClr val="00B0F0"/>
                </a:solidFill>
              </a:rPr>
              <a:t>[</a:t>
            </a:r>
            <a:r>
              <a:rPr lang="de-DE" sz="1000" b="1" dirty="0" err="1" smtClean="0">
                <a:solidFill>
                  <a:srgbClr val="00B0F0"/>
                </a:solidFill>
              </a:rPr>
              <a:t>Grassellino</a:t>
            </a:r>
            <a:r>
              <a:rPr lang="de-DE" sz="1000" b="1" dirty="0" smtClean="0">
                <a:solidFill>
                  <a:srgbClr val="00B0F0"/>
                </a:solidFill>
              </a:rPr>
              <a:t> </a:t>
            </a:r>
            <a:r>
              <a:rPr lang="de-DE" sz="1000" b="1" dirty="0">
                <a:solidFill>
                  <a:srgbClr val="00B0F0"/>
                </a:solidFill>
              </a:rPr>
              <a:t>et al., SUST, 26, 102001  (2013) ]</a:t>
            </a:r>
          </a:p>
          <a:p>
            <a:r>
              <a:rPr lang="de-DE" sz="1000" b="1" dirty="0" smtClean="0">
                <a:solidFill>
                  <a:srgbClr val="FF0000"/>
                </a:solidFill>
              </a:rPr>
              <a:t>[</a:t>
            </a:r>
            <a:r>
              <a:rPr lang="de-DE" sz="1000" b="1" dirty="0" err="1" smtClean="0">
                <a:solidFill>
                  <a:srgbClr val="FF0000"/>
                </a:solidFill>
              </a:rPr>
              <a:t>Grassellino</a:t>
            </a:r>
            <a:r>
              <a:rPr lang="de-DE" sz="1000" b="1" dirty="0" smtClean="0">
                <a:solidFill>
                  <a:srgbClr val="FF0000"/>
                </a:solidFill>
              </a:rPr>
              <a:t> et al., SUST, 30, 094004  (2017) ]</a:t>
            </a:r>
          </a:p>
          <a:p>
            <a:r>
              <a:rPr lang="de-DE" sz="1000" b="1" dirty="0" smtClean="0">
                <a:solidFill>
                  <a:srgbClr val="00B050"/>
                </a:solidFill>
              </a:rPr>
              <a:t>[</a:t>
            </a:r>
            <a:r>
              <a:rPr lang="de-DE" sz="1000" b="1" dirty="0" err="1" smtClean="0">
                <a:solidFill>
                  <a:srgbClr val="00B050"/>
                </a:solidFill>
              </a:rPr>
              <a:t>Grassellino</a:t>
            </a:r>
            <a:r>
              <a:rPr lang="de-DE" sz="1000" b="1" dirty="0" smtClean="0">
                <a:solidFill>
                  <a:srgbClr val="00B050"/>
                </a:solidFill>
              </a:rPr>
              <a:t> et al</a:t>
            </a:r>
            <a:r>
              <a:rPr lang="de-DE" sz="1000" b="1" dirty="0">
                <a:solidFill>
                  <a:srgbClr val="00B050"/>
                </a:solidFill>
              </a:rPr>
              <a:t>., </a:t>
            </a:r>
            <a:r>
              <a:rPr lang="de-DE" sz="1000" b="1" dirty="0" err="1" smtClean="0">
                <a:solidFill>
                  <a:srgbClr val="00B050"/>
                </a:solidFill>
              </a:rPr>
              <a:t>arxiv</a:t>
            </a:r>
            <a:r>
              <a:rPr lang="de-DE" sz="1000" b="1" dirty="0" smtClean="0">
                <a:solidFill>
                  <a:srgbClr val="00B050"/>
                </a:solidFill>
              </a:rPr>
              <a:t> 1806.09824]</a:t>
            </a:r>
          </a:p>
          <a:p>
            <a:r>
              <a:rPr lang="de-DE" sz="1000" b="1" dirty="0" smtClean="0">
                <a:solidFill>
                  <a:srgbClr val="7030A0"/>
                </a:solidFill>
              </a:rPr>
              <a:t>[Posen et </a:t>
            </a:r>
            <a:r>
              <a:rPr lang="de-DE" sz="1000" b="1" dirty="0">
                <a:solidFill>
                  <a:srgbClr val="7030A0"/>
                </a:solidFill>
              </a:rPr>
              <a:t>al., </a:t>
            </a:r>
            <a:r>
              <a:rPr lang="en-US" sz="1000" b="1" dirty="0">
                <a:solidFill>
                  <a:srgbClr val="7030A0"/>
                </a:solidFill>
              </a:rPr>
              <a:t>Phys. Rev. Applied 13, 014024</a:t>
            </a:r>
            <a:r>
              <a:rPr lang="de-DE" sz="1000" b="1" dirty="0" smtClean="0">
                <a:solidFill>
                  <a:srgbClr val="7030A0"/>
                </a:solidFill>
              </a:rPr>
              <a:t>]</a:t>
            </a:r>
            <a:endParaRPr lang="de-DE" sz="1000" b="1" dirty="0">
              <a:solidFill>
                <a:srgbClr val="7030A0"/>
              </a:solidFill>
            </a:endParaRPr>
          </a:p>
          <a:p>
            <a:endParaRPr lang="de-DE" sz="1000" b="1" dirty="0" smtClean="0">
              <a:solidFill>
                <a:srgbClr val="00B050"/>
              </a:solidFill>
            </a:endParaRPr>
          </a:p>
          <a:p>
            <a:endParaRPr lang="de-DE" sz="1000" b="1" dirty="0" smtClean="0"/>
          </a:p>
        </p:txBody>
      </p:sp>
      <p:pic>
        <p:nvPicPr>
          <p:cNvPr id="11" name="Inhaltsplatzhalt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37908"/>
            <a:ext cx="8229600" cy="4050546"/>
          </a:xfrm>
          <a:prstGeom prst="rect">
            <a:avLst/>
          </a:prstGeom>
        </p:spPr>
      </p:pic>
      <p:sp>
        <p:nvSpPr>
          <p:cNvPr id="12" name="Freihandform 11"/>
          <p:cNvSpPr/>
          <p:nvPr/>
        </p:nvSpPr>
        <p:spPr>
          <a:xfrm>
            <a:off x="2013857" y="3126551"/>
            <a:ext cx="4093029" cy="650792"/>
          </a:xfrm>
          <a:custGeom>
            <a:avLst/>
            <a:gdLst>
              <a:gd name="connsiteX0" fmla="*/ 0 w 4093029"/>
              <a:gd name="connsiteY0" fmla="*/ 62963 h 650792"/>
              <a:gd name="connsiteX1" fmla="*/ 751114 w 4093029"/>
              <a:gd name="connsiteY1" fmla="*/ 52078 h 650792"/>
              <a:gd name="connsiteX2" fmla="*/ 3940629 w 4093029"/>
              <a:gd name="connsiteY2" fmla="*/ 629020 h 650792"/>
              <a:gd name="connsiteX3" fmla="*/ 3940629 w 4093029"/>
              <a:gd name="connsiteY3" fmla="*/ 629020 h 650792"/>
              <a:gd name="connsiteX4" fmla="*/ 4093029 w 4093029"/>
              <a:gd name="connsiteY4" fmla="*/ 650792 h 65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3029" h="650792">
                <a:moveTo>
                  <a:pt x="0" y="62963"/>
                </a:moveTo>
                <a:cubicBezTo>
                  <a:pt x="47171" y="10349"/>
                  <a:pt x="94343" y="-42265"/>
                  <a:pt x="751114" y="52078"/>
                </a:cubicBezTo>
                <a:cubicBezTo>
                  <a:pt x="1407886" y="146421"/>
                  <a:pt x="3940629" y="629020"/>
                  <a:pt x="3940629" y="629020"/>
                </a:cubicBezTo>
                <a:lnTo>
                  <a:pt x="3940629" y="629020"/>
                </a:lnTo>
                <a:lnTo>
                  <a:pt x="4093029" y="650792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reihandform 12"/>
          <p:cNvSpPr/>
          <p:nvPr/>
        </p:nvSpPr>
        <p:spPr>
          <a:xfrm>
            <a:off x="2051720" y="2945904"/>
            <a:ext cx="4896544" cy="864096"/>
          </a:xfrm>
          <a:custGeom>
            <a:avLst/>
            <a:gdLst>
              <a:gd name="connsiteX0" fmla="*/ 0 w 4093029"/>
              <a:gd name="connsiteY0" fmla="*/ 62963 h 650792"/>
              <a:gd name="connsiteX1" fmla="*/ 751114 w 4093029"/>
              <a:gd name="connsiteY1" fmla="*/ 52078 h 650792"/>
              <a:gd name="connsiteX2" fmla="*/ 3940629 w 4093029"/>
              <a:gd name="connsiteY2" fmla="*/ 629020 h 650792"/>
              <a:gd name="connsiteX3" fmla="*/ 3940629 w 4093029"/>
              <a:gd name="connsiteY3" fmla="*/ 629020 h 650792"/>
              <a:gd name="connsiteX4" fmla="*/ 4093029 w 4093029"/>
              <a:gd name="connsiteY4" fmla="*/ 650792 h 65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3029" h="650792">
                <a:moveTo>
                  <a:pt x="0" y="62963"/>
                </a:moveTo>
                <a:cubicBezTo>
                  <a:pt x="47171" y="10349"/>
                  <a:pt x="94343" y="-42265"/>
                  <a:pt x="751114" y="52078"/>
                </a:cubicBezTo>
                <a:cubicBezTo>
                  <a:pt x="1407886" y="146421"/>
                  <a:pt x="3940629" y="629020"/>
                  <a:pt x="3940629" y="629020"/>
                </a:cubicBezTo>
                <a:lnTo>
                  <a:pt x="3940629" y="629020"/>
                </a:lnTo>
                <a:lnTo>
                  <a:pt x="4093029" y="650792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reihandform 13"/>
          <p:cNvSpPr/>
          <p:nvPr/>
        </p:nvSpPr>
        <p:spPr>
          <a:xfrm>
            <a:off x="2057400" y="2853628"/>
            <a:ext cx="2819400" cy="359348"/>
          </a:xfrm>
          <a:custGeom>
            <a:avLst/>
            <a:gdLst>
              <a:gd name="connsiteX0" fmla="*/ 0 w 2373086"/>
              <a:gd name="connsiteY0" fmla="*/ 359348 h 359348"/>
              <a:gd name="connsiteX1" fmla="*/ 936171 w 2373086"/>
              <a:gd name="connsiteY1" fmla="*/ 120 h 359348"/>
              <a:gd name="connsiteX2" fmla="*/ 2373086 w 2373086"/>
              <a:gd name="connsiteY2" fmla="*/ 315805 h 359348"/>
              <a:gd name="connsiteX3" fmla="*/ 2373086 w 2373086"/>
              <a:gd name="connsiteY3" fmla="*/ 315805 h 35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6" h="359348">
                <a:moveTo>
                  <a:pt x="0" y="359348"/>
                </a:moveTo>
                <a:cubicBezTo>
                  <a:pt x="270328" y="183362"/>
                  <a:pt x="540657" y="7377"/>
                  <a:pt x="936171" y="120"/>
                </a:cubicBezTo>
                <a:cubicBezTo>
                  <a:pt x="1331685" y="-7137"/>
                  <a:pt x="2373086" y="315805"/>
                  <a:pt x="2373086" y="315805"/>
                </a:cubicBezTo>
                <a:lnTo>
                  <a:pt x="2373086" y="315805"/>
                </a:lnTo>
              </a:path>
            </a:pathLst>
          </a:cu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5940152" y="1676400"/>
            <a:ext cx="228944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Standard Cavity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Doped Cavity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Infused Cavity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Low-T Baked Cavity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Mid-T Bake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5364088" y="5949280"/>
            <a:ext cx="26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Cavities limited by quench</a:t>
            </a:r>
          </a:p>
        </p:txBody>
      </p:sp>
      <p:sp>
        <p:nvSpPr>
          <p:cNvPr id="17" name="Freihandform 16"/>
          <p:cNvSpPr/>
          <p:nvPr/>
        </p:nvSpPr>
        <p:spPr>
          <a:xfrm rot="21437966">
            <a:off x="2042298" y="2936628"/>
            <a:ext cx="5196701" cy="827606"/>
          </a:xfrm>
          <a:custGeom>
            <a:avLst/>
            <a:gdLst>
              <a:gd name="connsiteX0" fmla="*/ 0 w 4093029"/>
              <a:gd name="connsiteY0" fmla="*/ 62963 h 650792"/>
              <a:gd name="connsiteX1" fmla="*/ 751114 w 4093029"/>
              <a:gd name="connsiteY1" fmla="*/ 52078 h 650792"/>
              <a:gd name="connsiteX2" fmla="*/ 3940629 w 4093029"/>
              <a:gd name="connsiteY2" fmla="*/ 629020 h 650792"/>
              <a:gd name="connsiteX3" fmla="*/ 3940629 w 4093029"/>
              <a:gd name="connsiteY3" fmla="*/ 629020 h 650792"/>
              <a:gd name="connsiteX4" fmla="*/ 4093029 w 4093029"/>
              <a:gd name="connsiteY4" fmla="*/ 650792 h 650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93029" h="650792">
                <a:moveTo>
                  <a:pt x="0" y="62963"/>
                </a:moveTo>
                <a:cubicBezTo>
                  <a:pt x="47171" y="10349"/>
                  <a:pt x="94343" y="-42265"/>
                  <a:pt x="751114" y="52078"/>
                </a:cubicBezTo>
                <a:cubicBezTo>
                  <a:pt x="1407886" y="146421"/>
                  <a:pt x="3940629" y="629020"/>
                  <a:pt x="3940629" y="629020"/>
                </a:cubicBezTo>
                <a:lnTo>
                  <a:pt x="3940629" y="629020"/>
                </a:lnTo>
                <a:lnTo>
                  <a:pt x="4093029" y="650792"/>
                </a:ln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Freihandform 17"/>
          <p:cNvSpPr/>
          <p:nvPr/>
        </p:nvSpPr>
        <p:spPr>
          <a:xfrm rot="21371322">
            <a:off x="2026785" y="2689748"/>
            <a:ext cx="2971800" cy="153364"/>
          </a:xfrm>
          <a:custGeom>
            <a:avLst/>
            <a:gdLst>
              <a:gd name="connsiteX0" fmla="*/ 0 w 2373086"/>
              <a:gd name="connsiteY0" fmla="*/ 359348 h 359348"/>
              <a:gd name="connsiteX1" fmla="*/ 936171 w 2373086"/>
              <a:gd name="connsiteY1" fmla="*/ 120 h 359348"/>
              <a:gd name="connsiteX2" fmla="*/ 2373086 w 2373086"/>
              <a:gd name="connsiteY2" fmla="*/ 315805 h 359348"/>
              <a:gd name="connsiteX3" fmla="*/ 2373086 w 2373086"/>
              <a:gd name="connsiteY3" fmla="*/ 315805 h 359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3086" h="359348">
                <a:moveTo>
                  <a:pt x="0" y="359348"/>
                </a:moveTo>
                <a:cubicBezTo>
                  <a:pt x="270328" y="183362"/>
                  <a:pt x="540657" y="7377"/>
                  <a:pt x="936171" y="120"/>
                </a:cubicBezTo>
                <a:cubicBezTo>
                  <a:pt x="1331685" y="-7137"/>
                  <a:pt x="2373086" y="315805"/>
                  <a:pt x="2373086" y="315805"/>
                </a:cubicBezTo>
                <a:lnTo>
                  <a:pt x="2373086" y="315805"/>
                </a:lnTo>
              </a:path>
            </a:pathLst>
          </a:cu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983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/>
      <p:bldP spid="17" grpId="0" animBg="1"/>
      <p:bldP spid="1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Why insulator is not irrelevant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99" name="CustomShape 2"/>
          <p:cNvSpPr/>
          <p:nvPr/>
        </p:nvSpPr>
        <p:spPr>
          <a:xfrm>
            <a:off x="0" y="4400640"/>
            <a:ext cx="9066600" cy="2227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77500" lnSpcReduction="20000"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Screening current J(x) ~ -B(x)‘/µ</a:t>
            </a:r>
            <a:r>
              <a:rPr lang="en-US" sz="32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0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~ 1/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λ</a:t>
            </a:r>
            <a:r>
              <a:rPr lang="en-US" sz="32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L</a:t>
            </a:r>
            <a:endParaRPr lang="en-US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 is attenuated in finite I layer as well</a:t>
            </a:r>
            <a:endParaRPr lang="en-US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Hence screening current at I-S interface decreases and mirror current S-I interface </a:t>
            </a:r>
            <a:endParaRPr lang="en-US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Hence overall screening performance is attenuated and max.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lang="en-US" sz="32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reduced </a:t>
            </a:r>
            <a:endParaRPr lang="en-US" sz="3200" b="0" strike="noStrike" spc="-1" dirty="0">
              <a:latin typeface="Arial"/>
            </a:endParaRPr>
          </a:p>
        </p:txBody>
      </p:sp>
      <p:pic>
        <p:nvPicPr>
          <p:cNvPr id="100" name="Picture 2"/>
          <p:cNvPicPr/>
          <p:nvPr/>
        </p:nvPicPr>
        <p:blipFill>
          <a:blip r:embed="rId2"/>
          <a:stretch/>
        </p:blipFill>
        <p:spPr>
          <a:xfrm>
            <a:off x="295200" y="1295280"/>
            <a:ext cx="8619120" cy="3103920"/>
          </a:xfrm>
          <a:prstGeom prst="rect">
            <a:avLst/>
          </a:prstGeom>
          <a:ln>
            <a:noFill/>
          </a:ln>
        </p:spPr>
      </p:pic>
      <p:sp>
        <p:nvSpPr>
          <p:cNvPr id="101" name="CustomShape 3"/>
          <p:cNvSpPr/>
          <p:nvPr/>
        </p:nvSpPr>
        <p:spPr>
          <a:xfrm>
            <a:off x="4114800" y="2514600"/>
            <a:ext cx="1065600" cy="208440"/>
          </a:xfrm>
          <a:prstGeom prst="rightArrow">
            <a:avLst>
              <a:gd name="adj1" fmla="val 50000"/>
              <a:gd name="adj2" fmla="val 50000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2" name="CustomShape 4"/>
          <p:cNvSpPr/>
          <p:nvPr/>
        </p:nvSpPr>
        <p:spPr>
          <a:xfrm>
            <a:off x="4137480" y="2133720"/>
            <a:ext cx="96048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Maxwell</a:t>
            </a:r>
            <a:endParaRPr lang="en-US" sz="1800" b="0" strike="noStrike" spc="-1" dirty="0">
              <a:latin typeface="Arial"/>
            </a:endParaRPr>
          </a:p>
        </p:txBody>
      </p:sp>
      <p:sp>
        <p:nvSpPr>
          <p:cNvPr id="103" name="CustomShape 5"/>
          <p:cNvSpPr/>
          <p:nvPr/>
        </p:nvSpPr>
        <p:spPr>
          <a:xfrm>
            <a:off x="1380240" y="3502080"/>
            <a:ext cx="900000" cy="33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λ</a:t>
            </a:r>
            <a:r>
              <a:rPr lang="en-US" sz="14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L</a:t>
            </a:r>
            <a:r>
              <a:rPr lang="en-US" sz="14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=120nm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104" name="CustomShape 6"/>
          <p:cNvSpPr/>
          <p:nvPr/>
        </p:nvSpPr>
        <p:spPr>
          <a:xfrm>
            <a:off x="2213640" y="3502080"/>
            <a:ext cx="810000" cy="331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λ</a:t>
            </a:r>
            <a:r>
              <a:rPr lang="en-US" sz="1400" b="0" strike="noStrike" spc="-1" baseline="-25000">
                <a:solidFill>
                  <a:srgbClr val="000000"/>
                </a:solidFill>
                <a:latin typeface="Calibri"/>
                <a:ea typeface="DejaVu Sans"/>
              </a:rPr>
              <a:t>L</a:t>
            </a:r>
            <a:r>
              <a:rPr lang="en-US" sz="1400" b="0" strike="noStrike" spc="-1">
                <a:solidFill>
                  <a:srgbClr val="000000"/>
                </a:solidFill>
                <a:latin typeface="Calibri"/>
                <a:ea typeface="DejaVu Sans"/>
              </a:rPr>
              <a:t>=40nm</a:t>
            </a:r>
            <a:endParaRPr lang="en-US" sz="1400" b="0" strike="noStrike" spc="-1">
              <a:latin typeface="Arial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647600" y="1124744"/>
            <a:ext cx="4419000" cy="32758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142081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Optimal thickness?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06" name="CustomShape 2"/>
          <p:cNvSpPr/>
          <p:nvPr/>
        </p:nvSpPr>
        <p:spPr>
          <a:xfrm>
            <a:off x="0" y="1447920"/>
            <a:ext cx="853344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If the thickness of the substrate and insulator is relevant – what is the optimal thickness for highest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B</a:t>
            </a:r>
            <a:r>
              <a:rPr lang="en-US" sz="32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applied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</p:txBody>
      </p:sp>
      <p:grpSp>
        <p:nvGrpSpPr>
          <p:cNvPr id="107" name="Group 3"/>
          <p:cNvGrpSpPr/>
          <p:nvPr/>
        </p:nvGrpSpPr>
        <p:grpSpPr>
          <a:xfrm>
            <a:off x="4800600" y="2590920"/>
            <a:ext cx="4342320" cy="4068720"/>
            <a:chOff x="4800600" y="2590920"/>
            <a:chExt cx="4342320" cy="4068720"/>
          </a:xfrm>
        </p:grpSpPr>
        <p:pic>
          <p:nvPicPr>
            <p:cNvPr id="108" name="Picture 2"/>
            <p:cNvPicPr/>
            <p:nvPr/>
          </p:nvPicPr>
          <p:blipFill>
            <a:blip r:embed="rId2"/>
            <a:stretch/>
          </p:blipFill>
          <p:spPr>
            <a:xfrm>
              <a:off x="4800600" y="2590920"/>
              <a:ext cx="4342320" cy="3992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09" name="CustomShape 4"/>
            <p:cNvSpPr/>
            <p:nvPr/>
          </p:nvSpPr>
          <p:spPr>
            <a:xfrm>
              <a:off x="5073480" y="6258960"/>
              <a:ext cx="1081080" cy="400680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800" b="0" strike="noStrike" spc="-1">
                  <a:solidFill>
                    <a:srgbClr val="000000"/>
                  </a:solidFill>
                  <a:latin typeface="Calibri"/>
                  <a:ea typeface="DejaVu Sans"/>
                </a:rPr>
                <a:t>This is B</a:t>
              </a:r>
              <a:r>
                <a:rPr lang="en-US" sz="1800" b="0" strike="noStrike" spc="-1" baseline="-25000">
                  <a:solidFill>
                    <a:srgbClr val="000000"/>
                  </a:solidFill>
                  <a:latin typeface="Calibri"/>
                  <a:ea typeface="DejaVu Sans"/>
                </a:rPr>
                <a:t>max</a:t>
              </a:r>
              <a:endParaRPr lang="en-US" sz="1800" b="0" strike="noStrike" spc="-1">
                <a:latin typeface="Arial"/>
              </a:endParaRPr>
            </a:p>
          </p:txBody>
        </p:sp>
      </p:grpSp>
      <p:sp>
        <p:nvSpPr>
          <p:cNvPr id="110" name="CustomShape 5"/>
          <p:cNvSpPr/>
          <p:nvPr/>
        </p:nvSpPr>
        <p:spPr>
          <a:xfrm>
            <a:off x="0" y="3124080"/>
            <a:ext cx="4799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Depends on B</a:t>
            </a:r>
            <a:r>
              <a:rPr lang="en-US" sz="32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c,1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and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λ</a:t>
            </a:r>
            <a:r>
              <a:rPr lang="en-US" sz="32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L</a:t>
            </a:r>
            <a:r>
              <a:rPr lang="en-US" sz="32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of both S</a:t>
            </a:r>
            <a:endParaRPr lang="en-US" sz="3200" b="0" strike="noStrike" spc="-1" dirty="0">
              <a:latin typeface="Arial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Here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NbN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– I –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Nb</a:t>
            </a:r>
            <a:endParaRPr lang="en-US" sz="2800" b="0" strike="noStrike" spc="-1" dirty="0">
              <a:latin typeface="Arial"/>
            </a:endParaRPr>
          </a:p>
        </p:txBody>
      </p:sp>
      <p:sp>
        <p:nvSpPr>
          <p:cNvPr id="111" name="CustomShape 6"/>
          <p:cNvSpPr/>
          <p:nvPr/>
        </p:nvSpPr>
        <p:spPr>
          <a:xfrm>
            <a:off x="5614560" y="3581280"/>
            <a:ext cx="99360" cy="7524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29314194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What about Q</a:t>
            </a:r>
            <a:r>
              <a:rPr lang="en-US" sz="4400" b="0" strike="noStrike" spc="-1" baseline="-25000">
                <a:solidFill>
                  <a:srgbClr val="000000"/>
                </a:solidFill>
                <a:latin typeface="Calibri"/>
                <a:ea typeface="DejaVu Sans"/>
              </a:rPr>
              <a:t>0</a:t>
            </a: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?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3" name="CustomShape 2"/>
          <p:cNvSpPr/>
          <p:nvPr/>
        </p:nvSpPr>
        <p:spPr>
          <a:xfrm>
            <a:off x="457200" y="1494000"/>
            <a:ext cx="8228520" cy="4524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10000"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Have majority of losses in high T</a:t>
            </a:r>
            <a:r>
              <a:rPr lang="en-US" sz="32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c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superconductor 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R</a:t>
            </a:r>
            <a:r>
              <a:rPr lang="en-US" sz="3200" b="0" strike="noStrike" spc="-1" baseline="-25000" dirty="0" err="1">
                <a:solidFill>
                  <a:srgbClr val="000000"/>
                </a:solidFill>
                <a:latin typeface="Calibri"/>
                <a:ea typeface="DejaVu Sans"/>
              </a:rPr>
              <a:t>s</a:t>
            </a:r>
            <a:r>
              <a:rPr lang="en-US" sz="32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is reduced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  <a:p>
            <a:pPr marL="343080" indent="-342000"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spc="-1" dirty="0">
                <a:solidFill>
                  <a:srgbClr val="000000"/>
                </a:solidFill>
                <a:latin typeface="Calibri"/>
              </a:rPr>
              <a:t>Losses in I-layer is ~ d/nm x 10</a:t>
            </a:r>
            <a:r>
              <a:rPr lang="en-US" sz="3200" spc="-1" baseline="30000" dirty="0">
                <a:solidFill>
                  <a:srgbClr val="000000"/>
                </a:solidFill>
                <a:latin typeface="Calibri"/>
              </a:rPr>
              <a:t>-7</a:t>
            </a:r>
            <a:r>
              <a:rPr lang="en-US" sz="3200" spc="-1" dirty="0">
                <a:solidFill>
                  <a:srgbClr val="000000"/>
                </a:solidFill>
                <a:latin typeface="Calibri"/>
              </a:rPr>
              <a:t> nΩ</a:t>
            </a:r>
            <a:endParaRPr lang="en-US" sz="3200" spc="-1" dirty="0"/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For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NbN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– I – </a:t>
            </a:r>
            <a:r>
              <a:rPr lang="en-US" sz="32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Nb</a:t>
            </a: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(150nm/20nm) only ~67% at 2K</a:t>
            </a: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lang="en-US" sz="3200" b="0" strike="noStrike" spc="-1" dirty="0">
              <a:latin typeface="Arial"/>
            </a:endParaRPr>
          </a:p>
        </p:txBody>
      </p:sp>
      <p:pic>
        <p:nvPicPr>
          <p:cNvPr id="114" name="Picture 2"/>
          <p:cNvPicPr/>
          <p:nvPr/>
        </p:nvPicPr>
        <p:blipFill>
          <a:blip r:embed="rId2"/>
          <a:stretch/>
        </p:blipFill>
        <p:spPr>
          <a:xfrm>
            <a:off x="3200400" y="2514600"/>
            <a:ext cx="4889880" cy="204228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07074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"/>
                <a:ea typeface="DejaVu Sans"/>
              </a:rPr>
              <a:t>What Materials?</a:t>
            </a:r>
            <a:endParaRPr lang="en-US" sz="4400" b="0" strike="noStrike" spc="-1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457200" y="1600200"/>
            <a:ext cx="8685720" cy="4951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92500" lnSpcReduction="10000"/>
          </a:bodyPr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Current candidates </a:t>
            </a:r>
            <a:endParaRPr lang="en-US" sz="3200" b="0" strike="noStrike" spc="-1" dirty="0">
              <a:latin typeface="Arial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as insulator: Al</a:t>
            </a:r>
            <a:r>
              <a:rPr lang="en-US" sz="28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O</a:t>
            </a:r>
            <a:r>
              <a:rPr lang="en-US" sz="28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and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AlN</a:t>
            </a:r>
            <a:endParaRPr lang="en-US" sz="2800" b="0" strike="noStrike" spc="-1" dirty="0">
              <a:latin typeface="Arial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as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supercondutor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: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NbN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,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NbTiN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, Nb</a:t>
            </a:r>
            <a:r>
              <a:rPr lang="en-US" sz="28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Sn</a:t>
            </a:r>
            <a:endParaRPr lang="en-US" sz="2800" b="0" strike="noStrike" spc="-1" dirty="0">
              <a:latin typeface="Arial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Other? </a:t>
            </a:r>
            <a:endParaRPr lang="en-US" sz="2800" b="0" strike="noStrike" spc="-1" dirty="0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Questions to be addressed:</a:t>
            </a:r>
            <a:endParaRPr lang="en-US" sz="3200" b="0" strike="noStrike" spc="-1" dirty="0">
              <a:latin typeface="Arial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Al</a:t>
            </a:r>
            <a:r>
              <a:rPr lang="en-US" sz="28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2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O</a:t>
            </a:r>
            <a:r>
              <a:rPr lang="en-US" sz="2800" b="0" strike="noStrike" spc="-1" baseline="-25000" dirty="0">
                <a:solidFill>
                  <a:srgbClr val="000000"/>
                </a:solidFill>
                <a:latin typeface="Calibri"/>
                <a:ea typeface="DejaVu Sans"/>
              </a:rPr>
              <a:t>3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and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Nb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-Oxides and then coating with elevated T – good idea?</a:t>
            </a:r>
            <a:endParaRPr lang="en-US" sz="2800" b="0" strike="noStrike" spc="-1" dirty="0">
              <a:latin typeface="Arial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Thermal conductivity of insulator? (e.g. strange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behavior|T-dependence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for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NbTiN-AlN-Nb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sample from </a:t>
            </a:r>
            <a:r>
              <a:rPr lang="en-US" sz="2800" b="0" strike="noStrike" spc="-1" dirty="0" err="1">
                <a:solidFill>
                  <a:srgbClr val="000000"/>
                </a:solidFill>
                <a:latin typeface="Calibri"/>
                <a:ea typeface="DejaVu Sans"/>
              </a:rPr>
              <a:t>Jlab</a:t>
            </a: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at HZB QPR)</a:t>
            </a:r>
            <a:endParaRPr lang="en-US" sz="2800" b="0" strike="noStrike" spc="-1" dirty="0">
              <a:latin typeface="Arial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8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Mechanical stability of film(s) during HPR?</a:t>
            </a:r>
            <a:endParaRPr lang="en-US" sz="28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680875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uppieren 25"/>
          <p:cNvGrpSpPr/>
          <p:nvPr/>
        </p:nvGrpSpPr>
        <p:grpSpPr>
          <a:xfrm>
            <a:off x="3810000" y="1143000"/>
            <a:ext cx="1720614" cy="4781550"/>
            <a:chOff x="4956448" y="1143000"/>
            <a:chExt cx="1720614" cy="4781550"/>
          </a:xfrm>
        </p:grpSpPr>
        <p:pic>
          <p:nvPicPr>
            <p:cNvPr id="1026" name="Picture 2" descr="https://upload.wikimedia.org/wikipedia/commons/4/4b/NASA_TRL_Meter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202"/>
            <a:stretch/>
          </p:blipFill>
          <p:spPr bwMode="auto">
            <a:xfrm>
              <a:off x="5566048" y="1295400"/>
              <a:ext cx="1111014" cy="4629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hteck 24"/>
            <p:cNvSpPr/>
            <p:nvPr/>
          </p:nvSpPr>
          <p:spPr>
            <a:xfrm>
              <a:off x="4956448" y="1143000"/>
              <a:ext cx="838200" cy="3657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Readiness Level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Developed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NASA in 1970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76200" y="2713672"/>
            <a:ext cx="2289448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Standard Cavity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Doped Cavity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Infused Cavity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Low-T Baked Cavity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Mid-T Bake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7" name="Gerade Verbindung mit Pfeil 6"/>
          <p:cNvCxnSpPr/>
          <p:nvPr/>
        </p:nvCxnSpPr>
        <p:spPr>
          <a:xfrm flipV="1">
            <a:off x="1984648" y="1752600"/>
            <a:ext cx="2663552" cy="1143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V="1">
            <a:off x="1756048" y="2158662"/>
            <a:ext cx="2892152" cy="1041738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/>
          <p:nvPr/>
        </p:nvCxnSpPr>
        <p:spPr>
          <a:xfrm>
            <a:off x="1756048" y="3452336"/>
            <a:ext cx="2815952" cy="510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2365648" y="3762375"/>
            <a:ext cx="2053952" cy="132047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1451248" y="4038600"/>
            <a:ext cx="3120752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Rechteck 1023"/>
          <p:cNvSpPr/>
          <p:nvPr/>
        </p:nvSpPr>
        <p:spPr>
          <a:xfrm>
            <a:off x="5313556" y="16141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 smtClean="0"/>
              <a:t>Actual </a:t>
            </a:r>
            <a:r>
              <a:rPr lang="en-US" sz="1200" b="1" dirty="0"/>
              <a:t>system proven in operational environment</a:t>
            </a:r>
          </a:p>
        </p:txBody>
      </p:sp>
      <p:sp>
        <p:nvSpPr>
          <p:cNvPr id="1025" name="Rechteck 1024"/>
          <p:cNvSpPr/>
          <p:nvPr/>
        </p:nvSpPr>
        <p:spPr>
          <a:xfrm>
            <a:off x="5334000" y="2047101"/>
            <a:ext cx="24432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System complete and qualified</a:t>
            </a:r>
          </a:p>
        </p:txBody>
      </p:sp>
      <p:sp>
        <p:nvSpPr>
          <p:cNvPr id="1028" name="Rechteck 1027"/>
          <p:cNvSpPr/>
          <p:nvPr/>
        </p:nvSpPr>
        <p:spPr>
          <a:xfrm>
            <a:off x="5334000" y="244869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/>
              <a:t>System prototype demonstration in operational environment</a:t>
            </a:r>
            <a:endParaRPr lang="de-DE" sz="1200" b="1" dirty="0"/>
          </a:p>
        </p:txBody>
      </p:sp>
      <p:sp>
        <p:nvSpPr>
          <p:cNvPr id="1029" name="Rechteck 1028"/>
          <p:cNvSpPr/>
          <p:nvPr/>
        </p:nvSpPr>
        <p:spPr>
          <a:xfrm>
            <a:off x="5334000" y="297180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/>
              <a:t>Technology demonstrated in relevant environment</a:t>
            </a:r>
            <a:endParaRPr lang="de-DE" sz="1200" b="1" dirty="0"/>
          </a:p>
        </p:txBody>
      </p:sp>
      <p:sp>
        <p:nvSpPr>
          <p:cNvPr id="1030" name="Rechteck 1029"/>
          <p:cNvSpPr/>
          <p:nvPr/>
        </p:nvSpPr>
        <p:spPr>
          <a:xfrm>
            <a:off x="5313556" y="343036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b="1" dirty="0"/>
              <a:t>Technology validated in relevant environment</a:t>
            </a:r>
            <a:endParaRPr lang="de-DE" sz="1200" b="1" dirty="0"/>
          </a:p>
        </p:txBody>
      </p:sp>
      <p:sp>
        <p:nvSpPr>
          <p:cNvPr id="1031" name="Rechteck 1030"/>
          <p:cNvSpPr/>
          <p:nvPr/>
        </p:nvSpPr>
        <p:spPr>
          <a:xfrm>
            <a:off x="5334000" y="3900100"/>
            <a:ext cx="21962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Technology validated in lab</a:t>
            </a:r>
          </a:p>
        </p:txBody>
      </p:sp>
      <p:sp>
        <p:nvSpPr>
          <p:cNvPr id="1032" name="Rechteck 1031"/>
          <p:cNvSpPr/>
          <p:nvPr/>
        </p:nvSpPr>
        <p:spPr>
          <a:xfrm>
            <a:off x="5378870" y="4343400"/>
            <a:ext cx="24096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Experimental proof of concept</a:t>
            </a:r>
          </a:p>
        </p:txBody>
      </p:sp>
      <p:sp>
        <p:nvSpPr>
          <p:cNvPr id="1033" name="Rechteck 1032"/>
          <p:cNvSpPr/>
          <p:nvPr/>
        </p:nvSpPr>
        <p:spPr>
          <a:xfrm>
            <a:off x="5414369" y="4805847"/>
            <a:ext cx="25104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Technology concept formulated</a:t>
            </a:r>
          </a:p>
        </p:txBody>
      </p:sp>
      <p:sp>
        <p:nvSpPr>
          <p:cNvPr id="1034" name="Rechteck 1033"/>
          <p:cNvSpPr/>
          <p:nvPr/>
        </p:nvSpPr>
        <p:spPr>
          <a:xfrm>
            <a:off x="5461376" y="5257800"/>
            <a:ext cx="20906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Basic principles observed</a:t>
            </a:r>
            <a:endParaRPr lang="de-DE" sz="1200" b="1" dirty="0"/>
          </a:p>
        </p:txBody>
      </p:sp>
      <p:sp>
        <p:nvSpPr>
          <p:cNvPr id="1036" name="Textfeld 1035"/>
          <p:cNvSpPr txBox="1"/>
          <p:nvPr/>
        </p:nvSpPr>
        <p:spPr>
          <a:xfrm>
            <a:off x="152400" y="4430480"/>
            <a:ext cx="1527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Nb</a:t>
            </a:r>
            <a:r>
              <a:rPr lang="de-DE" sz="1600" baseline="-25000" dirty="0" smtClean="0"/>
              <a:t>3</a:t>
            </a:r>
            <a:r>
              <a:rPr lang="de-DE" sz="1600" dirty="0" smtClean="0"/>
              <a:t>Sn</a:t>
            </a:r>
          </a:p>
          <a:p>
            <a:r>
              <a:rPr lang="de-DE" sz="1600" dirty="0" smtClean="0"/>
              <a:t>SIS</a:t>
            </a:r>
          </a:p>
        </p:txBody>
      </p:sp>
      <p:cxnSp>
        <p:nvCxnSpPr>
          <p:cNvPr id="45" name="Gerade Verbindung mit Pfeil 44"/>
          <p:cNvCxnSpPr/>
          <p:nvPr/>
        </p:nvCxnSpPr>
        <p:spPr>
          <a:xfrm flipV="1">
            <a:off x="905238" y="4048899"/>
            <a:ext cx="3666762" cy="5715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 flipV="1">
            <a:off x="685800" y="4334649"/>
            <a:ext cx="3886200" cy="47119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128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</a:t>
            </a:r>
            <a:r>
              <a:rPr lang="de-DE" dirty="0" err="1" smtClean="0"/>
              <a:t>of</a:t>
            </a:r>
            <a:r>
              <a:rPr lang="de-DE" dirty="0" smtClean="0"/>
              <a:t> Infusion R&amp;D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FNAL: No problems – focus on “Quantum Technology”</a:t>
            </a:r>
          </a:p>
          <a:p>
            <a:r>
              <a:rPr lang="en-US" dirty="0" smtClean="0"/>
              <a:t>Cornell: Stopped R&amp;D – want USP &amp; process deemed to unstable</a:t>
            </a:r>
          </a:p>
          <a:p>
            <a:r>
              <a:rPr lang="en-US" dirty="0" err="1" smtClean="0"/>
              <a:t>Jlab</a:t>
            </a:r>
            <a:r>
              <a:rPr lang="en-US" dirty="0" smtClean="0"/>
              <a:t>: Reduced R&amp;D – focus on LCLS-II HE Upgrade and new Doping Recipe</a:t>
            </a:r>
          </a:p>
          <a:p>
            <a:r>
              <a:rPr lang="en-US" dirty="0" smtClean="0"/>
              <a:t>KEK: Succeeded beginning of 2020 with first infusion after 3y and several fails</a:t>
            </a:r>
          </a:p>
          <a:p>
            <a:r>
              <a:rPr lang="en-US" dirty="0" smtClean="0"/>
              <a:t>IJC: Started Infusion R&amp;D and had same problem as DESY</a:t>
            </a:r>
          </a:p>
          <a:p>
            <a:r>
              <a:rPr lang="en-US" dirty="0" smtClean="0"/>
              <a:t>DESY/UHH: 12 Infusion runs – only 3 with unchanged performance. Major invest in (</a:t>
            </a:r>
            <a:r>
              <a:rPr lang="en-US" dirty="0" err="1" smtClean="0"/>
              <a:t>i</a:t>
            </a:r>
            <a:r>
              <a:rPr lang="en-US" dirty="0" smtClean="0"/>
              <a:t>) upgrade of ZM furnace (ii) refurbishment of HIII furnace (iii) purchase of new UHV furnace for single cells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Enables</a:t>
            </a:r>
            <a:r>
              <a:rPr lang="de-DE" dirty="0" smtClean="0"/>
              <a:t> </a:t>
            </a:r>
            <a:r>
              <a:rPr lang="de-DE" dirty="0" err="1" smtClean="0"/>
              <a:t>pulsed</a:t>
            </a:r>
            <a:r>
              <a:rPr lang="de-DE" dirty="0" smtClean="0"/>
              <a:t> @ high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cw</a:t>
            </a:r>
            <a:r>
              <a:rPr lang="de-DE" dirty="0" smtClean="0"/>
              <a:t> @ medium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operation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62000" y="5438001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TRL </a:t>
            </a:r>
            <a:r>
              <a:rPr lang="en-US" dirty="0" smtClean="0"/>
              <a:t>6: Technology </a:t>
            </a:r>
            <a:r>
              <a:rPr lang="en-US" dirty="0"/>
              <a:t>demonstrated in relevant environment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762000" y="5105400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TRL </a:t>
            </a:r>
            <a:r>
              <a:rPr lang="en-US" dirty="0" smtClean="0"/>
              <a:t>5: Technology </a:t>
            </a:r>
            <a:r>
              <a:rPr lang="en-US" dirty="0"/>
              <a:t>validated in relevant environment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762000" y="4738301"/>
            <a:ext cx="3698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TRL 4: Technology </a:t>
            </a:r>
            <a:r>
              <a:rPr lang="en-US" dirty="0"/>
              <a:t>validated in lab</a:t>
            </a:r>
          </a:p>
        </p:txBody>
      </p:sp>
      <p:sp>
        <p:nvSpPr>
          <p:cNvPr id="8" name="Rechteck 7"/>
          <p:cNvSpPr/>
          <p:nvPr/>
        </p:nvSpPr>
        <p:spPr>
          <a:xfrm>
            <a:off x="762000" y="5895201"/>
            <a:ext cx="579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Not just technology development – but also science!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786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289" y="1406428"/>
            <a:ext cx="8748711" cy="5010249"/>
          </a:xfrm>
        </p:spPr>
        <p:txBody>
          <a:bodyPr/>
          <a:lstStyle/>
          <a:p>
            <a:r>
              <a:rPr lang="en-US" dirty="0" smtClean="0"/>
              <a:t>Infusion @ 160°C looks like a Doped Cavity (both introduce N into </a:t>
            </a:r>
            <a:r>
              <a:rPr lang="en-US" dirty="0" err="1" smtClean="0"/>
              <a:t>Nb</a:t>
            </a:r>
            <a:r>
              <a:rPr lang="en-US" dirty="0" smtClean="0"/>
              <a:t>)</a:t>
            </a:r>
          </a:p>
          <a:p>
            <a:r>
              <a:rPr lang="en-US" dirty="0" smtClean="0"/>
              <a:t>Mid-T Bake has „anti-Q-Slope“ like Doped Cavity (UHV Bake @ 300°-400°C)</a:t>
            </a:r>
          </a:p>
          <a:p>
            <a:r>
              <a:rPr lang="en-US" dirty="0" smtClean="0"/>
              <a:t>Infusion below 160°C (w./ N) looks like 120°C bake (w./o. N) but different Offset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What if all these annealing procedures do the same thing!</a:t>
            </a:r>
          </a:p>
          <a:p>
            <a:pPr marL="0" indent="0" algn="ctr">
              <a:buNone/>
            </a:pPr>
            <a:r>
              <a:rPr lang="en-US" b="1" dirty="0" smtClean="0"/>
              <a:t>What is „the same thing“?</a:t>
            </a:r>
          </a:p>
          <a:p>
            <a:pPr marL="0" indent="0" algn="ctr">
              <a:buNone/>
            </a:pPr>
            <a:r>
              <a:rPr lang="en-US" b="1" dirty="0" smtClean="0"/>
              <a:t>Why does “this thing” influence the </a:t>
            </a:r>
            <a:r>
              <a:rPr lang="en-US" b="1" dirty="0" err="1" smtClean="0"/>
              <a:t>rf</a:t>
            </a:r>
            <a:r>
              <a:rPr lang="en-US" b="1" dirty="0" smtClean="0"/>
              <a:t> properties?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45416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</a:t>
            </a:r>
            <a:r>
              <a:rPr lang="de-DE" dirty="0" err="1"/>
              <a:t>Impurity</a:t>
            </a:r>
            <a:r>
              <a:rPr lang="de-DE" dirty="0"/>
              <a:t> </a:t>
            </a:r>
            <a:r>
              <a:rPr lang="de-DE" dirty="0" err="1"/>
              <a:t>Tailoring</a:t>
            </a:r>
            <a:r>
              <a:rPr lang="de-DE" dirty="0" smtClean="0"/>
              <a:t>“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289" y="1406428"/>
            <a:ext cx="8596311" cy="5010249"/>
          </a:xfrm>
        </p:spPr>
        <p:txBody>
          <a:bodyPr/>
          <a:lstStyle/>
          <a:p>
            <a:r>
              <a:rPr lang="en-US" dirty="0" smtClean="0"/>
              <a:t>Hydrogen is bad – tends to accumulate near the surface, form </a:t>
            </a:r>
            <a:r>
              <a:rPr lang="en-US" dirty="0" err="1" smtClean="0"/>
              <a:t>lossy</a:t>
            </a:r>
            <a:r>
              <a:rPr lang="en-US" dirty="0" smtClean="0"/>
              <a:t> hydrides</a:t>
            </a:r>
          </a:p>
          <a:p>
            <a:r>
              <a:rPr lang="en-US" dirty="0" smtClean="0"/>
              <a:t>Native </a:t>
            </a:r>
            <a:r>
              <a:rPr lang="en-US" dirty="0" err="1" smtClean="0"/>
              <a:t>Nb</a:t>
            </a:r>
            <a:r>
              <a:rPr lang="en-US" dirty="0" smtClean="0"/>
              <a:t>-Oxides seem to have </a:t>
            </a:r>
            <a:r>
              <a:rPr lang="en-US" dirty="0" err="1" smtClean="0"/>
              <a:t>lossy</a:t>
            </a:r>
            <a:r>
              <a:rPr lang="en-US" dirty="0" smtClean="0"/>
              <a:t> TLS-Oscillations</a:t>
            </a:r>
          </a:p>
          <a:p>
            <a:pPr marL="0" indent="0">
              <a:buNone/>
            </a:pPr>
            <a:r>
              <a:rPr lang="en-US" dirty="0" smtClean="0"/>
              <a:t>			→ Near-Surface Lattice is not in the perfect shape </a:t>
            </a:r>
          </a:p>
          <a:p>
            <a:endParaRPr lang="en-US" dirty="0" smtClean="0"/>
          </a:p>
          <a:p>
            <a:r>
              <a:rPr lang="en-US" dirty="0" err="1" smtClean="0"/>
              <a:t>Annealings</a:t>
            </a:r>
            <a:r>
              <a:rPr lang="en-US" dirty="0" smtClean="0"/>
              <a:t> do one thing: modify concentrations of H, N, O and vacancies</a:t>
            </a:r>
            <a:endParaRPr lang="en-US" dirty="0"/>
          </a:p>
          <a:p>
            <a:pPr lvl="1"/>
            <a:r>
              <a:rPr lang="en-US" dirty="0" smtClean="0"/>
              <a:t>Vacancies and interstitial N or O can trap hydrogen / prevent hydride formation</a:t>
            </a:r>
          </a:p>
          <a:p>
            <a:pPr lvl="1"/>
            <a:r>
              <a:rPr lang="en-US" dirty="0" smtClean="0"/>
              <a:t>Modify </a:t>
            </a:r>
            <a:r>
              <a:rPr lang="en-US" dirty="0" err="1" smtClean="0"/>
              <a:t>Nb</a:t>
            </a:r>
            <a:r>
              <a:rPr lang="en-US" dirty="0" smtClean="0"/>
              <a:t>-Oxides to form less defective phases </a:t>
            </a:r>
          </a:p>
          <a:p>
            <a:pPr lvl="1"/>
            <a:r>
              <a:rPr lang="en-US" dirty="0" smtClean="0"/>
              <a:t>Shift induced currents away from the </a:t>
            </a:r>
            <a:r>
              <a:rPr lang="en-US" dirty="0" err="1" smtClean="0"/>
              <a:t>lossy</a:t>
            </a:r>
            <a:r>
              <a:rPr lang="en-US" dirty="0" smtClean="0"/>
              <a:t> surface region by manipulating </a:t>
            </a:r>
            <a:r>
              <a:rPr lang="el-GR" dirty="0" smtClean="0"/>
              <a:t>λ</a:t>
            </a:r>
            <a:r>
              <a:rPr lang="de-DE" baseline="-25000" dirty="0" smtClean="0"/>
              <a:t>L</a:t>
            </a:r>
          </a:p>
          <a:p>
            <a:pPr lvl="1"/>
            <a:r>
              <a:rPr lang="en-US" dirty="0" smtClean="0"/>
              <a:t>Spread currents over larger volume, effectively increase applicable gradient</a:t>
            </a:r>
          </a:p>
          <a:p>
            <a:pPr lvl="1"/>
            <a:r>
              <a:rPr lang="en-US" dirty="0" smtClean="0"/>
              <a:t>Change DOS, electron-phonon coupling and </a:t>
            </a:r>
            <a:r>
              <a:rPr lang="en-US" dirty="0" err="1" smtClean="0"/>
              <a:t>qp</a:t>
            </a:r>
            <a:r>
              <a:rPr lang="en-US" dirty="0" smtClean="0"/>
              <a:t> relaxation times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Mixture of several models, measurements and ideas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457200" y="5681246"/>
            <a:ext cx="830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Fascinating</a:t>
            </a:r>
            <a:r>
              <a:rPr lang="de-DE" sz="1600" dirty="0" smtClean="0"/>
              <a:t> </a:t>
            </a:r>
            <a:r>
              <a:rPr lang="de-DE" sz="1600" dirty="0" err="1" smtClean="0"/>
              <a:t>new</a:t>
            </a:r>
            <a:r>
              <a:rPr lang="de-DE" sz="1600" dirty="0" smtClean="0"/>
              <a:t> </a:t>
            </a:r>
            <a:r>
              <a:rPr lang="de-DE" sz="1600" dirty="0" err="1" smtClean="0"/>
              <a:t>ideas</a:t>
            </a:r>
            <a:r>
              <a:rPr lang="de-DE" sz="1600" dirty="0" smtClean="0"/>
              <a:t> – </a:t>
            </a:r>
            <a:r>
              <a:rPr lang="de-DE" sz="1600" dirty="0" err="1" smtClean="0"/>
              <a:t>completely</a:t>
            </a:r>
            <a:r>
              <a:rPr lang="de-DE" sz="1600" dirty="0" smtClean="0"/>
              <a:t> </a:t>
            </a:r>
            <a:r>
              <a:rPr lang="de-DE" sz="1600" dirty="0" err="1" smtClean="0"/>
              <a:t>new</a:t>
            </a:r>
            <a:r>
              <a:rPr lang="de-DE" sz="1600" dirty="0" smtClean="0"/>
              <a:t> </a:t>
            </a:r>
            <a:r>
              <a:rPr lang="de-DE" sz="1600" dirty="0" err="1" smtClean="0"/>
              <a:t>approaches</a:t>
            </a:r>
            <a:r>
              <a:rPr lang="de-DE" sz="1600" dirty="0" smtClean="0"/>
              <a:t> – fundamental </a:t>
            </a:r>
            <a:r>
              <a:rPr lang="de-DE" sz="1600" dirty="0" err="1" smtClean="0"/>
              <a:t>new</a:t>
            </a:r>
            <a:r>
              <a:rPr lang="de-DE" sz="1600" dirty="0" smtClean="0"/>
              <a:t> </a:t>
            </a:r>
            <a:r>
              <a:rPr lang="de-DE" sz="1600" dirty="0" err="1" smtClean="0"/>
              <a:t>understanding</a:t>
            </a:r>
            <a:endParaRPr lang="de-DE" sz="1600" dirty="0" smtClean="0"/>
          </a:p>
          <a:p>
            <a:r>
              <a:rPr lang="de-DE" sz="1600" dirty="0" smtClean="0"/>
              <a:t>But: </a:t>
            </a:r>
            <a:r>
              <a:rPr lang="de-DE" sz="1600" dirty="0" err="1" smtClean="0"/>
              <a:t>Where</a:t>
            </a:r>
            <a:r>
              <a:rPr lang="de-DE" sz="1600" dirty="0" smtClean="0"/>
              <a:t> </a:t>
            </a:r>
            <a:r>
              <a:rPr lang="de-DE" sz="1600" dirty="0" err="1" smtClean="0"/>
              <a:t>can</a:t>
            </a:r>
            <a:r>
              <a:rPr lang="de-DE" sz="1600" dirty="0" smtClean="0"/>
              <a:t> </a:t>
            </a:r>
            <a:r>
              <a:rPr lang="de-DE" sz="1600" dirty="0" err="1" smtClean="0"/>
              <a:t>we</a:t>
            </a:r>
            <a:r>
              <a:rPr lang="de-DE" sz="1600" dirty="0" smtClean="0"/>
              <a:t> </a:t>
            </a:r>
            <a:r>
              <a:rPr lang="de-DE" sz="1600" dirty="0" err="1" smtClean="0"/>
              <a:t>go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niobium</a:t>
            </a:r>
            <a:r>
              <a:rPr lang="de-DE" sz="1600" dirty="0" smtClean="0"/>
              <a:t>? </a:t>
            </a:r>
            <a:r>
              <a:rPr lang="de-DE" sz="1600" dirty="0" err="1"/>
              <a:t>o</a:t>
            </a:r>
            <a:r>
              <a:rPr lang="de-DE" sz="1600" dirty="0" err="1" smtClean="0"/>
              <a:t>nly</a:t>
            </a:r>
            <a:r>
              <a:rPr lang="de-DE" sz="1600" dirty="0" smtClean="0"/>
              <a:t> so </a:t>
            </a:r>
            <a:r>
              <a:rPr lang="de-DE" sz="1600" dirty="0" err="1" smtClean="0"/>
              <a:t>far</a:t>
            </a:r>
            <a:r>
              <a:rPr lang="de-DE" sz="160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6610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Beyond</a:t>
            </a:r>
            <a:r>
              <a:rPr lang="de-DE" dirty="0" smtClean="0"/>
              <a:t> Niobium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Nb</a:t>
            </a:r>
            <a:r>
              <a:rPr lang="en-US" baseline="-25000" dirty="0" smtClean="0"/>
              <a:t>3</a:t>
            </a:r>
            <a:r>
              <a:rPr lang="en-US" dirty="0" smtClean="0"/>
              <a:t>Sn has higher T</a:t>
            </a:r>
            <a:r>
              <a:rPr lang="en-US" baseline="-25000" dirty="0" smtClean="0"/>
              <a:t>c</a:t>
            </a:r>
            <a:r>
              <a:rPr lang="en-US" dirty="0" smtClean="0"/>
              <a:t> </a:t>
            </a:r>
            <a:r>
              <a:rPr lang="en-US" sz="1200" dirty="0" smtClean="0"/>
              <a:t>(18 K vs. 9.2 K) </a:t>
            </a:r>
            <a:r>
              <a:rPr lang="en-US" dirty="0" smtClean="0"/>
              <a:t>and higher </a:t>
            </a:r>
            <a:r>
              <a:rPr lang="en-US" dirty="0" err="1" smtClean="0"/>
              <a:t>H</a:t>
            </a:r>
            <a:r>
              <a:rPr lang="en-US" baseline="-25000" dirty="0" err="1" smtClean="0"/>
              <a:t>sh</a:t>
            </a:r>
            <a:r>
              <a:rPr lang="en-US" dirty="0" smtClean="0"/>
              <a:t> </a:t>
            </a:r>
            <a:r>
              <a:rPr lang="en-US" sz="1200" dirty="0" smtClean="0"/>
              <a:t>(450 vs. 220 </a:t>
            </a:r>
            <a:r>
              <a:rPr lang="en-US" sz="1200" dirty="0" err="1" smtClean="0"/>
              <a:t>mT</a:t>
            </a:r>
            <a:r>
              <a:rPr lang="en-US" sz="1200" dirty="0" smtClean="0"/>
              <a:t>) </a:t>
            </a:r>
            <a:r>
              <a:rPr lang="en-US" dirty="0" smtClean="0"/>
              <a:t>than Niobium</a:t>
            </a:r>
          </a:p>
          <a:p>
            <a:r>
              <a:rPr lang="en-US" dirty="0" smtClean="0"/>
              <a:t>Studied since 1990s (Wuppertal, Karlsruhe, </a:t>
            </a:r>
            <a:r>
              <a:rPr lang="en-US" dirty="0" err="1" smtClean="0"/>
              <a:t>Jlab</a:t>
            </a:r>
            <a:r>
              <a:rPr lang="en-US" dirty="0" smtClean="0"/>
              <a:t>) – Recent “breakthrough” at FNAL</a:t>
            </a:r>
          </a:p>
          <a:p>
            <a:r>
              <a:rPr lang="en-US" dirty="0" smtClean="0"/>
              <a:t>In short: Impressive behavior in terms of Q – not so much in terms of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endParaRPr lang="en-US" baseline="-250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Nb</a:t>
            </a:r>
            <a:r>
              <a:rPr lang="de-DE" baseline="-25000" dirty="0" smtClean="0"/>
              <a:t>3</a:t>
            </a:r>
            <a:r>
              <a:rPr lang="de-DE" dirty="0" smtClean="0"/>
              <a:t>Sn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961475"/>
            <a:ext cx="4665388" cy="336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1447800" y="2192179"/>
            <a:ext cx="4572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000" b="1" dirty="0" smtClean="0"/>
              <a:t>[Posen et al., </a:t>
            </a:r>
            <a:r>
              <a:rPr lang="de-DE" sz="1000" b="1" u="sng" dirty="0">
                <a:hlinkClick r:id="rId3"/>
              </a:rPr>
              <a:t>https://</a:t>
            </a:r>
            <a:r>
              <a:rPr lang="de-DE" sz="1000" b="1" u="sng" dirty="0" smtClean="0">
                <a:hlinkClick r:id="rId3"/>
              </a:rPr>
              <a:t>doi.org/10.1088/1361-6668/abc7f7</a:t>
            </a:r>
            <a:r>
              <a:rPr lang="de-DE" sz="1000" b="1" dirty="0" smtClean="0"/>
              <a:t>]</a:t>
            </a:r>
            <a:endParaRPr lang="de-DE" sz="1000" b="1" dirty="0">
              <a:solidFill>
                <a:srgbClr val="00B0F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44466" y="6290846"/>
            <a:ext cx="839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Simulations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Measurements</a:t>
            </a:r>
            <a:r>
              <a:rPr lang="de-DE" sz="1600" dirty="0" smtClean="0"/>
              <a:t> </a:t>
            </a:r>
            <a:r>
              <a:rPr lang="de-DE" sz="1600" dirty="0" err="1" smtClean="0"/>
              <a:t>exist</a:t>
            </a:r>
            <a:r>
              <a:rPr lang="de-DE" sz="1600" dirty="0" smtClean="0"/>
              <a:t> – </a:t>
            </a:r>
            <a:r>
              <a:rPr lang="de-DE" sz="1600" dirty="0" err="1" smtClean="0"/>
              <a:t>indicating</a:t>
            </a:r>
            <a:r>
              <a:rPr lang="de-DE" sz="1600" dirty="0" smtClean="0"/>
              <a:t> a fundamental </a:t>
            </a:r>
            <a:r>
              <a:rPr lang="de-DE" sz="1600" dirty="0" err="1" smtClean="0"/>
              <a:t>limit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93 </a:t>
            </a:r>
            <a:r>
              <a:rPr lang="de-DE" sz="1600" dirty="0" err="1" smtClean="0"/>
              <a:t>mT</a:t>
            </a:r>
            <a:r>
              <a:rPr lang="de-DE" sz="1600" dirty="0" smtClean="0"/>
              <a:t> </a:t>
            </a:r>
            <a:r>
              <a:rPr lang="de-DE" sz="1600" dirty="0" err="1" smtClean="0"/>
              <a:t>or</a:t>
            </a:r>
            <a:r>
              <a:rPr lang="de-DE" sz="1600" dirty="0" smtClean="0"/>
              <a:t> 22 MV/m</a:t>
            </a:r>
          </a:p>
        </p:txBody>
      </p:sp>
    </p:spTree>
    <p:extLst>
      <p:ext uri="{BB962C8B-B14F-4D97-AF65-F5344CB8AC3E}">
        <p14:creationId xmlns:p14="http://schemas.microsoft.com/office/powerpoint/2010/main" val="1209590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Beyond</a:t>
            </a:r>
            <a:r>
              <a:rPr lang="de-DE" dirty="0" smtClean="0"/>
              <a:t> Niobium – Part II</a:t>
            </a:r>
            <a:endParaRPr lang="de-DE" dirty="0"/>
          </a:p>
        </p:txBody>
      </p:sp>
      <p:pic>
        <p:nvPicPr>
          <p:cNvPr id="6" name="Picture 2"/>
          <p:cNvPicPr/>
          <p:nvPr/>
        </p:nvPicPr>
        <p:blipFill>
          <a:blip r:embed="rId2"/>
          <a:stretch/>
        </p:blipFill>
        <p:spPr>
          <a:xfrm>
            <a:off x="4495800" y="1371600"/>
            <a:ext cx="4150080" cy="3275640"/>
          </a:xfrm>
          <a:prstGeom prst="rect">
            <a:avLst/>
          </a:prstGeom>
          <a:ln>
            <a:noFill/>
          </a:ln>
        </p:spPr>
      </p:pic>
      <p:sp>
        <p:nvSpPr>
          <p:cNvPr id="7" name="CustomShape 2"/>
          <p:cNvSpPr/>
          <p:nvPr/>
        </p:nvSpPr>
        <p:spPr>
          <a:xfrm>
            <a:off x="533400" y="1832248"/>
            <a:ext cx="5050904" cy="319695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 dirty="0" err="1">
                <a:solidFill>
                  <a:srgbClr val="000000"/>
                </a:solidFill>
                <a:latin typeface="+mj-lt"/>
                <a:ea typeface="DejaVu Sans"/>
              </a:rPr>
              <a:t>Nb</a:t>
            </a:r>
            <a:r>
              <a:rPr lang="en-US" sz="2400" b="0" strike="noStrike" spc="-1" dirty="0">
                <a:solidFill>
                  <a:srgbClr val="000000"/>
                </a:solidFill>
                <a:latin typeface="+mj-lt"/>
                <a:ea typeface="DejaVu Sans"/>
              </a:rPr>
              <a:t> is Type II SC</a:t>
            </a:r>
            <a:endParaRPr lang="en-US" sz="2400" b="0" strike="noStrike" spc="-1" dirty="0">
              <a:latin typeface="+mj-lt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 dirty="0">
                <a:solidFill>
                  <a:srgbClr val="000000"/>
                </a:solidFill>
                <a:latin typeface="+mj-lt"/>
                <a:ea typeface="DejaVu Sans"/>
              </a:rPr>
              <a:t>B</a:t>
            </a:r>
            <a:r>
              <a:rPr lang="en-US" sz="2000" b="0" strike="noStrike" spc="-1" baseline="-25000" dirty="0">
                <a:solidFill>
                  <a:srgbClr val="000000"/>
                </a:solidFill>
                <a:latin typeface="+mj-lt"/>
                <a:ea typeface="DejaVu Sans"/>
              </a:rPr>
              <a:t>c,1</a:t>
            </a:r>
            <a:r>
              <a:rPr lang="en-US" sz="2000" b="0" strike="noStrike" spc="-1" dirty="0">
                <a:solidFill>
                  <a:srgbClr val="000000"/>
                </a:solidFill>
                <a:latin typeface="+mj-lt"/>
                <a:ea typeface="DejaVu Sans"/>
              </a:rPr>
              <a:t> is 170mT → 39MV/m</a:t>
            </a:r>
            <a:endParaRPr lang="en-US" sz="2000" b="0" strike="noStrike" spc="-1" dirty="0">
              <a:latin typeface="+mj-lt"/>
            </a:endParaRPr>
          </a:p>
          <a:p>
            <a:pPr marL="743040" lvl="1" indent="-2847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n-US" sz="2000" b="0" strike="noStrike" spc="-1" dirty="0">
                <a:solidFill>
                  <a:srgbClr val="000000"/>
                </a:solidFill>
                <a:latin typeface="+mj-lt"/>
                <a:ea typeface="DejaVu Sans"/>
              </a:rPr>
              <a:t>B</a:t>
            </a:r>
            <a:r>
              <a:rPr lang="en-US" sz="2000" b="0" strike="noStrike" spc="-1" baseline="-25000" dirty="0">
                <a:solidFill>
                  <a:srgbClr val="000000"/>
                </a:solidFill>
                <a:latin typeface="+mj-lt"/>
                <a:ea typeface="DejaVu Sans"/>
              </a:rPr>
              <a:t>c,2</a:t>
            </a:r>
            <a:r>
              <a:rPr lang="en-US" sz="2000" b="0" strike="noStrike" spc="-1" dirty="0">
                <a:solidFill>
                  <a:srgbClr val="000000"/>
                </a:solidFill>
                <a:latin typeface="+mj-lt"/>
                <a:ea typeface="DejaVu Sans"/>
              </a:rPr>
              <a:t> is 300mT</a:t>
            </a:r>
            <a:endParaRPr lang="en-US" sz="2000" b="0" strike="noStrike" spc="-1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lang="en-US" sz="2000" b="0" strike="noStrike" spc="-1" dirty="0">
              <a:latin typeface="+mj-lt"/>
            </a:endParaRPr>
          </a:p>
          <a:p>
            <a:pPr marL="457200" lvl="1" indent="-4564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 dirty="0" err="1" smtClean="0">
                <a:solidFill>
                  <a:srgbClr val="000000"/>
                </a:solidFill>
                <a:latin typeface="+mj-lt"/>
                <a:ea typeface="DejaVu Sans"/>
              </a:rPr>
              <a:t>B</a:t>
            </a:r>
            <a:r>
              <a:rPr lang="en-US" sz="2000" b="0" strike="noStrike" spc="-1" baseline="-25000" dirty="0" err="1" smtClean="0">
                <a:solidFill>
                  <a:srgbClr val="000000"/>
                </a:solidFill>
                <a:latin typeface="+mj-lt"/>
                <a:ea typeface="DejaVu Sans"/>
              </a:rPr>
              <a:t>sh</a:t>
            </a:r>
            <a:r>
              <a:rPr lang="en-US" sz="2000" b="0" strike="noStrike" spc="-1" dirty="0" smtClean="0">
                <a:solidFill>
                  <a:srgbClr val="000000"/>
                </a:solidFill>
                <a:latin typeface="+mj-lt"/>
                <a:ea typeface="DejaVu Sans"/>
              </a:rPr>
              <a:t>  </a:t>
            </a:r>
            <a:r>
              <a:rPr lang="en-US" sz="2000" b="0" strike="noStrike" spc="-1" dirty="0">
                <a:solidFill>
                  <a:srgbClr val="000000"/>
                </a:solidFill>
                <a:latin typeface="+mj-lt"/>
                <a:ea typeface="DejaVu Sans"/>
              </a:rPr>
              <a:t>is 230mT → 53MV/m</a:t>
            </a:r>
            <a:endParaRPr lang="en-US" sz="2000" b="0" strike="noStrike" spc="-1" dirty="0">
              <a:latin typeface="+mj-lt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8652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Superheating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4800" y="1447800"/>
            <a:ext cx="8353425" cy="5010249"/>
          </a:xfrm>
        </p:spPr>
        <p:txBody>
          <a:bodyPr/>
          <a:lstStyle/>
          <a:p>
            <a:r>
              <a:rPr lang="en-US" dirty="0"/>
              <a:t>When does the flux enter?</a:t>
            </a:r>
          </a:p>
          <a:p>
            <a:pPr lvl="1"/>
            <a:r>
              <a:rPr lang="en-US" dirty="0"/>
              <a:t>Meissner to </a:t>
            </a:r>
            <a:r>
              <a:rPr lang="en-US" dirty="0" err="1"/>
              <a:t>Shubnikov</a:t>
            </a:r>
            <a:r>
              <a:rPr lang="en-US" dirty="0"/>
              <a:t> phase are local minima w.r.t. magnetic field as </a:t>
            </a:r>
            <a:r>
              <a:rPr lang="en-US" dirty="0" smtClean="0"/>
              <a:t>parameter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Bean-Livingston studied intermediate state: Vortex near a surface</a:t>
            </a:r>
          </a:p>
          <a:p>
            <a:pPr lvl="1"/>
            <a:r>
              <a:rPr lang="en-US" spc="-1" dirty="0" smtClean="0">
                <a:solidFill>
                  <a:srgbClr val="000000"/>
                </a:solidFill>
                <a:latin typeface="+mj-lt"/>
                <a:ea typeface="DejaVu Sans"/>
              </a:rPr>
              <a:t>Attractive mirror-vortex</a:t>
            </a:r>
          </a:p>
          <a:p>
            <a:pPr lvl="1"/>
            <a:r>
              <a:rPr lang="en-US" spc="-1" dirty="0" smtClean="0">
                <a:solidFill>
                  <a:srgbClr val="000000"/>
                </a:solidFill>
                <a:latin typeface="+mj-lt"/>
                <a:ea typeface="DejaVu Sans"/>
              </a:rPr>
              <a:t>Repulsive surface current or “screening current”</a:t>
            </a:r>
            <a:endParaRPr lang="en-US" spc="-1" dirty="0">
              <a:latin typeface="+mj-lt"/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3008880" y="2209800"/>
            <a:ext cx="2477520" cy="1562760"/>
            <a:chOff x="5675880" y="2133600"/>
            <a:chExt cx="2477520" cy="1562760"/>
          </a:xfrm>
        </p:grpSpPr>
        <p:pic>
          <p:nvPicPr>
            <p:cNvPr id="5" name="Grafik 88"/>
            <p:cNvPicPr/>
            <p:nvPr/>
          </p:nvPicPr>
          <p:blipFill>
            <a:blip r:embed="rId2"/>
            <a:stretch/>
          </p:blipFill>
          <p:spPr>
            <a:xfrm>
              <a:off x="5675880" y="2133600"/>
              <a:ext cx="2477520" cy="1440720"/>
            </a:xfrm>
            <a:prstGeom prst="rect">
              <a:avLst/>
            </a:prstGeom>
            <a:ln>
              <a:noFill/>
            </a:ln>
          </p:spPr>
        </p:pic>
        <p:sp>
          <p:nvSpPr>
            <p:cNvPr id="6" name="CustomShape 4"/>
            <p:cNvSpPr/>
            <p:nvPr/>
          </p:nvSpPr>
          <p:spPr>
            <a:xfrm>
              <a:off x="7555920" y="3400800"/>
              <a:ext cx="365040" cy="295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/>
            <a:lstStyle/>
            <a:p>
              <a:pPr>
                <a:lnSpc>
                  <a:spcPct val="100000"/>
                </a:lnSpc>
              </a:pPr>
              <a:r>
                <a:rPr lang="en-US" sz="1400" b="0" strike="noStrike" spc="-1" dirty="0">
                  <a:solidFill>
                    <a:srgbClr val="000000"/>
                  </a:solidFill>
                  <a:latin typeface="Calib"/>
                  <a:ea typeface="DejaVu Sans"/>
                </a:rPr>
                <a:t>H</a:t>
              </a:r>
              <a:endParaRPr lang="en-US" sz="1400" b="0" strike="noStrike" spc="-1" dirty="0"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376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Y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="" xmlns:thm15="http://schemas.microsoft.com/office/thememl/2012/main" name="DESY_PowerPoint_4x3_en" id="{3CF89BDB-0659-E849-8D13-D70D8CFA5BCD}" vid="{CC185F4F-326D-3949-A293-BD8B2AFA8F4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DESY_PowerPoint_4x3_en</Template>
  <TotalTime>0</TotalTime>
  <Words>1272</Words>
  <Application>Microsoft Office PowerPoint</Application>
  <PresentationFormat>Bildschirmpräsentation (4:3)</PresentationFormat>
  <Paragraphs>201</Paragraphs>
  <Slides>23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5" baseType="lpstr">
      <vt:lpstr>DESY</vt:lpstr>
      <vt:lpstr>Graph</vt:lpstr>
      <vt:lpstr>Recent developments in high-gradient SCRF</vt:lpstr>
      <vt:lpstr>General R&amp;D</vt:lpstr>
      <vt:lpstr>Technology Readiness Level</vt:lpstr>
      <vt:lpstr>Status of Infusion R&amp;D</vt:lpstr>
      <vt:lpstr>What if…</vt:lpstr>
      <vt:lpstr>„Impurity Tailoring“</vt:lpstr>
      <vt:lpstr>Beyond Niobium</vt:lpstr>
      <vt:lpstr>Beyond Niobium – Part II</vt:lpstr>
      <vt:lpstr>What is Superheating?</vt:lpstr>
      <vt:lpstr>Welcome to „our mirror world“</vt:lpstr>
      <vt:lpstr>S-I-S R&amp;D</vt:lpstr>
      <vt:lpstr>Summary</vt:lpstr>
      <vt:lpstr>Thanks for Listening!</vt:lpstr>
      <vt:lpstr>The Recipe</vt:lpstr>
      <vt:lpstr>The Recipe</vt:lpstr>
      <vt:lpstr>How is the performance affected?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There and Back Again</dc:title>
  <dc:creator>Wenskat, Marc</dc:creator>
  <cp:lastModifiedBy>Wenskat, Marc</cp:lastModifiedBy>
  <cp:revision>232</cp:revision>
  <dcterms:created xsi:type="dcterms:W3CDTF">2006-08-16T00:00:00Z</dcterms:created>
  <dcterms:modified xsi:type="dcterms:W3CDTF">2020-11-13T07:51:22Z</dcterms:modified>
</cp:coreProperties>
</file>