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3" r:id="rId2"/>
    <p:sldId id="2720" r:id="rId3"/>
    <p:sldId id="2719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7" autoAdjust="0"/>
    <p:restoredTop sz="94660"/>
  </p:normalViewPr>
  <p:slideViewPr>
    <p:cSldViewPr snapToGrid="0">
      <p:cViewPr varScale="1">
        <p:scale>
          <a:sx n="91" d="100"/>
          <a:sy n="91" d="100"/>
        </p:scale>
        <p:origin x="29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E9EA2-3900-4B18-8CE4-7B4211064D19}" type="datetimeFigureOut">
              <a:rPr kumimoji="1" lang="ja-JP" altLang="en-US" smtClean="0"/>
              <a:t>2020/10/6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6886B-C37E-424B-9926-16DAC6CE9F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43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424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08249-BA67-3848-9381-2B5EFC70E2B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65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8EFB11-4FB7-4CBE-9C71-38A0E2F2F4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68546D-7E17-4029-A829-8B347253D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04F7D1-C1B4-43AA-95CE-808C308B8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634D1D-3D23-4E5B-A67B-B3F55E92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F0D06D-A360-420C-BC32-0550A3146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628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3F5013-C69E-420E-BFE9-3DD0E9D1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545F13D-2632-45BD-9BEF-EB1D21BEF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7995B5-28E3-409E-A9A5-4635DE232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652B6-0A51-4BFC-8A2B-3C6E64096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E10E2A-96A8-488A-999B-CF43E93A8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444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62980D-3D63-43DA-AE72-06DBE6A030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272AC2-E61D-4B52-AEF9-548936BBD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4E7BCC-4415-4326-A326-DB46F85DF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1EE186-A540-406F-BEC8-8DC3D3BEE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66B62B-AD72-4DA5-9A20-59A3888A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98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E741B0-5E55-4841-98E9-CD68DB591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F3C2A1B-2130-4C37-A836-68C268ACA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0ACAC6-5BB7-4ADF-8D27-711D18A8C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7E38-D634-4961-BDD2-DE8CD4786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81BB70-3906-4B55-84B2-35E76DF9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2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7DBE21-9A44-40F0-8EB1-322B62F3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464A47-EA03-43C9-BD32-38CA70200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D1FC27-BC90-47B0-A36E-EC11F042C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D20C0A-E422-4205-AF85-D9C9754BB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7E6243-27A7-4D8B-A938-C9B6B0E3A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60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8C0261-2F42-46F3-BDCF-14F403686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7B214D-093A-4D07-BD80-81E8AB89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72DEE76-F955-4145-B4A8-2507AB59FC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EB63AA-157D-4F4F-B789-4C47E777A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C677D3-FC5D-42AA-8AA7-7CB1AFA2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9BCA450-06AE-4929-B0B3-EACBCBE11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39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3D35F-A177-4DCD-87B5-84CCE86FC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FFA015-365C-4298-A34C-7224F7B5C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1FE0C-25EA-4FDC-9A58-6D72D4D5C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54654BF-F585-48FC-920A-F061A04BDF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E2BAF9C-D7D0-4C85-BFC8-03B7E3DF46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A80D7C8-1FB5-45DB-AC26-0E4269795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564D97-F16D-4A5F-ABA1-2744FC29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DBA0511-AEB3-451B-BBB2-1BDB98B0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96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FFCB69-D9A0-40FE-A8C1-FF702B24B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CC4FECB-AB4E-40FE-8F8D-392A728E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A5CF098-029D-4E81-A279-8710E7DA8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EFD09A3-1397-4C16-AC86-BB6214688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21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CB068F4-8FD6-413F-8431-9DDEA7085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20FE0D-E534-450D-B901-AA24DAFB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25A97A-B436-4045-B0D6-F9B4112B6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95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E645C-FA6F-4DFB-8A9E-14512A7E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CBCFB3-B582-4A89-B582-5EB8BAB27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A5FBB9E-D353-49D7-81C9-4303848C2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73E076-754F-4CD9-9935-EDAB4BAEB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B00CB5-35BD-4976-B683-A15C4FF8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E91A26-3E8B-44A8-91E9-F27C09C9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1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3E5CEA-9078-4A76-879C-3387CAE36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92A4C5F-78CD-4879-88EC-EE6C0D53E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C2837B-F660-49BF-85EB-3D1218BC6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548502-ADAB-46A2-A040-0EA5AC4A4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99F390-1348-4ADF-AEE0-1A90850C0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360F022-886C-4D9C-9449-3CD05CF4C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41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7E3380D-5E90-44CA-B07A-D4BE961C7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57CE9E-0755-4DF7-84D7-6A1032DDA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4385A8-55E7-4C93-BBEA-51D64FD832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B2DA81-5741-404B-9FC9-B79281A153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2D1D94-608B-4CBA-A40A-6E4607BAD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C257A-2FC4-4A3B-9824-BABAC12B9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54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E88BAA-E5C7-425B-9AB6-774A4AA8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5" y="196973"/>
            <a:ext cx="7886700" cy="85983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Summary, Oct.5.2020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2400" dirty="0">
                <a:ea typeface="ＭＳ Ｐゴシック" panose="020B0600070205080204" pitchFamily="50" charset="-128"/>
              </a:rPr>
              <a:t>K. Yokoya, IDT-WG2 Oct.6</a:t>
            </a:r>
            <a:endParaRPr kumimoji="1" lang="ja-JP" altLang="en-US" sz="2400" dirty="0">
              <a:ea typeface="ＭＳ Ｐゴシック" panose="020B060007020508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CFD64B-1D6A-4DF6-B2F4-EAA5F129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 dirty="0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4305A143-7B05-4334-A4F2-E8D58964C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225" y="1359017"/>
            <a:ext cx="7886700" cy="234891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Participants:  M.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H.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G. Moortgat-Pick, J.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K. Yokoya</a:t>
            </a:r>
            <a:r>
              <a:rPr lang="en-US" altLang="ja-JP" sz="1800" kern="100" dirty="0"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S. </a:t>
            </a:r>
            <a:r>
              <a:rPr lang="en-US" altLang="ja-JP" sz="1800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, A. Lankford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1800" dirty="0">
                <a:latin typeface="+mn-ea"/>
                <a:cs typeface="Times New Roman" panose="02020603050405020304" pitchFamily="18" charset="0"/>
              </a:rPr>
              <a:t>T</a:t>
            </a:r>
            <a:r>
              <a:rPr lang="en-US" altLang="ja-JP" sz="1800" dirty="0">
                <a:effectLst/>
                <a:latin typeface="+mn-ea"/>
                <a:cs typeface="Times New Roman" panose="02020603050405020304" pitchFamily="18" charset="0"/>
              </a:rPr>
              <a:t>imeline of IDT-WG2 : same as other three subgroups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altLang="ja-JP" sz="1800" kern="100" dirty="0">
                <a:effectLst/>
                <a:latin typeface="+mn-ea"/>
                <a:cs typeface="Times New Roman" panose="02020603050405020304" pitchFamily="18" charset="0"/>
              </a:rPr>
              <a:t>Most discussion concentrated on the problem specific to our subgroup, i.e., technology selection between </a:t>
            </a:r>
          </a:p>
          <a:p>
            <a:pPr lvl="1" algn="just"/>
            <a:r>
              <a:rPr lang="en-US" altLang="ja-JP" sz="1600" b="1" kern="100" dirty="0">
                <a:effectLst/>
                <a:latin typeface="+mn-ea"/>
                <a:cs typeface="Times New Roman" panose="02020603050405020304" pitchFamily="18" charset="0"/>
              </a:rPr>
              <a:t>Undulator scheme</a:t>
            </a:r>
            <a:r>
              <a:rPr lang="en-US" altLang="ja-JP" sz="1600" kern="100" dirty="0">
                <a:effectLst/>
                <a:latin typeface="+mn-ea"/>
                <a:cs typeface="Times New Roman" panose="02020603050405020304" pitchFamily="18" charset="0"/>
              </a:rPr>
              <a:t> (baseline) and </a:t>
            </a:r>
          </a:p>
          <a:p>
            <a:pPr lvl="1" algn="just"/>
            <a:r>
              <a:rPr lang="en-US" altLang="ja-JP" sz="1600" b="1" kern="100" dirty="0">
                <a:effectLst/>
                <a:latin typeface="+mn-ea"/>
                <a:cs typeface="Times New Roman" panose="02020603050405020304" pitchFamily="18" charset="0"/>
              </a:rPr>
              <a:t>Electron-driven scheme</a:t>
            </a:r>
            <a:r>
              <a:rPr lang="en-US" altLang="ja-JP" sz="1600" kern="100" dirty="0">
                <a:effectLst/>
                <a:latin typeface="+mn-ea"/>
                <a:cs typeface="Times New Roman" panose="02020603050405020304" pitchFamily="18" charset="0"/>
              </a:rPr>
              <a:t> (backup)</a:t>
            </a:r>
          </a:p>
          <a:p>
            <a:pPr algn="just"/>
            <a:endParaRPr lang="ja-JP" altLang="ja-JP" sz="18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ja-JP" b="1" dirty="0"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40110D2-2E14-484E-AB38-1DE360FD00A6}"/>
              </a:ext>
            </a:extLst>
          </p:cNvPr>
          <p:cNvGrpSpPr/>
          <p:nvPr/>
        </p:nvGrpSpPr>
        <p:grpSpPr>
          <a:xfrm>
            <a:off x="4739475" y="4039490"/>
            <a:ext cx="4300495" cy="2281138"/>
            <a:chOff x="4739475" y="3913655"/>
            <a:chExt cx="4300495" cy="2281138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997ACC0E-A7F7-4071-9923-24C52C157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9475" y="3913655"/>
              <a:ext cx="4300495" cy="1728757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CA29342-3B63-4795-9331-1A734FD2C319}"/>
                </a:ext>
              </a:extLst>
            </p:cNvPr>
            <p:cNvSpPr txBox="1"/>
            <p:nvPr/>
          </p:nvSpPr>
          <p:spPr>
            <a:xfrm>
              <a:off x="4939840" y="5733128"/>
              <a:ext cx="1620351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3GeV electron from a dedicated </a:t>
              </a:r>
              <a:r>
                <a:rPr lang="en-US" altLang="ja-JP" sz="1200" dirty="0" err="1"/>
                <a:t>linac</a:t>
              </a:r>
              <a:endParaRPr kumimoji="1" lang="ja-JP" altLang="en-US" sz="1200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477CFC1-6A32-478A-8085-EA20424D98CA}"/>
              </a:ext>
            </a:extLst>
          </p:cNvPr>
          <p:cNvGrpSpPr/>
          <p:nvPr/>
        </p:nvGrpSpPr>
        <p:grpSpPr>
          <a:xfrm>
            <a:off x="190225" y="3877970"/>
            <a:ext cx="4749617" cy="1943988"/>
            <a:chOff x="190225" y="4003805"/>
            <a:chExt cx="4749617" cy="1943988"/>
          </a:xfrm>
        </p:grpSpPr>
        <p:pic>
          <p:nvPicPr>
            <p:cNvPr id="3" name="Picture 4" descr="undulator-scheme-preview">
              <a:extLst>
                <a:ext uri="{FF2B5EF4-FFF2-40B4-BE49-F238E27FC236}">
                  <a16:creationId xmlns:a16="http://schemas.microsoft.com/office/drawing/2014/main" id="{E38826F7-3589-4BFE-9D8E-3AB692D830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0225" y="4003805"/>
              <a:ext cx="4749615" cy="1229155"/>
            </a:xfrm>
            <a:prstGeom prst="rect">
              <a:avLst/>
            </a:prstGeom>
            <a:noFill/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4ECDB6C-69F6-45CC-BA88-BE1F745FAE24}"/>
                </a:ext>
              </a:extLst>
            </p:cNvPr>
            <p:cNvSpPr txBox="1"/>
            <p:nvPr/>
          </p:nvSpPr>
          <p:spPr>
            <a:xfrm>
              <a:off x="392649" y="4922567"/>
              <a:ext cx="136904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125GeV electron</a:t>
              </a:r>
              <a:endParaRPr kumimoji="1" lang="ja-JP" altLang="en-US" sz="1200" dirty="0"/>
            </a:p>
          </p:txBody>
        </p:sp>
        <p:sp>
          <p:nvSpPr>
            <p:cNvPr id="9" name="矢印: 折線 8">
              <a:extLst>
                <a:ext uri="{FF2B5EF4-FFF2-40B4-BE49-F238E27FC236}">
                  <a16:creationId xmlns:a16="http://schemas.microsoft.com/office/drawing/2014/main" id="{C9165F26-8AE1-4F89-BA3D-E3768A3BFB3E}"/>
                </a:ext>
              </a:extLst>
            </p:cNvPr>
            <p:cNvSpPr/>
            <p:nvPr/>
          </p:nvSpPr>
          <p:spPr>
            <a:xfrm rot="16200000">
              <a:off x="190225" y="4856293"/>
              <a:ext cx="266975" cy="182880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矢印: 折線 10">
              <a:extLst>
                <a:ext uri="{FF2B5EF4-FFF2-40B4-BE49-F238E27FC236}">
                  <a16:creationId xmlns:a16="http://schemas.microsoft.com/office/drawing/2014/main" id="{B99824C1-CA41-420D-8136-636BD7F00F98}"/>
                </a:ext>
              </a:extLst>
            </p:cNvPr>
            <p:cNvSpPr/>
            <p:nvPr/>
          </p:nvSpPr>
          <p:spPr>
            <a:xfrm rot="16200000">
              <a:off x="4474464" y="5482415"/>
              <a:ext cx="788201" cy="142555"/>
            </a:xfrm>
            <a:prstGeom prst="ben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日付プレースホルダー 15">
            <a:extLst>
              <a:ext uri="{FF2B5EF4-FFF2-40B4-BE49-F238E27FC236}">
                <a16:creationId xmlns:a16="http://schemas.microsoft.com/office/drawing/2014/main" id="{1C40F86B-86B5-4C8D-BBD9-0A8A57613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65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E3C708-5A08-4140-ADF9-45E372804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4088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>
                <a:latin typeface="+mj-ea"/>
              </a:rPr>
              <a:t>Discussion on the “Selection”</a:t>
            </a:r>
            <a:endParaRPr kumimoji="1" lang="ja-JP" altLang="en-US" sz="3200" dirty="0">
              <a:latin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E34907-7A99-4107-B332-0E7EC6937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00961"/>
            <a:ext cx="7886700" cy="477600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>
                <a:ea typeface="ＭＳ Ｐゴシック" panose="020B0600070205080204" pitchFamily="50" charset="-128"/>
              </a:rPr>
              <a:t>The general timeline demands the budget request by Feb.2021.</a:t>
            </a:r>
          </a:p>
          <a:p>
            <a:r>
              <a:rPr kumimoji="1" lang="en-US" altLang="ja-JP" dirty="0">
                <a:ea typeface="ＭＳ Ｐゴシック" panose="020B0600070205080204" pitchFamily="50" charset="-128"/>
              </a:rPr>
              <a:t>“Selection” by this date seems impossible, but is the budget request possible without selection?</a:t>
            </a:r>
          </a:p>
          <a:p>
            <a:r>
              <a:rPr kumimoji="1" lang="en-US" altLang="ja-JP" dirty="0">
                <a:ea typeface="ＭＳ Ｐゴシック" panose="020B0600070205080204" pitchFamily="50" charset="-128"/>
              </a:rPr>
              <a:t>If we postpone the selection, we have to invest our limited budget and human resources to the two schemes.</a:t>
            </a:r>
          </a:p>
          <a:p>
            <a:r>
              <a:rPr kumimoji="1" lang="en-US" altLang="ja-JP" dirty="0">
                <a:ea typeface="ＭＳ Ｐゴシック" panose="020B0600070205080204" pitchFamily="50" charset="-128"/>
              </a:rPr>
              <a:t>It may be possible to start the Pre-Lab without the final selection.</a:t>
            </a:r>
          </a:p>
          <a:p>
            <a:r>
              <a:rPr kumimoji="1" lang="en-US" altLang="ja-JP" dirty="0">
                <a:ea typeface="ＭＳ Ｐゴシック" panose="020B0600070205080204" pitchFamily="50" charset="-128"/>
              </a:rPr>
              <a:t>100% feasibility must be guaranteed at the time of the selection. The technology for the e-Driven scheme is more mature now than the Undulator scheme, but not 100% now.</a:t>
            </a:r>
          </a:p>
          <a:p>
            <a:r>
              <a:rPr kumimoji="1" lang="en-US" altLang="ja-JP" dirty="0">
                <a:ea typeface="ＭＳ Ｐゴシック" panose="020B0600070205080204" pitchFamily="50" charset="-128"/>
              </a:rPr>
              <a:t>No conclusion at this moment on this issue.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73CE82-823D-47B0-B4C7-55EF0D58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26ABA1-246E-4490-AA64-ADD9F1CD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257A-2FC4-4A3B-9824-BABAC12B9B9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7851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388003"/>
            <a:ext cx="7223760" cy="544421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altLang="ja-JP" sz="3300" dirty="0"/>
              <a:t>Required Activities at ILC Pre-Lab</a:t>
            </a:r>
            <a:endParaRPr lang="ja-JP" altLang="en-US" sz="33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812DBA-BBC6-414E-BDA7-A8CD892F5EBB}"/>
              </a:ext>
            </a:extLst>
          </p:cNvPr>
          <p:cNvSpPr txBox="1"/>
          <p:nvPr/>
        </p:nvSpPr>
        <p:spPr>
          <a:xfrm>
            <a:off x="628650" y="1208510"/>
            <a:ext cx="818189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Three possible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Feasibility demonstration in the IDT period (might extend to the first part of the Pre-Lab period?)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4 years of Pre-Lab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For some items the development work might still be possible during the time of the tunnel construction</a:t>
            </a:r>
          </a:p>
          <a:p>
            <a:r>
              <a:rPr lang="en-US" altLang="ja-JP" dirty="0"/>
              <a:t>Start writing a table of the required activities.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Kaoru presented an example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Improved table in the coming meetings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Undulator scheme:  </a:t>
            </a:r>
            <a:r>
              <a:rPr lang="en-US" altLang="ja-JP" dirty="0" err="1"/>
              <a:t>Gudi</a:t>
            </a:r>
            <a:endParaRPr lang="en-US" altLang="ja-JP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e-Driven scheme:  Masao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altLang="ja-JP" dirty="0"/>
              <a:t>Electron source:   Joe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Eventually, we have to fill the columns of required cost and human resources and possible candidates of lab names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B3DB53-F04C-470A-A4F0-8D0FD2CD31EA}"/>
              </a:ext>
            </a:extLst>
          </p:cNvPr>
          <p:cNvSpPr txBox="1"/>
          <p:nvPr/>
        </p:nvSpPr>
        <p:spPr>
          <a:xfrm>
            <a:off x="1344080" y="5710020"/>
            <a:ext cx="5753006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Next meeting on Oct.12 (Mon)</a:t>
            </a:r>
          </a:p>
          <a:p>
            <a:r>
              <a:rPr lang="en-US" altLang="ja-JP" dirty="0"/>
              <a:t>Then, switch to every other Monday pattern</a:t>
            </a:r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6A77AA6-F6DC-4291-8658-3935BBFE8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2020/10/6 WG2 Yokoya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7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4873"/>
    </mc:Choice>
    <mc:Fallback xmlns="">
      <p:transition advTm="34873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334</Words>
  <Application>Microsoft Office PowerPoint</Application>
  <PresentationFormat>画面に合わせる (4:3)</PresentationFormat>
  <Paragraphs>37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 Light</vt:lpstr>
      <vt:lpstr>Arial</vt:lpstr>
      <vt:lpstr>Wingdings</vt:lpstr>
      <vt:lpstr>Office テーマ</vt:lpstr>
      <vt:lpstr>Sources Subgroup Summary, Oct.5.2020 K. Yokoya, IDT-WG2 Oct.6</vt:lpstr>
      <vt:lpstr>Discussion on the “Selection”</vt:lpstr>
      <vt:lpstr>Required Activities at ILC Pre-Lab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18</cp:revision>
  <dcterms:created xsi:type="dcterms:W3CDTF">2020-10-01T03:57:47Z</dcterms:created>
  <dcterms:modified xsi:type="dcterms:W3CDTF">2020-10-06T02:28:39Z</dcterms:modified>
</cp:coreProperties>
</file>