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3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75" d="100"/>
          <a:sy n="75" d="100"/>
        </p:scale>
        <p:origin x="40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E9EA2-3900-4B18-8CE4-7B4211064D19}" type="datetimeFigureOut">
              <a:rPr kumimoji="1" lang="ja-JP" altLang="en-US" smtClean="0"/>
              <a:t>2020/11/3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886B-C37E-424B-9926-16DAC6CE9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3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424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8EFB11-4FB7-4CBE-9C71-38A0E2F2F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68546D-7E17-4029-A829-8B347253D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04F7D1-C1B4-43AA-95CE-808C308B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634D1D-3D23-4E5B-A67B-B3F55E92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F0D06D-A360-420C-BC32-0550A3146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62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3F5013-C69E-420E-BFE9-3DD0E9D1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45F13D-2632-45BD-9BEF-EB1D21BEF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995B5-28E3-409E-A9A5-4635DE232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652B6-0A51-4BFC-8A2B-3C6E64096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E10E2A-96A8-488A-999B-CF43E93A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4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62980D-3D63-43DA-AE72-06DBE6A030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272AC2-E61D-4B52-AEF9-548936BBD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4E7BCC-4415-4326-A326-DB46F85D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1EE186-A540-406F-BEC8-8DC3D3BE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6B62B-AD72-4DA5-9A20-59A3888A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9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741B0-5E55-4841-98E9-CD68DB59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3C2A1B-2130-4C37-A836-68C268ACA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0ACAC6-5BB7-4ADF-8D27-711D18A8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57E38-D634-4961-BDD2-DE8CD478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81BB70-3906-4B55-84B2-35E76DF9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2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7DBE21-9A44-40F0-8EB1-322B62F3C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64A47-EA03-43C9-BD32-38CA70200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D1FC27-BC90-47B0-A36E-EC11F042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D20C0A-E422-4205-AF85-D9C9754B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7E6243-27A7-4D8B-A938-C9B6B0E3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60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8C0261-2F42-46F3-BDCF-14F403686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7B214D-093A-4D07-BD80-81E8AB898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2DEE76-F955-4145-B4A8-2507AB59F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EB63AA-157D-4F4F-B789-4C47E777A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C677D3-FC5D-42AA-8AA7-7CB1AFA2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BCA450-06AE-4929-B0B3-EACBCBE1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39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B3D35F-A177-4DCD-87B5-84CCE86FC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FFA015-365C-4298-A34C-7224F7B5C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1FE0C-25EA-4FDC-9A58-6D72D4D5C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4654BF-F585-48FC-920A-F061A04BDF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2BAF9C-D7D0-4C85-BFC8-03B7E3DF4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80D7C8-1FB5-45DB-AC26-0E426979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564D97-F16D-4A5F-ABA1-2744FC29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BA0511-AEB3-451B-BBB2-1BDB98B0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96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FCB69-D9A0-40FE-A8C1-FF702B24B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C4FECB-AB4E-40FE-8F8D-392A728E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5CF098-029D-4E81-A279-8710E7DA8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D09A3-1397-4C16-AC86-BB621468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B068F4-8FD6-413F-8431-9DDEA7085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20FE0D-E534-450D-B901-AA24DAFBC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25A97A-B436-4045-B0D6-F9B4112B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95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E645C-FA6F-4DFB-8A9E-14512A7EC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CBCFB3-B582-4A89-B582-5EB8BAB27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5FBB9E-D353-49D7-81C9-4303848C2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73E076-754F-4CD9-9935-EDAB4BAE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B00CB5-35BD-4976-B683-A15C4FF8C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E91A26-3E8B-44A8-91E9-F27C09C9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1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3E5CEA-9078-4A76-879C-3387CAE36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92A4C5F-78CD-4879-88EC-EE6C0D53E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C2837B-F660-49BF-85EB-3D1218BC6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548502-ADAB-46A2-A040-0EA5AC4A4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99F390-1348-4ADF-AEE0-1A90850C0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360F022-886C-4D9C-9449-3CD05CF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41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7E3380D-5E90-44CA-B07A-D4BE961C7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57CE9E-0755-4DF7-84D7-6A1032DDA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4385A8-55E7-4C93-BBEA-51D64FD83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2020/10/20 WG2 Sources,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B2DA81-5741-404B-9FC9-B79281A15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2D1D94-608B-4CBA-A40A-6E4607BAD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54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E88BAA-E5C7-425B-9AB6-774A4AA8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5" y="196973"/>
            <a:ext cx="7886700" cy="74790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ea typeface="ＭＳ Ｐゴシック" panose="020B0600070205080204" pitchFamily="50" charset="-128"/>
              </a:rPr>
              <a:t>Sources Subgroup Summary, Oct.</a:t>
            </a:r>
            <a:r>
              <a:rPr lang="en-US" altLang="ja-JP" sz="2400" dirty="0">
                <a:ea typeface="ＭＳ Ｐゴシック" panose="020B0600070205080204" pitchFamily="50" charset="-128"/>
              </a:rPr>
              <a:t>26</a:t>
            </a:r>
            <a:r>
              <a:rPr kumimoji="1" lang="en-US" altLang="ja-JP" sz="2400" dirty="0">
                <a:ea typeface="ＭＳ Ｐゴシック" panose="020B0600070205080204" pitchFamily="50" charset="-128"/>
              </a:rPr>
              <a:t>.2020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1600" dirty="0">
                <a:ea typeface="ＭＳ Ｐゴシック" panose="020B0600070205080204" pitchFamily="50" charset="-128"/>
              </a:rPr>
              <a:t>K. Yokoya, IDT-WG2 </a:t>
            </a:r>
            <a:r>
              <a:rPr lang="en-US" altLang="ja-JP" sz="1600" dirty="0">
                <a:ea typeface="ＭＳ Ｐゴシック" panose="020B0600070205080204" pitchFamily="50" charset="-128"/>
              </a:rPr>
              <a:t>Nov.3</a:t>
            </a:r>
            <a:endParaRPr kumimoji="1" lang="ja-JP" altLang="en-US" sz="1600" dirty="0"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CFD64B-1D6A-4DF6-B2F4-EAA5F129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コンテンツ プレースホルダー 11">
            <a:extLst>
              <a:ext uri="{FF2B5EF4-FFF2-40B4-BE49-F238E27FC236}">
                <a16:creationId xmlns:a16="http://schemas.microsoft.com/office/drawing/2014/main" id="{4305A143-7B05-4334-A4F2-E8D58964C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25" y="1137920"/>
            <a:ext cx="7886700" cy="5218432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Participants:  M.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Kuriki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H.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Hayano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G. Moortgat-Pick, J.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Grames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K. Yokoya, B. List, S.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Michizono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S.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Stapnes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P. Burrows, (Some are missing, perhaps)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Masao explained the possible plan of e-driven system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2000" kern="100" dirty="0">
                <a:effectLst/>
                <a:latin typeface="+mn-ea"/>
                <a:cs typeface="Times New Roman" panose="02020603050405020304" pitchFamily="18" charset="0"/>
              </a:rPr>
              <a:t>EDrivenRD-Kuruki-Oct26-2020.xlsx (uploaded to indico)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2000" kern="100" dirty="0">
                <a:effectLst/>
                <a:latin typeface="+mn-ea"/>
                <a:cs typeface="Times New Roman" panose="02020603050405020304" pitchFamily="18" charset="0"/>
              </a:rPr>
              <a:t>A draft table of the technical preparation items for </a:t>
            </a:r>
            <a:r>
              <a:rPr lang="en-US" altLang="ja-JP" sz="2000" kern="100">
                <a:effectLst/>
                <a:latin typeface="+mn-ea"/>
                <a:cs typeface="Times New Roman" panose="02020603050405020304" pitchFamily="18" charset="0"/>
              </a:rPr>
              <a:t>the Pre-Lab was </a:t>
            </a:r>
            <a:r>
              <a:rPr lang="en-US" altLang="ja-JP" sz="2000" kern="100" dirty="0">
                <a:effectLst/>
                <a:latin typeface="+mn-ea"/>
                <a:cs typeface="Times New Roman" panose="02020603050405020304" pitchFamily="18" charset="0"/>
              </a:rPr>
              <a:t>presented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2000" kern="100" dirty="0">
                <a:effectLst/>
                <a:latin typeface="+mn-ea"/>
                <a:cs typeface="Times New Roman" panose="02020603050405020304" pitchFamily="18" charset="0"/>
              </a:rPr>
              <a:t>Include works in IDT period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2000" kern="100" dirty="0">
                <a:effectLst/>
                <a:latin typeface="+mn-ea"/>
                <a:cs typeface="Times New Roman" panose="02020603050405020304" pitchFamily="18" charset="0"/>
              </a:rPr>
              <a:t>Preliminary cost shown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Possible partners: </a:t>
            </a:r>
            <a:r>
              <a:rPr lang="en-US" altLang="ja-JP" sz="1800" kern="100" dirty="0" err="1">
                <a:effectLst/>
                <a:latin typeface="+mn-ea"/>
                <a:cs typeface="Times New Roman" panose="02020603050405020304" pitchFamily="18" charset="0"/>
              </a:rPr>
              <a:t>JLab</a:t>
            </a: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, CERN, …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2200" kern="100" dirty="0">
                <a:effectLst/>
                <a:latin typeface="+mn-ea"/>
                <a:cs typeface="Times New Roman" panose="02020603050405020304" pitchFamily="18" charset="0"/>
              </a:rPr>
              <a:t>Discussion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Possible partners</a:t>
            </a:r>
          </a:p>
          <a:p>
            <a:pPr lvl="2" algn="just"/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More possibilities</a:t>
            </a:r>
          </a:p>
          <a:p>
            <a:pPr lvl="2" algn="just"/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Should make contact 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“Engineering design”: must distinguish ED for prototype and ED for EDR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Priority must be assigned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Most urgent is the capture cavity design and </a:t>
            </a:r>
            <a:r>
              <a:rPr lang="en-US" altLang="ja-JP" sz="1800" kern="100" dirty="0" err="1">
                <a:effectLst/>
                <a:latin typeface="+mn-ea"/>
                <a:cs typeface="Times New Roman" panose="02020603050405020304" pitchFamily="18" charset="0"/>
              </a:rPr>
              <a:t>beamloading</a:t>
            </a: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 calculation in IDT period. Many labs can contribute in this respect. </a:t>
            </a:r>
            <a:r>
              <a:rPr lang="en-US" altLang="ja-JP" sz="1800" kern="100" dirty="0" err="1">
                <a:effectLst/>
                <a:latin typeface="+mn-ea"/>
                <a:cs typeface="Times New Roman" panose="02020603050405020304" pitchFamily="18" charset="0"/>
              </a:rPr>
              <a:t>JLab</a:t>
            </a: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, ANL, ….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Table format</a:t>
            </a:r>
          </a:p>
          <a:p>
            <a:pPr lvl="2" algn="just"/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More detail of each item necessary (prototyping, engineering design,…)</a:t>
            </a:r>
          </a:p>
          <a:p>
            <a:pPr lvl="2" algn="just"/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Human resource in FTE</a:t>
            </a:r>
          </a:p>
          <a:p>
            <a:pPr lvl="2" algn="just"/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Pre-Lab plan with 4-year-box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Use email for refinement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2200" kern="100" dirty="0">
                <a:effectLst/>
                <a:latin typeface="+mn-ea"/>
                <a:cs typeface="Times New Roman" panose="02020603050405020304" pitchFamily="18" charset="0"/>
              </a:rPr>
              <a:t>Next meeting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nn-NO" altLang="ja-JP" sz="1800" kern="100" dirty="0">
                <a:effectLst/>
                <a:latin typeface="+mn-ea"/>
                <a:cs typeface="Times New Roman" panose="02020603050405020304" pitchFamily="18" charset="0"/>
              </a:rPr>
              <a:t>Nov.9   23:00 JST,  15:00 EU,  9:00 EDT  (No DST)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Topics: Pre-Lab plan 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of the </a:t>
            </a: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undulator scheme (</a:t>
            </a:r>
            <a:r>
              <a:rPr lang="en-US" altLang="ja-JP" sz="1800" kern="100" dirty="0" err="1">
                <a:effectLst/>
                <a:latin typeface="+mn-ea"/>
                <a:cs typeface="Times New Roman" panose="02020603050405020304" pitchFamily="18" charset="0"/>
              </a:rPr>
              <a:t>Gudi</a:t>
            </a: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)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Two new members will join us:</a:t>
            </a:r>
          </a:p>
          <a:p>
            <a:pPr lvl="2" algn="just"/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Steffen </a:t>
            </a:r>
            <a:r>
              <a:rPr lang="en-US" altLang="ja-JP" sz="1400" kern="100" dirty="0" err="1">
                <a:effectLst/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1400" kern="100" dirty="0">
                <a:effectLst/>
                <a:latin typeface="+mn-ea"/>
                <a:cs typeface="Times New Roman" panose="02020603050405020304" pitchFamily="18" charset="0"/>
              </a:rPr>
              <a:t> (CERN)</a:t>
            </a:r>
          </a:p>
          <a:p>
            <a:pPr lvl="2" algn="just"/>
            <a:r>
              <a:rPr lang="en-US" altLang="ja-JP" sz="1400" kern="100" dirty="0">
                <a:latin typeface="+mn-ea"/>
                <a:cs typeface="Times New Roman" panose="02020603050405020304" pitchFamily="18" charset="0"/>
              </a:rPr>
              <a:t>Jim Clarke (</a:t>
            </a:r>
            <a:r>
              <a:rPr lang="en-US" altLang="ja-JP" sz="1000" b="0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ASTeC</a:t>
            </a:r>
            <a:r>
              <a:rPr lang="en-US" altLang="ja-JP" sz="1400" b="0" i="0" kern="1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)</a:t>
            </a:r>
            <a:endParaRPr lang="en-US" altLang="ja-JP" sz="14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altLang="ja-JP" sz="22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altLang="ja-JP" sz="18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16" name="日付プレースホルダー 15">
            <a:extLst>
              <a:ext uri="{FF2B5EF4-FFF2-40B4-BE49-F238E27FC236}">
                <a16:creationId xmlns:a16="http://schemas.microsoft.com/office/drawing/2014/main" id="{1C40F86B-86B5-4C8D-BBD9-0A8A57613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2020/10/26 WG2 Sources, Yokoya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3656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236</Words>
  <Application>Microsoft Office PowerPoint</Application>
  <PresentationFormat>画面に合わせる (4:3)</PresentationFormat>
  <Paragraphs>30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Courier New</vt:lpstr>
      <vt:lpstr>Wingdings</vt:lpstr>
      <vt:lpstr>Office テーマ</vt:lpstr>
      <vt:lpstr>Sources Subgroup Summary, Oct.26.2020 K. Yokoya, IDT-WG2 Nov.3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30</cp:revision>
  <dcterms:created xsi:type="dcterms:W3CDTF">2020-10-01T03:57:47Z</dcterms:created>
  <dcterms:modified xsi:type="dcterms:W3CDTF">2020-11-03T11:20:17Z</dcterms:modified>
</cp:coreProperties>
</file>