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66" r:id="rId3"/>
    <p:sldId id="284" r:id="rId4"/>
    <p:sldId id="278" r:id="rId5"/>
    <p:sldId id="273" r:id="rId6"/>
    <p:sldId id="288" r:id="rId7"/>
    <p:sldId id="295" r:id="rId8"/>
    <p:sldId id="280" r:id="rId9"/>
    <p:sldId id="293" r:id="rId10"/>
    <p:sldId id="289"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FF66"/>
    <a:srgbClr val="B2B2B2"/>
    <a:srgbClr val="66FFFF"/>
    <a:srgbClr val="FFFFCC"/>
    <a:srgbClr val="CC99FF"/>
    <a:srgbClr val="99FFCC"/>
    <a:srgbClr val="FFCCFF"/>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799B23B-EC83-4686-B30A-512413B5E67A}" styleName="淡色スタイル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68" autoAdjust="0"/>
    <p:restoredTop sz="94660"/>
  </p:normalViewPr>
  <p:slideViewPr>
    <p:cSldViewPr snapToGrid="0">
      <p:cViewPr varScale="1">
        <p:scale>
          <a:sx n="99" d="100"/>
          <a:sy n="99" d="100"/>
        </p:scale>
        <p:origin x="110"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1F7EB0F-4D4D-47C4-A7B7-4D2CFD5B604E}" type="datetimeFigureOut">
              <a:rPr kumimoji="1" lang="ja-JP" altLang="en-US" smtClean="0"/>
              <a:t>2020/11/3</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1CC543-2839-4E6D-8E56-23BD0717AF09}" type="slidenum">
              <a:rPr kumimoji="1" lang="ja-JP" altLang="en-US" smtClean="0"/>
              <a:t>‹#›</a:t>
            </a:fld>
            <a:endParaRPr kumimoji="1" lang="ja-JP" altLang="en-US"/>
          </a:p>
        </p:txBody>
      </p:sp>
    </p:spTree>
    <p:extLst>
      <p:ext uri="{BB962C8B-B14F-4D97-AF65-F5344CB8AC3E}">
        <p14:creationId xmlns:p14="http://schemas.microsoft.com/office/powerpoint/2010/main" val="79893954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CDD1802-C2BD-43BB-8ABD-0BC4B5FF2222}"/>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846BC274-CB86-4856-AA60-FDC50B228CD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4382D8AB-860E-4D6B-A886-8E6FA1509EF7}"/>
              </a:ext>
            </a:extLst>
          </p:cNvPr>
          <p:cNvSpPr>
            <a:spLocks noGrp="1"/>
          </p:cNvSpPr>
          <p:nvPr>
            <p:ph type="dt" sz="half" idx="10"/>
          </p:nvPr>
        </p:nvSpPr>
        <p:spPr/>
        <p:txBody>
          <a:body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34D79A7F-4F07-44DF-AF48-3A890E6A5688}"/>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4C997DCC-353C-4D68-9C54-9E78FC80E6A2}"/>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9708935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A6B19B-C402-499F-BB2D-A90F111D1248}"/>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3598D33-8E79-4B8D-893B-D097DE27B4AD}"/>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4EEC7277-6976-4184-B04B-C8A6AFDE7219}"/>
              </a:ext>
            </a:extLst>
          </p:cNvPr>
          <p:cNvSpPr>
            <a:spLocks noGrp="1"/>
          </p:cNvSpPr>
          <p:nvPr>
            <p:ph type="dt" sz="half" idx="10"/>
          </p:nvPr>
        </p:nvSpPr>
        <p:spPr/>
        <p:txBody>
          <a:body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47824CE3-401D-4676-8585-A4EAD6D05991}"/>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6E68A2C9-A97C-4A35-8248-D1CCCA635F36}"/>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55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9BDEDC3-6EE8-4AEE-9D6F-5DF3BD1BCB84}"/>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5905BE1-6DA3-44B5-BE98-111BE865248F}"/>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2A12F0-E3D5-4655-8A02-037818EC9CDE}"/>
              </a:ext>
            </a:extLst>
          </p:cNvPr>
          <p:cNvSpPr>
            <a:spLocks noGrp="1"/>
          </p:cNvSpPr>
          <p:nvPr>
            <p:ph type="dt" sz="half" idx="10"/>
          </p:nvPr>
        </p:nvSpPr>
        <p:spPr/>
        <p:txBody>
          <a:body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A7CAC507-02EA-4C18-9659-6C8CA82B2F05}"/>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7837470E-D7D7-4EB3-AB49-DAFE9A2BFBAD}"/>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176386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184AE7-CC3A-4316-9E57-5EBF34BE3B2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EA5CE17D-6EA2-4956-B0E4-BCF24C89EBF1}"/>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4E76F40-354B-4E71-AEF7-1264E6410CA8}"/>
              </a:ext>
            </a:extLst>
          </p:cNvPr>
          <p:cNvSpPr>
            <a:spLocks noGrp="1"/>
          </p:cNvSpPr>
          <p:nvPr>
            <p:ph type="dt" sz="half" idx="10"/>
          </p:nvPr>
        </p:nvSpPr>
        <p:spPr/>
        <p:txBody>
          <a:body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89405676-A00F-439D-AA96-671ECA48AE6B}"/>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791A1C35-3FC5-487E-A1E9-B94362F87089}"/>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0170302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1893DF3-F8FC-4AAB-91C6-6CE671D08335}"/>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8215B66-C18C-4C46-A21D-B644595F816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E773BF7-B1EE-4FA4-BE00-5CA8EDEEDBA8}"/>
              </a:ext>
            </a:extLst>
          </p:cNvPr>
          <p:cNvSpPr>
            <a:spLocks noGrp="1"/>
          </p:cNvSpPr>
          <p:nvPr>
            <p:ph type="dt" sz="half" idx="10"/>
          </p:nvPr>
        </p:nvSpPr>
        <p:spPr/>
        <p:txBody>
          <a:body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A7E93256-9062-4D8F-867D-F2D5DCDCE4E0}"/>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44726BDD-0114-4B0B-9AEE-B128EF8ED18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757876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AE55D2-DCB7-454F-964E-1CE5E749BC5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587CF14-4424-4E88-9D7E-CAFBABDE1FDD}"/>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2F4F7AC-0902-430A-9C4A-B9585EFA930C}"/>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05855C8-0AB7-4B17-A0FA-A7C4E29C8BCE}"/>
              </a:ext>
            </a:extLst>
          </p:cNvPr>
          <p:cNvSpPr>
            <a:spLocks noGrp="1"/>
          </p:cNvSpPr>
          <p:nvPr>
            <p:ph type="dt" sz="half" idx="10"/>
          </p:nvPr>
        </p:nvSpPr>
        <p:spPr/>
        <p:txBody>
          <a:bodyPr/>
          <a:lstStyle/>
          <a:p>
            <a:r>
              <a:rPr kumimoji="1" lang="en-US" altLang="ja-JP"/>
              <a:t>3/Nov/2020</a:t>
            </a:r>
            <a:endParaRPr kumimoji="1" lang="ja-JP" altLang="en-US"/>
          </a:p>
        </p:txBody>
      </p:sp>
      <p:sp>
        <p:nvSpPr>
          <p:cNvPr id="6" name="フッター プレースホルダー 5">
            <a:extLst>
              <a:ext uri="{FF2B5EF4-FFF2-40B4-BE49-F238E27FC236}">
                <a16:creationId xmlns:a16="http://schemas.microsoft.com/office/drawing/2014/main" id="{ED5005A5-54F1-45C1-AC2E-3D29F18D19DB}"/>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7" name="スライド番号プレースホルダー 6">
            <a:extLst>
              <a:ext uri="{FF2B5EF4-FFF2-40B4-BE49-F238E27FC236}">
                <a16:creationId xmlns:a16="http://schemas.microsoft.com/office/drawing/2014/main" id="{B7ADBA45-F9C1-49AC-ADA8-57FF146BA22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30712815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3416B61-8469-4DA8-B21A-7E8979F97421}"/>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7885665-D759-49D9-A750-C75861B413E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CC4D99C-C984-4155-BE4E-057F862F97DD}"/>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0FF1649-E31D-48F1-B912-CA36C0FBE5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6755835-9CCF-49CA-B0B6-07916F6C3820}"/>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C087B9C-9741-4109-A1BB-71A58042048E}"/>
              </a:ext>
            </a:extLst>
          </p:cNvPr>
          <p:cNvSpPr>
            <a:spLocks noGrp="1"/>
          </p:cNvSpPr>
          <p:nvPr>
            <p:ph type="dt" sz="half" idx="10"/>
          </p:nvPr>
        </p:nvSpPr>
        <p:spPr/>
        <p:txBody>
          <a:bodyPr/>
          <a:lstStyle/>
          <a:p>
            <a:r>
              <a:rPr kumimoji="1" lang="en-US" altLang="ja-JP"/>
              <a:t>3/Nov/2020</a:t>
            </a:r>
            <a:endParaRPr kumimoji="1" lang="ja-JP" altLang="en-US"/>
          </a:p>
        </p:txBody>
      </p:sp>
      <p:sp>
        <p:nvSpPr>
          <p:cNvPr id="8" name="フッター プレースホルダー 7">
            <a:extLst>
              <a:ext uri="{FF2B5EF4-FFF2-40B4-BE49-F238E27FC236}">
                <a16:creationId xmlns:a16="http://schemas.microsoft.com/office/drawing/2014/main" id="{B7653359-8971-4C5C-B829-07D9DB367D61}"/>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9" name="スライド番号プレースホルダー 8">
            <a:extLst>
              <a:ext uri="{FF2B5EF4-FFF2-40B4-BE49-F238E27FC236}">
                <a16:creationId xmlns:a16="http://schemas.microsoft.com/office/drawing/2014/main" id="{E559524D-1EFB-476D-9A6B-B269EB6D842C}"/>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218246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C4DF71E-3CD5-49EC-BCE8-4D2E9057729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B121816D-13AC-4F81-9492-0962A3E5B6F9}"/>
              </a:ext>
            </a:extLst>
          </p:cNvPr>
          <p:cNvSpPr>
            <a:spLocks noGrp="1"/>
          </p:cNvSpPr>
          <p:nvPr>
            <p:ph type="dt" sz="half" idx="10"/>
          </p:nvPr>
        </p:nvSpPr>
        <p:spPr/>
        <p:txBody>
          <a:bodyPr/>
          <a:lstStyle/>
          <a:p>
            <a:r>
              <a:rPr kumimoji="1" lang="en-US" altLang="ja-JP"/>
              <a:t>3/Nov/2020</a:t>
            </a:r>
            <a:endParaRPr kumimoji="1" lang="ja-JP" altLang="en-US"/>
          </a:p>
        </p:txBody>
      </p:sp>
      <p:sp>
        <p:nvSpPr>
          <p:cNvPr id="4" name="フッター プレースホルダー 3">
            <a:extLst>
              <a:ext uri="{FF2B5EF4-FFF2-40B4-BE49-F238E27FC236}">
                <a16:creationId xmlns:a16="http://schemas.microsoft.com/office/drawing/2014/main" id="{D629BFF9-8925-4311-A741-ED0CEF7AA246}"/>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5" name="スライド番号プレースホルダー 4">
            <a:extLst>
              <a:ext uri="{FF2B5EF4-FFF2-40B4-BE49-F238E27FC236}">
                <a16:creationId xmlns:a16="http://schemas.microsoft.com/office/drawing/2014/main" id="{1546B968-2382-44A9-A651-033266A7AB1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12364422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287C4AE4-3D27-4EDE-A8FC-F2AD219CD54C}"/>
              </a:ext>
            </a:extLst>
          </p:cNvPr>
          <p:cNvSpPr>
            <a:spLocks noGrp="1"/>
          </p:cNvSpPr>
          <p:nvPr>
            <p:ph type="dt" sz="half" idx="10"/>
          </p:nvPr>
        </p:nvSpPr>
        <p:spPr/>
        <p:txBody>
          <a:bodyPr/>
          <a:lstStyle/>
          <a:p>
            <a:r>
              <a:rPr kumimoji="1" lang="en-US" altLang="ja-JP"/>
              <a:t>3/Nov/2020</a:t>
            </a:r>
            <a:endParaRPr kumimoji="1" lang="ja-JP" altLang="en-US"/>
          </a:p>
        </p:txBody>
      </p:sp>
      <p:sp>
        <p:nvSpPr>
          <p:cNvPr id="3" name="フッター プレースホルダー 2">
            <a:extLst>
              <a:ext uri="{FF2B5EF4-FFF2-40B4-BE49-F238E27FC236}">
                <a16:creationId xmlns:a16="http://schemas.microsoft.com/office/drawing/2014/main" id="{BFD94285-654D-41E3-8D25-3AC9464EAADB}"/>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4" name="スライド番号プレースホルダー 3">
            <a:extLst>
              <a:ext uri="{FF2B5EF4-FFF2-40B4-BE49-F238E27FC236}">
                <a16:creationId xmlns:a16="http://schemas.microsoft.com/office/drawing/2014/main" id="{A13BE1D7-1B31-43CA-B5BC-E7DFC4A0C12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2185819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496BAD9-5133-489B-80A3-EC980A1ABE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3472C3B-7425-4ABC-8DCC-F094244AB8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F2DD986-8C03-4B66-8773-4A7750A1246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55B8BC53-F81C-4853-84F8-5102ED9BD68C}"/>
              </a:ext>
            </a:extLst>
          </p:cNvPr>
          <p:cNvSpPr>
            <a:spLocks noGrp="1"/>
          </p:cNvSpPr>
          <p:nvPr>
            <p:ph type="dt" sz="half" idx="10"/>
          </p:nvPr>
        </p:nvSpPr>
        <p:spPr/>
        <p:txBody>
          <a:bodyPr/>
          <a:lstStyle/>
          <a:p>
            <a:r>
              <a:rPr kumimoji="1" lang="en-US" altLang="ja-JP"/>
              <a:t>3/Nov/2020</a:t>
            </a:r>
            <a:endParaRPr kumimoji="1" lang="ja-JP" altLang="en-US"/>
          </a:p>
        </p:txBody>
      </p:sp>
      <p:sp>
        <p:nvSpPr>
          <p:cNvPr id="6" name="フッター プレースホルダー 5">
            <a:extLst>
              <a:ext uri="{FF2B5EF4-FFF2-40B4-BE49-F238E27FC236}">
                <a16:creationId xmlns:a16="http://schemas.microsoft.com/office/drawing/2014/main" id="{315CEEFE-9D3B-4445-91A7-6AF26091EC62}"/>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7" name="スライド番号プレースホルダー 6">
            <a:extLst>
              <a:ext uri="{FF2B5EF4-FFF2-40B4-BE49-F238E27FC236}">
                <a16:creationId xmlns:a16="http://schemas.microsoft.com/office/drawing/2014/main" id="{94192F62-1396-4E4B-8CC2-7564B37C7B31}"/>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41015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4C81DF6-B85D-404C-B120-8BF62469B375}"/>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16F72EB0-CD0B-41D0-825A-89DEE3C9D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C0FD0A0-D258-41C2-B4C1-16568069C75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517313A-B173-4CBF-9CE6-A71FBB766670}"/>
              </a:ext>
            </a:extLst>
          </p:cNvPr>
          <p:cNvSpPr>
            <a:spLocks noGrp="1"/>
          </p:cNvSpPr>
          <p:nvPr>
            <p:ph type="dt" sz="half" idx="10"/>
          </p:nvPr>
        </p:nvSpPr>
        <p:spPr/>
        <p:txBody>
          <a:bodyPr/>
          <a:lstStyle/>
          <a:p>
            <a:r>
              <a:rPr kumimoji="1" lang="en-US" altLang="ja-JP"/>
              <a:t>3/Nov/2020</a:t>
            </a:r>
            <a:endParaRPr kumimoji="1" lang="ja-JP" altLang="en-US"/>
          </a:p>
        </p:txBody>
      </p:sp>
      <p:sp>
        <p:nvSpPr>
          <p:cNvPr id="6" name="フッター プレースホルダー 5">
            <a:extLst>
              <a:ext uri="{FF2B5EF4-FFF2-40B4-BE49-F238E27FC236}">
                <a16:creationId xmlns:a16="http://schemas.microsoft.com/office/drawing/2014/main" id="{8419615C-C2E0-4CCC-8DE9-2831E4F5EF46}"/>
              </a:ext>
            </a:extLst>
          </p:cNvPr>
          <p:cNvSpPr>
            <a:spLocks noGrp="1"/>
          </p:cNvSpPr>
          <p:nvPr>
            <p:ph type="ftr" sz="quarter" idx="11"/>
          </p:nvPr>
        </p:nvSpPr>
        <p:spPr/>
        <p:txBody>
          <a:bodyPr/>
          <a:lstStyle/>
          <a:p>
            <a:r>
              <a:rPr kumimoji="1" lang="en-US" altLang="ja-JP"/>
              <a:t>Report of 3rd meeting of IDT WG2 SRF subgroup</a:t>
            </a:r>
            <a:endParaRPr kumimoji="1" lang="ja-JP" altLang="en-US"/>
          </a:p>
        </p:txBody>
      </p:sp>
      <p:sp>
        <p:nvSpPr>
          <p:cNvPr id="7" name="スライド番号プレースホルダー 6">
            <a:extLst>
              <a:ext uri="{FF2B5EF4-FFF2-40B4-BE49-F238E27FC236}">
                <a16:creationId xmlns:a16="http://schemas.microsoft.com/office/drawing/2014/main" id="{9F4661E4-C3F6-42B5-92A3-E56AF4A4885B}"/>
              </a:ext>
            </a:extLst>
          </p:cNvPr>
          <p:cNvSpPr>
            <a:spLocks noGrp="1"/>
          </p:cNvSpPr>
          <p:nvPr>
            <p:ph type="sldNum" sz="quarter" idx="12"/>
          </p:nvPr>
        </p:nvSpPr>
        <p:spPr/>
        <p:txBody>
          <a:body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23698519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DB85EB80-4AC2-4E1A-AD5F-380B40D230B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C049018-B9B2-4F2C-BD32-176825647E8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64441B4-5261-49E3-B440-75CF6BC10FB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3/Nov/2020</a:t>
            </a:r>
            <a:endParaRPr kumimoji="1" lang="ja-JP" altLang="en-US"/>
          </a:p>
        </p:txBody>
      </p:sp>
      <p:sp>
        <p:nvSpPr>
          <p:cNvPr id="5" name="フッター プレースホルダー 4">
            <a:extLst>
              <a:ext uri="{FF2B5EF4-FFF2-40B4-BE49-F238E27FC236}">
                <a16:creationId xmlns:a16="http://schemas.microsoft.com/office/drawing/2014/main" id="{25EA0D07-D45B-4B06-8EA9-4BF07BD6B7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Report of 3rd meeting of IDT WG2 SRF subgroup</a:t>
            </a:r>
            <a:endParaRPr kumimoji="1" lang="ja-JP" altLang="en-US"/>
          </a:p>
        </p:txBody>
      </p:sp>
      <p:sp>
        <p:nvSpPr>
          <p:cNvPr id="6" name="スライド番号プレースホルダー 5">
            <a:extLst>
              <a:ext uri="{FF2B5EF4-FFF2-40B4-BE49-F238E27FC236}">
                <a16:creationId xmlns:a16="http://schemas.microsoft.com/office/drawing/2014/main" id="{4E54F42D-9BC5-4823-AC0D-E330286C44C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F8205C-53F2-4FC3-AB38-4372D95CE470}" type="slidenum">
              <a:rPr kumimoji="1" lang="ja-JP" altLang="en-US" smtClean="0"/>
              <a:t>‹#›</a:t>
            </a:fld>
            <a:endParaRPr kumimoji="1" lang="ja-JP" altLang="en-US"/>
          </a:p>
        </p:txBody>
      </p:sp>
    </p:spTree>
    <p:extLst>
      <p:ext uri="{BB962C8B-B14F-4D97-AF65-F5344CB8AC3E}">
        <p14:creationId xmlns:p14="http://schemas.microsoft.com/office/powerpoint/2010/main" val="90350496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8087CAF-26F2-49C3-9A22-D896861C9BE7}"/>
              </a:ext>
            </a:extLst>
          </p:cNvPr>
          <p:cNvSpPr>
            <a:spLocks noGrp="1"/>
          </p:cNvSpPr>
          <p:nvPr>
            <p:ph type="ctrTitle"/>
          </p:nvPr>
        </p:nvSpPr>
        <p:spPr>
          <a:xfrm>
            <a:off x="0" y="10928"/>
            <a:ext cx="12192000" cy="1454384"/>
          </a:xfrm>
        </p:spPr>
        <p:txBody>
          <a:bodyPr anchor="ctr">
            <a:normAutofit/>
          </a:bodyPr>
          <a:lstStyle/>
          <a:p>
            <a:r>
              <a:rPr lang="en-US" altLang="ja-JP" sz="4800" dirty="0">
                <a:latin typeface="Times New Roman" panose="02020603050405020304" pitchFamily="18" charset="0"/>
                <a:cs typeface="Times New Roman" panose="02020603050405020304" pitchFamily="18" charset="0"/>
              </a:rPr>
              <a:t>3</a:t>
            </a:r>
            <a:r>
              <a:rPr lang="en-US" altLang="ja-JP" sz="4800" baseline="30000" dirty="0">
                <a:latin typeface="Times New Roman" panose="02020603050405020304" pitchFamily="18" charset="0"/>
                <a:cs typeface="Times New Roman" panose="02020603050405020304" pitchFamily="18" charset="0"/>
              </a:rPr>
              <a:t>rd</a:t>
            </a:r>
            <a:r>
              <a:rPr lang="en-US" altLang="ja-JP" sz="4800" dirty="0">
                <a:latin typeface="Times New Roman" panose="02020603050405020304" pitchFamily="18" charset="0"/>
                <a:cs typeface="Times New Roman" panose="02020603050405020304" pitchFamily="18" charset="0"/>
              </a:rPr>
              <a:t> </a:t>
            </a:r>
            <a:r>
              <a:rPr kumimoji="1" lang="en-US" altLang="ja-JP" sz="4800" dirty="0">
                <a:latin typeface="Times New Roman" panose="02020603050405020304" pitchFamily="18" charset="0"/>
                <a:cs typeface="Times New Roman" panose="02020603050405020304" pitchFamily="18" charset="0"/>
              </a:rPr>
              <a:t>meeting of SRF subgroup in IDT/WG2</a:t>
            </a:r>
            <a:endParaRPr kumimoji="1" lang="ja-JP" altLang="en-US" sz="4800" dirty="0">
              <a:latin typeface="Times New Roman" panose="02020603050405020304" pitchFamily="18" charset="0"/>
              <a:cs typeface="Times New Roman" panose="02020603050405020304" pitchFamily="18" charset="0"/>
            </a:endParaRPr>
          </a:p>
        </p:txBody>
      </p:sp>
      <p:sp>
        <p:nvSpPr>
          <p:cNvPr id="3" name="字幕 2">
            <a:extLst>
              <a:ext uri="{FF2B5EF4-FFF2-40B4-BE49-F238E27FC236}">
                <a16:creationId xmlns:a16="http://schemas.microsoft.com/office/drawing/2014/main" id="{04F269A3-1B59-4633-AAFA-6F2F8A9E6115}"/>
              </a:ext>
            </a:extLst>
          </p:cNvPr>
          <p:cNvSpPr>
            <a:spLocks noGrp="1"/>
          </p:cNvSpPr>
          <p:nvPr>
            <p:ph type="subTitle" idx="1"/>
          </p:nvPr>
        </p:nvSpPr>
        <p:spPr>
          <a:xfrm>
            <a:off x="1600199" y="1750314"/>
            <a:ext cx="8991600" cy="2791673"/>
          </a:xfrm>
        </p:spPr>
        <p:txBody>
          <a:bodyPr anchor="ctr">
            <a:normAutofit/>
          </a:bodyPr>
          <a:lstStyle/>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New member of SRF subgroup</a:t>
            </a:r>
            <a:endParaRPr kumimoji="1" lang="en-US" altLang="ja-JP" sz="2800" dirty="0">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Brief report of KEK-DOE meeting</a:t>
            </a: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Brief report of SRF session in AWLC2020</a:t>
            </a:r>
            <a:endParaRPr kumimoji="1" lang="en-US" altLang="ja-JP" sz="2800" dirty="0">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ü"/>
            </a:pPr>
            <a:r>
              <a:rPr lang="en-US" altLang="ja-JP" sz="2800" dirty="0">
                <a:latin typeface="Times New Roman" panose="02020603050405020304" pitchFamily="18" charset="0"/>
                <a:cs typeface="Times New Roman" panose="02020603050405020304" pitchFamily="18" charset="0"/>
              </a:rPr>
              <a:t>Discussions on main items in technical preparation period</a:t>
            </a:r>
            <a:endParaRPr kumimoji="1" lang="en-US" altLang="ja-JP" sz="2800" dirty="0">
              <a:latin typeface="Times New Roman" panose="02020603050405020304" pitchFamily="18" charset="0"/>
              <a:cs typeface="Times New Roman" panose="02020603050405020304" pitchFamily="18" charset="0"/>
            </a:endParaRPr>
          </a:p>
          <a:p>
            <a:pPr marL="342900" indent="-342900" algn="l">
              <a:buFont typeface="Wingdings" panose="05000000000000000000" pitchFamily="2" charset="2"/>
              <a:buChar char="ü"/>
            </a:pPr>
            <a:r>
              <a:rPr kumimoji="1" lang="en-US" altLang="ja-JP" sz="2800" dirty="0">
                <a:latin typeface="Times New Roman" panose="02020603050405020304" pitchFamily="18" charset="0"/>
                <a:cs typeface="Times New Roman" panose="02020603050405020304" pitchFamily="18" charset="0"/>
              </a:rPr>
              <a:t>Others (if any)</a:t>
            </a:r>
            <a:endParaRPr kumimoji="1" lang="ja-JP" altLang="en-US" sz="2800"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a:t>
            </a:fld>
            <a:endParaRPr kumimoji="1" lang="ja-JP" altLang="en-US" sz="1400">
              <a:latin typeface="Times New Roman" panose="02020603050405020304" pitchFamily="18" charset="0"/>
              <a:cs typeface="Times New Roman" panose="02020603050405020304" pitchFamily="18" charset="0"/>
            </a:endParaRPr>
          </a:p>
        </p:txBody>
      </p:sp>
      <p:sp>
        <p:nvSpPr>
          <p:cNvPr id="7" name="テキスト ボックス 6">
            <a:extLst>
              <a:ext uri="{FF2B5EF4-FFF2-40B4-BE49-F238E27FC236}">
                <a16:creationId xmlns:a16="http://schemas.microsoft.com/office/drawing/2014/main" id="{54E950F0-0B9A-473C-B995-03CB9CC392C2}"/>
              </a:ext>
            </a:extLst>
          </p:cNvPr>
          <p:cNvSpPr txBox="1"/>
          <p:nvPr/>
        </p:nvSpPr>
        <p:spPr>
          <a:xfrm>
            <a:off x="11242425" y="6262040"/>
            <a:ext cx="748923" cy="461665"/>
          </a:xfrm>
          <a:prstGeom prst="rect">
            <a:avLst/>
          </a:prstGeom>
          <a:noFill/>
        </p:spPr>
        <p:txBody>
          <a:bodyPr wrap="none" rtlCol="0" anchor="ctr">
            <a:spAutoFit/>
          </a:bodyPr>
          <a:lstStyle/>
          <a:p>
            <a:pPr algn="ctr"/>
            <a:r>
              <a:rPr kumimoji="1" lang="en-US" altLang="ja-JP" sz="2400" b="1" i="1" dirty="0">
                <a:solidFill>
                  <a:srgbClr val="C00000"/>
                </a:solidFill>
                <a:latin typeface="Times New Roman" panose="02020603050405020304" pitchFamily="18" charset="0"/>
                <a:cs typeface="Times New Roman" panose="02020603050405020304" pitchFamily="18" charset="0"/>
              </a:rPr>
              <a:t>Kirk</a:t>
            </a:r>
            <a:endParaRPr kumimoji="1" lang="ja-JP" altLang="en-US" sz="2400" b="1" i="1" dirty="0">
              <a:solidFill>
                <a:srgbClr val="C00000"/>
              </a:solidFill>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E0A74EA7-3A8A-4A38-B17E-7D995D7FACD1}"/>
              </a:ext>
            </a:extLst>
          </p:cNvPr>
          <p:cNvSpPr txBox="1"/>
          <p:nvPr/>
        </p:nvSpPr>
        <p:spPr>
          <a:xfrm>
            <a:off x="348780" y="5276151"/>
            <a:ext cx="11494437" cy="584775"/>
          </a:xfrm>
          <a:prstGeom prst="rect">
            <a:avLst/>
          </a:prstGeom>
          <a:noFill/>
        </p:spPr>
        <p:txBody>
          <a:bodyPr wrap="square" rtlCol="0" anchor="ctr">
            <a:spAutoFit/>
          </a:bodyPr>
          <a:lstStyle/>
          <a:p>
            <a:r>
              <a:rPr kumimoji="1" lang="en-US" altLang="ja-JP" sz="1600" dirty="0">
                <a:latin typeface="Times New Roman" panose="02020603050405020304" pitchFamily="18" charset="0"/>
                <a:cs typeface="Times New Roman" panose="02020603050405020304" pitchFamily="18" charset="0"/>
              </a:rPr>
              <a:t>Attendees: A. Yamamoto, A. Lankford, S. </a:t>
            </a:r>
            <a:r>
              <a:rPr kumimoji="1" lang="en-US" altLang="ja-JP" sz="1600" dirty="0" err="1">
                <a:latin typeface="Times New Roman" panose="02020603050405020304" pitchFamily="18" charset="0"/>
                <a:cs typeface="Times New Roman" panose="02020603050405020304" pitchFamily="18" charset="0"/>
              </a:rPr>
              <a:t>Michizono</a:t>
            </a:r>
            <a:r>
              <a:rPr kumimoji="1" lang="en-US" altLang="ja-JP" sz="1600" dirty="0">
                <a:latin typeface="Times New Roman" panose="02020603050405020304" pitchFamily="18" charset="0"/>
                <a:cs typeface="Times New Roman" panose="02020603050405020304" pitchFamily="18" charset="0"/>
              </a:rPr>
              <a:t>, H. </a:t>
            </a:r>
            <a:r>
              <a:rPr kumimoji="1" lang="en-US" altLang="ja-JP" sz="1600" dirty="0" err="1">
                <a:latin typeface="Times New Roman" panose="02020603050405020304" pitchFamily="18" charset="0"/>
                <a:cs typeface="Times New Roman" panose="02020603050405020304" pitchFamily="18" charset="0"/>
              </a:rPr>
              <a:t>Hayano</a:t>
            </a:r>
            <a:r>
              <a:rPr kumimoji="1" lang="en-US" altLang="ja-JP" sz="1600" dirty="0">
                <a:latin typeface="Times New Roman" panose="02020603050405020304" pitchFamily="18" charset="0"/>
                <a:cs typeface="Times New Roman" panose="02020603050405020304" pitchFamily="18" charset="0"/>
              </a:rPr>
              <a:t>, O. </a:t>
            </a:r>
            <a:r>
              <a:rPr kumimoji="1" lang="en-US" altLang="ja-JP" sz="1600" dirty="0" err="1">
                <a:latin typeface="Times New Roman" panose="02020603050405020304" pitchFamily="18" charset="0"/>
                <a:cs typeface="Times New Roman" panose="02020603050405020304" pitchFamily="18" charset="0"/>
              </a:rPr>
              <a:t>Napoly</a:t>
            </a:r>
            <a:r>
              <a:rPr kumimoji="1" lang="en-US" altLang="ja-JP" sz="1600" dirty="0">
                <a:latin typeface="Times New Roman" panose="02020603050405020304" pitchFamily="18" charset="0"/>
                <a:cs typeface="Times New Roman" panose="02020603050405020304" pitchFamily="18" charset="0"/>
              </a:rPr>
              <a:t>, D. </a:t>
            </a:r>
            <a:r>
              <a:rPr kumimoji="1" lang="en-US" altLang="ja-JP" sz="1600" dirty="0" err="1">
                <a:latin typeface="Times New Roman" panose="02020603050405020304" pitchFamily="18" charset="0"/>
                <a:cs typeface="Times New Roman" panose="02020603050405020304" pitchFamily="18" charset="0"/>
              </a:rPr>
              <a:t>Delikaris</a:t>
            </a:r>
            <a:r>
              <a:rPr lang="en-US" altLang="ja-JP" sz="1600" dirty="0">
                <a:latin typeface="Times New Roman" panose="02020603050405020304" pitchFamily="18" charset="0"/>
                <a:cs typeface="Times New Roman" panose="02020603050405020304" pitchFamily="18" charset="0"/>
              </a:rPr>
              <a:t>, N. C. </a:t>
            </a:r>
            <a:r>
              <a:rPr lang="en-US" altLang="ja-JP" sz="1600" dirty="0" err="1">
                <a:latin typeface="Times New Roman" panose="02020603050405020304" pitchFamily="18" charset="0"/>
                <a:cs typeface="Times New Roman" panose="02020603050405020304" pitchFamily="18" charset="0"/>
              </a:rPr>
              <a:t>Lasheras</a:t>
            </a:r>
            <a:r>
              <a:rPr lang="en-US" altLang="ja-JP" sz="1600" dirty="0">
                <a:latin typeface="Times New Roman" panose="02020603050405020304" pitchFamily="18" charset="0"/>
                <a:cs typeface="Times New Roman" panose="02020603050405020304" pitchFamily="18" charset="0"/>
              </a:rPr>
              <a:t>, S. Posen, R. </a:t>
            </a:r>
            <a:r>
              <a:rPr lang="en-US" altLang="ja-JP" sz="1600" dirty="0" err="1">
                <a:latin typeface="Times New Roman" panose="02020603050405020304" pitchFamily="18" charset="0"/>
                <a:cs typeface="Times New Roman" panose="02020603050405020304" pitchFamily="18" charset="0"/>
              </a:rPr>
              <a:t>Rimmer</a:t>
            </a:r>
            <a:r>
              <a:rPr lang="en-US" altLang="ja-JP" sz="1600" dirty="0">
                <a:latin typeface="Times New Roman" panose="02020603050405020304" pitchFamily="18" charset="0"/>
                <a:cs typeface="Times New Roman" panose="02020603050405020304" pitchFamily="18" charset="0"/>
              </a:rPr>
              <a:t>, R. </a:t>
            </a:r>
            <a:r>
              <a:rPr lang="en-US" altLang="ja-JP" sz="1600" dirty="0" err="1">
                <a:latin typeface="Times New Roman" panose="02020603050405020304" pitchFamily="18" charset="0"/>
                <a:cs typeface="Times New Roman" panose="02020603050405020304" pitchFamily="18" charset="0"/>
              </a:rPr>
              <a:t>Geng</a:t>
            </a:r>
            <a:r>
              <a:rPr lang="en-US" altLang="ja-JP" sz="1600" dirty="0">
                <a:latin typeface="Times New Roman" panose="02020603050405020304" pitchFamily="18" charset="0"/>
                <a:cs typeface="Times New Roman" panose="02020603050405020304" pitchFamily="18" charset="0"/>
              </a:rPr>
              <a:t>, M. </a:t>
            </a:r>
            <a:r>
              <a:rPr lang="en-US" altLang="ja-JP" sz="1600" dirty="0" err="1">
                <a:latin typeface="Times New Roman" panose="02020603050405020304" pitchFamily="18" charset="0"/>
                <a:cs typeface="Times New Roman" panose="02020603050405020304" pitchFamily="18" charset="0"/>
              </a:rPr>
              <a:t>Liepe</a:t>
            </a:r>
            <a:r>
              <a:rPr lang="en-US" altLang="ja-JP" sz="1600" dirty="0">
                <a:latin typeface="Times New Roman" panose="02020603050405020304" pitchFamily="18" charset="0"/>
                <a:cs typeface="Times New Roman" panose="02020603050405020304" pitchFamily="18" charset="0"/>
              </a:rPr>
              <a:t>, Kirk, S. </a:t>
            </a:r>
            <a:r>
              <a:rPr lang="en-US" altLang="ja-JP" sz="1600" dirty="0" err="1">
                <a:latin typeface="Times New Roman" panose="02020603050405020304" pitchFamily="18" charset="0"/>
                <a:cs typeface="Times New Roman" panose="02020603050405020304" pitchFamily="18" charset="0"/>
              </a:rPr>
              <a:t>Stapnes</a:t>
            </a:r>
            <a:r>
              <a:rPr lang="en-US" altLang="ja-JP" sz="1600" dirty="0">
                <a:latin typeface="Times New Roman" panose="02020603050405020304" pitchFamily="18" charset="0"/>
                <a:cs typeface="Times New Roman" panose="02020603050405020304" pitchFamily="18" charset="0"/>
              </a:rPr>
              <a:t>, P. McIntosh, R. </a:t>
            </a:r>
            <a:r>
              <a:rPr lang="en-US" altLang="ja-JP" sz="1600" dirty="0" err="1">
                <a:latin typeface="Times New Roman" panose="02020603050405020304" pitchFamily="18" charset="0"/>
                <a:cs typeface="Times New Roman" panose="02020603050405020304" pitchFamily="18" charset="0"/>
              </a:rPr>
              <a:t>Laxdal</a:t>
            </a:r>
            <a:r>
              <a:rPr lang="en-US" altLang="ja-JP" sz="1600" dirty="0">
                <a:latin typeface="Times New Roman" panose="02020603050405020304" pitchFamily="18" charset="0"/>
                <a:cs typeface="Times New Roman" panose="02020603050405020304" pitchFamily="18" charset="0"/>
              </a:rPr>
              <a:t>, P. Burrows</a:t>
            </a:r>
            <a:endParaRPr kumimoji="1" lang="ja-JP" altLang="en-US" sz="1600" dirty="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516FED57-BBCB-4054-9524-7C1A0ED17219}"/>
              </a:ext>
            </a:extLst>
          </p:cNvPr>
          <p:cNvSpPr txBox="1"/>
          <p:nvPr/>
        </p:nvSpPr>
        <p:spPr>
          <a:xfrm>
            <a:off x="3870518" y="5995219"/>
            <a:ext cx="4450962" cy="369332"/>
          </a:xfrm>
          <a:prstGeom prst="rect">
            <a:avLst/>
          </a:prstGeom>
          <a:noFill/>
        </p:spPr>
        <p:txBody>
          <a:bodyPr wrap="none" rtlCol="0" anchor="ctr">
            <a:spAutoFit/>
          </a:bodyPr>
          <a:lstStyle/>
          <a:p>
            <a:pPr algn="ctr"/>
            <a:r>
              <a:rPr kumimoji="1" lang="en-US" altLang="ja-JP" dirty="0">
                <a:latin typeface="Times New Roman" panose="02020603050405020304" pitchFamily="18" charset="0"/>
                <a:cs typeface="Times New Roman" panose="02020603050405020304" pitchFamily="18" charset="0"/>
              </a:rPr>
              <a:t>https://agenda.linearcollider.org/category/256/</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985729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10</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References</a:t>
            </a:r>
            <a:endParaRPr kumimoji="1" lang="ja-JP" altLang="en-US" sz="44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65DEF121-896A-4547-A17B-DFF5671D4412}"/>
              </a:ext>
            </a:extLst>
          </p:cNvPr>
          <p:cNvSpPr txBox="1"/>
          <p:nvPr/>
        </p:nvSpPr>
        <p:spPr>
          <a:xfrm>
            <a:off x="2192816" y="673792"/>
            <a:ext cx="7806368" cy="6001643"/>
          </a:xfrm>
          <a:prstGeom prst="rect">
            <a:avLst/>
          </a:prstGeom>
          <a:noFill/>
        </p:spPr>
        <p:txBody>
          <a:bodyPr wrap="none" rtlCol="0">
            <a:spAutoFit/>
          </a:bodyPr>
          <a:lstStyle/>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KEK homepage</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a:t>
            </a:r>
          </a:p>
          <a:p>
            <a:pPr marL="342900" indent="-342900">
              <a:buFont typeface="Wingdings" panose="05000000000000000000" pitchFamily="2" charset="2"/>
              <a:buChar char="l"/>
            </a:pPr>
            <a:endParaRPr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lang="en-US" altLang="ja-JP" sz="2000" dirty="0">
                <a:latin typeface="Times New Roman" panose="02020603050405020304" pitchFamily="18" charset="0"/>
                <a:ea typeface="Meiryo UI" panose="020B0604030504040204" pitchFamily="50" charset="-128"/>
                <a:cs typeface="Times New Roman" panose="02020603050405020304" pitchFamily="18" charset="0"/>
              </a:rPr>
              <a:t>Technical Design 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https://ilchome.web.cern.ch/publications/ilc-technical-design-report</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800100" lvl="1" indent="-342900">
              <a:buFont typeface="Wingdings" panose="05000000000000000000" pitchFamily="2" charset="2"/>
              <a:buChar char="l"/>
            </a:pPr>
            <a:endParaRPr lang="en-US" altLang="ja-JP"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Progress Report 2015</a:t>
            </a:r>
          </a:p>
          <a:p>
            <a:pPr marL="800100" lvl="1" indent="-342900">
              <a:buFont typeface="Wingdings" panose="05000000000000000000" pitchFamily="2" charset="2"/>
              <a:buChar char="l"/>
            </a:pPr>
            <a:r>
              <a:rPr lang="en-US" altLang="ja-JP" dirty="0">
                <a:latin typeface="Times New Roman" panose="02020603050405020304" pitchFamily="18" charset="0"/>
                <a:ea typeface="Meiryo UI" panose="020B0604030504040204" pitchFamily="50" charset="-128"/>
                <a:cs typeface="Times New Roman" panose="02020603050405020304" pitchFamily="18" charset="0"/>
              </a:rPr>
              <a:t>https://www2.kek.jp/ilc/en/docs/</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The International Linear Collider – A Global Project </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Submitted to European Particle Physics Strategy Update, 2020.</a:t>
            </a:r>
          </a:p>
          <a:p>
            <a:pPr marL="800100" lvl="1"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https://</a:t>
            </a:r>
            <a:r>
              <a:rPr kumimoji="1" lang="en-US" altLang="ja-JP" sz="2000" dirty="0" err="1">
                <a:latin typeface="Times New Roman" panose="02020603050405020304" pitchFamily="18" charset="0"/>
                <a:ea typeface="Meiryo UI" panose="020B0604030504040204" pitchFamily="50" charset="-128"/>
                <a:cs typeface="Times New Roman" panose="02020603050405020304" pitchFamily="18" charset="0"/>
              </a:rPr>
              <a:t>indico.cern.ch</a:t>
            </a: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/event/765096/contributions/3295702/</a:t>
            </a:r>
          </a:p>
          <a:p>
            <a:pPr marL="800100" lvl="1"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ILC Action Plan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https://www.kek.jp/ja/newsroom/2016/01/06/1400/</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https://www.kek.jp/ja/newsroom/2018/04/24/1200/</a:t>
            </a:r>
          </a:p>
          <a:p>
            <a:pPr marL="342900" indent="-342900">
              <a:buFont typeface="Wingdings" panose="05000000000000000000" pitchFamily="2" charset="2"/>
              <a:buChar char="l"/>
            </a:pPr>
            <a:endPar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p>
          <a:p>
            <a:pPr marL="800100" lvl="1" indent="-342900">
              <a:buFont typeface="Wingdings" panose="05000000000000000000" pitchFamily="2" charset="2"/>
              <a:buChar char="l"/>
            </a:pPr>
            <a:r>
              <a:rPr kumimoji="1" lang="en-US" altLang="ja-JP" dirty="0">
                <a:latin typeface="Times New Roman" panose="02020603050405020304" pitchFamily="18" charset="0"/>
                <a:ea typeface="Meiryo UI" panose="020B0604030504040204" pitchFamily="50" charset="-128"/>
                <a:cs typeface="Times New Roman" panose="02020603050405020304" pitchFamily="18" charset="0"/>
              </a:rPr>
              <a:t>https://www.kek.jp/ja/newsroom/attic/20191001_%20ILC%20Project.pdf</a:t>
            </a:r>
            <a:endParaRPr kumimoji="1" lang="ja-JP" alt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59723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2</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46" name="表 9">
            <a:extLst>
              <a:ext uri="{FF2B5EF4-FFF2-40B4-BE49-F238E27FC236}">
                <a16:creationId xmlns:a16="http://schemas.microsoft.com/office/drawing/2014/main" id="{570E3FD9-3E93-4803-8237-1A71A0475287}"/>
              </a:ext>
            </a:extLst>
          </p:cNvPr>
          <p:cNvGraphicFramePr>
            <a:graphicFrameLocks noGrp="1"/>
          </p:cNvGraphicFramePr>
          <p:nvPr>
            <p:extLst>
              <p:ext uri="{D42A27DB-BD31-4B8C-83A1-F6EECF244321}">
                <p14:modId xmlns:p14="http://schemas.microsoft.com/office/powerpoint/2010/main" val="3868951011"/>
              </p:ext>
            </p:extLst>
          </p:nvPr>
        </p:nvGraphicFramePr>
        <p:xfrm>
          <a:off x="490825" y="3273403"/>
          <a:ext cx="2646809" cy="2895205"/>
        </p:xfrm>
        <a:graphic>
          <a:graphicData uri="http://schemas.openxmlformats.org/drawingml/2006/table">
            <a:tbl>
              <a:tblPr bandRow="1"/>
              <a:tblGrid>
                <a:gridCol w="2008855">
                  <a:extLst>
                    <a:ext uri="{9D8B030D-6E8A-4147-A177-3AD203B41FA5}">
                      <a16:colId xmlns:a16="http://schemas.microsoft.com/office/drawing/2014/main" val="2062496183"/>
                    </a:ext>
                  </a:extLst>
                </a:gridCol>
                <a:gridCol w="637954">
                  <a:extLst>
                    <a:ext uri="{9D8B030D-6E8A-4147-A177-3AD203B41FA5}">
                      <a16:colId xmlns:a16="http://schemas.microsoft.com/office/drawing/2014/main" val="4110655086"/>
                    </a:ext>
                  </a:extLst>
                </a:gridCol>
              </a:tblGrid>
              <a:tr h="13407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Yasuchika</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Yamamoto</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Nuria</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Catalan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9032941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Dimitri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Delikaris</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Rongli</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Geng</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628300640"/>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Bob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Laxdal</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Triumf</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402263168"/>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Matthias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Liepe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39583310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Peter McIntosh</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STFC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71982361"/>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Olivier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Napoly</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CEA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Sam Posen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FNAL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05680187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Robert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Rimmer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84821932"/>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Marc C. Ross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347577569"/>
                  </a:ext>
                </a:extLst>
              </a:tr>
              <a:tr h="13836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Akira Yamamoto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64549935"/>
                  </a:ext>
                </a:extLst>
              </a:tr>
            </a:tbl>
          </a:graphicData>
        </a:graphic>
      </p:graphicFrame>
      <p:graphicFrame>
        <p:nvGraphicFramePr>
          <p:cNvPr id="47" name="表 46">
            <a:extLst>
              <a:ext uri="{FF2B5EF4-FFF2-40B4-BE49-F238E27FC236}">
                <a16:creationId xmlns:a16="http://schemas.microsoft.com/office/drawing/2014/main" id="{CEF8D04E-B2AF-41A6-A8B1-050888D0A2CE}"/>
              </a:ext>
            </a:extLst>
          </p:cNvPr>
          <p:cNvGraphicFramePr>
            <a:graphicFrameLocks noGrp="1"/>
          </p:cNvGraphicFramePr>
          <p:nvPr>
            <p:extLst>
              <p:ext uri="{D42A27DB-BD31-4B8C-83A1-F6EECF244321}">
                <p14:modId xmlns:p14="http://schemas.microsoft.com/office/powerpoint/2010/main" val="3835226588"/>
              </p:ext>
            </p:extLst>
          </p:nvPr>
        </p:nvGraphicFramePr>
        <p:xfrm>
          <a:off x="3231762" y="3272483"/>
          <a:ext cx="2690205" cy="2896125"/>
        </p:xfrm>
        <a:graphic>
          <a:graphicData uri="http://schemas.openxmlformats.org/drawingml/2006/table">
            <a:tbl>
              <a:tblPr bandRow="1"/>
              <a:tblGrid>
                <a:gridCol w="1775805">
                  <a:extLst>
                    <a:ext uri="{9D8B030D-6E8A-4147-A177-3AD203B41FA5}">
                      <a16:colId xmlns:a16="http://schemas.microsoft.com/office/drawing/2014/main" val="2062496183"/>
                    </a:ext>
                  </a:extLst>
                </a:gridCol>
                <a:gridCol w="914400">
                  <a:extLst>
                    <a:ext uri="{9D8B030D-6E8A-4147-A177-3AD203B41FA5}">
                      <a16:colId xmlns:a16="http://schemas.microsoft.com/office/drawing/2014/main" val="4110655086"/>
                    </a:ext>
                  </a:extLst>
                </a:gridCol>
              </a:tblGrid>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Toshiyuki </a:t>
                      </a:r>
                      <a:r>
                        <a:rPr lang="en-US" sz="14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Okugi</a:t>
                      </a: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Karsten</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Buesser</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74421347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Philip Burrows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Oxford</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321285145"/>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Angeles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Faus-Golfe</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LAL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837038452"/>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Jenny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745737298"/>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Thomas Markiewicz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862498204"/>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Brett Parker</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384785993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David L. Rubin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Cornell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471655191"/>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Nikolay Solyak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FANL</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592199413"/>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Luis</a:t>
                      </a:r>
                      <a:r>
                        <a:rPr lang="ja-JP" alt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Garcia </a:t>
                      </a:r>
                      <a:r>
                        <a:rPr lang="en-US" altLang="ja-JP"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Tabares</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CIEMAT</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313095710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151555">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Glen White</a:t>
                      </a: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SLAC</a:t>
                      </a:r>
                      <a:endPar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065" marR="9065" marT="906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687791040"/>
                  </a:ext>
                </a:extLst>
              </a:tr>
              <a:tr h="151831">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4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2841507037"/>
                  </a:ext>
                </a:extLst>
              </a:tr>
            </a:tbl>
          </a:graphicData>
        </a:graphic>
      </p:graphicFrame>
      <p:graphicFrame>
        <p:nvGraphicFramePr>
          <p:cNvPr id="48" name="表 47">
            <a:extLst>
              <a:ext uri="{FF2B5EF4-FFF2-40B4-BE49-F238E27FC236}">
                <a16:creationId xmlns:a16="http://schemas.microsoft.com/office/drawing/2014/main" id="{99B835C7-C1A5-4569-912F-6F3E78B49366}"/>
              </a:ext>
            </a:extLst>
          </p:cNvPr>
          <p:cNvGraphicFramePr>
            <a:graphicFrameLocks noGrp="1"/>
          </p:cNvGraphicFramePr>
          <p:nvPr>
            <p:extLst>
              <p:ext uri="{D42A27DB-BD31-4B8C-83A1-F6EECF244321}">
                <p14:modId xmlns:p14="http://schemas.microsoft.com/office/powerpoint/2010/main" val="1414550969"/>
              </p:ext>
            </p:extLst>
          </p:nvPr>
        </p:nvGraphicFramePr>
        <p:xfrm>
          <a:off x="6123611" y="3762995"/>
          <a:ext cx="2551115" cy="1764030"/>
        </p:xfrm>
        <a:graphic>
          <a:graphicData uri="http://schemas.openxmlformats.org/drawingml/2006/table">
            <a:tbl>
              <a:tblPr bandRow="1"/>
              <a:tblGrid>
                <a:gridCol w="1328371">
                  <a:extLst>
                    <a:ext uri="{9D8B030D-6E8A-4147-A177-3AD203B41FA5}">
                      <a16:colId xmlns:a16="http://schemas.microsoft.com/office/drawing/2014/main" val="2062496183"/>
                    </a:ext>
                  </a:extLst>
                </a:gridCol>
                <a:gridCol w="1222744">
                  <a:extLst>
                    <a:ext uri="{9D8B030D-6E8A-4147-A177-3AD203B41FA5}">
                      <a16:colId xmlns:a16="http://schemas.microsoft.com/office/drawing/2014/main" val="4110655086"/>
                    </a:ext>
                  </a:extLst>
                </a:gridCol>
              </a:tblGrid>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Kaoru </a:t>
                      </a:r>
                      <a:r>
                        <a:rPr lang="en-US" sz="1600" b="1" i="1"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Yokoya</a:t>
                      </a:r>
                      <a:r>
                        <a:rPr lang="en-US" sz="16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1" i="1"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Joe </a:t>
                      </a:r>
                      <a:r>
                        <a:rPr lang="en-US" sz="16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Grames</a:t>
                      </a: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JLAB</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236924936"/>
                  </a:ext>
                </a:extLst>
              </a:tr>
              <a:tr h="4617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Hitoshi </a:t>
                      </a:r>
                      <a:r>
                        <a:rPr lang="en-US" sz="16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Hayano</a:t>
                      </a: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59399982"/>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Masao </a:t>
                      </a:r>
                      <a:r>
                        <a:rPr lang="en-US" sz="16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Kuriki</a:t>
                      </a: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U. Hiroshima</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54403">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Benno List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DESY</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r h="82068">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600" b="0" i="0" u="none" strike="noStrike" dirty="0" err="1">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Gudrid</a:t>
                      </a:r>
                      <a:r>
                        <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rPr>
                        <a:t> Moortgat-Pick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altLang="ja-JP" sz="1600" dirty="0">
                          <a:solidFill>
                            <a:schemeClr val="tx1"/>
                          </a:solidFill>
                        </a:rPr>
                        <a:t>U. Hamburg</a:t>
                      </a:r>
                      <a:endParaRPr lang="en-US" sz="1600" b="0" i="0" u="none" strike="noStrike" dirty="0">
                        <a:solidFill>
                          <a:schemeClr val="tx1"/>
                        </a:solidFill>
                        <a:effectLst/>
                        <a:latin typeface="Calibri" panose="020F0502020204030204" pitchFamily="34" charset="0"/>
                        <a:ea typeface="游ゴシック" panose="020B0400000000000000" pitchFamily="50" charset="-128"/>
                        <a:cs typeface="Calibri" panose="020F0502020204030204" pitchFamily="34" charset="0"/>
                      </a:endParaRP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2169788724"/>
                  </a:ext>
                </a:extLst>
              </a:tr>
            </a:tbl>
          </a:graphicData>
        </a:graphic>
      </p:graphicFrame>
      <p:graphicFrame>
        <p:nvGraphicFramePr>
          <p:cNvPr id="49" name="表 48">
            <a:extLst>
              <a:ext uri="{FF2B5EF4-FFF2-40B4-BE49-F238E27FC236}">
                <a16:creationId xmlns:a16="http://schemas.microsoft.com/office/drawing/2014/main" id="{922AFD7C-E837-45D1-ABAF-2FC4BD47ECD3}"/>
              </a:ext>
            </a:extLst>
          </p:cNvPr>
          <p:cNvGraphicFramePr>
            <a:graphicFrameLocks noGrp="1"/>
          </p:cNvGraphicFramePr>
          <p:nvPr>
            <p:extLst>
              <p:ext uri="{D42A27DB-BD31-4B8C-83A1-F6EECF244321}">
                <p14:modId xmlns:p14="http://schemas.microsoft.com/office/powerpoint/2010/main" val="323465540"/>
              </p:ext>
            </p:extLst>
          </p:nvPr>
        </p:nvGraphicFramePr>
        <p:xfrm>
          <a:off x="8827287" y="4036624"/>
          <a:ext cx="2944521" cy="668655"/>
        </p:xfrm>
        <a:graphic>
          <a:graphicData uri="http://schemas.openxmlformats.org/drawingml/2006/table">
            <a:tbl>
              <a:tblPr bandRow="1"/>
              <a:tblGrid>
                <a:gridCol w="1958374">
                  <a:extLst>
                    <a:ext uri="{9D8B030D-6E8A-4147-A177-3AD203B41FA5}">
                      <a16:colId xmlns:a16="http://schemas.microsoft.com/office/drawing/2014/main" val="2062496183"/>
                    </a:ext>
                  </a:extLst>
                </a:gridCol>
                <a:gridCol w="986147">
                  <a:extLst>
                    <a:ext uri="{9D8B030D-6E8A-4147-A177-3AD203B41FA5}">
                      <a16:colId xmlns:a16="http://schemas.microsoft.com/office/drawing/2014/main" val="4110655086"/>
                    </a:ext>
                  </a:extLst>
                </a:gridCol>
              </a:tblGrid>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Nobuhiro</a:t>
                      </a: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r>
                        <a:rPr lang="en-US" sz="1400" b="1" i="1"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Terunuma</a:t>
                      </a: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1" i="1"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KEK</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4017072191"/>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John Andrew Osborne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CERN</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20000"/>
                      </a:srgbClr>
                    </a:solidFill>
                  </a:tcPr>
                </a:tc>
                <a:extLst>
                  <a:ext uri="{0D108BD9-81ED-4DB2-BD59-A6C34878D82A}">
                    <a16:rowId xmlns:a16="http://schemas.microsoft.com/office/drawing/2014/main" val="1592199413"/>
                  </a:ext>
                </a:extLst>
              </a:tr>
              <a:tr h="21544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Tomoyuki </a:t>
                      </a:r>
                      <a:r>
                        <a:rPr lang="en-US" sz="1400" b="0" i="0" u="none" strike="noStrike" dirty="0" err="1">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Sanuki</a:t>
                      </a: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 </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fontAlgn="ctr"/>
                      <a:r>
                        <a:rPr lang="en-US" sz="1400" b="0" i="0" u="none" strike="noStrike" dirty="0">
                          <a:solidFill>
                            <a:srgbClr val="000000"/>
                          </a:solidFill>
                          <a:effectLst/>
                          <a:latin typeface="Calibri" panose="020F0502020204030204" pitchFamily="34" charset="0"/>
                          <a:ea typeface="游ゴシック" panose="020B0400000000000000" pitchFamily="50" charset="-128"/>
                          <a:cs typeface="Calibri" panose="020F0502020204030204" pitchFamily="34" charset="0"/>
                        </a:rPr>
                        <a:t>U. Tohoku</a:t>
                      </a:r>
                    </a:p>
                  </a:txBody>
                  <a:tcPr marL="9525" marR="9525" marT="9525"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472C4">
                        <a:tint val="40000"/>
                      </a:srgbClr>
                    </a:solidFill>
                  </a:tcPr>
                </a:tc>
                <a:extLst>
                  <a:ext uri="{0D108BD9-81ED-4DB2-BD59-A6C34878D82A}">
                    <a16:rowId xmlns:a16="http://schemas.microsoft.com/office/drawing/2014/main" val="1625278169"/>
                  </a:ext>
                </a:extLst>
              </a:tr>
            </a:tbl>
          </a:graphicData>
        </a:graphic>
      </p:graphicFrame>
      <p:sp>
        <p:nvSpPr>
          <p:cNvPr id="50" name="テキスト ボックス 49">
            <a:extLst>
              <a:ext uri="{FF2B5EF4-FFF2-40B4-BE49-F238E27FC236}">
                <a16:creationId xmlns:a16="http://schemas.microsoft.com/office/drawing/2014/main" id="{4DA8AC64-6D3E-4565-8C99-028F33D3733B}"/>
              </a:ext>
            </a:extLst>
          </p:cNvPr>
          <p:cNvSpPr txBox="1"/>
          <p:nvPr/>
        </p:nvSpPr>
        <p:spPr>
          <a:xfrm>
            <a:off x="1447332" y="2880228"/>
            <a:ext cx="486030"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SRF</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51" name="テキスト ボックス 50">
            <a:extLst>
              <a:ext uri="{FF2B5EF4-FFF2-40B4-BE49-F238E27FC236}">
                <a16:creationId xmlns:a16="http://schemas.microsoft.com/office/drawing/2014/main" id="{DC8940CD-8FB8-4E73-A329-0730C0388124}"/>
              </a:ext>
            </a:extLst>
          </p:cNvPr>
          <p:cNvSpPr txBox="1"/>
          <p:nvPr/>
        </p:nvSpPr>
        <p:spPr>
          <a:xfrm>
            <a:off x="3217575" y="2849017"/>
            <a:ext cx="1418978"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DR/BDS/Dump</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52" name="テキスト ボックス 51">
            <a:extLst>
              <a:ext uri="{FF2B5EF4-FFF2-40B4-BE49-F238E27FC236}">
                <a16:creationId xmlns:a16="http://schemas.microsoft.com/office/drawing/2014/main" id="{5C784DDF-B832-4A17-9479-CA06E6621CE4}"/>
              </a:ext>
            </a:extLst>
          </p:cNvPr>
          <p:cNvSpPr txBox="1"/>
          <p:nvPr/>
        </p:nvSpPr>
        <p:spPr>
          <a:xfrm>
            <a:off x="6204407" y="3376954"/>
            <a:ext cx="834074"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Sources</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53" name="テキスト ボックス 52">
            <a:extLst>
              <a:ext uri="{FF2B5EF4-FFF2-40B4-BE49-F238E27FC236}">
                <a16:creationId xmlns:a16="http://schemas.microsoft.com/office/drawing/2014/main" id="{E12C0D26-3B1E-4CBD-ADAF-8873BA37C2A6}"/>
              </a:ext>
            </a:extLst>
          </p:cNvPr>
          <p:cNvSpPr txBox="1"/>
          <p:nvPr/>
        </p:nvSpPr>
        <p:spPr>
          <a:xfrm>
            <a:off x="9519526" y="3625933"/>
            <a:ext cx="1560042" cy="338554"/>
          </a:xfrm>
          <a:prstGeom prst="rect">
            <a:avLst/>
          </a:prstGeom>
          <a:solidFill>
            <a:srgbClr val="70AD47">
              <a:lumMod val="40000"/>
              <a:lumOff val="60000"/>
            </a:srgbClr>
          </a:solidFill>
        </p:spPr>
        <p:txBody>
          <a:bodyPr wrap="non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altLang="ja-JP"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rPr>
              <a:t>Civil engineering</a:t>
            </a:r>
            <a:endParaRPr kumimoji="0" lang="ja-JP" altLang="en-US" sz="1600" b="0" i="0" u="none" strike="noStrike" kern="0" cap="none" spc="0" normalizeH="0" baseline="0" noProof="0" dirty="0">
              <a:ln>
                <a:noFill/>
              </a:ln>
              <a:solidFill>
                <a:prstClr val="black"/>
              </a:solidFill>
              <a:effectLst/>
              <a:uLnTx/>
              <a:uFillTx/>
              <a:latin typeface="Calibri" panose="020F0502020204030204" pitchFamily="34" charset="0"/>
              <a:cs typeface="Calibri" panose="020F0502020204030204" pitchFamily="34" charset="0"/>
            </a:endParaRPr>
          </a:p>
        </p:txBody>
      </p:sp>
      <p:sp>
        <p:nvSpPr>
          <p:cNvPr id="54" name="テキスト ボックス 53">
            <a:extLst>
              <a:ext uri="{FF2B5EF4-FFF2-40B4-BE49-F238E27FC236}">
                <a16:creationId xmlns:a16="http://schemas.microsoft.com/office/drawing/2014/main" id="{4F1AC1E9-DD8C-454B-B7FC-92BBA3F60C40}"/>
              </a:ext>
            </a:extLst>
          </p:cNvPr>
          <p:cNvSpPr txBox="1"/>
          <p:nvPr/>
        </p:nvSpPr>
        <p:spPr>
          <a:xfrm>
            <a:off x="1729386" y="772652"/>
            <a:ext cx="2621230" cy="923330"/>
          </a:xfrm>
          <a:prstGeom prst="rect">
            <a:avLst/>
          </a:prstGeom>
          <a:solidFill>
            <a:srgbClr val="FFFF00"/>
          </a:solidFill>
        </p:spPr>
        <p:txBody>
          <a:bodyPr wrap="none" rtlCol="0">
            <a:spAutoFit/>
          </a:bodyPr>
          <a:lstStyle/>
          <a:p>
            <a:pPr algn="ctr" defTabSz="457200"/>
            <a:r>
              <a:rPr lang="en-US" altLang="ja-JP" dirty="0">
                <a:solidFill>
                  <a:prstClr val="black"/>
                </a:solidFill>
                <a:latin typeface="Calibri" panose="020F0502020204030204"/>
              </a:rPr>
              <a:t>IDT</a:t>
            </a:r>
            <a:r>
              <a:rPr lang="ja-JP" altLang="en-US" dirty="0">
                <a:solidFill>
                  <a:prstClr val="black"/>
                </a:solidFill>
                <a:latin typeface="Calibri" panose="020F0502020204030204"/>
              </a:rPr>
              <a:t> </a:t>
            </a:r>
            <a:r>
              <a:rPr lang="en-US" altLang="ja-JP" dirty="0">
                <a:solidFill>
                  <a:prstClr val="black"/>
                </a:solidFill>
                <a:latin typeface="Calibri" panose="020F0502020204030204"/>
              </a:rPr>
              <a:t>WG2</a:t>
            </a:r>
          </a:p>
          <a:p>
            <a:pPr algn="ctr" defTabSz="457200"/>
            <a:r>
              <a:rPr kumimoji="0" lang="en-US" altLang="ja-JP" dirty="0">
                <a:solidFill>
                  <a:prstClr val="black"/>
                </a:solidFill>
                <a:latin typeface="Calibri" panose="020F0502020204030204"/>
              </a:rPr>
              <a:t>Shin</a:t>
            </a:r>
            <a:r>
              <a:rPr kumimoji="0" lang="ja-JP" altLang="en-US" dirty="0">
                <a:solidFill>
                  <a:prstClr val="black"/>
                </a:solidFill>
                <a:latin typeface="Calibri" panose="020F0502020204030204"/>
              </a:rPr>
              <a:t> </a:t>
            </a:r>
            <a:r>
              <a:rPr kumimoji="0" lang="en-US" altLang="ja-JP" dirty="0" err="1">
                <a:solidFill>
                  <a:prstClr val="black"/>
                </a:solidFill>
                <a:latin typeface="Calibri" panose="020F0502020204030204"/>
              </a:rPr>
              <a:t>Michizono</a:t>
            </a:r>
            <a:r>
              <a:rPr kumimoji="0" lang="ja-JP" altLang="en-US" dirty="0">
                <a:solidFill>
                  <a:prstClr val="black"/>
                </a:solidFill>
                <a:latin typeface="Calibri" panose="020F0502020204030204"/>
              </a:rPr>
              <a:t> </a:t>
            </a:r>
            <a:r>
              <a:rPr kumimoji="0" lang="en-US" altLang="ja-JP" dirty="0">
                <a:solidFill>
                  <a:prstClr val="black"/>
                </a:solidFill>
                <a:latin typeface="Calibri" panose="020F0502020204030204"/>
              </a:rPr>
              <a:t>(Chair)</a:t>
            </a:r>
          </a:p>
          <a:p>
            <a:pPr algn="ctr" defTabSz="457200"/>
            <a:r>
              <a:rPr kumimoji="0" lang="en-US" altLang="ja-JP" dirty="0">
                <a:solidFill>
                  <a:prstClr val="black"/>
                </a:solidFill>
                <a:latin typeface="Calibri" panose="020F0502020204030204"/>
              </a:rPr>
              <a:t>Benno List (Deputy)</a:t>
            </a:r>
            <a:endParaRPr lang="ja-JP" altLang="en-US" dirty="0">
              <a:solidFill>
                <a:prstClr val="black"/>
              </a:solidFill>
              <a:latin typeface="Calibri" panose="020F0502020204030204"/>
            </a:endParaRPr>
          </a:p>
        </p:txBody>
      </p:sp>
      <p:sp>
        <p:nvSpPr>
          <p:cNvPr id="55" name="四角形: 角を丸くする 54">
            <a:extLst>
              <a:ext uri="{FF2B5EF4-FFF2-40B4-BE49-F238E27FC236}">
                <a16:creationId xmlns:a16="http://schemas.microsoft.com/office/drawing/2014/main" id="{4C9F8611-662A-42C6-A5AE-4E55F5A14FB8}"/>
              </a:ext>
            </a:extLst>
          </p:cNvPr>
          <p:cNvSpPr/>
          <p:nvPr/>
        </p:nvSpPr>
        <p:spPr>
          <a:xfrm>
            <a:off x="372141" y="574157"/>
            <a:ext cx="11493795" cy="6156567"/>
          </a:xfrm>
          <a:prstGeom prst="roundRect">
            <a:avLst/>
          </a:prstGeom>
          <a:noFill/>
          <a:ln w="12700" cap="flat" cmpd="sng" algn="ctr">
            <a:solidFill>
              <a:srgbClr val="4472C4">
                <a:shade val="50000"/>
              </a:srgbClr>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cxnSp>
        <p:nvCxnSpPr>
          <p:cNvPr id="56" name="直線コネクタ 55">
            <a:extLst>
              <a:ext uri="{FF2B5EF4-FFF2-40B4-BE49-F238E27FC236}">
                <a16:creationId xmlns:a16="http://schemas.microsoft.com/office/drawing/2014/main" id="{A9FC92ED-997E-4275-94F5-37CC5BC001F7}"/>
              </a:ext>
            </a:extLst>
          </p:cNvPr>
          <p:cNvCxnSpPr>
            <a:stCxn id="54" idx="2"/>
            <a:endCxn id="51" idx="0"/>
          </p:cNvCxnSpPr>
          <p:nvPr/>
        </p:nvCxnSpPr>
        <p:spPr>
          <a:xfrm>
            <a:off x="3040001" y="1695982"/>
            <a:ext cx="887063" cy="1153035"/>
          </a:xfrm>
          <a:prstGeom prst="line">
            <a:avLst/>
          </a:prstGeom>
          <a:noFill/>
          <a:ln w="6350" cap="flat" cmpd="sng" algn="ctr">
            <a:solidFill>
              <a:srgbClr val="4472C4"/>
            </a:solidFill>
            <a:prstDash val="solid"/>
            <a:miter lim="800000"/>
          </a:ln>
          <a:effectLst/>
        </p:spPr>
      </p:cxnSp>
      <p:cxnSp>
        <p:nvCxnSpPr>
          <p:cNvPr id="57" name="直線コネクタ 56">
            <a:extLst>
              <a:ext uri="{FF2B5EF4-FFF2-40B4-BE49-F238E27FC236}">
                <a16:creationId xmlns:a16="http://schemas.microsoft.com/office/drawing/2014/main" id="{B23CC665-1B22-4CD0-9475-26742A8F2D40}"/>
              </a:ext>
            </a:extLst>
          </p:cNvPr>
          <p:cNvCxnSpPr>
            <a:stCxn id="54" idx="2"/>
            <a:endCxn id="50" idx="0"/>
          </p:cNvCxnSpPr>
          <p:nvPr/>
        </p:nvCxnSpPr>
        <p:spPr>
          <a:xfrm flipH="1">
            <a:off x="1690347" y="1695982"/>
            <a:ext cx="1349654" cy="1184246"/>
          </a:xfrm>
          <a:prstGeom prst="line">
            <a:avLst/>
          </a:prstGeom>
          <a:noFill/>
          <a:ln w="6350" cap="flat" cmpd="sng" algn="ctr">
            <a:solidFill>
              <a:srgbClr val="4472C4"/>
            </a:solidFill>
            <a:prstDash val="solid"/>
            <a:miter lim="800000"/>
          </a:ln>
          <a:effectLst/>
        </p:spPr>
      </p:cxnSp>
      <p:cxnSp>
        <p:nvCxnSpPr>
          <p:cNvPr id="58" name="直線コネクタ 57">
            <a:extLst>
              <a:ext uri="{FF2B5EF4-FFF2-40B4-BE49-F238E27FC236}">
                <a16:creationId xmlns:a16="http://schemas.microsoft.com/office/drawing/2014/main" id="{9C680889-4C44-4ED0-B6A5-631258016C75}"/>
              </a:ext>
            </a:extLst>
          </p:cNvPr>
          <p:cNvCxnSpPr>
            <a:stCxn id="54" idx="2"/>
            <a:endCxn id="52" idx="0"/>
          </p:cNvCxnSpPr>
          <p:nvPr/>
        </p:nvCxnSpPr>
        <p:spPr>
          <a:xfrm>
            <a:off x="3040001" y="1695982"/>
            <a:ext cx="3581443" cy="1680972"/>
          </a:xfrm>
          <a:prstGeom prst="line">
            <a:avLst/>
          </a:prstGeom>
          <a:noFill/>
          <a:ln w="6350" cap="flat" cmpd="sng" algn="ctr">
            <a:solidFill>
              <a:srgbClr val="4472C4"/>
            </a:solidFill>
            <a:prstDash val="solid"/>
            <a:miter lim="800000"/>
          </a:ln>
          <a:effectLst/>
        </p:spPr>
      </p:cxnSp>
      <p:cxnSp>
        <p:nvCxnSpPr>
          <p:cNvPr id="59" name="直線コネクタ 58">
            <a:extLst>
              <a:ext uri="{FF2B5EF4-FFF2-40B4-BE49-F238E27FC236}">
                <a16:creationId xmlns:a16="http://schemas.microsoft.com/office/drawing/2014/main" id="{E3F9F1F6-7C6E-40CB-B4C3-BB6427F0A6E9}"/>
              </a:ext>
            </a:extLst>
          </p:cNvPr>
          <p:cNvCxnSpPr>
            <a:stCxn id="54" idx="2"/>
            <a:endCxn id="53" idx="0"/>
          </p:cNvCxnSpPr>
          <p:nvPr/>
        </p:nvCxnSpPr>
        <p:spPr>
          <a:xfrm>
            <a:off x="3040001" y="1695982"/>
            <a:ext cx="7259546" cy="1929951"/>
          </a:xfrm>
          <a:prstGeom prst="line">
            <a:avLst/>
          </a:prstGeom>
          <a:noFill/>
          <a:ln w="6350" cap="flat" cmpd="sng" algn="ctr">
            <a:solidFill>
              <a:srgbClr val="4472C4"/>
            </a:solidFill>
            <a:prstDash val="solid"/>
            <a:miter lim="800000"/>
          </a:ln>
          <a:effectLst/>
        </p:spPr>
      </p:cxnSp>
      <p:sp>
        <p:nvSpPr>
          <p:cNvPr id="60" name="テキスト ボックス 59">
            <a:extLst>
              <a:ext uri="{FF2B5EF4-FFF2-40B4-BE49-F238E27FC236}">
                <a16:creationId xmlns:a16="http://schemas.microsoft.com/office/drawing/2014/main" id="{9D9B64E3-70B8-4636-BEE3-1BE38B82DB51}"/>
              </a:ext>
            </a:extLst>
          </p:cNvPr>
          <p:cNvSpPr txBox="1"/>
          <p:nvPr/>
        </p:nvSpPr>
        <p:spPr>
          <a:xfrm>
            <a:off x="6550431" y="2864839"/>
            <a:ext cx="4913525" cy="369332"/>
          </a:xfrm>
          <a:prstGeom prst="rect">
            <a:avLst/>
          </a:prstGeom>
          <a:noFill/>
        </p:spPr>
        <p:txBody>
          <a:bodyPr wrap="none" rtlCol="0">
            <a:spAutoFit/>
          </a:bodyPr>
          <a:lstStyle/>
          <a:p>
            <a:pPr defTabSz="457200"/>
            <a:r>
              <a:rPr lang="en-US" altLang="ja-JP" dirty="0">
                <a:solidFill>
                  <a:prstClr val="black"/>
                </a:solidFill>
                <a:latin typeface="Calibri" panose="020F0502020204030204"/>
              </a:rPr>
              <a:t>All members belong to some sub-group(s).</a:t>
            </a:r>
            <a:endParaRPr lang="ja-JP" altLang="en-US" dirty="0">
              <a:solidFill>
                <a:prstClr val="black"/>
              </a:solidFill>
              <a:latin typeface="Calibri" panose="020F0502020204030204"/>
            </a:endParaRPr>
          </a:p>
        </p:txBody>
      </p:sp>
      <p:sp>
        <p:nvSpPr>
          <p:cNvPr id="61" name="テキスト ボックス 60">
            <a:extLst>
              <a:ext uri="{FF2B5EF4-FFF2-40B4-BE49-F238E27FC236}">
                <a16:creationId xmlns:a16="http://schemas.microsoft.com/office/drawing/2014/main" id="{2D51CF87-2A77-4D42-8A4B-A50E11AD69E5}"/>
              </a:ext>
            </a:extLst>
          </p:cNvPr>
          <p:cNvSpPr txBox="1"/>
          <p:nvPr/>
        </p:nvSpPr>
        <p:spPr>
          <a:xfrm>
            <a:off x="4620316" y="0"/>
            <a:ext cx="3846694" cy="584775"/>
          </a:xfrm>
          <a:prstGeom prst="rect">
            <a:avLst/>
          </a:prstGeom>
          <a:noFill/>
        </p:spPr>
        <p:txBody>
          <a:bodyPr wrap="none" rtlCol="0">
            <a:spAutoFit/>
          </a:bodyPr>
          <a:lstStyle/>
          <a:p>
            <a:pPr defTabSz="457200"/>
            <a:r>
              <a:rPr lang="en-US" altLang="ja-JP" sz="3200" dirty="0">
                <a:solidFill>
                  <a:prstClr val="black"/>
                </a:solidFill>
                <a:latin typeface="Calibri Light" panose="020F0302020204030204"/>
                <a:cs typeface="Calibri" panose="020F0502020204030204" pitchFamily="34" charset="0"/>
              </a:rPr>
              <a:t>IDT-WG2 organization</a:t>
            </a:r>
            <a:endParaRPr lang="ja-JP" altLang="en-US" sz="3200" dirty="0">
              <a:solidFill>
                <a:prstClr val="black"/>
              </a:solidFill>
              <a:latin typeface="Calibri Light" panose="020F0302020204030204"/>
              <a:cs typeface="Calibri" panose="020F0502020204030204" pitchFamily="34" charset="0"/>
            </a:endParaRPr>
          </a:p>
        </p:txBody>
      </p:sp>
      <p:sp>
        <p:nvSpPr>
          <p:cNvPr id="62" name="テキスト ボックス 61">
            <a:extLst>
              <a:ext uri="{FF2B5EF4-FFF2-40B4-BE49-F238E27FC236}">
                <a16:creationId xmlns:a16="http://schemas.microsoft.com/office/drawing/2014/main" id="{8FD6188D-6A8F-4EDA-ABE7-EE29EEA88006}"/>
              </a:ext>
            </a:extLst>
          </p:cNvPr>
          <p:cNvSpPr txBox="1"/>
          <p:nvPr/>
        </p:nvSpPr>
        <p:spPr>
          <a:xfrm>
            <a:off x="5887303" y="655508"/>
            <a:ext cx="6020879" cy="2246769"/>
          </a:xfrm>
          <a:prstGeom prst="rect">
            <a:avLst/>
          </a:prstGeom>
          <a:noFill/>
        </p:spPr>
        <p:txBody>
          <a:bodyPr wrap="none" rtlCol="0">
            <a:spAutoFit/>
          </a:bodyPr>
          <a:lstStyle/>
          <a:p>
            <a:pPr defTabSz="457200"/>
            <a:r>
              <a:rPr lang="en-US" altLang="ja-JP" sz="2000" b="1" i="1" dirty="0">
                <a:solidFill>
                  <a:prstClr val="black"/>
                </a:solidFill>
                <a:latin typeface="Calibri" panose="020F0502020204030204"/>
              </a:rPr>
              <a:t>Charges</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of</a:t>
            </a:r>
            <a:r>
              <a:rPr lang="ja-JP" altLang="en-US" sz="2000" b="1" i="1" dirty="0">
                <a:solidFill>
                  <a:prstClr val="black"/>
                </a:solidFill>
                <a:latin typeface="Calibri" panose="020F0502020204030204"/>
              </a:rPr>
              <a:t> </a:t>
            </a:r>
            <a:r>
              <a:rPr lang="en-US" altLang="ja-JP" sz="2000" b="1" i="1" dirty="0">
                <a:solidFill>
                  <a:prstClr val="black"/>
                </a:solidFill>
                <a:latin typeface="Calibri" panose="020F0502020204030204"/>
              </a:rPr>
              <a:t>Sub-groups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Discuss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and coordinate the</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topics</a:t>
            </a:r>
            <a:r>
              <a:rPr lang="ja-JP" altLang="en-US" sz="2000" dirty="0">
                <a:solidFill>
                  <a:prstClr val="black"/>
                </a:solidFill>
                <a:latin typeface="Calibri" panose="020F0502020204030204"/>
              </a:rPr>
              <a:t> </a:t>
            </a:r>
            <a:r>
              <a:rPr lang="en-US" altLang="ja-JP" sz="2000" dirty="0">
                <a:solidFill>
                  <a:prstClr val="black"/>
                </a:solidFill>
                <a:latin typeface="Calibri" panose="020F0502020204030204"/>
              </a:rPr>
              <a:t>for</a:t>
            </a:r>
            <a:r>
              <a:rPr lang="ja-JP" altLang="en-US" sz="2000" dirty="0">
                <a:solidFill>
                  <a:prstClr val="black"/>
                </a:solidFill>
                <a:latin typeface="Calibri" panose="020F0502020204030204"/>
              </a:rPr>
              <a:t> </a:t>
            </a:r>
            <a:endParaRPr lang="en-US" altLang="ja-JP" sz="2000" dirty="0">
              <a:solidFill>
                <a:prstClr val="black"/>
              </a:solidFill>
              <a:latin typeface="Calibri" panose="020F0502020204030204"/>
            </a:endParaRPr>
          </a:p>
          <a:p>
            <a:pPr defTabSz="457200"/>
            <a:r>
              <a:rPr lang="en-US" altLang="ja-JP" sz="2000" dirty="0">
                <a:solidFill>
                  <a:prstClr val="black"/>
                </a:solidFill>
                <a:latin typeface="Calibri" panose="020F0502020204030204"/>
              </a:rPr>
              <a:t>	- technical preparation (remaining topics) at Pre-lab</a:t>
            </a:r>
          </a:p>
          <a:p>
            <a:pPr defTabSz="457200"/>
            <a:r>
              <a:rPr lang="en-US" altLang="ja-JP" sz="2000" dirty="0">
                <a:solidFill>
                  <a:prstClr val="black"/>
                </a:solidFill>
                <a:latin typeface="Calibri" panose="020F0502020204030204"/>
              </a:rPr>
              <a:t>	- preparation for mass production at Pre-lab</a:t>
            </a:r>
          </a:p>
          <a:p>
            <a:pPr defTabSz="457200"/>
            <a:r>
              <a:rPr lang="en-US" altLang="ja-JP" sz="2000" dirty="0">
                <a:solidFill>
                  <a:prstClr val="black"/>
                </a:solidFill>
                <a:latin typeface="Calibri" panose="020F0502020204030204"/>
              </a:rPr>
              <a:t>	- possible schedule at Pre-lab</a:t>
            </a:r>
          </a:p>
          <a:p>
            <a:pPr defTabSz="457200"/>
            <a:r>
              <a:rPr lang="en-US" altLang="ja-JP" sz="2000" dirty="0">
                <a:solidFill>
                  <a:prstClr val="black"/>
                </a:solidFill>
                <a:latin typeface="Calibri" panose="020F0502020204030204"/>
              </a:rPr>
              <a:t>	- international sharing candidates of these activities</a:t>
            </a:r>
          </a:p>
          <a:p>
            <a:pPr marL="342900" indent="-342900" defTabSz="457200">
              <a:buFont typeface="Wingdings" panose="05000000000000000000" pitchFamily="2" charset="2"/>
              <a:buChar char="n"/>
            </a:pPr>
            <a:r>
              <a:rPr lang="en-US" altLang="ja-JP" sz="2000" dirty="0">
                <a:solidFill>
                  <a:prstClr val="black"/>
                </a:solidFill>
                <a:latin typeface="Calibri" panose="020F0502020204030204"/>
              </a:rPr>
              <a:t>Report to the IDT-WG2</a:t>
            </a:r>
            <a:endParaRPr lang="ja-JP" altLang="en-US" sz="2000" dirty="0">
              <a:solidFill>
                <a:prstClr val="black"/>
              </a:solidFill>
              <a:latin typeface="Calibri" panose="020F0502020204030204"/>
            </a:endParaRPr>
          </a:p>
        </p:txBody>
      </p:sp>
    </p:spTree>
    <p:extLst>
      <p:ext uri="{BB962C8B-B14F-4D97-AF65-F5344CB8AC3E}">
        <p14:creationId xmlns:p14="http://schemas.microsoft.com/office/powerpoint/2010/main" val="30167319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3</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Brief report of KEK-DOE meeting</a:t>
            </a:r>
            <a:endParaRPr kumimoji="1" lang="ja-JP" altLang="en-US" sz="4400" dirty="0">
              <a:latin typeface="Times New Roman" panose="02020603050405020304" pitchFamily="18" charset="0"/>
              <a:cs typeface="Times New Roman" panose="02020603050405020304" pitchFamily="18" charset="0"/>
            </a:endParaRPr>
          </a:p>
        </p:txBody>
      </p:sp>
      <p:sp>
        <p:nvSpPr>
          <p:cNvPr id="8" name="テキスト ボックス 7">
            <a:extLst>
              <a:ext uri="{FF2B5EF4-FFF2-40B4-BE49-F238E27FC236}">
                <a16:creationId xmlns:a16="http://schemas.microsoft.com/office/drawing/2014/main" id="{581E1624-9B2C-46D6-9C6F-F9ECFB17D452}"/>
              </a:ext>
            </a:extLst>
          </p:cNvPr>
          <p:cNvSpPr txBox="1"/>
          <p:nvPr/>
        </p:nvSpPr>
        <p:spPr>
          <a:xfrm>
            <a:off x="0" y="998036"/>
            <a:ext cx="12192000" cy="4093428"/>
          </a:xfrm>
          <a:prstGeom prst="rect">
            <a:avLst/>
          </a:prstGeom>
          <a:noFill/>
        </p:spPr>
        <p:txBody>
          <a:bodyPr wrap="square" rtlCol="0">
            <a:spAutoFit/>
          </a:bodyPr>
          <a:lstStyle/>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The meeting done at 7:00~8:22 on 27/Oct (JST)</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Organized by A. Lankford</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35 people attended</a:t>
            </a:r>
          </a:p>
          <a:p>
            <a:pPr marL="800100" lvl="1"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Japan: S. </a:t>
            </a:r>
            <a:r>
              <a:rPr kumimoji="1" lang="en-US" altLang="ja-JP" sz="2000" dirty="0" err="1">
                <a:latin typeface="Times New Roman" panose="02020603050405020304" pitchFamily="18" charset="0"/>
                <a:cs typeface="Times New Roman" panose="02020603050405020304" pitchFamily="18" charset="0"/>
              </a:rPr>
              <a:t>Michizono</a:t>
            </a:r>
            <a:r>
              <a:rPr kumimoji="1" lang="en-US" altLang="ja-JP" sz="2000" dirty="0">
                <a:latin typeface="Times New Roman" panose="02020603050405020304" pitchFamily="18" charset="0"/>
                <a:cs typeface="Times New Roman" panose="02020603050405020304" pitchFamily="18" charset="0"/>
              </a:rPr>
              <a:t>, A. Yamamoto, K. </a:t>
            </a:r>
            <a:r>
              <a:rPr kumimoji="1" lang="en-US" altLang="ja-JP" sz="2000" dirty="0" err="1">
                <a:latin typeface="Times New Roman" panose="02020603050405020304" pitchFamily="18" charset="0"/>
                <a:cs typeface="Times New Roman" panose="02020603050405020304" pitchFamily="18" charset="0"/>
              </a:rPr>
              <a:t>Yokoya</a:t>
            </a:r>
            <a:r>
              <a:rPr kumimoji="1" lang="en-US" altLang="ja-JP" sz="2000" dirty="0">
                <a:latin typeface="Times New Roman" panose="02020603050405020304" pitchFamily="18" charset="0"/>
                <a:cs typeface="Times New Roman" panose="02020603050405020304" pitchFamily="18" charset="0"/>
              </a:rPr>
              <a:t>, N. </a:t>
            </a:r>
            <a:r>
              <a:rPr kumimoji="1" lang="en-US" altLang="ja-JP" sz="2000" dirty="0" err="1">
                <a:latin typeface="Times New Roman" panose="02020603050405020304" pitchFamily="18" charset="0"/>
                <a:cs typeface="Times New Roman" panose="02020603050405020304" pitchFamily="18" charset="0"/>
              </a:rPr>
              <a:t>Terunuma</a:t>
            </a:r>
            <a:r>
              <a:rPr kumimoji="1" lang="en-US" altLang="ja-JP" sz="2000" dirty="0">
                <a:latin typeface="Times New Roman" panose="02020603050405020304" pitchFamily="18" charset="0"/>
                <a:cs typeface="Times New Roman" panose="02020603050405020304" pitchFamily="18" charset="0"/>
              </a:rPr>
              <a:t>, Kirk</a:t>
            </a:r>
          </a:p>
          <a:p>
            <a:pPr marL="800100" lvl="1" indent="-342900">
              <a:buFont typeface="Wingdings" panose="05000000000000000000" pitchFamily="2" charset="2"/>
              <a:buChar char="l"/>
            </a:pPr>
            <a:r>
              <a:rPr lang="en-US" altLang="ja-JP" sz="2000" dirty="0">
                <a:latin typeface="Times New Roman" panose="02020603050405020304" pitchFamily="18" charset="0"/>
                <a:cs typeface="Times New Roman" panose="02020603050405020304" pitchFamily="18" charset="0"/>
              </a:rPr>
              <a:t>M</a:t>
            </a:r>
            <a:r>
              <a:rPr kumimoji="1" lang="en-US" altLang="ja-JP" sz="2000" dirty="0">
                <a:latin typeface="Times New Roman" panose="02020603050405020304" pitchFamily="18" charset="0"/>
                <a:cs typeface="Times New Roman" panose="02020603050405020304" pitchFamily="18" charset="0"/>
              </a:rPr>
              <a:t>embers of SRF subgroup in Americas: R. </a:t>
            </a:r>
            <a:r>
              <a:rPr kumimoji="1" lang="en-US" altLang="ja-JP" sz="2000" dirty="0" err="1">
                <a:latin typeface="Times New Roman" panose="02020603050405020304" pitchFamily="18" charset="0"/>
                <a:cs typeface="Times New Roman" panose="02020603050405020304" pitchFamily="18" charset="0"/>
              </a:rPr>
              <a:t>Rimmer</a:t>
            </a:r>
            <a:r>
              <a:rPr kumimoji="1" lang="en-US" altLang="ja-JP" sz="2000" dirty="0">
                <a:latin typeface="Times New Roman" panose="02020603050405020304" pitchFamily="18" charset="0"/>
                <a:cs typeface="Times New Roman" panose="02020603050405020304" pitchFamily="18" charset="0"/>
              </a:rPr>
              <a:t>, M. </a:t>
            </a:r>
            <a:r>
              <a:rPr kumimoji="1" lang="en-US" altLang="ja-JP" sz="2000" dirty="0" err="1">
                <a:latin typeface="Times New Roman" panose="02020603050405020304" pitchFamily="18" charset="0"/>
                <a:cs typeface="Times New Roman" panose="02020603050405020304" pitchFamily="18" charset="0"/>
              </a:rPr>
              <a:t>Liepe</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Laxdal</a:t>
            </a:r>
            <a:r>
              <a:rPr kumimoji="1" lang="en-US" altLang="ja-JP" sz="2000" dirty="0">
                <a:latin typeface="Times New Roman" panose="02020603050405020304" pitchFamily="18" charset="0"/>
                <a:cs typeface="Times New Roman" panose="02020603050405020304" pitchFamily="18" charset="0"/>
              </a:rPr>
              <a:t>, R. </a:t>
            </a:r>
            <a:r>
              <a:rPr kumimoji="1" lang="en-US" altLang="ja-JP" sz="2000" dirty="0" err="1">
                <a:latin typeface="Times New Roman" panose="02020603050405020304" pitchFamily="18" charset="0"/>
                <a:cs typeface="Times New Roman" panose="02020603050405020304" pitchFamily="18" charset="0"/>
              </a:rPr>
              <a:t>Geng</a:t>
            </a:r>
            <a:r>
              <a:rPr kumimoji="1" lang="en-US" altLang="ja-JP" sz="2000" dirty="0">
                <a:latin typeface="Times New Roman" panose="02020603050405020304" pitchFamily="18" charset="0"/>
                <a:cs typeface="Times New Roman" panose="02020603050405020304" pitchFamily="18" charset="0"/>
              </a:rPr>
              <a:t>, S. Posen</a:t>
            </a:r>
          </a:p>
          <a:p>
            <a:pPr marL="342900" indent="-342900">
              <a:buFont typeface="Wingdings" panose="05000000000000000000" pitchFamily="2" charset="2"/>
              <a:buChar char="l"/>
            </a:pPr>
            <a:endParaRPr kumimoji="1"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lang="en-US" altLang="ja-JP" sz="2000" dirty="0" err="1">
                <a:latin typeface="Times New Roman" panose="02020603050405020304" pitchFamily="18" charset="0"/>
                <a:cs typeface="Times New Roman" panose="02020603050405020304" pitchFamily="18" charset="0"/>
              </a:rPr>
              <a:t>Michizono</a:t>
            </a:r>
            <a:r>
              <a:rPr lang="en-US" altLang="ja-JP" sz="2000" dirty="0">
                <a:latin typeface="Times New Roman" panose="02020603050405020304" pitchFamily="18" charset="0"/>
                <a:cs typeface="Times New Roman" panose="02020603050405020304" pitchFamily="18" charset="0"/>
              </a:rPr>
              <a:t>-san presented ILC overview, IDT, technical preparation, budget request from KEK, Recommendations on ILC Project Implementation, SCRF, positron source, damping ring, final focus system, beam dump, potential US accelerator contribution, and so on.</a:t>
            </a:r>
          </a:p>
          <a:p>
            <a:pPr marL="342900" indent="-342900">
              <a:buFont typeface="Wingdings" panose="05000000000000000000" pitchFamily="2" charset="2"/>
              <a:buChar char="l"/>
            </a:pPr>
            <a:endParaRPr lang="en-US" altLang="ja-JP"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l"/>
            </a:pPr>
            <a:r>
              <a:rPr kumimoji="1" lang="en-US" altLang="ja-JP" sz="2000" dirty="0">
                <a:latin typeface="Times New Roman" panose="02020603050405020304" pitchFamily="18" charset="0"/>
                <a:cs typeface="Times New Roman" panose="02020603050405020304" pitchFamily="18" charset="0"/>
              </a:rPr>
              <a:t>A lot of discussions/questions/comments</a:t>
            </a:r>
            <a:endParaRPr kumimoji="1" lang="ja-JP"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52501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4</a:t>
            </a:fld>
            <a:endParaRPr kumimoji="1" lang="ja-JP" altLang="en-US" sz="1400">
              <a:latin typeface="Times New Roman" panose="02020603050405020304" pitchFamily="18" charset="0"/>
              <a:cs typeface="Times New Roman" panose="02020603050405020304" pitchFamily="18" charset="0"/>
            </a:endParaRPr>
          </a:p>
        </p:txBody>
      </p:sp>
      <p:graphicFrame>
        <p:nvGraphicFramePr>
          <p:cNvPr id="8" name="表 8">
            <a:extLst>
              <a:ext uri="{FF2B5EF4-FFF2-40B4-BE49-F238E27FC236}">
                <a16:creationId xmlns:a16="http://schemas.microsoft.com/office/drawing/2014/main" id="{5F34F4E5-A655-4FBE-A719-FF52F17E9693}"/>
              </a:ext>
            </a:extLst>
          </p:cNvPr>
          <p:cNvGraphicFramePr>
            <a:graphicFrameLocks noGrp="1"/>
          </p:cNvGraphicFramePr>
          <p:nvPr>
            <p:extLst>
              <p:ext uri="{D42A27DB-BD31-4B8C-83A1-F6EECF244321}">
                <p14:modId xmlns:p14="http://schemas.microsoft.com/office/powerpoint/2010/main" val="2399026462"/>
              </p:ext>
            </p:extLst>
          </p:nvPr>
        </p:nvGraphicFramePr>
        <p:xfrm>
          <a:off x="-1" y="1055962"/>
          <a:ext cx="12191998" cy="4820920"/>
        </p:xfrm>
        <a:graphic>
          <a:graphicData uri="http://schemas.openxmlformats.org/drawingml/2006/table">
            <a:tbl>
              <a:tblPr firstRow="1" bandRow="1">
                <a:tableStyleId>{5940675A-B579-460E-94D1-54222C63F5DA}</a:tableStyleId>
              </a:tblPr>
              <a:tblGrid>
                <a:gridCol w="1272211">
                  <a:extLst>
                    <a:ext uri="{9D8B030D-6E8A-4147-A177-3AD203B41FA5}">
                      <a16:colId xmlns:a16="http://schemas.microsoft.com/office/drawing/2014/main" val="2874742148"/>
                    </a:ext>
                  </a:extLst>
                </a:gridCol>
                <a:gridCol w="1806082">
                  <a:extLst>
                    <a:ext uri="{9D8B030D-6E8A-4147-A177-3AD203B41FA5}">
                      <a16:colId xmlns:a16="http://schemas.microsoft.com/office/drawing/2014/main" val="3544904016"/>
                    </a:ext>
                  </a:extLst>
                </a:gridCol>
                <a:gridCol w="9113705">
                  <a:extLst>
                    <a:ext uri="{9D8B030D-6E8A-4147-A177-3AD203B41FA5}">
                      <a16:colId xmlns:a16="http://schemas.microsoft.com/office/drawing/2014/main" val="1262205968"/>
                    </a:ext>
                  </a:extLst>
                </a:gridCol>
              </a:tblGrid>
              <a:tr h="370840">
                <a:tc>
                  <a:txBody>
                    <a:bodyPr/>
                    <a:lstStyle/>
                    <a:p>
                      <a:pPr algn="ctr"/>
                      <a:r>
                        <a:rPr kumimoji="1" lang="en-US" altLang="ja-JP" b="1" dirty="0">
                          <a:latin typeface="Times New Roman" panose="02020603050405020304" pitchFamily="18" charset="0"/>
                          <a:cs typeface="Times New Roman" panose="02020603050405020304" pitchFamily="18" charset="0"/>
                        </a:rPr>
                        <a:t>Meeting #</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b="1" dirty="0">
                          <a:latin typeface="Times New Roman" panose="02020603050405020304" pitchFamily="18" charset="0"/>
                          <a:cs typeface="Times New Roman" panose="02020603050405020304" pitchFamily="18" charset="0"/>
                        </a:rPr>
                        <a:t>Date</a:t>
                      </a:r>
                      <a:endParaRPr kumimoji="1" lang="ja-JP" altLang="en-US" b="1" dirty="0">
                        <a:latin typeface="Times New Roman" panose="02020603050405020304" pitchFamily="18" charset="0"/>
                        <a:cs typeface="Times New Roman" panose="02020603050405020304" pitchFamily="18" charset="0"/>
                      </a:endParaRPr>
                    </a:p>
                  </a:txBody>
                  <a:tcPr/>
                </a:tc>
                <a:tc>
                  <a:txBody>
                    <a:bodyPr/>
                    <a:lstStyle/>
                    <a:p>
                      <a:r>
                        <a:rPr kumimoji="1" lang="en-US" altLang="ja-JP" b="1" dirty="0">
                          <a:latin typeface="Times New Roman" panose="02020603050405020304" pitchFamily="18" charset="0"/>
                          <a:cs typeface="Times New Roman" panose="02020603050405020304" pitchFamily="18" charset="0"/>
                        </a:rPr>
                        <a:t>Contents</a:t>
                      </a:r>
                      <a:endParaRPr kumimoji="1" lang="ja-JP" altLang="en-US" b="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412549950"/>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1</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29/Sep/2020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introduction, member list, schedule/work items in technical preparation, discussions</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871443006"/>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2</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13/Oct/2020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New member, discussions on how many cavities/CMs to be produced, AWLC2020</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331921610"/>
                  </a:ext>
                </a:extLst>
              </a:tr>
              <a:tr h="370840">
                <a:tc>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19~22/Oct/2020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AWLC2020 on virtual</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727159709"/>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3</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27/Oct/2020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Brief report of KEK-DOE mtg and AWLC, discussions on main items in technical preparation</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292175428"/>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4</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10/Nov/2020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endParaRPr kumimoji="1" lang="ja-JP" altLang="en-US">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42386377"/>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5</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24/Nov/2020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endParaRPr kumimoji="1" lang="ja-JP" altLang="en-US">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788255996"/>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6</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8/Dec/2020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endParaRPr kumimoji="1" lang="ja-JP" altLang="en-US">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620207248"/>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7</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22/Dec/2020</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Draft of sharing work items in technical preparation period</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814345193"/>
                  </a:ext>
                </a:extLst>
              </a:tr>
              <a:tr h="370840">
                <a:tc>
                  <a:txBody>
                    <a:bodyPr/>
                    <a:lstStyle/>
                    <a:p>
                      <a:pPr algn="ctr"/>
                      <a:r>
                        <a:rPr kumimoji="1" lang="en-US" altLang="ja-JP" dirty="0">
                          <a:latin typeface="Times New Roman" panose="02020603050405020304" pitchFamily="18" charset="0"/>
                          <a:cs typeface="Times New Roman" panose="02020603050405020304" pitchFamily="18" charset="0"/>
                        </a:rPr>
                        <a:t>?</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12/Jan/2021?</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70315989"/>
                  </a:ext>
                </a:extLst>
              </a:tr>
              <a:tr h="370840">
                <a:tc>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latin typeface="Times New Roman" panose="02020603050405020304" pitchFamily="18" charset="0"/>
                          <a:cs typeface="Times New Roman" panose="02020603050405020304" pitchFamily="18" charset="0"/>
                        </a:rPr>
                        <a:t>Feb/2021</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First draft of budget request in each region/lab., Submission to WG1/EB</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963517924"/>
                  </a:ext>
                </a:extLst>
              </a:tr>
              <a:tr h="370840">
                <a:tc>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Preparation for MOU between/among laboratories</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201943168"/>
                  </a:ext>
                </a:extLst>
              </a:tr>
              <a:tr h="370840">
                <a:tc>
                  <a:txBody>
                    <a:bodyPr/>
                    <a:lstStyle/>
                    <a:p>
                      <a:pPr algn="ctr"/>
                      <a:endParaRPr kumimoji="1" lang="ja-JP" altLang="en-US" dirty="0">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err="1">
                          <a:latin typeface="Times New Roman" panose="02020603050405020304" pitchFamily="18" charset="0"/>
                          <a:cs typeface="Times New Roman" panose="02020603050405020304" pitchFamily="18" charset="0"/>
                        </a:rPr>
                        <a:t>Jun~Jul</a:t>
                      </a:r>
                      <a:r>
                        <a:rPr kumimoji="1" lang="en-US" altLang="ja-JP" dirty="0">
                          <a:latin typeface="Times New Roman" panose="02020603050405020304" pitchFamily="18" charset="0"/>
                          <a:cs typeface="Times New Roman" panose="02020603050405020304" pitchFamily="18" charset="0"/>
                        </a:rPr>
                        <a:t>/2021</a:t>
                      </a:r>
                      <a:endParaRPr kumimoji="1" lang="ja-JP" altLang="en-US" dirty="0">
                        <a:latin typeface="Times New Roman" panose="02020603050405020304" pitchFamily="18" charset="0"/>
                        <a:cs typeface="Times New Roman" panose="02020603050405020304" pitchFamily="18" charset="0"/>
                      </a:endParaRPr>
                    </a:p>
                  </a:txBody>
                  <a:tcPr/>
                </a:tc>
                <a:tc>
                  <a:txBody>
                    <a:bodyPr/>
                    <a:lstStyle/>
                    <a:p>
                      <a:r>
                        <a:rPr kumimoji="1" lang="en-US" altLang="ja-JP" dirty="0">
                          <a:latin typeface="Times New Roman" panose="02020603050405020304" pitchFamily="18" charset="0"/>
                          <a:cs typeface="Times New Roman" panose="02020603050405020304" pitchFamily="18" charset="0"/>
                        </a:rPr>
                        <a:t>Submission of budget request to MEXT, in case of Japan</a:t>
                      </a:r>
                      <a:endParaRPr kumimoji="1" lang="ja-JP" altLang="en-US"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76544966"/>
                  </a:ext>
                </a:extLst>
              </a:tr>
            </a:tbl>
          </a:graphicData>
        </a:graphic>
      </p:graphicFrame>
      <p:sp>
        <p:nvSpPr>
          <p:cNvPr id="10" name="テキスト ボックス 9">
            <a:extLst>
              <a:ext uri="{FF2B5EF4-FFF2-40B4-BE49-F238E27FC236}">
                <a16:creationId xmlns:a16="http://schemas.microsoft.com/office/drawing/2014/main" id="{443E903F-4F10-4164-97E1-904CF40718FC}"/>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Schedule of SRF subgroup meeting in IDT/WG2</a:t>
            </a:r>
            <a:endParaRPr kumimoji="1" lang="ja-JP" altLang="en-US" sz="4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32041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5</a:t>
            </a:fld>
            <a:endParaRPr kumimoji="1" lang="ja-JP" altLang="en-US" sz="1400">
              <a:latin typeface="Times New Roman" panose="02020603050405020304" pitchFamily="18" charset="0"/>
              <a:cs typeface="Times New Roman" panose="02020603050405020304" pitchFamily="18" charset="0"/>
            </a:endParaRPr>
          </a:p>
        </p:txBody>
      </p:sp>
      <p:sp>
        <p:nvSpPr>
          <p:cNvPr id="12" name="タイトル 12">
            <a:extLst>
              <a:ext uri="{FF2B5EF4-FFF2-40B4-BE49-F238E27FC236}">
                <a16:creationId xmlns:a16="http://schemas.microsoft.com/office/drawing/2014/main" id="{CEC83AE3-835F-4C9A-8642-EF7C98B5B9C6}"/>
              </a:ext>
            </a:extLst>
          </p:cNvPr>
          <p:cNvSpPr txBox="1">
            <a:spLocks/>
          </p:cNvSpPr>
          <p:nvPr/>
        </p:nvSpPr>
        <p:spPr>
          <a:xfrm>
            <a:off x="-1" y="0"/>
            <a:ext cx="12188825" cy="1295400"/>
          </a:xfrm>
          <a:prstGeom prst="rect">
            <a:avLst/>
          </a:prstGeom>
        </p:spPr>
        <p:txBody>
          <a:bodyPr vert="horz" lIns="91440" tIns="45720" rIns="91440" bIns="45720" rtlCol="0" anchor="ctr">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r>
              <a:rPr lang="en-US" altLang="ja-JP" sz="3600" dirty="0">
                <a:latin typeface="Times New Roman" panose="02020603050405020304" pitchFamily="18" charset="0"/>
                <a:cs typeface="Times New Roman" panose="02020603050405020304" pitchFamily="18" charset="0"/>
              </a:rPr>
              <a:t>Main discussion items based on </a:t>
            </a:r>
            <a:br>
              <a:rPr lang="en-US" altLang="ja-JP" sz="3600" dirty="0">
                <a:latin typeface="Times New Roman" panose="02020603050405020304" pitchFamily="18" charset="0"/>
                <a:cs typeface="Times New Roman" panose="02020603050405020304" pitchFamily="18" charset="0"/>
              </a:rPr>
            </a:br>
            <a:r>
              <a:rPr lang="en-US" altLang="ja-JP" sz="3600" dirty="0">
                <a:latin typeface="Times New Roman" panose="02020603050405020304" pitchFamily="18" charset="0"/>
                <a:cs typeface="Times New Roman" panose="02020603050405020304" pitchFamily="18" charset="0"/>
              </a:rPr>
              <a:t>“</a:t>
            </a:r>
            <a:r>
              <a:rPr lang="en-US" altLang="ja-JP" sz="3600" dirty="0">
                <a:latin typeface="Times New Roman" panose="02020603050405020304" pitchFamily="18" charset="0"/>
                <a:ea typeface="Meiryo UI" panose="020B0604030504040204" pitchFamily="50" charset="-128"/>
                <a:cs typeface="Times New Roman" panose="02020603050405020304" pitchFamily="18" charset="0"/>
              </a:rPr>
              <a:t>Recommendations on ILC Project Implementation”</a:t>
            </a:r>
            <a:endParaRPr lang="ja-JP" altLang="en-US" sz="3600" dirty="0">
              <a:latin typeface="Times New Roman" panose="02020603050405020304" pitchFamily="18" charset="0"/>
              <a:cs typeface="Times New Roman" panose="02020603050405020304" pitchFamily="18" charset="0"/>
            </a:endParaRPr>
          </a:p>
        </p:txBody>
      </p:sp>
      <p:sp>
        <p:nvSpPr>
          <p:cNvPr id="13" name="テキスト ボックス 12">
            <a:extLst>
              <a:ext uri="{FF2B5EF4-FFF2-40B4-BE49-F238E27FC236}">
                <a16:creationId xmlns:a16="http://schemas.microsoft.com/office/drawing/2014/main" id="{F28EC53F-C940-4E15-934B-2199DA8649E3}"/>
              </a:ext>
            </a:extLst>
          </p:cNvPr>
          <p:cNvSpPr txBox="1"/>
          <p:nvPr/>
        </p:nvSpPr>
        <p:spPr>
          <a:xfrm>
            <a:off x="0" y="1340971"/>
            <a:ext cx="12192000" cy="4893647"/>
          </a:xfrm>
          <a:prstGeom prst="rect">
            <a:avLst/>
          </a:prstGeom>
          <a:noFill/>
        </p:spPr>
        <p:txBody>
          <a:bodyPr wrap="square" rtlCol="0">
            <a:spAutoFit/>
          </a:bodyPr>
          <a:lstStyle/>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Cavity and cryomodule production</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100 cavities produced in preparation for mass production</a:t>
            </a:r>
          </a:p>
          <a:p>
            <a:pPr marL="1200150" lvl="2"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~1% of full production</a:t>
            </a:r>
          </a:p>
          <a:p>
            <a:pPr marL="1200150" lvl="2" indent="-285750">
              <a:buFont typeface="Wingdings" panose="05000000000000000000" pitchFamily="2" charset="2"/>
              <a:buChar char="u"/>
            </a:pPr>
            <a:r>
              <a:rPr kumimoji="1" lang="en-US" altLang="ja-JP" sz="2000" dirty="0">
                <a:latin typeface="Times New Roman" panose="02020603050405020304" pitchFamily="18" charset="0"/>
                <a:ea typeface="Meiryo UI" panose="020B0604030504040204" pitchFamily="50" charset="-128"/>
                <a:cs typeface="Times New Roman" panose="02020603050405020304" pitchFamily="18" charset="0"/>
              </a:rPr>
              <a:t>Japan: 50 cavities, other regions/countries: 50 cavities</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By new cost-effective production method</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Plug-compatibility re-confirmed/re-established</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To be checked RF performance/success yield</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High pressure gas regulation in Japan (cavity/cryomodule production)</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Coupler/tuner improved/produced/assembled/tested</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Cryomodule production/test</a:t>
            </a:r>
          </a:p>
          <a:p>
            <a:pPr marL="285750" indent="-285750">
              <a:buFont typeface="Wingdings" panose="05000000000000000000" pitchFamily="2" charset="2"/>
              <a:buChar char="u"/>
            </a:pPr>
            <a:r>
              <a:rPr kumimoji="1" lang="en-US" altLang="ja-JP" sz="2800" dirty="0">
                <a:latin typeface="Times New Roman" panose="02020603050405020304" pitchFamily="18" charset="0"/>
                <a:ea typeface="Meiryo UI" panose="020B0604030504040204" pitchFamily="50" charset="-128"/>
                <a:cs typeface="Times New Roman" panose="02020603050405020304" pitchFamily="18" charset="0"/>
              </a:rPr>
              <a:t> Cryomodule transport (“Global Cryomodule transfer”)</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Shipment/transport incl. inspection</a:t>
            </a:r>
          </a:p>
          <a:p>
            <a:pPr marL="742950" lvl="1" indent="-285750">
              <a:buFont typeface="Wingdings" panose="05000000000000000000" pitchFamily="2" charset="2"/>
              <a:buChar char="u"/>
            </a:pPr>
            <a:r>
              <a:rPr kumimoji="1" lang="en-US" altLang="ja-JP" sz="2400" dirty="0">
                <a:latin typeface="Times New Roman" panose="02020603050405020304" pitchFamily="18" charset="0"/>
                <a:ea typeface="Meiryo UI" panose="020B0604030504040204" pitchFamily="50" charset="-128"/>
                <a:cs typeface="Times New Roman" panose="02020603050405020304" pitchFamily="18" charset="0"/>
              </a:rPr>
              <a:t>RF performance rechecked after transport</a:t>
            </a:r>
          </a:p>
        </p:txBody>
      </p:sp>
      <p:sp>
        <p:nvSpPr>
          <p:cNvPr id="15" name="テキスト ボックス 14">
            <a:extLst>
              <a:ext uri="{FF2B5EF4-FFF2-40B4-BE49-F238E27FC236}">
                <a16:creationId xmlns:a16="http://schemas.microsoft.com/office/drawing/2014/main" id="{8E4A1CC4-B597-43F8-9D11-9278A088E066}"/>
              </a:ext>
            </a:extLst>
          </p:cNvPr>
          <p:cNvSpPr txBox="1"/>
          <p:nvPr/>
        </p:nvSpPr>
        <p:spPr>
          <a:xfrm>
            <a:off x="10804318" y="165398"/>
            <a:ext cx="1083310" cy="307777"/>
          </a:xfrm>
          <a:prstGeom prst="rect">
            <a:avLst/>
          </a:prstGeom>
          <a:solidFill>
            <a:schemeClr val="accent1">
              <a:lumMod val="20000"/>
              <a:lumOff val="80000"/>
            </a:schemeClr>
          </a:solidFill>
          <a:ln w="19050">
            <a:solidFill>
              <a:schemeClr val="tx1"/>
            </a:solidFill>
          </a:ln>
        </p:spPr>
        <p:txBody>
          <a:bodyPr wrap="none" rtlCol="0" anchor="ctr">
            <a:spAutoFit/>
          </a:bodyPr>
          <a:lstStyle/>
          <a:p>
            <a:pPr algn="ctr"/>
            <a:r>
              <a:rPr lang="en-US" altLang="ja-JP" sz="1400" b="1" dirty="0">
                <a:latin typeface="Times New Roman" panose="02020603050405020304" pitchFamily="18" charset="0"/>
                <a:cs typeface="Times New Roman" panose="02020603050405020304" pitchFamily="18" charset="0"/>
              </a:rPr>
              <a:t>AWLC2020</a:t>
            </a:r>
            <a:endParaRPr kumimoji="1" lang="ja-JP" altLang="en-US" sz="1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7065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6</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0"/>
            <a:ext cx="12191999" cy="769441"/>
          </a:xfrm>
          <a:prstGeom prst="rect">
            <a:avLst/>
          </a:prstGeom>
          <a:noFill/>
        </p:spPr>
        <p:txBody>
          <a:bodyPr wrap="square" rtlCol="0" anchor="ctr">
            <a:spAutoFit/>
          </a:bodyPr>
          <a:lstStyle/>
          <a:p>
            <a:pPr algn="ctr"/>
            <a:r>
              <a:rPr lang="en-US" altLang="ja-JP" sz="4400" dirty="0">
                <a:latin typeface="Times New Roman" panose="02020603050405020304" pitchFamily="18" charset="0"/>
                <a:cs typeface="Times New Roman" panose="02020603050405020304" pitchFamily="18" charset="0"/>
              </a:rPr>
              <a:t>Pre-Lab schedule (translated into table)</a:t>
            </a:r>
            <a:endParaRPr kumimoji="1" lang="ja-JP" altLang="en-US" sz="4400" dirty="0">
              <a:latin typeface="Times New Roman" panose="02020603050405020304" pitchFamily="18" charset="0"/>
              <a:cs typeface="Times New Roman" panose="02020603050405020304" pitchFamily="18" charset="0"/>
            </a:endParaRPr>
          </a:p>
        </p:txBody>
      </p:sp>
      <p:graphicFrame>
        <p:nvGraphicFramePr>
          <p:cNvPr id="3" name="表 6">
            <a:extLst>
              <a:ext uri="{FF2B5EF4-FFF2-40B4-BE49-F238E27FC236}">
                <a16:creationId xmlns:a16="http://schemas.microsoft.com/office/drawing/2014/main" id="{C9225A40-120F-4DE5-893E-2B3C23001C01}"/>
              </a:ext>
            </a:extLst>
          </p:cNvPr>
          <p:cNvGraphicFramePr>
            <a:graphicFrameLocks noGrp="1"/>
          </p:cNvGraphicFramePr>
          <p:nvPr>
            <p:extLst>
              <p:ext uri="{D42A27DB-BD31-4B8C-83A1-F6EECF244321}">
                <p14:modId xmlns:p14="http://schemas.microsoft.com/office/powerpoint/2010/main" val="4149563973"/>
              </p:ext>
            </p:extLst>
          </p:nvPr>
        </p:nvGraphicFramePr>
        <p:xfrm>
          <a:off x="0" y="926687"/>
          <a:ext cx="12192000" cy="3947159"/>
        </p:xfrm>
        <a:graphic>
          <a:graphicData uri="http://schemas.openxmlformats.org/drawingml/2006/table">
            <a:tbl>
              <a:tblPr firstRow="1" bandRow="1">
                <a:tableStyleId>{5940675A-B579-460E-94D1-54222C63F5DA}</a:tableStyleId>
              </a:tblPr>
              <a:tblGrid>
                <a:gridCol w="2955464">
                  <a:extLst>
                    <a:ext uri="{9D8B030D-6E8A-4147-A177-3AD203B41FA5}">
                      <a16:colId xmlns:a16="http://schemas.microsoft.com/office/drawing/2014/main" val="186213840"/>
                    </a:ext>
                  </a:extLst>
                </a:gridCol>
                <a:gridCol w="1154567">
                  <a:extLst>
                    <a:ext uri="{9D8B030D-6E8A-4147-A177-3AD203B41FA5}">
                      <a16:colId xmlns:a16="http://schemas.microsoft.com/office/drawing/2014/main" val="3090384331"/>
                    </a:ext>
                  </a:extLst>
                </a:gridCol>
                <a:gridCol w="1154567">
                  <a:extLst>
                    <a:ext uri="{9D8B030D-6E8A-4147-A177-3AD203B41FA5}">
                      <a16:colId xmlns:a16="http://schemas.microsoft.com/office/drawing/2014/main" val="3670882541"/>
                    </a:ext>
                  </a:extLst>
                </a:gridCol>
                <a:gridCol w="1154567">
                  <a:extLst>
                    <a:ext uri="{9D8B030D-6E8A-4147-A177-3AD203B41FA5}">
                      <a16:colId xmlns:a16="http://schemas.microsoft.com/office/drawing/2014/main" val="2211137596"/>
                    </a:ext>
                  </a:extLst>
                </a:gridCol>
                <a:gridCol w="1154567">
                  <a:extLst>
                    <a:ext uri="{9D8B030D-6E8A-4147-A177-3AD203B41FA5}">
                      <a16:colId xmlns:a16="http://schemas.microsoft.com/office/drawing/2014/main" val="765070526"/>
                    </a:ext>
                  </a:extLst>
                </a:gridCol>
                <a:gridCol w="1154567">
                  <a:extLst>
                    <a:ext uri="{9D8B030D-6E8A-4147-A177-3AD203B41FA5}">
                      <a16:colId xmlns:a16="http://schemas.microsoft.com/office/drawing/2014/main" val="3693542812"/>
                    </a:ext>
                  </a:extLst>
                </a:gridCol>
                <a:gridCol w="1154567">
                  <a:extLst>
                    <a:ext uri="{9D8B030D-6E8A-4147-A177-3AD203B41FA5}">
                      <a16:colId xmlns:a16="http://schemas.microsoft.com/office/drawing/2014/main" val="2796467799"/>
                    </a:ext>
                  </a:extLst>
                </a:gridCol>
                <a:gridCol w="1154567">
                  <a:extLst>
                    <a:ext uri="{9D8B030D-6E8A-4147-A177-3AD203B41FA5}">
                      <a16:colId xmlns:a16="http://schemas.microsoft.com/office/drawing/2014/main" val="2110261163"/>
                    </a:ext>
                  </a:extLst>
                </a:gridCol>
                <a:gridCol w="1154567">
                  <a:extLst>
                    <a:ext uri="{9D8B030D-6E8A-4147-A177-3AD203B41FA5}">
                      <a16:colId xmlns:a16="http://schemas.microsoft.com/office/drawing/2014/main" val="94209984"/>
                    </a:ext>
                  </a:extLst>
                </a:gridCol>
              </a:tblGrid>
              <a:tr h="489857">
                <a:tc>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8">
                  <a:txBody>
                    <a:bodyPr/>
                    <a:lstStyle/>
                    <a:p>
                      <a:pPr algn="ctr"/>
                      <a:r>
                        <a:rPr kumimoji="1" lang="en-US" altLang="ja-JP" sz="1800" b="1" dirty="0">
                          <a:latin typeface="Times New Roman" panose="02020603050405020304" pitchFamily="18" charset="0"/>
                          <a:cs typeface="Times New Roman" panose="02020603050405020304" pitchFamily="18" charset="0"/>
                        </a:rPr>
                        <a:t>Technical preparation period (Fiscal year)</a:t>
                      </a:r>
                      <a:endParaRPr kumimoji="1" lang="ja-JP" altLang="en-US" sz="18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78287929"/>
                  </a:ext>
                </a:extLst>
              </a:tr>
              <a:tr h="489857">
                <a:tc>
                  <a:txBody>
                    <a:bodyPr/>
                    <a:lstStyle/>
                    <a:p>
                      <a:r>
                        <a:rPr kumimoji="1" lang="en-US" altLang="ja-JP" sz="1600" b="1" dirty="0">
                          <a:latin typeface="Times New Roman" panose="02020603050405020304" pitchFamily="18" charset="0"/>
                          <a:cs typeface="Times New Roman" panose="02020603050405020304" pitchFamily="18" charset="0"/>
                        </a:rPr>
                        <a:t>Items</a:t>
                      </a:r>
                      <a:endParaRPr kumimoji="1" lang="ja-JP" altLang="en-US" sz="1600" b="1"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1</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2</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3</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tc gridSpan="2">
                  <a:txBody>
                    <a:bodyPr/>
                    <a:lstStyle/>
                    <a:p>
                      <a:pPr algn="ctr"/>
                      <a:r>
                        <a:rPr kumimoji="1" lang="en-US" altLang="ja-JP" sz="1600" b="1" dirty="0">
                          <a:latin typeface="Times New Roman" panose="02020603050405020304" pitchFamily="18" charset="0"/>
                          <a:cs typeface="Times New Roman" panose="02020603050405020304" pitchFamily="18" charset="0"/>
                        </a:rPr>
                        <a:t>4</a:t>
                      </a:r>
                      <a:endParaRPr kumimoji="1" lang="ja-JP" altLang="en-US" sz="1600" b="1" dirty="0">
                        <a:latin typeface="Times New Roman" panose="02020603050405020304" pitchFamily="18" charset="0"/>
                        <a:cs typeface="Times New Roman" panose="02020603050405020304" pitchFamily="18" charset="0"/>
                      </a:endParaRPr>
                    </a:p>
                  </a:txBody>
                  <a:tcPr anchor="ctr"/>
                </a:tc>
                <a:tc hMerge="1">
                  <a:txBody>
                    <a:bodyPr/>
                    <a:lstStyle/>
                    <a:p>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87334725"/>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down R&amp;D</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82604158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Cost estimation based on TDR</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456303350"/>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Review</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Internal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chemeClr val="accent4"/>
                    </a:solidFill>
                  </a:tcPr>
                </a:tc>
                <a:tc>
                  <a:txBody>
                    <a:bodyPr/>
                    <a:lstStyle/>
                    <a:p>
                      <a:pPr algn="ctr"/>
                      <a:r>
                        <a:rPr kumimoji="1" lang="en-US" altLang="ja-JP" sz="1400" dirty="0">
                          <a:latin typeface="Times New Roman" panose="02020603050405020304" pitchFamily="18" charset="0"/>
                          <a:cs typeface="Times New Roman" panose="02020603050405020304" pitchFamily="18" charset="0"/>
                        </a:rPr>
                        <a:t>External</a:t>
                      </a:r>
                      <a:endParaRPr kumimoji="1" lang="ja-JP" altLang="en-US" sz="1400" dirty="0">
                        <a:latin typeface="Times New Roman" panose="02020603050405020304" pitchFamily="18" charset="0"/>
                        <a:cs typeface="Times New Roman" panose="02020603050405020304" pitchFamily="18" charset="0"/>
                      </a:endParaRPr>
                    </a:p>
                  </a:txBody>
                  <a:tcPr anchor="ctr">
                    <a:solidFill>
                      <a:srgbClr val="CC99FF"/>
                    </a:solidFill>
                  </a:tcP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207880036"/>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Engineering design report</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Draft</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r>
                        <a:rPr kumimoji="1" lang="en-US" altLang="ja-JP" sz="1400" dirty="0">
                          <a:latin typeface="Times New Roman" panose="02020603050405020304" pitchFamily="18" charset="0"/>
                          <a:cs typeface="Times New Roman" panose="02020603050405020304" pitchFamily="18" charset="0"/>
                        </a:rPr>
                        <a:t>Publish</a:t>
                      </a: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038711414"/>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Prototyping of critical items</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700008122"/>
                  </a:ext>
                </a:extLst>
              </a:tr>
              <a:tr h="489857">
                <a:tc>
                  <a:txBody>
                    <a:bodyPr/>
                    <a:lstStyle/>
                    <a:p>
                      <a:r>
                        <a:rPr kumimoji="1" lang="en-US" altLang="ja-JP" sz="1400" b="1" dirty="0">
                          <a:latin typeface="Times New Roman" panose="02020603050405020304" pitchFamily="18" charset="0"/>
                          <a:cs typeface="Times New Roman" panose="02020603050405020304" pitchFamily="18" charset="0"/>
                        </a:rPr>
                        <a:t>Preparation for mass-production technology</a:t>
                      </a:r>
                      <a:endParaRPr kumimoji="1" lang="ja-JP" altLang="en-US" sz="1400" b="1"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tc>
                  <a:txBody>
                    <a:bodyPr/>
                    <a:lstStyle/>
                    <a:p>
                      <a:pPr algn="ctr"/>
                      <a:endParaRPr kumimoji="1" lang="ja-JP" altLang="en-US" sz="14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1426426318"/>
                  </a:ext>
                </a:extLst>
              </a:tr>
            </a:tbl>
          </a:graphicData>
        </a:graphic>
      </p:graphicFrame>
      <p:sp>
        <p:nvSpPr>
          <p:cNvPr id="7" name="矢印: 右 6">
            <a:extLst>
              <a:ext uri="{FF2B5EF4-FFF2-40B4-BE49-F238E27FC236}">
                <a16:creationId xmlns:a16="http://schemas.microsoft.com/office/drawing/2014/main" id="{51CCBD19-CF51-452D-B21B-2475803BA7CF}"/>
              </a:ext>
            </a:extLst>
          </p:cNvPr>
          <p:cNvSpPr/>
          <p:nvPr/>
        </p:nvSpPr>
        <p:spPr>
          <a:xfrm>
            <a:off x="2967134" y="1922108"/>
            <a:ext cx="4612432" cy="484632"/>
          </a:xfrm>
          <a:prstGeom prst="rightArrow">
            <a:avLst/>
          </a:prstGeom>
          <a:solidFill>
            <a:srgbClr val="FFCC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矢印: 右 9">
            <a:extLst>
              <a:ext uri="{FF2B5EF4-FFF2-40B4-BE49-F238E27FC236}">
                <a16:creationId xmlns:a16="http://schemas.microsoft.com/office/drawing/2014/main" id="{7F5F273B-4400-4ADE-9D27-A6B16212DF9F}"/>
              </a:ext>
            </a:extLst>
          </p:cNvPr>
          <p:cNvSpPr/>
          <p:nvPr/>
        </p:nvSpPr>
        <p:spPr>
          <a:xfrm>
            <a:off x="2967134" y="2406740"/>
            <a:ext cx="4612432" cy="484632"/>
          </a:xfrm>
          <a:prstGeom prst="rightArrow">
            <a:avLst/>
          </a:prstGeom>
          <a:solidFill>
            <a:srgbClr val="99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矢印: 右 11">
            <a:extLst>
              <a:ext uri="{FF2B5EF4-FFF2-40B4-BE49-F238E27FC236}">
                <a16:creationId xmlns:a16="http://schemas.microsoft.com/office/drawing/2014/main" id="{4A0A5B50-28D0-4837-A405-0F54769155FC}"/>
              </a:ext>
            </a:extLst>
          </p:cNvPr>
          <p:cNvSpPr/>
          <p:nvPr/>
        </p:nvSpPr>
        <p:spPr>
          <a:xfrm>
            <a:off x="2967133" y="3402161"/>
            <a:ext cx="5766319" cy="484632"/>
          </a:xfrm>
          <a:prstGeom prst="rightArrow">
            <a:avLst/>
          </a:prstGeom>
          <a:solidFill>
            <a:srgbClr val="FFFFCC"/>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a:solidFill>
                  <a:schemeClr val="tx1"/>
                </a:solidFill>
                <a:latin typeface="Times New Roman" panose="02020603050405020304" pitchFamily="18" charset="0"/>
                <a:cs typeface="Times New Roman" panose="02020603050405020304" pitchFamily="18" charset="0"/>
              </a:rPr>
              <a:t>Writing</a:t>
            </a:r>
            <a:endParaRPr kumimoji="1" lang="ja-JP" altLang="en-US" sz="1400" dirty="0">
              <a:solidFill>
                <a:schemeClr val="tx1"/>
              </a:solidFill>
              <a:latin typeface="Times New Roman" panose="02020603050405020304" pitchFamily="18" charset="0"/>
              <a:cs typeface="Times New Roman" panose="02020603050405020304" pitchFamily="18" charset="0"/>
            </a:endParaRPr>
          </a:p>
        </p:txBody>
      </p:sp>
      <p:sp>
        <p:nvSpPr>
          <p:cNvPr id="14" name="矢印: 右 13">
            <a:extLst>
              <a:ext uri="{FF2B5EF4-FFF2-40B4-BE49-F238E27FC236}">
                <a16:creationId xmlns:a16="http://schemas.microsoft.com/office/drawing/2014/main" id="{C49D0F6B-7213-489C-ABEE-84045BAB9D9C}"/>
              </a:ext>
            </a:extLst>
          </p:cNvPr>
          <p:cNvSpPr/>
          <p:nvPr/>
        </p:nvSpPr>
        <p:spPr>
          <a:xfrm>
            <a:off x="7579566" y="3881536"/>
            <a:ext cx="4612434" cy="484632"/>
          </a:xfrm>
          <a:prstGeom prst="rightArrow">
            <a:avLst/>
          </a:prstGeom>
          <a:solidFill>
            <a:srgbClr val="66FFFF"/>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矢印: 右 15">
            <a:extLst>
              <a:ext uri="{FF2B5EF4-FFF2-40B4-BE49-F238E27FC236}">
                <a16:creationId xmlns:a16="http://schemas.microsoft.com/office/drawing/2014/main" id="{FEFC2BC5-5060-4E4C-A57E-328EAF6019A0}"/>
              </a:ext>
            </a:extLst>
          </p:cNvPr>
          <p:cNvSpPr/>
          <p:nvPr/>
        </p:nvSpPr>
        <p:spPr>
          <a:xfrm>
            <a:off x="7579566" y="4358283"/>
            <a:ext cx="4612434" cy="484632"/>
          </a:xfrm>
          <a:prstGeom prst="rightArrow">
            <a:avLst/>
          </a:prstGeom>
          <a:solidFill>
            <a:srgbClr val="B2B2B2"/>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吹き出し: 角を丸めた四角形 17">
            <a:extLst>
              <a:ext uri="{FF2B5EF4-FFF2-40B4-BE49-F238E27FC236}">
                <a16:creationId xmlns:a16="http://schemas.microsoft.com/office/drawing/2014/main" id="{812419F5-555B-405B-9EC3-82764E645DE8}"/>
              </a:ext>
            </a:extLst>
          </p:cNvPr>
          <p:cNvSpPr/>
          <p:nvPr/>
        </p:nvSpPr>
        <p:spPr>
          <a:xfrm>
            <a:off x="1887894" y="5618933"/>
            <a:ext cx="8416212" cy="500516"/>
          </a:xfrm>
          <a:prstGeom prst="wedgeRoundRectCallout">
            <a:avLst>
              <a:gd name="adj1" fmla="val -17235"/>
              <a:gd name="adj2" fmla="val -151457"/>
              <a:gd name="adj3" fmla="val 16667"/>
            </a:avLst>
          </a:prstGeom>
          <a:solidFill>
            <a:srgbClr val="FFFF00"/>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2400" b="1" dirty="0">
                <a:solidFill>
                  <a:schemeClr val="tx1"/>
                </a:solidFill>
                <a:latin typeface="Times New Roman" panose="02020603050405020304" pitchFamily="18" charset="0"/>
                <a:cs typeface="Times New Roman" panose="02020603050405020304" pitchFamily="18" charset="0"/>
              </a:rPr>
              <a:t>We have to fit the SRF schedule to this overall schedule!</a:t>
            </a:r>
            <a:endParaRPr kumimoji="1" lang="ja-JP" altLang="en-US" sz="2400"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119750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dirty="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7</a:t>
            </a:fld>
            <a:endParaRPr kumimoji="1" lang="ja-JP" altLang="en-US" sz="1400">
              <a:latin typeface="Times New Roman" panose="02020603050405020304" pitchFamily="18" charset="0"/>
              <a:cs typeface="Times New Roman" panose="02020603050405020304" pitchFamily="18" charset="0"/>
            </a:endParaRPr>
          </a:p>
        </p:txBody>
      </p:sp>
      <p:sp>
        <p:nvSpPr>
          <p:cNvPr id="10" name="タイトル 12">
            <a:extLst>
              <a:ext uri="{FF2B5EF4-FFF2-40B4-BE49-F238E27FC236}">
                <a16:creationId xmlns:a16="http://schemas.microsoft.com/office/drawing/2014/main" id="{EF0DA891-93E6-4AB0-A5FB-0E330087A895}"/>
              </a:ext>
            </a:extLst>
          </p:cNvPr>
          <p:cNvSpPr txBox="1">
            <a:spLocks/>
          </p:cNvSpPr>
          <p:nvPr/>
        </p:nvSpPr>
        <p:spPr>
          <a:xfrm>
            <a:off x="-1" y="0"/>
            <a:ext cx="12188825" cy="81098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kern="1200">
                <a:solidFill>
                  <a:schemeClr val="tx1"/>
                </a:solidFill>
                <a:latin typeface="Meiryo UI" panose="020B0604030504040204" pitchFamily="50" charset="-128"/>
                <a:ea typeface="Meiryo UI" panose="020B0604030504040204" pitchFamily="50" charset="-128"/>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1" lang="en-US" altLang="ja-JP"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rPr>
              <a:t>Brief view of cavity production by cost-effective method, and the best recipe</a:t>
            </a:r>
            <a:endParaRPr kumimoji="1" lang="ja-JP" altLang="en-US" sz="2800" b="0" i="0" u="none" strike="noStrike" kern="1200" cap="none" spc="0" normalizeH="0" baseline="0" noProof="0" dirty="0">
              <a:ln>
                <a:noFill/>
              </a:ln>
              <a:effectLst/>
              <a:uLnTx/>
              <a:uFillTx/>
              <a:latin typeface="Times New Roman" panose="02020603050405020304" pitchFamily="18" charset="0"/>
              <a:cs typeface="Times New Roman" panose="02020603050405020304" pitchFamily="18" charset="0"/>
            </a:endParaRPr>
          </a:p>
        </p:txBody>
      </p:sp>
      <p:sp>
        <p:nvSpPr>
          <p:cNvPr id="11" name="テキスト ボックス 10">
            <a:extLst>
              <a:ext uri="{FF2B5EF4-FFF2-40B4-BE49-F238E27FC236}">
                <a16:creationId xmlns:a16="http://schemas.microsoft.com/office/drawing/2014/main" id="{39C3548F-A186-4BAA-BA3F-B5BF408F11C3}"/>
              </a:ext>
            </a:extLst>
          </p:cNvPr>
          <p:cNvSpPr txBox="1"/>
          <p:nvPr/>
        </p:nvSpPr>
        <p:spPr>
          <a:xfrm>
            <a:off x="0" y="675522"/>
            <a:ext cx="12192000" cy="6063198"/>
          </a:xfrm>
          <a:prstGeom prst="rect">
            <a:avLst/>
          </a:prstGeom>
          <a:noFill/>
        </p:spPr>
        <p:txBody>
          <a:bodyPr wrap="square" rtlCol="0">
            <a:spAutoFit/>
          </a:bodyPr>
          <a:lstStyle/>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1 (production)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Cavity production by cost-effective method incl. selection of Nb material</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Reconfirmation of plug-compatibility (only flanges)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satisfying high pressure gas regulation of Japan</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Not necessary for helium tank</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2 (decision of surface/heat treatment methods)</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Cold temp. EP or standard EP?</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N-dope, N-inf, Low temp. baking, Mid temp. baking, etc.?</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3 (RF performance check)</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VT1, but if not successful, VT2 done (after VT3, to be discussed)</a:t>
            </a:r>
          </a:p>
          <a:p>
            <a:pPr marL="285750" indent="-285750">
              <a:buFont typeface="Wingdings" panose="05000000000000000000" pitchFamily="2" charset="2"/>
              <a:buChar char="u"/>
            </a:pPr>
            <a:endParaRPr lang="en-US" altLang="ja-JP" sz="2800" dirty="0">
              <a:latin typeface="Times New Roman" panose="02020603050405020304" pitchFamily="18" charset="0"/>
              <a:ea typeface="Meiryo UI" panose="020B0604030504040204" pitchFamily="50" charset="-128"/>
              <a:cs typeface="Times New Roman" panose="02020603050405020304" pitchFamily="18" charset="0"/>
            </a:endParaRPr>
          </a:p>
          <a:p>
            <a:pPr marL="285750" indent="-285750">
              <a:buFont typeface="Wingdings" panose="05000000000000000000" pitchFamily="2" charset="2"/>
              <a:buChar char="u"/>
            </a:pPr>
            <a:r>
              <a:rPr lang="en-US" altLang="ja-JP" sz="2800" dirty="0">
                <a:latin typeface="Times New Roman" panose="02020603050405020304" pitchFamily="18" charset="0"/>
                <a:ea typeface="Meiryo UI" panose="020B0604030504040204" pitchFamily="50" charset="-128"/>
                <a:cs typeface="Times New Roman" panose="02020603050405020304" pitchFamily="18" charset="0"/>
              </a:rPr>
              <a:t>Step 4 (success yield)</a:t>
            </a:r>
          </a:p>
          <a:p>
            <a:pPr marL="742950" lvl="1" indent="-285750">
              <a:buFont typeface="Wingdings" panose="05000000000000000000" pitchFamily="2" charset="2"/>
              <a:buChar char="u"/>
            </a:pP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Estimate success yield for 1</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st</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and 2</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nd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(after 3</a:t>
            </a:r>
            <a:r>
              <a:rPr lang="en-US" altLang="ja-JP" sz="2400" baseline="30000" dirty="0">
                <a:latin typeface="Times New Roman" panose="02020603050405020304" pitchFamily="18" charset="0"/>
                <a:ea typeface="Meiryo UI" panose="020B0604030504040204" pitchFamily="50" charset="-128"/>
                <a:cs typeface="Times New Roman" panose="02020603050405020304" pitchFamily="18" charset="0"/>
              </a:rPr>
              <a:t>rd</a:t>
            </a:r>
            <a:r>
              <a:rPr lang="en-US" altLang="ja-JP" sz="2400" dirty="0">
                <a:latin typeface="Times New Roman" panose="02020603050405020304" pitchFamily="18" charset="0"/>
                <a:ea typeface="Meiryo UI" panose="020B0604030504040204" pitchFamily="50" charset="-128"/>
                <a:cs typeface="Times New Roman" panose="02020603050405020304" pitchFamily="18" charset="0"/>
              </a:rPr>
              <a:t> pass, to be discussed)</a:t>
            </a:r>
          </a:p>
        </p:txBody>
      </p:sp>
      <p:sp>
        <p:nvSpPr>
          <p:cNvPr id="7" name="テキスト ボックス 6">
            <a:extLst>
              <a:ext uri="{FF2B5EF4-FFF2-40B4-BE49-F238E27FC236}">
                <a16:creationId xmlns:a16="http://schemas.microsoft.com/office/drawing/2014/main" id="{42652269-C0CC-47B1-AD04-093006B82E10}"/>
              </a:ext>
            </a:extLst>
          </p:cNvPr>
          <p:cNvSpPr txBox="1"/>
          <p:nvPr/>
        </p:nvSpPr>
        <p:spPr>
          <a:xfrm>
            <a:off x="7573772" y="2487386"/>
            <a:ext cx="4359655" cy="369332"/>
          </a:xfrm>
          <a:prstGeom prst="rect">
            <a:avLst/>
          </a:prstGeom>
          <a:noFill/>
          <a:ln w="19050">
            <a:solidFill>
              <a:srgbClr val="FF0000"/>
            </a:solidFill>
          </a:ln>
        </p:spPr>
        <p:txBody>
          <a:bodyPr wrap="none" rtlCol="0" anchor="ctr">
            <a:spAutoFit/>
          </a:bodyPr>
          <a:lstStyle/>
          <a:p>
            <a:pPr algn="ctr"/>
            <a:r>
              <a:rPr kumimoji="1" lang="en-US" altLang="ja-JP" dirty="0">
                <a:latin typeface="Times New Roman" panose="02020603050405020304" pitchFamily="18" charset="0"/>
                <a:cs typeface="Times New Roman" panose="02020603050405020304" pitchFamily="18" charset="0"/>
              </a:rPr>
              <a:t>Workshop is necessary to discuss those items</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21696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DB8BDE82-978A-4228-B0E3-586F0435D0F6}"/>
              </a:ext>
            </a:extLst>
          </p:cNvPr>
          <p:cNvSpPr txBox="1"/>
          <p:nvPr/>
        </p:nvSpPr>
        <p:spPr>
          <a:xfrm>
            <a:off x="1" y="599243"/>
            <a:ext cx="12191998" cy="1754326"/>
          </a:xfrm>
          <a:prstGeom prst="rect">
            <a:avLst/>
          </a:prstGeom>
          <a:noFill/>
        </p:spPr>
        <p:txBody>
          <a:bodyPr wrap="square" rtlCol="0" anchor="ctr">
            <a:spAutoFit/>
          </a:bodyPr>
          <a:lstStyle/>
          <a:p>
            <a:r>
              <a:rPr kumimoji="1" lang="en-US" altLang="ja-JP" dirty="0">
                <a:latin typeface="Times New Roman" panose="02020603050405020304" pitchFamily="18" charset="0"/>
                <a:cs typeface="Times New Roman" panose="02020603050405020304" pitchFamily="18" charset="0"/>
              </a:rPr>
              <a:t>We can refer Volume 3 Part 1 in TDR.</a:t>
            </a:r>
          </a:p>
          <a:p>
            <a:r>
              <a:rPr lang="en-US" altLang="ja-JP" dirty="0">
                <a:latin typeface="Times New Roman" panose="02020603050405020304" pitchFamily="18" charset="0"/>
                <a:cs typeface="Times New Roman" panose="02020603050405020304" pitchFamily="18" charset="0"/>
              </a:rPr>
              <a:t>At that time, </a:t>
            </a:r>
            <a:r>
              <a:rPr lang="en-US" altLang="ja-JP" b="1" dirty="0">
                <a:solidFill>
                  <a:srgbClr val="FF0000"/>
                </a:solidFill>
                <a:latin typeface="Times New Roman" panose="02020603050405020304" pitchFamily="18" charset="0"/>
                <a:cs typeface="Times New Roman" panose="02020603050405020304" pitchFamily="18" charset="0"/>
              </a:rPr>
              <a:t>16</a:t>
            </a:r>
            <a:r>
              <a:rPr lang="en-US" altLang="ja-JP" dirty="0">
                <a:latin typeface="Times New Roman" panose="02020603050405020304" pitchFamily="18" charset="0"/>
                <a:cs typeface="Times New Roman" panose="02020603050405020304" pitchFamily="18" charset="0"/>
              </a:rPr>
              <a:t>  9-cell cavities (out of &gt; 50 cavities, </a:t>
            </a:r>
            <a:r>
              <a:rPr lang="en-US" altLang="ja-JP" b="1" dirty="0">
                <a:solidFill>
                  <a:srgbClr val="FF0000"/>
                </a:solidFill>
                <a:latin typeface="Times New Roman" panose="02020603050405020304" pitchFamily="18" charset="0"/>
                <a:cs typeface="Times New Roman" panose="02020603050405020304" pitchFamily="18" charset="0"/>
              </a:rPr>
              <a:t>recognized as identical in fabrication and surface process</a:t>
            </a:r>
            <a:r>
              <a:rPr lang="en-US" altLang="ja-JP" dirty="0">
                <a:latin typeface="Times New Roman" panose="02020603050405020304" pitchFamily="18" charset="0"/>
                <a:cs typeface="Times New Roman" panose="02020603050405020304" pitchFamily="18" charset="0"/>
              </a:rPr>
              <a:t>) were used to evaluate cavity performance.</a:t>
            </a:r>
            <a:endParaRPr lang="en-US" altLang="ja-JP" strike="sngStrike" dirty="0">
              <a:latin typeface="Times New Roman" panose="02020603050405020304" pitchFamily="18" charset="0"/>
              <a:cs typeface="Times New Roman" panose="02020603050405020304" pitchFamily="18" charset="0"/>
            </a:endParaRPr>
          </a:p>
          <a:p>
            <a:r>
              <a:rPr kumimoji="1" lang="en-US" altLang="ja-JP" dirty="0">
                <a:latin typeface="Times New Roman" panose="02020603050405020304" pitchFamily="18" charset="0"/>
                <a:cs typeface="Times New Roman" panose="02020603050405020304" pitchFamily="18" charset="0"/>
              </a:rPr>
              <a:t>In the preparation phase, </a:t>
            </a:r>
            <a:r>
              <a:rPr kumimoji="1" lang="en-US" altLang="ja-JP" b="1" dirty="0">
                <a:solidFill>
                  <a:srgbClr val="FF0000"/>
                </a:solidFill>
                <a:latin typeface="Times New Roman" panose="02020603050405020304" pitchFamily="18" charset="0"/>
                <a:cs typeface="Times New Roman" panose="02020603050405020304" pitchFamily="18" charset="0"/>
              </a:rPr>
              <a:t>at least </a:t>
            </a:r>
            <a:r>
              <a:rPr lang="en-US" altLang="ja-JP" b="1" dirty="0">
                <a:solidFill>
                  <a:srgbClr val="FF0000"/>
                </a:solidFill>
                <a:latin typeface="Times New Roman" panose="02020603050405020304" pitchFamily="18" charset="0"/>
                <a:cs typeface="Times New Roman" panose="02020603050405020304" pitchFamily="18" charset="0"/>
              </a:rPr>
              <a:t>~ 20</a:t>
            </a:r>
            <a:r>
              <a:rPr kumimoji="1" lang="en-US" altLang="ja-JP" b="1" dirty="0">
                <a:solidFill>
                  <a:srgbClr val="FF0000"/>
                </a:solidFill>
                <a:latin typeface="Times New Roman" panose="02020603050405020304" pitchFamily="18" charset="0"/>
                <a:cs typeface="Times New Roman" panose="02020603050405020304" pitchFamily="18" charset="0"/>
              </a:rPr>
              <a:t> or much more cavities are necessary </a:t>
            </a:r>
            <a:r>
              <a:rPr kumimoji="1" lang="en-US" altLang="ja-JP" dirty="0">
                <a:latin typeface="Times New Roman" panose="02020603050405020304" pitchFamily="18" charset="0"/>
                <a:cs typeface="Times New Roman" panose="02020603050405020304" pitchFamily="18" charset="0"/>
              </a:rPr>
              <a:t>to evaluate recent surface treatment method including fabrication method much advanced since TDR.</a:t>
            </a:r>
          </a:p>
          <a:p>
            <a:r>
              <a:rPr kumimoji="1" lang="en-US" altLang="ja-JP" dirty="0">
                <a:latin typeface="Times New Roman" panose="02020603050405020304" pitchFamily="18" charset="0"/>
                <a:cs typeface="Times New Roman" panose="02020603050405020304" pitchFamily="18" charset="0"/>
              </a:rPr>
              <a:t>Not only surface treatment method but also what type of Nb material/fabrication method is used has to be discussed.</a:t>
            </a:r>
            <a:endParaRPr kumimoji="1" lang="ja-JP" altLang="en-US" dirty="0">
              <a:latin typeface="Times New Roman" panose="02020603050405020304" pitchFamily="18" charset="0"/>
              <a:cs typeface="Times New Roman" panose="02020603050405020304" pitchFamily="18" charset="0"/>
            </a:endParaRPr>
          </a:p>
        </p:txBody>
      </p:sp>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8</a:t>
            </a:fld>
            <a:endParaRPr kumimoji="1" lang="ja-JP" altLang="en-US" sz="1400">
              <a:latin typeface="Times New Roman" panose="02020603050405020304" pitchFamily="18" charset="0"/>
              <a:cs typeface="Times New Roman" panose="02020603050405020304" pitchFamily="18" charset="0"/>
            </a:endParaRPr>
          </a:p>
        </p:txBody>
      </p:sp>
      <p:sp>
        <p:nvSpPr>
          <p:cNvPr id="9" name="テキスト ボックス 8">
            <a:extLst>
              <a:ext uri="{FF2B5EF4-FFF2-40B4-BE49-F238E27FC236}">
                <a16:creationId xmlns:a16="http://schemas.microsoft.com/office/drawing/2014/main" id="{A0E76549-1F1C-4D47-B327-B3FA96AF1678}"/>
              </a:ext>
            </a:extLst>
          </p:cNvPr>
          <p:cNvSpPr txBox="1"/>
          <p:nvPr/>
        </p:nvSpPr>
        <p:spPr>
          <a:xfrm>
            <a:off x="1" y="0"/>
            <a:ext cx="12191999" cy="707886"/>
          </a:xfrm>
          <a:prstGeom prst="rect">
            <a:avLst/>
          </a:prstGeom>
          <a:noFill/>
        </p:spPr>
        <p:txBody>
          <a:bodyPr wrap="square" rtlCol="0" anchor="ctr">
            <a:spAutoFit/>
          </a:bodyPr>
          <a:lstStyle/>
          <a:p>
            <a:pPr algn="ctr"/>
            <a:r>
              <a:rPr lang="en-US" altLang="ja-JP" sz="4000" dirty="0">
                <a:latin typeface="Times New Roman" panose="02020603050405020304" pitchFamily="18" charset="0"/>
                <a:cs typeface="Times New Roman" panose="02020603050405020304" pitchFamily="18" charset="0"/>
              </a:rPr>
              <a:t>How many cavities are produced for mass production?</a:t>
            </a:r>
            <a:endParaRPr kumimoji="1" lang="ja-JP" altLang="en-US" sz="4000" dirty="0">
              <a:latin typeface="Times New Roman" panose="02020603050405020304" pitchFamily="18" charset="0"/>
              <a:cs typeface="Times New Roman" panose="02020603050405020304" pitchFamily="18" charset="0"/>
            </a:endParaRPr>
          </a:p>
        </p:txBody>
      </p:sp>
      <p:graphicFrame>
        <p:nvGraphicFramePr>
          <p:cNvPr id="10" name="表 10">
            <a:extLst>
              <a:ext uri="{FF2B5EF4-FFF2-40B4-BE49-F238E27FC236}">
                <a16:creationId xmlns:a16="http://schemas.microsoft.com/office/drawing/2014/main" id="{918B78C3-A28E-4AC3-836E-93AD5935965D}"/>
              </a:ext>
            </a:extLst>
          </p:cNvPr>
          <p:cNvGraphicFramePr>
            <a:graphicFrameLocks noGrp="1"/>
          </p:cNvGraphicFramePr>
          <p:nvPr>
            <p:extLst>
              <p:ext uri="{D42A27DB-BD31-4B8C-83A1-F6EECF244321}">
                <p14:modId xmlns:p14="http://schemas.microsoft.com/office/powerpoint/2010/main" val="1270193118"/>
              </p:ext>
            </p:extLst>
          </p:nvPr>
        </p:nvGraphicFramePr>
        <p:xfrm>
          <a:off x="1345096" y="5525460"/>
          <a:ext cx="9501808" cy="1112520"/>
        </p:xfrm>
        <a:graphic>
          <a:graphicData uri="http://schemas.openxmlformats.org/drawingml/2006/table">
            <a:tbl>
              <a:tblPr firstRow="1" bandRow="1">
                <a:tableStyleId>{00A15C55-8517-42AA-B614-E9B94910E393}</a:tableStyleId>
              </a:tblPr>
              <a:tblGrid>
                <a:gridCol w="2375452">
                  <a:extLst>
                    <a:ext uri="{9D8B030D-6E8A-4147-A177-3AD203B41FA5}">
                      <a16:colId xmlns:a16="http://schemas.microsoft.com/office/drawing/2014/main" val="296697194"/>
                    </a:ext>
                  </a:extLst>
                </a:gridCol>
                <a:gridCol w="2375452">
                  <a:extLst>
                    <a:ext uri="{9D8B030D-6E8A-4147-A177-3AD203B41FA5}">
                      <a16:colId xmlns:a16="http://schemas.microsoft.com/office/drawing/2014/main" val="3918042800"/>
                    </a:ext>
                  </a:extLst>
                </a:gridCol>
                <a:gridCol w="2375452">
                  <a:extLst>
                    <a:ext uri="{9D8B030D-6E8A-4147-A177-3AD203B41FA5}">
                      <a16:colId xmlns:a16="http://schemas.microsoft.com/office/drawing/2014/main" val="1329254683"/>
                    </a:ext>
                  </a:extLst>
                </a:gridCol>
                <a:gridCol w="2375452">
                  <a:extLst>
                    <a:ext uri="{9D8B030D-6E8A-4147-A177-3AD203B41FA5}">
                      <a16:colId xmlns:a16="http://schemas.microsoft.com/office/drawing/2014/main" val="4120374687"/>
                    </a:ext>
                  </a:extLst>
                </a:gridCol>
              </a:tblGrid>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 of cavities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Japan (/Asia)</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Americas</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Europe</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51856291"/>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w/o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r>
                        <a:rPr kumimoji="1" lang="en-US" altLang="ja-JP" dirty="0">
                          <a:solidFill>
                            <a:schemeClr val="tx1"/>
                          </a:solidFill>
                          <a:latin typeface="Times New Roman" panose="02020603050405020304" pitchFamily="18" charset="0"/>
                          <a:cs typeface="Times New Roman" panose="02020603050405020304" pitchFamily="18" charset="0"/>
                        </a:rPr>
                        <a:t>20</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4132524348"/>
                  </a:ext>
                </a:extLst>
              </a:tr>
              <a:tr h="370840">
                <a:tc>
                  <a:txBody>
                    <a:bodyPr/>
                    <a:lstStyle/>
                    <a:p>
                      <a:r>
                        <a:rPr kumimoji="1" lang="en-US" altLang="ja-JP" dirty="0">
                          <a:solidFill>
                            <a:schemeClr val="tx1"/>
                          </a:solidFill>
                          <a:latin typeface="Times New Roman" panose="02020603050405020304" pitchFamily="18" charset="0"/>
                          <a:cs typeface="Times New Roman" panose="02020603050405020304" pitchFamily="18" charset="0"/>
                        </a:rPr>
                        <a:t>w/ helium tank/tuner</a:t>
                      </a: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tc>
                  <a:txBody>
                    <a:bodyPr/>
                    <a:lstStyle/>
                    <a:p>
                      <a:pPr algn="ctr"/>
                      <a:endParaRPr kumimoji="1" lang="ja-JP" altLang="en-US" dirty="0">
                        <a:solidFill>
                          <a:schemeClr val="tx1"/>
                        </a:solidFill>
                        <a:latin typeface="Times New Roman" panose="02020603050405020304" pitchFamily="18" charset="0"/>
                        <a:cs typeface="Times New Roman" panose="02020603050405020304" pitchFamily="18" charset="0"/>
                      </a:endParaRPr>
                    </a:p>
                  </a:txBody>
                  <a:tcPr>
                    <a:lnBlToTr w="12700" cap="flat" cmpd="sng" algn="ctr">
                      <a:solidFill>
                        <a:schemeClr val="tx1"/>
                      </a:solidFill>
                      <a:prstDash val="solid"/>
                      <a:round/>
                      <a:headEnd type="none" w="med" len="med"/>
                      <a:tailEnd type="none" w="med" len="med"/>
                    </a:lnBlToTr>
                  </a:tcPr>
                </a:tc>
                <a:extLst>
                  <a:ext uri="{0D108BD9-81ED-4DB2-BD59-A6C34878D82A}">
                    <a16:rowId xmlns:a16="http://schemas.microsoft.com/office/drawing/2014/main" val="1567100244"/>
                  </a:ext>
                </a:extLst>
              </a:tr>
            </a:tbl>
          </a:graphicData>
        </a:graphic>
      </p:graphicFrame>
      <p:pic>
        <p:nvPicPr>
          <p:cNvPr id="12" name="図 11">
            <a:extLst>
              <a:ext uri="{FF2B5EF4-FFF2-40B4-BE49-F238E27FC236}">
                <a16:creationId xmlns:a16="http://schemas.microsoft.com/office/drawing/2014/main" id="{3A8A10FA-AF54-4571-A0A2-8B3D8417CAF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932" y="2427851"/>
            <a:ext cx="6007287" cy="2023552"/>
          </a:xfrm>
          <a:prstGeom prst="rect">
            <a:avLst/>
          </a:prstGeom>
          <a:ln w="12700">
            <a:solidFill>
              <a:schemeClr val="tx1"/>
            </a:solidFill>
          </a:ln>
        </p:spPr>
      </p:pic>
      <p:pic>
        <p:nvPicPr>
          <p:cNvPr id="14" name="図 13">
            <a:extLst>
              <a:ext uri="{FF2B5EF4-FFF2-40B4-BE49-F238E27FC236}">
                <a16:creationId xmlns:a16="http://schemas.microsoft.com/office/drawing/2014/main" id="{A753DD41-D126-4F95-AE02-4BDE77C73CA8}"/>
              </a:ext>
            </a:extLst>
          </p:cNvPr>
          <p:cNvPicPr>
            <a:picLocks noChangeAspect="1"/>
          </p:cNvPicPr>
          <p:nvPr/>
        </p:nvPicPr>
        <p:blipFill>
          <a:blip r:embed="rId3" cstate="hqprint">
            <a:extLst>
              <a:ext uri="{28A0092B-C50C-407E-A947-70E740481C1C}">
                <a14:useLocalDpi xmlns:a14="http://schemas.microsoft.com/office/drawing/2010/main" val="0"/>
              </a:ext>
            </a:extLst>
          </a:blip>
          <a:srcRect/>
          <a:stretch/>
        </p:blipFill>
        <p:spPr>
          <a:xfrm>
            <a:off x="8671330" y="2376073"/>
            <a:ext cx="3270670" cy="2522547"/>
          </a:xfrm>
          <a:prstGeom prst="rect">
            <a:avLst/>
          </a:prstGeom>
          <a:ln w="12700">
            <a:solidFill>
              <a:schemeClr val="tx1"/>
            </a:solidFill>
          </a:ln>
        </p:spPr>
      </p:pic>
      <p:sp>
        <p:nvSpPr>
          <p:cNvPr id="16" name="テキスト ボックス 15">
            <a:extLst>
              <a:ext uri="{FF2B5EF4-FFF2-40B4-BE49-F238E27FC236}">
                <a16:creationId xmlns:a16="http://schemas.microsoft.com/office/drawing/2014/main" id="{94CB5F9A-1252-4543-983B-10E3E503CEA7}"/>
              </a:ext>
            </a:extLst>
          </p:cNvPr>
          <p:cNvSpPr txBox="1"/>
          <p:nvPr/>
        </p:nvSpPr>
        <p:spPr>
          <a:xfrm>
            <a:off x="10645965" y="625437"/>
            <a:ext cx="1377300" cy="307777"/>
          </a:xfrm>
          <a:prstGeom prst="rect">
            <a:avLst/>
          </a:prstGeom>
          <a:solidFill>
            <a:srgbClr val="FFFF00"/>
          </a:solidFill>
          <a:ln w="19050">
            <a:solidFill>
              <a:schemeClr val="tx1"/>
            </a:solidFill>
          </a:ln>
        </p:spPr>
        <p:txBody>
          <a:bodyPr wrap="none" rtlCol="0" anchor="ctr">
            <a:spAutoFit/>
          </a:bodyPr>
          <a:lstStyle/>
          <a:p>
            <a:pPr algn="ctr"/>
            <a:r>
              <a:rPr kumimoji="1" lang="en-US" altLang="ja-JP" sz="1400" b="1" dirty="0">
                <a:latin typeface="Times New Roman" panose="02020603050405020304" pitchFamily="18" charset="0"/>
                <a:cs typeface="Times New Roman" panose="02020603050405020304" pitchFamily="18" charset="0"/>
              </a:rPr>
              <a:t>Discussion item</a:t>
            </a:r>
            <a:endParaRPr kumimoji="1" lang="ja-JP" altLang="en-US" sz="1400" b="1" dirty="0">
              <a:latin typeface="Times New Roman" panose="02020603050405020304" pitchFamily="18" charset="0"/>
              <a:cs typeface="Times New Roman" panose="02020603050405020304" pitchFamily="18" charset="0"/>
            </a:endParaRPr>
          </a:p>
        </p:txBody>
      </p:sp>
      <p:sp>
        <p:nvSpPr>
          <p:cNvPr id="17" name="テキスト ボックス 16">
            <a:extLst>
              <a:ext uri="{FF2B5EF4-FFF2-40B4-BE49-F238E27FC236}">
                <a16:creationId xmlns:a16="http://schemas.microsoft.com/office/drawing/2014/main" id="{99539879-C65D-4E91-8C9B-49EF5842D719}"/>
              </a:ext>
            </a:extLst>
          </p:cNvPr>
          <p:cNvSpPr txBox="1"/>
          <p:nvPr/>
        </p:nvSpPr>
        <p:spPr>
          <a:xfrm>
            <a:off x="734688" y="3378927"/>
            <a:ext cx="1932645" cy="276999"/>
          </a:xfrm>
          <a:prstGeom prst="rect">
            <a:avLst/>
          </a:prstGeom>
          <a:solidFill>
            <a:schemeClr val="bg1"/>
          </a:solidFill>
          <a:ln w="12700">
            <a:solidFill>
              <a:schemeClr val="tx1"/>
            </a:solidFill>
          </a:ln>
        </p:spPr>
        <p:txBody>
          <a:bodyPr wrap="none" rtlCol="0" anchor="ctr">
            <a:spAutoFit/>
          </a:bodyPr>
          <a:lstStyle/>
          <a:p>
            <a:pPr algn="ctr"/>
            <a:r>
              <a:rPr kumimoji="1" lang="en-US" altLang="ja-JP" sz="1200" b="1" dirty="0">
                <a:latin typeface="Times New Roman" panose="02020603050405020304" pitchFamily="18" charset="0"/>
                <a:cs typeface="Times New Roman" panose="02020603050405020304" pitchFamily="18" charset="0"/>
              </a:rPr>
              <a:t>Treatment method in TDR</a:t>
            </a:r>
            <a:endParaRPr kumimoji="1" lang="ja-JP" altLang="en-US" sz="1200" b="1" dirty="0">
              <a:latin typeface="Times New Roman" panose="02020603050405020304" pitchFamily="18" charset="0"/>
              <a:cs typeface="Times New Roman" panose="02020603050405020304" pitchFamily="18" charset="0"/>
            </a:endParaRPr>
          </a:p>
        </p:txBody>
      </p:sp>
      <p:sp>
        <p:nvSpPr>
          <p:cNvPr id="19" name="テキスト ボックス 18">
            <a:extLst>
              <a:ext uri="{FF2B5EF4-FFF2-40B4-BE49-F238E27FC236}">
                <a16:creationId xmlns:a16="http://schemas.microsoft.com/office/drawing/2014/main" id="{CDF9A57E-EC45-4E8A-B431-8A64236962D5}"/>
              </a:ext>
            </a:extLst>
          </p:cNvPr>
          <p:cNvSpPr txBox="1"/>
          <p:nvPr/>
        </p:nvSpPr>
        <p:spPr>
          <a:xfrm>
            <a:off x="7281219" y="3513484"/>
            <a:ext cx="2167581" cy="276999"/>
          </a:xfrm>
          <a:prstGeom prst="rect">
            <a:avLst/>
          </a:prstGeom>
          <a:solidFill>
            <a:schemeClr val="bg1"/>
          </a:solidFill>
          <a:ln w="12700">
            <a:solidFill>
              <a:schemeClr val="tx1"/>
            </a:solidFill>
          </a:ln>
        </p:spPr>
        <p:txBody>
          <a:bodyPr wrap="none" rtlCol="0" anchor="ctr">
            <a:spAutoFit/>
          </a:bodyPr>
          <a:lstStyle/>
          <a:p>
            <a:pPr algn="ctr"/>
            <a:r>
              <a:rPr lang="en-US" altLang="ja-JP" sz="1200" b="1" dirty="0">
                <a:latin typeface="Times New Roman" panose="02020603050405020304" pitchFamily="18" charset="0"/>
                <a:cs typeface="Times New Roman" panose="02020603050405020304" pitchFamily="18" charset="0"/>
              </a:rPr>
              <a:t>History of cavity performance</a:t>
            </a:r>
            <a:endParaRPr kumimoji="1" lang="ja-JP" altLang="en-US" sz="1200" b="1" dirty="0">
              <a:latin typeface="Times New Roman" panose="02020603050405020304" pitchFamily="18" charset="0"/>
              <a:cs typeface="Times New Roman" panose="02020603050405020304" pitchFamily="18" charset="0"/>
            </a:endParaRPr>
          </a:p>
        </p:txBody>
      </p:sp>
      <p:sp>
        <p:nvSpPr>
          <p:cNvPr id="21" name="吹き出し: 角を丸めた四角形 20">
            <a:extLst>
              <a:ext uri="{FF2B5EF4-FFF2-40B4-BE49-F238E27FC236}">
                <a16:creationId xmlns:a16="http://schemas.microsoft.com/office/drawing/2014/main" id="{D6DEE050-D81F-47FD-887E-0DE475E8F2DE}"/>
              </a:ext>
            </a:extLst>
          </p:cNvPr>
          <p:cNvSpPr/>
          <p:nvPr/>
        </p:nvSpPr>
        <p:spPr>
          <a:xfrm>
            <a:off x="58975" y="4950398"/>
            <a:ext cx="3619098" cy="288796"/>
          </a:xfrm>
          <a:prstGeom prst="wedgeRoundRectCallout">
            <a:avLst>
              <a:gd name="adj1" fmla="val 28462"/>
              <a:gd name="adj2" fmla="val 179381"/>
              <a:gd name="adj3" fmla="val 16667"/>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200" dirty="0">
                <a:solidFill>
                  <a:schemeClr val="tx1"/>
                </a:solidFill>
                <a:latin typeface="Times New Roman" panose="02020603050405020304" pitchFamily="18" charset="0"/>
                <a:cs typeface="Times New Roman" panose="02020603050405020304" pitchFamily="18" charset="0"/>
              </a:rPr>
              <a:t>H</a:t>
            </a:r>
            <a:r>
              <a:rPr kumimoji="1" lang="en-US" altLang="ja-JP" sz="1200" dirty="0">
                <a:solidFill>
                  <a:schemeClr val="tx1"/>
                </a:solidFill>
                <a:latin typeface="Times New Roman" panose="02020603050405020304" pitchFamily="18" charset="0"/>
                <a:cs typeface="Times New Roman" panose="02020603050405020304" pitchFamily="18" charset="0"/>
              </a:rPr>
              <a:t>elium tank/tuner are not necessary for this evaluation</a:t>
            </a:r>
            <a:endParaRPr kumimoji="1" lang="ja-JP" altLang="en-US" sz="1200" dirty="0">
              <a:solidFill>
                <a:schemeClr val="tx1"/>
              </a:solidFill>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1373A6DF-B68B-4CF1-BCC7-4E43E35DF336}"/>
              </a:ext>
            </a:extLst>
          </p:cNvPr>
          <p:cNvSpPr txBox="1"/>
          <p:nvPr/>
        </p:nvSpPr>
        <p:spPr>
          <a:xfrm>
            <a:off x="3764458" y="4725464"/>
            <a:ext cx="6022674" cy="738664"/>
          </a:xfrm>
          <a:prstGeom prst="rect">
            <a:avLst/>
          </a:prstGeom>
          <a:solidFill>
            <a:schemeClr val="accent5">
              <a:lumMod val="20000"/>
              <a:lumOff val="80000"/>
            </a:schemeClr>
          </a:solidFill>
          <a:ln w="19050">
            <a:solidFill>
              <a:schemeClr val="tx1"/>
            </a:solidFill>
          </a:ln>
        </p:spPr>
        <p:txBody>
          <a:bodyPr wrap="none" rtlCol="0">
            <a:spAutoFit/>
          </a:bodyPr>
          <a:lstStyle/>
          <a:p>
            <a:r>
              <a:rPr kumimoji="1" lang="en-US" altLang="ja-JP" sz="1400" b="1" dirty="0">
                <a:solidFill>
                  <a:srgbClr val="FF0000"/>
                </a:solidFill>
                <a:latin typeface="Times New Roman" panose="02020603050405020304" pitchFamily="18" charset="0"/>
                <a:cs typeface="Times New Roman" panose="02020603050405020304" pitchFamily="18" charset="0"/>
              </a:rPr>
              <a:t>When we evaluate success yield of cavity performance,</a:t>
            </a:r>
          </a:p>
          <a:p>
            <a:r>
              <a:rPr kumimoji="1" lang="en-US" altLang="ja-JP" sz="1400" b="1" dirty="0">
                <a:solidFill>
                  <a:srgbClr val="FF0000"/>
                </a:solidFill>
                <a:latin typeface="Times New Roman" panose="02020603050405020304" pitchFamily="18" charset="0"/>
                <a:cs typeface="Times New Roman" panose="02020603050405020304" pitchFamily="18" charset="0"/>
              </a:rPr>
              <a:t> each region/lab. </a:t>
            </a:r>
            <a:r>
              <a:rPr lang="en-US" altLang="ja-JP" sz="1400" b="1" dirty="0">
                <a:solidFill>
                  <a:srgbClr val="FF0000"/>
                </a:solidFill>
                <a:latin typeface="Times New Roman" panose="02020603050405020304" pitchFamily="18" charset="0"/>
                <a:cs typeface="Times New Roman" panose="02020603050405020304" pitchFamily="18" charset="0"/>
              </a:rPr>
              <a:t>h</a:t>
            </a:r>
            <a:r>
              <a:rPr kumimoji="1" lang="en-US" altLang="ja-JP" sz="1400" b="1" dirty="0">
                <a:solidFill>
                  <a:srgbClr val="FF0000"/>
                </a:solidFill>
                <a:latin typeface="Times New Roman" panose="02020603050405020304" pitchFamily="18" charset="0"/>
                <a:cs typeface="Times New Roman" panose="02020603050405020304" pitchFamily="18" charset="0"/>
              </a:rPr>
              <a:t>as to select </a:t>
            </a:r>
            <a:r>
              <a:rPr lang="en-US" altLang="ja-JP" sz="1400" b="1" dirty="0">
                <a:solidFill>
                  <a:srgbClr val="FF0000"/>
                </a:solidFill>
                <a:latin typeface="Times New Roman" panose="02020603050405020304" pitchFamily="18" charset="0"/>
                <a:cs typeface="Times New Roman" panose="02020603050405020304" pitchFamily="18" charset="0"/>
              </a:rPr>
              <a:t>one </a:t>
            </a:r>
            <a:r>
              <a:rPr kumimoji="1" lang="en-US" altLang="ja-JP" sz="1400" b="1" dirty="0">
                <a:solidFill>
                  <a:srgbClr val="FF0000"/>
                </a:solidFill>
                <a:latin typeface="Times New Roman" panose="02020603050405020304" pitchFamily="18" charset="0"/>
                <a:cs typeface="Times New Roman" panose="02020603050405020304" pitchFamily="18" charset="0"/>
              </a:rPr>
              <a:t>method of fabrication and surface process.</a:t>
            </a:r>
          </a:p>
          <a:p>
            <a:r>
              <a:rPr lang="en-US" altLang="ja-JP" sz="1400" b="1" dirty="0">
                <a:solidFill>
                  <a:srgbClr val="FF0000"/>
                </a:solidFill>
                <a:latin typeface="Times New Roman" panose="02020603050405020304" pitchFamily="18" charset="0"/>
                <a:cs typeface="Times New Roman" panose="02020603050405020304" pitchFamily="18" charset="0"/>
              </a:rPr>
              <a:t>But, we don’t need world-unified method of fabrication and surface process.</a:t>
            </a:r>
            <a:endParaRPr kumimoji="1" lang="ja-JP" altLang="en-US" sz="1400" b="1" dirty="0">
              <a:solidFill>
                <a:srgbClr val="FF0000"/>
              </a:solidFill>
              <a:latin typeface="Times New Roman" panose="02020603050405020304" pitchFamily="18" charset="0"/>
              <a:cs typeface="Times New Roman" panose="02020603050405020304" pitchFamily="18" charset="0"/>
            </a:endParaRPr>
          </a:p>
        </p:txBody>
      </p:sp>
      <p:sp>
        <p:nvSpPr>
          <p:cNvPr id="7" name="吹き出し: 角を丸めた四角形 6">
            <a:extLst>
              <a:ext uri="{FF2B5EF4-FFF2-40B4-BE49-F238E27FC236}">
                <a16:creationId xmlns:a16="http://schemas.microsoft.com/office/drawing/2014/main" id="{9BFAB564-BA28-4EDF-8245-0A6F14FC06AE}"/>
              </a:ext>
            </a:extLst>
          </p:cNvPr>
          <p:cNvSpPr/>
          <p:nvPr/>
        </p:nvSpPr>
        <p:spPr>
          <a:xfrm>
            <a:off x="5642681" y="6387039"/>
            <a:ext cx="3484279" cy="397565"/>
          </a:xfrm>
          <a:prstGeom prst="wedgeRoundRectCallout">
            <a:avLst>
              <a:gd name="adj1" fmla="val -30256"/>
              <a:gd name="adj2" fmla="val -101786"/>
              <a:gd name="adj3" fmla="val 16667"/>
            </a:avLst>
          </a:prstGeom>
          <a:solidFill>
            <a:schemeClr val="bg1"/>
          </a:solidFill>
          <a:ln w="2857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solidFill>
                  <a:schemeClr val="tx1"/>
                </a:solidFill>
                <a:latin typeface="Times New Roman" panose="02020603050405020304" pitchFamily="18" charset="0"/>
                <a:cs typeface="Times New Roman" panose="02020603050405020304" pitchFamily="18" charset="0"/>
              </a:rPr>
              <a:t>At least 20 cavities are produced</a:t>
            </a:r>
            <a:endParaRPr kumimoji="1" lang="ja-JP" alt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202786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日付プレースホルダー 3">
            <a:extLst>
              <a:ext uri="{FF2B5EF4-FFF2-40B4-BE49-F238E27FC236}">
                <a16:creationId xmlns:a16="http://schemas.microsoft.com/office/drawing/2014/main" id="{01064757-09F9-478C-A310-04889EFFCFEB}"/>
              </a:ext>
            </a:extLst>
          </p:cNvPr>
          <p:cNvSpPr>
            <a:spLocks noGrp="1"/>
          </p:cNvSpPr>
          <p:nvPr>
            <p:ph type="dt" sz="half" idx="10"/>
          </p:nvPr>
        </p:nvSpPr>
        <p:spPr>
          <a:xfrm>
            <a:off x="0" y="6492875"/>
            <a:ext cx="2743200" cy="365125"/>
          </a:xfrm>
        </p:spPr>
        <p:txBody>
          <a:bodyPr/>
          <a:lstStyle/>
          <a:p>
            <a:r>
              <a:rPr kumimoji="1" lang="en-US" altLang="ja-JP" sz="1400">
                <a:latin typeface="Times New Roman" panose="02020603050405020304" pitchFamily="18" charset="0"/>
                <a:cs typeface="Times New Roman" panose="02020603050405020304" pitchFamily="18" charset="0"/>
              </a:rPr>
              <a:t>3/Nov/2020</a:t>
            </a:r>
            <a:endParaRPr kumimoji="1" lang="ja-JP" altLang="en-US" sz="1400">
              <a:latin typeface="Times New Roman" panose="02020603050405020304" pitchFamily="18" charset="0"/>
              <a:cs typeface="Times New Roman" panose="02020603050405020304" pitchFamily="18" charset="0"/>
            </a:endParaRPr>
          </a:p>
        </p:txBody>
      </p:sp>
      <p:sp>
        <p:nvSpPr>
          <p:cNvPr id="5" name="フッター プレースホルダー 4">
            <a:extLst>
              <a:ext uri="{FF2B5EF4-FFF2-40B4-BE49-F238E27FC236}">
                <a16:creationId xmlns:a16="http://schemas.microsoft.com/office/drawing/2014/main" id="{9DA1DDA4-4381-429D-9BC7-436D55537EA8}"/>
              </a:ext>
            </a:extLst>
          </p:cNvPr>
          <p:cNvSpPr>
            <a:spLocks noGrp="1"/>
          </p:cNvSpPr>
          <p:nvPr>
            <p:ph type="ftr" sz="quarter" idx="11"/>
          </p:nvPr>
        </p:nvSpPr>
        <p:spPr>
          <a:xfrm>
            <a:off x="0" y="6492873"/>
            <a:ext cx="12192000" cy="365125"/>
          </a:xfrm>
        </p:spPr>
        <p:txBody>
          <a:bodyPr/>
          <a:lstStyle/>
          <a:p>
            <a:r>
              <a:rPr kumimoji="1" lang="en-US" altLang="ja-JP" sz="1400">
                <a:latin typeface="Times New Roman" panose="02020603050405020304" pitchFamily="18" charset="0"/>
                <a:cs typeface="Times New Roman" panose="02020603050405020304" pitchFamily="18" charset="0"/>
              </a:rPr>
              <a:t>Report of 3rd meeting of IDT WG2 SRF subgroup</a:t>
            </a:r>
            <a:endParaRPr kumimoji="1" lang="ja-JP" altLang="en-US" sz="1400">
              <a:latin typeface="Times New Roman" panose="02020603050405020304" pitchFamily="18" charset="0"/>
              <a:cs typeface="Times New Roman" panose="02020603050405020304" pitchFamily="18" charset="0"/>
            </a:endParaRPr>
          </a:p>
        </p:txBody>
      </p:sp>
      <p:sp>
        <p:nvSpPr>
          <p:cNvPr id="6" name="スライド番号プレースホルダー 5">
            <a:extLst>
              <a:ext uri="{FF2B5EF4-FFF2-40B4-BE49-F238E27FC236}">
                <a16:creationId xmlns:a16="http://schemas.microsoft.com/office/drawing/2014/main" id="{610D2D4D-D7E6-45C6-AC3E-ADD5E1652CBA}"/>
              </a:ext>
            </a:extLst>
          </p:cNvPr>
          <p:cNvSpPr>
            <a:spLocks noGrp="1"/>
          </p:cNvSpPr>
          <p:nvPr>
            <p:ph type="sldNum" sz="quarter" idx="12"/>
          </p:nvPr>
        </p:nvSpPr>
        <p:spPr>
          <a:xfrm>
            <a:off x="9448800" y="6492874"/>
            <a:ext cx="2743200" cy="365125"/>
          </a:xfrm>
        </p:spPr>
        <p:txBody>
          <a:bodyPr/>
          <a:lstStyle/>
          <a:p>
            <a:fld id="{54F8205C-53F2-4FC3-AB38-4372D95CE470}" type="slidenum">
              <a:rPr kumimoji="1" lang="ja-JP" altLang="en-US" sz="1400" smtClean="0">
                <a:latin typeface="Times New Roman" panose="02020603050405020304" pitchFamily="18" charset="0"/>
                <a:cs typeface="Times New Roman" panose="02020603050405020304" pitchFamily="18" charset="0"/>
              </a:rPr>
              <a:t>9</a:t>
            </a:fld>
            <a:endParaRPr kumimoji="1" lang="ja-JP" altLang="en-US" sz="1400">
              <a:latin typeface="Times New Roman" panose="02020603050405020304" pitchFamily="18" charset="0"/>
              <a:cs typeface="Times New Roman" panose="02020603050405020304" pitchFamily="18" charset="0"/>
            </a:endParaRPr>
          </a:p>
        </p:txBody>
      </p:sp>
      <p:sp>
        <p:nvSpPr>
          <p:cNvPr id="2" name="テキスト ボックス 1">
            <a:extLst>
              <a:ext uri="{FF2B5EF4-FFF2-40B4-BE49-F238E27FC236}">
                <a16:creationId xmlns:a16="http://schemas.microsoft.com/office/drawing/2014/main" id="{7D124D76-4137-485B-86FD-28C7F290CE1B}"/>
              </a:ext>
            </a:extLst>
          </p:cNvPr>
          <p:cNvSpPr txBox="1"/>
          <p:nvPr/>
        </p:nvSpPr>
        <p:spPr>
          <a:xfrm>
            <a:off x="1" y="15906"/>
            <a:ext cx="12191999" cy="584775"/>
          </a:xfrm>
          <a:prstGeom prst="rect">
            <a:avLst/>
          </a:prstGeom>
          <a:noFill/>
        </p:spPr>
        <p:txBody>
          <a:bodyPr wrap="square" rtlCol="0" anchor="ctr">
            <a:spAutoFit/>
          </a:bodyPr>
          <a:lstStyle/>
          <a:p>
            <a:pPr algn="ctr"/>
            <a:r>
              <a:rPr lang="en-US" altLang="ja-JP" sz="3200" dirty="0">
                <a:latin typeface="Times New Roman" panose="02020603050405020304" pitchFamily="18" charset="0"/>
                <a:cs typeface="Times New Roman" panose="02020603050405020304" pitchFamily="18" charset="0"/>
              </a:rPr>
              <a:t>Questions/Discussions/Comments (memorandum) @3</a:t>
            </a:r>
            <a:r>
              <a:rPr lang="en-US" altLang="ja-JP" sz="3200" baseline="30000" dirty="0">
                <a:latin typeface="Times New Roman" panose="02020603050405020304" pitchFamily="18" charset="0"/>
                <a:cs typeface="Times New Roman" panose="02020603050405020304" pitchFamily="18" charset="0"/>
              </a:rPr>
              <a:t>rd</a:t>
            </a:r>
            <a:r>
              <a:rPr lang="en-US" altLang="ja-JP" sz="3200" dirty="0">
                <a:latin typeface="Times New Roman" panose="02020603050405020304" pitchFamily="18" charset="0"/>
                <a:cs typeface="Times New Roman" panose="02020603050405020304" pitchFamily="18" charset="0"/>
              </a:rPr>
              <a:t> meeting</a:t>
            </a:r>
            <a:endParaRPr kumimoji="1" lang="ja-JP" altLang="en-US" sz="3200" dirty="0">
              <a:latin typeface="Times New Roman" panose="02020603050405020304" pitchFamily="18" charset="0"/>
              <a:cs typeface="Times New Roman" panose="02020603050405020304" pitchFamily="18" charset="0"/>
            </a:endParaRPr>
          </a:p>
        </p:txBody>
      </p:sp>
      <p:sp>
        <p:nvSpPr>
          <p:cNvPr id="3" name="テキスト ボックス 2">
            <a:extLst>
              <a:ext uri="{FF2B5EF4-FFF2-40B4-BE49-F238E27FC236}">
                <a16:creationId xmlns:a16="http://schemas.microsoft.com/office/drawing/2014/main" id="{95B86BA9-5080-4E13-8690-515456EAEFC9}"/>
              </a:ext>
            </a:extLst>
          </p:cNvPr>
          <p:cNvSpPr txBox="1"/>
          <p:nvPr/>
        </p:nvSpPr>
        <p:spPr>
          <a:xfrm>
            <a:off x="0" y="1061313"/>
            <a:ext cx="12192000" cy="5262979"/>
          </a:xfrm>
          <a:prstGeom prst="rect">
            <a:avLst/>
          </a:prstGeom>
          <a:noFill/>
        </p:spPr>
        <p:txBody>
          <a:bodyPr wrap="square" rtlCol="0">
            <a:spAutoFit/>
          </a:bodyPr>
          <a:lstStyle/>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50 cavities satisfied with HPG? Or not? Cost should be effectively used. Cavities w/o helium tank is used for only estimation of success yield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10 cavities w/o tank in 1</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st</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 10 cavities w/ tank satisfying with HPG in 2</a:t>
            </a:r>
            <a:r>
              <a:rPr lang="en-US" altLang="ja-JP" sz="1600" baseline="30000" dirty="0">
                <a:latin typeface="Times New Roman" panose="02020603050405020304" pitchFamily="18" charset="0"/>
                <a:ea typeface="ＭＳ Ｐゴシック" panose="020B0600070205080204" pitchFamily="50" charset="-128"/>
                <a:cs typeface="Times New Roman" panose="02020603050405020304" pitchFamily="18" charset="0"/>
              </a:rPr>
              <a:t>nd</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year…</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Necessary for learning</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impact on high pressure ga</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s regulation of Japan</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How much is one </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cavity estimated</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Flexibility in surface treatment is necessary, to be discussed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decided in technical workshop</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International</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 workshop is necessary to review material/fabrication/surface treatment methods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plug-compatibility reconfirmed</a:t>
            </a:r>
          </a:p>
          <a:p>
            <a:pPr marL="914400" lvl="1"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held </a:t>
            </a: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a:t>
            </a: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 TTC meeting 2021 or next LCWS2021?</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New vendors in US</a:t>
            </a:r>
            <a:endPar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Important to find cavity fabrication vendor, in not only US but the other countries</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To be checked qualification, learning curve expected, capability of large number production, etc.</a:t>
            </a:r>
          </a:p>
          <a:p>
            <a:pPr marL="457200"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In GDE, cost estimation has been done by</a:t>
            </a:r>
            <a:r>
              <a:rPr kumimoji="1" lang="ja-JP" altLang="en-US" sz="1600" dirty="0">
                <a:latin typeface="Times New Roman" panose="02020603050405020304" pitchFamily="18" charset="0"/>
                <a:ea typeface="ＭＳ Ｐゴシック" panose="020B0600070205080204" pitchFamily="50" charset="-128"/>
                <a:cs typeface="Times New Roman" panose="02020603050405020304" pitchFamily="18" charset="0"/>
              </a:rPr>
              <a:t> </a:t>
            </a:r>
            <a:r>
              <a:rPr kumimoji="1" lang="en-US" altLang="ja-JP" sz="1600" dirty="0" smtClean="0">
                <a:latin typeface="Times New Roman" panose="02020603050405020304" pitchFamily="18" charset="0"/>
                <a:ea typeface="ＭＳ Ｐゴシック" panose="020B0600070205080204" pitchFamily="50" charset="-128"/>
                <a:cs typeface="Times New Roman" panose="02020603050405020304" pitchFamily="18" charset="0"/>
              </a:rPr>
              <a:t>some vendor</a:t>
            </a:r>
            <a:r>
              <a:rPr lang="en-US" altLang="ja-JP" sz="1600" dirty="0" smtClean="0">
                <a:latin typeface="Times New Roman" panose="02020603050405020304" pitchFamily="18" charset="0"/>
                <a:ea typeface="ＭＳ Ｐゴシック" panose="020B0600070205080204" pitchFamily="50" charset="-128"/>
                <a:cs typeface="Times New Roman" panose="02020603050405020304" pitchFamily="18" charset="0"/>
              </a:rPr>
              <a:t>s, bu</a:t>
            </a:r>
            <a:r>
              <a:rPr lang="en-US" altLang="ja-JP" sz="1600" dirty="0" smtClean="0">
                <a:latin typeface="Times New Roman" panose="02020603050405020304" pitchFamily="18" charset="0"/>
                <a:ea typeface="ＭＳ Ｐゴシック" panose="020B0600070205080204" pitchFamily="50" charset="-128"/>
                <a:cs typeface="Times New Roman" panose="02020603050405020304" pitchFamily="18" charset="0"/>
              </a:rPr>
              <a:t>t one vendor was dominant</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Reexamine lesson/learned from what GDE have done</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After E-XFEL construction, cavity fabrication cost is not changed, or a little changed</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Cost of power coupler increased</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Laboratory-vendor collaboration in cavity fabrication is also necessary</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KEK has already done</a:t>
            </a: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Year and year plan is necessary in each region for technical preparation period</a:t>
            </a:r>
            <a:endPar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endParaRPr>
          </a:p>
          <a:p>
            <a:pPr marL="457200" indent="-457200">
              <a:buFont typeface="Wingdings" panose="05000000000000000000" pitchFamily="2" charset="2"/>
              <a:buChar char="l"/>
            </a:pPr>
            <a:r>
              <a:rPr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Americas laboratory proposals in next meeting</a:t>
            </a:r>
          </a:p>
          <a:p>
            <a:pPr marL="914400" lvl="1" indent="-457200">
              <a:buFont typeface="Wingdings" panose="05000000000000000000" pitchFamily="2" charset="2"/>
              <a:buChar char="l"/>
            </a:pPr>
            <a:r>
              <a:rPr kumimoji="1" lang="en-US" altLang="ja-JP" sz="1600" dirty="0">
                <a:latin typeface="Times New Roman" panose="02020603050405020304" pitchFamily="18" charset="0"/>
                <a:ea typeface="ＭＳ Ｐゴシック" panose="020B0600070205080204" pitchFamily="50" charset="-128"/>
                <a:cs typeface="Times New Roman" panose="02020603050405020304" pitchFamily="18" charset="0"/>
              </a:rPr>
              <a:t>Kirk requests responsible persons in each lab.</a:t>
            </a:r>
          </a:p>
        </p:txBody>
      </p:sp>
      <p:sp>
        <p:nvSpPr>
          <p:cNvPr id="7" name="テキスト ボックス 6">
            <a:extLst>
              <a:ext uri="{FF2B5EF4-FFF2-40B4-BE49-F238E27FC236}">
                <a16:creationId xmlns:a16="http://schemas.microsoft.com/office/drawing/2014/main" id="{A23CB239-DA4A-4AA7-9616-EA83038A9F07}"/>
              </a:ext>
            </a:extLst>
          </p:cNvPr>
          <p:cNvSpPr txBox="1"/>
          <p:nvPr/>
        </p:nvSpPr>
        <p:spPr>
          <a:xfrm>
            <a:off x="10029646" y="646331"/>
            <a:ext cx="1997535" cy="369332"/>
          </a:xfrm>
          <a:prstGeom prst="rect">
            <a:avLst/>
          </a:prstGeom>
          <a:solidFill>
            <a:schemeClr val="accent5">
              <a:lumMod val="20000"/>
              <a:lumOff val="80000"/>
            </a:schemeClr>
          </a:solidFill>
          <a:ln w="12700">
            <a:solidFill>
              <a:srgbClr val="FF0000"/>
            </a:solidFill>
          </a:ln>
        </p:spPr>
        <p:txBody>
          <a:bodyPr wrap="none" rtlCol="0" anchor="ctr">
            <a:spAutoFit/>
          </a:bodyPr>
          <a:lstStyle/>
          <a:p>
            <a:pPr algn="ctr"/>
            <a:r>
              <a:rPr lang="en-US" altLang="ja-JP" dirty="0">
                <a:latin typeface="Times New Roman" panose="02020603050405020304" pitchFamily="18" charset="0"/>
                <a:cs typeface="Times New Roman" panose="02020603050405020304" pitchFamily="18" charset="0"/>
              </a:rPr>
              <a:t>Translation by Kirk</a:t>
            </a:r>
            <a:endParaRPr kumimoji="1" lang="ja-JP"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907061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24655</TotalTime>
  <Words>1353</Words>
  <Application>Microsoft Office PowerPoint</Application>
  <PresentationFormat>ワイド画面</PresentationFormat>
  <Paragraphs>285</Paragraphs>
  <Slides>10</Slides>
  <Notes>0</Notes>
  <HiddenSlides>0</HiddenSlides>
  <MMClips>0</MMClips>
  <ScaleCrop>false</ScaleCrop>
  <HeadingPairs>
    <vt:vector size="6" baseType="variant">
      <vt:variant>
        <vt:lpstr>使用されているフォント</vt:lpstr>
      </vt:variant>
      <vt:variant>
        <vt:i4>9</vt:i4>
      </vt:variant>
      <vt:variant>
        <vt:lpstr>テーマ</vt:lpstr>
      </vt:variant>
      <vt:variant>
        <vt:i4>1</vt:i4>
      </vt:variant>
      <vt:variant>
        <vt:lpstr>スライド タイトル</vt:lpstr>
      </vt:variant>
      <vt:variant>
        <vt:i4>10</vt:i4>
      </vt:variant>
    </vt:vector>
  </HeadingPairs>
  <TitlesOfParts>
    <vt:vector size="20" baseType="lpstr">
      <vt:lpstr>Meiryo UI</vt:lpstr>
      <vt:lpstr>ＭＳ Ｐゴシック</vt:lpstr>
      <vt:lpstr>游ゴシック</vt:lpstr>
      <vt:lpstr>游ゴシック Light</vt:lpstr>
      <vt:lpstr>Arial</vt:lpstr>
      <vt:lpstr>Calibri</vt:lpstr>
      <vt:lpstr>Calibri Light</vt:lpstr>
      <vt:lpstr>Times New Roman</vt:lpstr>
      <vt:lpstr>Wingdings</vt:lpstr>
      <vt:lpstr>Office テーマ</vt:lpstr>
      <vt:lpstr>3rd meeting of SRF subgroup in IDT/WG2</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SRF group meeting of IDT/WG2</dc:title>
  <dc:creator>山本 康史</dc:creator>
  <cp:lastModifiedBy>Hewlett-Packard Company</cp:lastModifiedBy>
  <cp:revision>671</cp:revision>
  <dcterms:created xsi:type="dcterms:W3CDTF">2020-09-27T07:10:37Z</dcterms:created>
  <dcterms:modified xsi:type="dcterms:W3CDTF">2020-11-03T14:34:53Z</dcterms:modified>
</cp:coreProperties>
</file>