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2" r:id="rId5"/>
    <p:sldId id="260" r:id="rId6"/>
    <p:sldId id="263" r:id="rId7"/>
    <p:sldId id="266" r:id="rId8"/>
    <p:sldId id="265" r:id="rId9"/>
    <p:sldId id="267" r:id="rId10"/>
    <p:sldId id="270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A985C4-71F4-458E-822C-7F7FF665178F}" v="1" dt="2020-12-01T08:45:59.1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04" autoAdjust="0"/>
  </p:normalViewPr>
  <p:slideViewPr>
    <p:cSldViewPr snapToGrid="0">
      <p:cViewPr varScale="1">
        <p:scale>
          <a:sx n="82" d="100"/>
          <a:sy n="82" d="100"/>
        </p:scale>
        <p:origin x="7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Sievers" userId="af92b260cae37759" providerId="LiveId" clId="{2DA985C4-71F4-458E-822C-7F7FF665178F}"/>
    <pc:docChg chg="custSel addSld delSld modSld">
      <pc:chgData name="Peter Sievers" userId="af92b260cae37759" providerId="LiveId" clId="{2DA985C4-71F4-458E-822C-7F7FF665178F}" dt="2020-12-01T09:00:16.500" v="64" actId="47"/>
      <pc:docMkLst>
        <pc:docMk/>
      </pc:docMkLst>
      <pc:sldChg chg="addSp delSp modSp new del mod">
        <pc:chgData name="Peter Sievers" userId="af92b260cae37759" providerId="LiveId" clId="{2DA985C4-71F4-458E-822C-7F7FF665178F}" dt="2020-12-01T09:00:16.500" v="64" actId="47"/>
        <pc:sldMkLst>
          <pc:docMk/>
          <pc:sldMk cId="2119905890" sldId="271"/>
        </pc:sldMkLst>
        <pc:spChg chg="mod">
          <ac:chgData name="Peter Sievers" userId="af92b260cae37759" providerId="LiveId" clId="{2DA985C4-71F4-458E-822C-7F7FF665178F}" dt="2020-12-01T08:47:44.232" v="63" actId="20577"/>
          <ac:spMkLst>
            <pc:docMk/>
            <pc:sldMk cId="2119905890" sldId="271"/>
            <ac:spMk id="2" creationId="{60058CD2-F9CB-45FF-9A96-EEFB373946FA}"/>
          </ac:spMkLst>
        </pc:spChg>
        <pc:spChg chg="del">
          <ac:chgData name="Peter Sievers" userId="af92b260cae37759" providerId="LiveId" clId="{2DA985C4-71F4-458E-822C-7F7FF665178F}" dt="2020-12-01T08:45:59.128" v="1"/>
          <ac:spMkLst>
            <pc:docMk/>
            <pc:sldMk cId="2119905890" sldId="271"/>
            <ac:spMk id="3" creationId="{01060BB9-4FB5-45FF-A9C1-59F653E4CAB0}"/>
          </ac:spMkLst>
        </pc:spChg>
        <pc:picChg chg="add mod">
          <ac:chgData name="Peter Sievers" userId="af92b260cae37759" providerId="LiveId" clId="{2DA985C4-71F4-458E-822C-7F7FF665178F}" dt="2020-12-01T08:46:04.390" v="3" actId="962"/>
          <ac:picMkLst>
            <pc:docMk/>
            <pc:sldMk cId="2119905890" sldId="271"/>
            <ac:picMk id="6" creationId="{023A84F8-6CEB-4EC9-A558-881327FB842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5034C-D122-49A7-90BB-E380D0DC118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3C939-1F82-488F-8EDA-A3D30F445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6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36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466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521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857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115-5D27-414D-B42D-310C8DBA899D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0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D907-E56E-4321-BE01-B2E631CAE82A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6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B39A-D4AF-45C0-984C-BA62DEB6128A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4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9BFE-D1AC-43EA-BEBD-6631BE5B783C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0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0AE8-D926-477D-9492-3913B150D560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8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C5A-4832-4589-99D7-BC6D2243600E}" type="datetime1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4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C66F9-A82D-4B09-AEA8-B8F2B0FA0A6F}" type="datetime1">
              <a:rPr lang="en-US" smtClean="0"/>
              <a:t>12/1/2020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D9CAB-6D07-4AAB-BDB7-0B8B5057E534}" type="datetime1">
              <a:rPr lang="en-US" smtClean="0"/>
              <a:t>12/1/2020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1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80A6-F1AC-4872-AADB-30369E51AB21}" type="datetime1">
              <a:rPr lang="en-US" smtClean="0"/>
              <a:t>12/1/2020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0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8DCD-156A-485C-A078-31C25D513772}" type="datetime1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9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1FEA-F865-4AA1-B7E4-C3FD483D27D0}" type="datetime1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40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4799-8D09-4949-8D54-95E4380CD2CF}" type="datetime1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EAE38-4BAF-4C95-8662-58C0D164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0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20.png"/><Relationship Id="rId3" Type="http://schemas.openxmlformats.org/officeDocument/2006/relationships/image" Target="../media/image20.png"/><Relationship Id="rId7" Type="http://schemas.openxmlformats.org/officeDocument/2006/relationships/image" Target="../media/image60.png"/><Relationship Id="rId12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100.png"/><Relationship Id="rId5" Type="http://schemas.openxmlformats.org/officeDocument/2006/relationships/image" Target="../media/image40.png"/><Relationship Id="rId15" Type="http://schemas.openxmlformats.org/officeDocument/2006/relationships/image" Target="../media/image140.png"/><Relationship Id="rId10" Type="http://schemas.openxmlformats.org/officeDocument/2006/relationships/image" Target="../media/image90.png"/><Relationship Id="rId4" Type="http://schemas.openxmlformats.org/officeDocument/2006/relationships/image" Target="../media/image30.png"/><Relationship Id="rId9" Type="http://schemas.openxmlformats.org/officeDocument/2006/relationships/image" Target="../media/image80.png"/><Relationship Id="rId14" Type="http://schemas.openxmlformats.org/officeDocument/2006/relationships/image" Target="../media/image1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1087" y="38049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 Conventional Positron Target for the ILC, Cooled by Thermal Radiation. </a:t>
            </a:r>
            <a:r>
              <a:rPr lang="en-US" dirty="0" err="1"/>
              <a:t>P.Sievers</a:t>
            </a:r>
            <a:r>
              <a:rPr lang="en-US" dirty="0"/>
              <a:t>-CERN-Ret.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7313" y="3136212"/>
            <a:ext cx="9503434" cy="3220138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/>
              <a:t>For the water cooled conventional target, a vacuum tight rotating </a:t>
            </a:r>
            <a:r>
              <a:rPr lang="en-US" sz="3200" dirty="0" err="1"/>
              <a:t>ferro</a:t>
            </a:r>
            <a:r>
              <a:rPr lang="en-US" sz="3200" dirty="0"/>
              <a:t> fluid seal is under study at KEK, </a:t>
            </a:r>
            <a:r>
              <a:rPr lang="en-US" sz="3200" dirty="0" err="1"/>
              <a:t>T.Omori</a:t>
            </a:r>
            <a:r>
              <a:rPr lang="en-US" sz="3200" dirty="0"/>
              <a:t> et al.</a:t>
            </a:r>
          </a:p>
          <a:p>
            <a:r>
              <a:rPr lang="en-US" sz="3200" dirty="0"/>
              <a:t>This seal is among the most crucial components of the positron target and long lifetime and robustness is necessary.</a:t>
            </a:r>
          </a:p>
          <a:p>
            <a:r>
              <a:rPr lang="en-US" sz="3200" dirty="0"/>
              <a:t>Therefore it may be prudent to also consider alternatives as backup solutions.</a:t>
            </a:r>
          </a:p>
          <a:p>
            <a:r>
              <a:rPr lang="en-US" sz="3200" dirty="0"/>
              <a:t>Here the possibility of cooling the target by thermal radiation is studied. Thus the use of a rotating seal can be avoided.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1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536" y="3229095"/>
            <a:ext cx="10515600" cy="1325563"/>
          </a:xfrm>
        </p:spPr>
        <p:txBody>
          <a:bodyPr/>
          <a:lstStyle/>
          <a:p>
            <a:r>
              <a:rPr lang="en-US" dirty="0"/>
              <a:t>Thank You for Your Attention.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Acknowledgement: Thanks are due to the members of the ILC-Positron Source Group, and in particular to T. Omori-san, for fruitful discussions and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1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Water </a:t>
            </a:r>
            <a:r>
              <a:rPr lang="fr-CH" dirty="0" err="1"/>
              <a:t>Cooled</a:t>
            </a:r>
            <a:r>
              <a:rPr lang="fr-CH" dirty="0"/>
              <a:t> e-</a:t>
            </a:r>
            <a:r>
              <a:rPr lang="fr-CH" dirty="0" err="1"/>
              <a:t>Driven</a:t>
            </a:r>
            <a:r>
              <a:rPr lang="fr-CH" dirty="0"/>
              <a:t> Target Wheel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30234" y="2923808"/>
            <a:ext cx="4896544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Connecteur droit 5"/>
          <p:cNvCxnSpPr/>
          <p:nvPr/>
        </p:nvCxnSpPr>
        <p:spPr>
          <a:xfrm>
            <a:off x="3071664" y="2806080"/>
            <a:ext cx="43924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071664" y="3284984"/>
            <a:ext cx="43924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2446735" y="2212036"/>
            <a:ext cx="44556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1847528" y="1484784"/>
            <a:ext cx="83529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528048" y="2482915"/>
            <a:ext cx="338884" cy="2411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520610" y="3364522"/>
            <a:ext cx="389183" cy="2880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onnecteur droit 30"/>
          <p:cNvCxnSpPr/>
          <p:nvPr/>
        </p:nvCxnSpPr>
        <p:spPr>
          <a:xfrm flipH="1">
            <a:off x="6866933" y="2215415"/>
            <a:ext cx="10271" cy="2780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464152" y="2201486"/>
            <a:ext cx="0" cy="6045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7464152" y="3284984"/>
            <a:ext cx="0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8112224" y="2469468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7464152" y="2201486"/>
            <a:ext cx="925252" cy="337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7464152" y="4005064"/>
            <a:ext cx="914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8389404" y="2204864"/>
            <a:ext cx="0" cy="18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7921352" y="2384884"/>
            <a:ext cx="10852" cy="136017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4367808" y="3049822"/>
            <a:ext cx="1296144" cy="15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 flipV="1">
            <a:off x="8148228" y="2564904"/>
            <a:ext cx="0" cy="3589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>
            <a:off x="8148228" y="3284974"/>
            <a:ext cx="0" cy="46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>
            <a:off x="7256698" y="3057397"/>
            <a:ext cx="891530" cy="7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 flipH="1">
            <a:off x="7687008" y="2316346"/>
            <a:ext cx="4457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>
            <a:off x="7608168" y="2316346"/>
            <a:ext cx="0" cy="3691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/>
          <p:nvPr/>
        </p:nvCxnSpPr>
        <p:spPr>
          <a:xfrm flipH="1">
            <a:off x="7702464" y="3861048"/>
            <a:ext cx="44174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flipH="1" flipV="1">
            <a:off x="7687009" y="3428996"/>
            <a:ext cx="15455" cy="3160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avec flèche 105"/>
          <p:cNvCxnSpPr/>
          <p:nvPr/>
        </p:nvCxnSpPr>
        <p:spPr>
          <a:xfrm flipH="1">
            <a:off x="5267908" y="2881546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Connecteur droit avec flèche 109"/>
          <p:cNvCxnSpPr/>
          <p:nvPr/>
        </p:nvCxnSpPr>
        <p:spPr>
          <a:xfrm flipH="1">
            <a:off x="5159896" y="3234700"/>
            <a:ext cx="10224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>
            <a:off x="6902354" y="3587024"/>
            <a:ext cx="7439" cy="1066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>
            <a:off x="6902354" y="4653136"/>
            <a:ext cx="19299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 flipV="1">
            <a:off x="8832304" y="2204864"/>
            <a:ext cx="0" cy="24482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Connecteur droit 133"/>
          <p:cNvCxnSpPr/>
          <p:nvPr/>
        </p:nvCxnSpPr>
        <p:spPr>
          <a:xfrm>
            <a:off x="8832304" y="2204864"/>
            <a:ext cx="13681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7" name="Trapèze 136"/>
          <p:cNvSpPr/>
          <p:nvPr/>
        </p:nvSpPr>
        <p:spPr>
          <a:xfrm rot="5235609">
            <a:off x="9213924" y="956152"/>
            <a:ext cx="311621" cy="1261751"/>
          </a:xfrm>
          <a:prstGeom prst="trapezoi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rapèze 137"/>
          <p:cNvSpPr/>
          <p:nvPr/>
        </p:nvSpPr>
        <p:spPr>
          <a:xfrm rot="5644802" flipH="1">
            <a:off x="9221966" y="1469823"/>
            <a:ext cx="299506" cy="1261061"/>
          </a:xfrm>
          <a:prstGeom prst="trapezoi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8045916" y="1676436"/>
            <a:ext cx="332636" cy="5292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8038163" y="3999379"/>
            <a:ext cx="371460" cy="5646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899124" y="2500919"/>
            <a:ext cx="457200" cy="30516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853404" y="3287854"/>
            <a:ext cx="499492" cy="28516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039308" y="2500921"/>
            <a:ext cx="457200" cy="30516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075352" y="3288980"/>
            <a:ext cx="457200" cy="2840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213504" y="2564905"/>
            <a:ext cx="349752" cy="2411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213504" y="3274670"/>
            <a:ext cx="349752" cy="2983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495600" y="2744357"/>
            <a:ext cx="607828" cy="679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799514" y="2294590"/>
            <a:ext cx="0" cy="3909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799514" y="3515014"/>
            <a:ext cx="0" cy="501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6744072" y="1906116"/>
            <a:ext cx="11232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971422" y="4085761"/>
            <a:ext cx="1964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Water Connection</a:t>
            </a:r>
            <a:endParaRPr lang="en-GB" dirty="0"/>
          </a:p>
        </p:txBody>
      </p:sp>
      <p:sp>
        <p:nvSpPr>
          <p:cNvPr id="30" name="ZoneTexte 29"/>
          <p:cNvSpPr txBox="1"/>
          <p:nvPr/>
        </p:nvSpPr>
        <p:spPr>
          <a:xfrm>
            <a:off x="4944766" y="3645024"/>
            <a:ext cx="78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Motor</a:t>
            </a:r>
            <a:endParaRPr lang="en-GB" dirty="0"/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5039308" y="3645024"/>
            <a:ext cx="984684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H="1" flipV="1">
            <a:off x="4367808" y="3645024"/>
            <a:ext cx="36004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3900856" y="46531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Ball </a:t>
            </a:r>
            <a:r>
              <a:rPr lang="fr-CH" dirty="0" err="1"/>
              <a:t>Bearings</a:t>
            </a:r>
            <a:endParaRPr lang="en-GB" dirty="0"/>
          </a:p>
        </p:txBody>
      </p:sp>
      <p:cxnSp>
        <p:nvCxnSpPr>
          <p:cNvPr id="48" name="Connecteur droit avec flèche 47"/>
          <p:cNvCxnSpPr/>
          <p:nvPr/>
        </p:nvCxnSpPr>
        <p:spPr>
          <a:xfrm flipV="1">
            <a:off x="5899124" y="3645024"/>
            <a:ext cx="844948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5423834" y="4653137"/>
            <a:ext cx="1608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Ferro-</a:t>
            </a:r>
            <a:r>
              <a:rPr lang="fr-CH" dirty="0" err="1"/>
              <a:t>Fluid</a:t>
            </a:r>
            <a:r>
              <a:rPr lang="fr-CH" dirty="0"/>
              <a:t> </a:t>
            </a:r>
            <a:r>
              <a:rPr lang="fr-CH" dirty="0" err="1"/>
              <a:t>Seal</a:t>
            </a:r>
            <a:endParaRPr lang="en-GB" dirty="0"/>
          </a:p>
        </p:txBody>
      </p:sp>
      <p:sp>
        <p:nvSpPr>
          <p:cNvPr id="55" name="ZoneTexte 54"/>
          <p:cNvSpPr txBox="1"/>
          <p:nvPr/>
        </p:nvSpPr>
        <p:spPr>
          <a:xfrm>
            <a:off x="4003668" y="1702537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Beam</a:t>
            </a:r>
            <a:r>
              <a:rPr lang="fr-CH" dirty="0"/>
              <a:t> Vacuum</a:t>
            </a:r>
            <a:endParaRPr lang="en-GB" dirty="0"/>
          </a:p>
        </p:txBody>
      </p:sp>
      <p:cxnSp>
        <p:nvCxnSpPr>
          <p:cNvPr id="58" name="Connecteur droit avec flèche 57"/>
          <p:cNvCxnSpPr/>
          <p:nvPr/>
        </p:nvCxnSpPr>
        <p:spPr>
          <a:xfrm flipH="1" flipV="1">
            <a:off x="9120337" y="2100352"/>
            <a:ext cx="251383" cy="464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8976320" y="248291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Flux </a:t>
            </a:r>
            <a:r>
              <a:rPr lang="fr-CH" dirty="0" err="1"/>
              <a:t>Concentrator</a:t>
            </a:r>
            <a:endParaRPr lang="en-GB" dirty="0"/>
          </a:p>
        </p:txBody>
      </p:sp>
      <p:cxnSp>
        <p:nvCxnSpPr>
          <p:cNvPr id="63" name="Connecteur droit avec flèche 62"/>
          <p:cNvCxnSpPr/>
          <p:nvPr/>
        </p:nvCxnSpPr>
        <p:spPr>
          <a:xfrm flipH="1" flipV="1">
            <a:off x="8417378" y="3175836"/>
            <a:ext cx="1099003" cy="2551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9441739" y="3261810"/>
            <a:ext cx="153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Target Wheel</a:t>
            </a:r>
            <a:endParaRPr lang="en-GB" dirty="0"/>
          </a:p>
        </p:txBody>
      </p:sp>
      <p:cxnSp>
        <p:nvCxnSpPr>
          <p:cNvPr id="75" name="Connecteur droit avec flèche 74"/>
          <p:cNvCxnSpPr>
            <a:stCxn id="83" idx="1"/>
          </p:cNvCxnSpPr>
          <p:nvPr/>
        </p:nvCxnSpPr>
        <p:spPr>
          <a:xfrm flipH="1" flipV="1">
            <a:off x="8491835" y="4520549"/>
            <a:ext cx="407727" cy="640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8899562" y="4837681"/>
            <a:ext cx="1233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Tungsten</a:t>
            </a:r>
            <a:r>
              <a:rPr lang="fr-CH" dirty="0"/>
              <a:t> Target</a:t>
            </a:r>
            <a:endParaRPr lang="en-GB" dirty="0"/>
          </a:p>
        </p:txBody>
      </p:sp>
      <p:cxnSp>
        <p:nvCxnSpPr>
          <p:cNvPr id="87" name="Connecteur droit avec flèche 86"/>
          <p:cNvCxnSpPr/>
          <p:nvPr/>
        </p:nvCxnSpPr>
        <p:spPr>
          <a:xfrm flipV="1">
            <a:off x="3719736" y="3303418"/>
            <a:ext cx="216024" cy="3416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ZoneTexte 89"/>
          <p:cNvSpPr txBox="1"/>
          <p:nvPr/>
        </p:nvSpPr>
        <p:spPr>
          <a:xfrm>
            <a:off x="2950224" y="3656280"/>
            <a:ext cx="139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Axis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578900" y="2744356"/>
            <a:ext cx="288032" cy="540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549752" y="3297099"/>
            <a:ext cx="360040" cy="720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Connecteur droit 35"/>
          <p:cNvCxnSpPr/>
          <p:nvPr/>
        </p:nvCxnSpPr>
        <p:spPr>
          <a:xfrm>
            <a:off x="6866932" y="2469468"/>
            <a:ext cx="3897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6952928" y="2469469"/>
            <a:ext cx="0" cy="2546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7090330" y="2482915"/>
            <a:ext cx="0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7240106" y="2451517"/>
            <a:ext cx="0" cy="2474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6909792" y="3645024"/>
            <a:ext cx="3469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>
            <a:off x="7032104" y="3423844"/>
            <a:ext cx="0" cy="2324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>
          <a:xfrm>
            <a:off x="7135196" y="3430999"/>
            <a:ext cx="0" cy="19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/>
          <p:cNvCxnSpPr/>
          <p:nvPr/>
        </p:nvCxnSpPr>
        <p:spPr>
          <a:xfrm>
            <a:off x="7256698" y="3430998"/>
            <a:ext cx="0" cy="22528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/>
          <p:cNvCxnSpPr/>
          <p:nvPr/>
        </p:nvCxnSpPr>
        <p:spPr>
          <a:xfrm>
            <a:off x="7012310" y="2596779"/>
            <a:ext cx="0" cy="2093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Connecteur droit 116"/>
          <p:cNvCxnSpPr/>
          <p:nvPr/>
        </p:nvCxnSpPr>
        <p:spPr>
          <a:xfrm>
            <a:off x="7168552" y="2603504"/>
            <a:ext cx="0" cy="207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>
          <a:xfrm flipH="1">
            <a:off x="7083246" y="3284974"/>
            <a:ext cx="7085" cy="2880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>
            <a:off x="7168552" y="3284975"/>
            <a:ext cx="0" cy="2586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1" name="Flèche vers le bas 130"/>
          <p:cNvSpPr/>
          <p:nvPr/>
        </p:nvSpPr>
        <p:spPr>
          <a:xfrm>
            <a:off x="7694114" y="4282365"/>
            <a:ext cx="207427" cy="6939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Connecteur droit avec flèche 132"/>
          <p:cNvCxnSpPr/>
          <p:nvPr/>
        </p:nvCxnSpPr>
        <p:spPr>
          <a:xfrm flipV="1">
            <a:off x="7012310" y="3765747"/>
            <a:ext cx="122886" cy="1533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5944683" y="5305147"/>
            <a:ext cx="210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Backup </a:t>
            </a:r>
            <a:r>
              <a:rPr lang="fr-CH" dirty="0" err="1"/>
              <a:t>Labyrinth</a:t>
            </a:r>
            <a:r>
              <a:rPr lang="fr-CH" dirty="0"/>
              <a:t>  Vacuum Buffer</a:t>
            </a:r>
            <a:endParaRPr lang="en-GB" dirty="0"/>
          </a:p>
        </p:txBody>
      </p:sp>
      <p:sp>
        <p:nvSpPr>
          <p:cNvPr id="145" name="ZoneTexte 144"/>
          <p:cNvSpPr txBox="1"/>
          <p:nvPr/>
        </p:nvSpPr>
        <p:spPr>
          <a:xfrm>
            <a:off x="7184607" y="4970819"/>
            <a:ext cx="1592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 Vacuum </a:t>
            </a:r>
            <a:r>
              <a:rPr lang="fr-CH" dirty="0" err="1"/>
              <a:t>Pump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1994300" y="5962284"/>
            <a:ext cx="818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Critical Issue of </a:t>
            </a:r>
            <a:r>
              <a:rPr lang="fr-CH" dirty="0" err="1"/>
              <a:t>Rotating</a:t>
            </a:r>
            <a:r>
              <a:rPr lang="fr-CH" dirty="0"/>
              <a:t> </a:t>
            </a:r>
            <a:r>
              <a:rPr lang="fr-CH" dirty="0" err="1"/>
              <a:t>Seal</a:t>
            </a:r>
            <a:r>
              <a:rPr lang="fr-CH" dirty="0"/>
              <a:t>: </a:t>
            </a:r>
            <a:r>
              <a:rPr lang="fr-CH" dirty="0" err="1"/>
              <a:t>Leak</a:t>
            </a:r>
            <a:r>
              <a:rPr lang="fr-CH" dirty="0"/>
              <a:t> </a:t>
            </a:r>
            <a:r>
              <a:rPr lang="fr-CH" dirty="0" err="1"/>
              <a:t>tightnes</a:t>
            </a:r>
            <a:r>
              <a:rPr lang="fr-CH" dirty="0"/>
              <a:t> for UHV. Radiation </a:t>
            </a:r>
            <a:r>
              <a:rPr lang="fr-CH" dirty="0" err="1"/>
              <a:t>resistance</a:t>
            </a:r>
            <a:r>
              <a:rPr lang="fr-CH" dirty="0"/>
              <a:t> and </a:t>
            </a:r>
            <a:r>
              <a:rPr lang="fr-CH" dirty="0" err="1"/>
              <a:t>radiochemistry</a:t>
            </a:r>
            <a:r>
              <a:rPr lang="fr-CH" dirty="0"/>
              <a:t> of </a:t>
            </a:r>
            <a:r>
              <a:rPr lang="fr-CH" dirty="0" err="1"/>
              <a:t>iron</a:t>
            </a:r>
            <a:r>
              <a:rPr lang="fr-CH" dirty="0"/>
              <a:t> </a:t>
            </a:r>
            <a:r>
              <a:rPr lang="fr-CH" dirty="0" err="1"/>
              <a:t>powder</a:t>
            </a:r>
            <a:r>
              <a:rPr lang="fr-CH" dirty="0"/>
              <a:t> in </a:t>
            </a:r>
            <a:r>
              <a:rPr lang="fr-CH" dirty="0" err="1"/>
              <a:t>oil</a:t>
            </a:r>
            <a:r>
              <a:rPr lang="fr-CH" dirty="0"/>
              <a:t>, and permanent </a:t>
            </a:r>
            <a:r>
              <a:rPr lang="fr-CH" dirty="0" err="1"/>
              <a:t>magnets</a:t>
            </a:r>
            <a:r>
              <a:rPr lang="fr-CH" dirty="0"/>
              <a:t> (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tested</a:t>
            </a:r>
            <a:r>
              <a:rPr lang="fr-CH" dirty="0"/>
              <a:t> </a:t>
            </a:r>
            <a:r>
              <a:rPr lang="fr-CH" dirty="0" err="1"/>
              <a:t>Omori-san</a:t>
            </a:r>
            <a:r>
              <a:rPr lang="fr-CH" dirty="0"/>
              <a:t>).</a:t>
            </a:r>
            <a:endParaRPr lang="en-GB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01D2A-108D-4055-860E-FA187FD9BF45}" type="slidenum">
              <a:rPr lang="en-GB" smtClean="0"/>
              <a:t>11</a:t>
            </a:fld>
            <a:endParaRPr lang="en-GB"/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8132772" y="3526792"/>
            <a:ext cx="987564" cy="558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9105592" y="3994286"/>
            <a:ext cx="1257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Water Flow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333312" y="4302207"/>
            <a:ext cx="184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Th. Water/Cu/W-Contact</a:t>
            </a:r>
          </a:p>
        </p:txBody>
      </p:sp>
      <p:cxnSp>
        <p:nvCxnSpPr>
          <p:cNvPr id="23" name="Straight Arrow Connector 22"/>
          <p:cNvCxnSpPr>
            <a:endCxn id="140" idx="0"/>
          </p:cNvCxnSpPr>
          <p:nvPr/>
        </p:nvCxnSpPr>
        <p:spPr>
          <a:xfrm flipH="1" flipV="1">
            <a:off x="8223893" y="3999379"/>
            <a:ext cx="1088697" cy="5646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58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by Radiation through a Graphite Radiator: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Radiated Power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).</a:t>
                </a:r>
              </a:p>
              <a:p>
                <a:r>
                  <a:rPr lang="en-US" dirty="0" err="1"/>
                  <a:t>Optimise</a:t>
                </a:r>
                <a:r>
                  <a:rPr lang="en-US" dirty="0"/>
                  <a:t> Emissivity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/>
                  <a:t> and Radiating Surface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Aim: Evacuate a power of 25 kW from the 16 mm thick W-Target by Radiation.</a:t>
                </a:r>
              </a:p>
              <a:p>
                <a:r>
                  <a:rPr lang="en-US" dirty="0"/>
                  <a:t>Graphite is used as Radiator.</a:t>
                </a:r>
              </a:p>
              <a:p>
                <a:r>
                  <a:rPr lang="en-US" dirty="0"/>
                  <a:t>Average emissivity between the  Radiator and a Cooler: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/>
                  <a:t>=0.5.</a:t>
                </a:r>
              </a:p>
              <a:p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=2.0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an average Temperature of the C-Radiator of 500 </a:t>
                </a:r>
                <a:r>
                  <a:rPr lang="en-US" dirty="0" err="1"/>
                  <a:t>oC</a:t>
                </a:r>
                <a:r>
                  <a:rPr lang="en-US" dirty="0"/>
                  <a:t>:  W=23 kW.</a:t>
                </a:r>
              </a:p>
              <a:p>
                <a:r>
                  <a:rPr lang="en-US" dirty="0"/>
                  <a:t>With small temperature increases, the radiated power rises fast:       </a:t>
                </a:r>
                <a:r>
                  <a:rPr lang="en-US" dirty="0" err="1"/>
                  <a:t>dW</a:t>
                </a:r>
                <a:r>
                  <a:rPr lang="en-US" dirty="0"/>
                  <a:t>/W= 4 </a:t>
                </a:r>
                <a:r>
                  <a:rPr lang="en-US" dirty="0" err="1"/>
                  <a:t>dT</a:t>
                </a:r>
                <a:r>
                  <a:rPr lang="en-US" dirty="0"/>
                  <a:t>/T.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 b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1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Conventional</a:t>
            </a:r>
            <a:r>
              <a:rPr lang="fr-CH" dirty="0"/>
              <a:t> Target:                  Radiation </a:t>
            </a:r>
            <a:r>
              <a:rPr lang="fr-CH" dirty="0" err="1"/>
              <a:t>Cooled</a:t>
            </a:r>
            <a:r>
              <a:rPr lang="fr-CH" dirty="0"/>
              <a:t> </a:t>
            </a:r>
            <a:r>
              <a:rPr lang="fr-CH" dirty="0" err="1"/>
              <a:t>Rotating</a:t>
            </a:r>
            <a:r>
              <a:rPr lang="fr-CH" dirty="0"/>
              <a:t> Wheel.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330100" y="1628800"/>
            <a:ext cx="685781" cy="15841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81413" y="3240009"/>
            <a:ext cx="215745" cy="35068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872899" y="2584357"/>
            <a:ext cx="457200" cy="34369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97158" y="3670176"/>
            <a:ext cx="518722" cy="23511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15680" y="3299708"/>
            <a:ext cx="657219" cy="1418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15679" y="3685355"/>
            <a:ext cx="657219" cy="1440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15679" y="4077072"/>
            <a:ext cx="657220" cy="1440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215679" y="4437162"/>
            <a:ext cx="657220" cy="12059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215677" y="4764698"/>
            <a:ext cx="657221" cy="12058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15676" y="5106888"/>
            <a:ext cx="657221" cy="12231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15675" y="5841268"/>
            <a:ext cx="651525" cy="18001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215679" y="5448652"/>
            <a:ext cx="657220" cy="14401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26680" y="3691881"/>
            <a:ext cx="637272" cy="1374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015881" y="4106127"/>
            <a:ext cx="611769" cy="995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015881" y="4428084"/>
            <a:ext cx="611769" cy="12966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015881" y="4764698"/>
            <a:ext cx="611769" cy="12058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015881" y="5063460"/>
            <a:ext cx="611769" cy="16574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015881" y="5448652"/>
            <a:ext cx="611769" cy="14401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015881" y="5841267"/>
            <a:ext cx="584613" cy="1800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onnecteur droit 26"/>
          <p:cNvCxnSpPr/>
          <p:nvPr/>
        </p:nvCxnSpPr>
        <p:spPr>
          <a:xfrm>
            <a:off x="3867200" y="2707443"/>
            <a:ext cx="1148681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723991" y="2594212"/>
            <a:ext cx="143208" cy="25930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882664" y="2606704"/>
            <a:ext cx="144016" cy="23753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Connecteur droit 32"/>
          <p:cNvCxnSpPr/>
          <p:nvPr/>
        </p:nvCxnSpPr>
        <p:spPr>
          <a:xfrm>
            <a:off x="3867199" y="3060693"/>
            <a:ext cx="1148681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723992" y="2957868"/>
            <a:ext cx="158568" cy="237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882665" y="2939874"/>
            <a:ext cx="133215" cy="27310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Connecteur droit 38"/>
          <p:cNvCxnSpPr/>
          <p:nvPr/>
        </p:nvCxnSpPr>
        <p:spPr>
          <a:xfrm>
            <a:off x="4330275" y="3436370"/>
            <a:ext cx="69658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836159" y="3299707"/>
            <a:ext cx="179721" cy="291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ZoneTexte 23"/>
          <p:cNvSpPr txBox="1"/>
          <p:nvPr/>
        </p:nvSpPr>
        <p:spPr>
          <a:xfrm>
            <a:off x="5412258" y="1262255"/>
            <a:ext cx="1433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W-Target     15 mm</a:t>
            </a:r>
            <a:endParaRPr lang="en-GB" dirty="0"/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4708394" y="1678451"/>
            <a:ext cx="636922" cy="4673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H="1">
            <a:off x="4330103" y="2128553"/>
            <a:ext cx="1156426" cy="7594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1991544" y="253105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Graphite </a:t>
            </a:r>
            <a:r>
              <a:rPr lang="fr-CH" dirty="0" err="1"/>
              <a:t>Radiator</a:t>
            </a:r>
            <a:endParaRPr lang="en-GB" dirty="0"/>
          </a:p>
        </p:txBody>
      </p:sp>
      <p:sp>
        <p:nvSpPr>
          <p:cNvPr id="52" name="ZoneTexte 51"/>
          <p:cNvSpPr txBox="1"/>
          <p:nvPr/>
        </p:nvSpPr>
        <p:spPr>
          <a:xfrm>
            <a:off x="6528048" y="362958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Local </a:t>
            </a:r>
            <a:r>
              <a:rPr lang="fr-CH" dirty="0" err="1"/>
              <a:t>Spokes</a:t>
            </a:r>
            <a:r>
              <a:rPr lang="fr-CH" dirty="0"/>
              <a:t> of the Carrier Wheel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2639616" y="3299708"/>
            <a:ext cx="432048" cy="26315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1664" y="3505887"/>
            <a:ext cx="612068" cy="8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095814" y="3904560"/>
            <a:ext cx="651871" cy="96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105260" y="4291037"/>
            <a:ext cx="554360" cy="100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086507" y="4606331"/>
            <a:ext cx="611560" cy="112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095813" y="4947096"/>
            <a:ext cx="626368" cy="81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049308" y="5313152"/>
            <a:ext cx="698376" cy="84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079103" y="5646888"/>
            <a:ext cx="626368" cy="122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Connecteur droit avec flèche 55"/>
          <p:cNvCxnSpPr/>
          <p:nvPr/>
        </p:nvCxnSpPr>
        <p:spPr>
          <a:xfrm>
            <a:off x="2423593" y="3234556"/>
            <a:ext cx="1677907" cy="1530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2531605" y="3194981"/>
            <a:ext cx="2141385" cy="11461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775447" y="3638585"/>
            <a:ext cx="362291" cy="2382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5181684" y="3904559"/>
            <a:ext cx="583169" cy="133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5143070" y="4260627"/>
            <a:ext cx="621783" cy="126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093920" y="4619965"/>
            <a:ext cx="720080" cy="85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5138484" y="4935573"/>
            <a:ext cx="626368" cy="754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5143069" y="5291680"/>
            <a:ext cx="626368" cy="89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5114076" y="5656561"/>
            <a:ext cx="648072" cy="1027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Connecteur droit avec flèche 72"/>
          <p:cNvCxnSpPr>
            <a:stCxn id="52" idx="1"/>
          </p:cNvCxnSpPr>
          <p:nvPr/>
        </p:nvCxnSpPr>
        <p:spPr>
          <a:xfrm flipH="1">
            <a:off x="4441540" y="3952748"/>
            <a:ext cx="2086509" cy="7100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ZoneTexte 81"/>
              <p:cNvSpPr txBox="1"/>
              <p:nvPr/>
            </p:nvSpPr>
            <p:spPr>
              <a:xfrm>
                <a:off x="5816851" y="405468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2" name="ZoneText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6851" y="4054687"/>
                <a:ext cx="32412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ZoneTexte 82"/>
              <p:cNvSpPr txBox="1"/>
              <p:nvPr/>
            </p:nvSpPr>
            <p:spPr>
              <a:xfrm>
                <a:off x="2693577" y="331744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3" name="ZoneText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577" y="3317448"/>
                <a:ext cx="3241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ZoneTexte 83"/>
              <p:cNvSpPr txBox="1"/>
              <p:nvPr/>
            </p:nvSpPr>
            <p:spPr>
              <a:xfrm>
                <a:off x="2682426" y="368535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4" name="ZoneText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426" y="3685355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ZoneTexte 84"/>
              <p:cNvSpPr txBox="1"/>
              <p:nvPr/>
            </p:nvSpPr>
            <p:spPr>
              <a:xfrm>
                <a:off x="2682425" y="402087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5" name="ZoneText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425" y="4020875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ZoneTexte 85"/>
              <p:cNvSpPr txBox="1"/>
              <p:nvPr/>
            </p:nvSpPr>
            <p:spPr>
              <a:xfrm>
                <a:off x="2696427" y="438670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6" name="ZoneText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6427" y="4386705"/>
                <a:ext cx="32412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ZoneTexte 86"/>
              <p:cNvSpPr txBox="1"/>
              <p:nvPr/>
            </p:nvSpPr>
            <p:spPr>
              <a:xfrm>
                <a:off x="2682426" y="4803296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7" name="ZoneText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426" y="4803296"/>
                <a:ext cx="32412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ZoneTexte 87"/>
              <p:cNvSpPr txBox="1"/>
              <p:nvPr/>
            </p:nvSpPr>
            <p:spPr>
              <a:xfrm>
                <a:off x="2682426" y="5201736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8" name="ZoneText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426" y="5201736"/>
                <a:ext cx="32412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ZoneTexte 88"/>
              <p:cNvSpPr txBox="1"/>
              <p:nvPr/>
            </p:nvSpPr>
            <p:spPr>
              <a:xfrm>
                <a:off x="2705729" y="5520659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9" name="ZoneText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729" y="5520659"/>
                <a:ext cx="32412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ZoneTexte 89"/>
              <p:cNvSpPr txBox="1"/>
              <p:nvPr/>
            </p:nvSpPr>
            <p:spPr>
              <a:xfrm>
                <a:off x="5794528" y="368535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0" name="ZoneText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528" y="3685355"/>
                <a:ext cx="32412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ZoneTexte 90"/>
              <p:cNvSpPr txBox="1"/>
              <p:nvPr/>
            </p:nvSpPr>
            <p:spPr>
              <a:xfrm>
                <a:off x="5794528" y="438670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1" name="ZoneText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528" y="4386705"/>
                <a:ext cx="32412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ZoneTexte 91"/>
              <p:cNvSpPr txBox="1"/>
              <p:nvPr/>
            </p:nvSpPr>
            <p:spPr>
              <a:xfrm>
                <a:off x="5794548" y="474309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2" name="ZoneText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548" y="4743098"/>
                <a:ext cx="324127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ZoneTexte 92"/>
              <p:cNvSpPr txBox="1"/>
              <p:nvPr/>
            </p:nvSpPr>
            <p:spPr>
              <a:xfrm>
                <a:off x="5783397" y="5112430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ZoneTexte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397" y="5112430"/>
                <a:ext cx="324127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ZoneTexte 94"/>
              <p:cNvSpPr txBox="1"/>
              <p:nvPr/>
            </p:nvSpPr>
            <p:spPr>
              <a:xfrm>
                <a:off x="5710192" y="5531037"/>
                <a:ext cx="4641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5" name="ZoneTexte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192" y="5531037"/>
                <a:ext cx="464133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/>
          <p:cNvSpPr txBox="1"/>
          <p:nvPr/>
        </p:nvSpPr>
        <p:spPr>
          <a:xfrm>
            <a:off x="6561266" y="4227160"/>
            <a:ext cx="1730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Stationary</a:t>
            </a:r>
            <a:r>
              <a:rPr lang="fr-CH" dirty="0"/>
              <a:t>, water </a:t>
            </a:r>
            <a:r>
              <a:rPr lang="fr-CH" dirty="0" err="1"/>
              <a:t>cooled</a:t>
            </a:r>
            <a:r>
              <a:rPr lang="fr-CH" dirty="0"/>
              <a:t> </a:t>
            </a:r>
            <a:r>
              <a:rPr lang="fr-CH" dirty="0" err="1"/>
              <a:t>Cooler</a:t>
            </a:r>
            <a:r>
              <a:rPr lang="fr-CH" dirty="0"/>
              <a:t> </a:t>
            </a:r>
            <a:endParaRPr lang="en-GB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5956611" y="4561405"/>
            <a:ext cx="681762" cy="449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3105261" y="2145761"/>
            <a:ext cx="99623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2967658" y="1678451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Beam</a:t>
            </a:r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4479743" y="3212977"/>
            <a:ext cx="386493" cy="45719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5726709" y="3043728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Tie</a:t>
            </a:r>
            <a:r>
              <a:rPr lang="fr-CH" dirty="0"/>
              <a:t> </a:t>
            </a:r>
            <a:r>
              <a:rPr lang="fr-CH" dirty="0" err="1"/>
              <a:t>Bolts</a:t>
            </a:r>
            <a:endParaRPr lang="en-GB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5081504" y="3083939"/>
            <a:ext cx="687934" cy="1524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8632784" y="3339411"/>
                <a:ext cx="270785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Th. W/C-Contact by Spring Loaded Washers and Bolts. Maintain Contact at all Temperatures.</a:t>
                </a:r>
              </a:p>
              <a:p>
                <a:r>
                  <a:rPr lang="en-GB" dirty="0"/>
                  <a:t>At 5 MPa pressure the </a:t>
                </a:r>
                <a:r>
                  <a:rPr lang="en-GB" dirty="0" err="1"/>
                  <a:t>th.</a:t>
                </a:r>
                <a:r>
                  <a:rPr lang="en-GB" dirty="0"/>
                  <a:t> Resistance is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K.</a:t>
                </a:r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2784" y="3339411"/>
                <a:ext cx="2707857" cy="1754326"/>
              </a:xfrm>
              <a:prstGeom prst="rect">
                <a:avLst/>
              </a:prstGeom>
              <a:blipFill>
                <a:blip r:embed="rId16"/>
                <a:stretch>
                  <a:fillRect l="-1802" t="-2083" r="-3153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6509705" y="6021286"/>
            <a:ext cx="139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Rotating Axis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5866089" y="6304629"/>
            <a:ext cx="734612" cy="2067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9773119" y="5593025"/>
            <a:ext cx="410344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9383898" y="5592669"/>
            <a:ext cx="375589" cy="9113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9212921" y="5592668"/>
            <a:ext cx="143362" cy="8967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0210801" y="5868318"/>
            <a:ext cx="228135" cy="3059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8688288" y="5971862"/>
            <a:ext cx="1508808" cy="12143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622670" y="5841268"/>
            <a:ext cx="194320" cy="34830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 flipH="1" flipV="1">
            <a:off x="9042304" y="6094945"/>
            <a:ext cx="134030" cy="1401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8954227" y="6102426"/>
            <a:ext cx="121459" cy="1742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850275" y="6102427"/>
            <a:ext cx="121922" cy="17817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9078217" y="5706175"/>
            <a:ext cx="103719" cy="22878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8988242" y="5705632"/>
            <a:ext cx="71681" cy="20206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8876344" y="5662489"/>
            <a:ext cx="75310" cy="25690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9176334" y="5121655"/>
            <a:ext cx="441216" cy="3426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3</a:t>
            </a:fld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3051882" y="6459634"/>
            <a:ext cx="2710266" cy="1741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51668" y="1875048"/>
            <a:ext cx="2010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W/Graphite Thermal Contact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62113" y="2128553"/>
            <a:ext cx="17253" cy="14627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498865" y="2461141"/>
            <a:ext cx="2272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Radial Space for the Flux Concentrator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 flipH="1" flipV="1">
            <a:off x="5240860" y="2736544"/>
            <a:ext cx="347675" cy="853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2250664" y="3339411"/>
            <a:ext cx="19674" cy="25627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524178" y="4188420"/>
            <a:ext cx="88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 cm</a:t>
            </a:r>
          </a:p>
        </p:txBody>
      </p:sp>
    </p:spTree>
    <p:extLst>
      <p:ext uri="{BB962C8B-B14F-4D97-AF65-F5344CB8AC3E}">
        <p14:creationId xmlns:p14="http://schemas.microsoft.com/office/powerpoint/2010/main" val="416461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uée 3"/>
          <p:cNvSpPr/>
          <p:nvPr/>
        </p:nvSpPr>
        <p:spPr>
          <a:xfrm>
            <a:off x="3143672" y="1484784"/>
            <a:ext cx="4464496" cy="4680520"/>
          </a:xfrm>
          <a:prstGeom prst="donut">
            <a:avLst>
              <a:gd name="adj" fmla="val 491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8962862">
            <a:off x="4646121" y="1994609"/>
            <a:ext cx="257430" cy="22243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ecteurs 9"/>
          <p:cNvSpPr/>
          <p:nvPr/>
        </p:nvSpPr>
        <p:spPr>
          <a:xfrm rot="4075343">
            <a:off x="3189687" y="1902465"/>
            <a:ext cx="4625137" cy="4125617"/>
          </a:xfrm>
          <a:prstGeom prst="pie">
            <a:avLst>
              <a:gd name="adj1" fmla="val 8280433"/>
              <a:gd name="adj2" fmla="val 15589859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0054" y="1687507"/>
            <a:ext cx="232200" cy="23280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2672971">
            <a:off x="6003814" y="2140351"/>
            <a:ext cx="213388" cy="21793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8924072">
            <a:off x="4557831" y="2090405"/>
            <a:ext cx="250458" cy="22791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lipse 12"/>
          <p:cNvSpPr/>
          <p:nvPr/>
        </p:nvSpPr>
        <p:spPr>
          <a:xfrm>
            <a:off x="5169395" y="3678174"/>
            <a:ext cx="413051" cy="4123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7464153" y="1502841"/>
            <a:ext cx="177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W-Target </a:t>
            </a:r>
            <a:r>
              <a:rPr lang="fr-CH" dirty="0" err="1"/>
              <a:t>Sectors</a:t>
            </a:r>
            <a:endParaRPr lang="en-GB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6816080" y="1687508"/>
            <a:ext cx="648072" cy="3733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747628" y="122584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Graphite </a:t>
            </a:r>
            <a:r>
              <a:rPr lang="fr-CH" dirty="0" err="1"/>
              <a:t>Radiator</a:t>
            </a:r>
            <a:endParaRPr lang="en-GB" dirty="0"/>
          </a:p>
        </p:txBody>
      </p:sp>
      <p:sp>
        <p:nvSpPr>
          <p:cNvPr id="23" name="ZoneTexte 22"/>
          <p:cNvSpPr txBox="1"/>
          <p:nvPr/>
        </p:nvSpPr>
        <p:spPr>
          <a:xfrm>
            <a:off x="7682251" y="224409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Spoked</a:t>
            </a:r>
            <a:r>
              <a:rPr lang="fr-CH" dirty="0"/>
              <a:t>  Carrier Wheel</a:t>
            </a:r>
            <a:endParaRPr lang="en-GB" dirty="0"/>
          </a:p>
        </p:txBody>
      </p:sp>
      <p:cxnSp>
        <p:nvCxnSpPr>
          <p:cNvPr id="30" name="Connecteur droit 29"/>
          <p:cNvCxnSpPr/>
          <p:nvPr/>
        </p:nvCxnSpPr>
        <p:spPr>
          <a:xfrm flipH="1">
            <a:off x="6888089" y="2306611"/>
            <a:ext cx="183722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5386154" y="1471483"/>
            <a:ext cx="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endCxn id="12" idx="0"/>
          </p:cNvCxnSpPr>
          <p:nvPr/>
        </p:nvCxnSpPr>
        <p:spPr>
          <a:xfrm>
            <a:off x="3691834" y="2281332"/>
            <a:ext cx="191070" cy="1372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Bouée 49"/>
          <p:cNvSpPr/>
          <p:nvPr/>
        </p:nvSpPr>
        <p:spPr>
          <a:xfrm>
            <a:off x="3287689" y="1717552"/>
            <a:ext cx="4121411" cy="4214984"/>
          </a:xfrm>
          <a:prstGeom prst="donut">
            <a:avLst>
              <a:gd name="adj" fmla="val 47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7248129" y="2924703"/>
            <a:ext cx="868247" cy="438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770236" y="2265961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236" y="2265961"/>
                <a:ext cx="32412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094363" y="200928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363" y="2009287"/>
                <a:ext cx="3241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4520996" y="181553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996" y="1815537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692587" y="174972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587" y="1749725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4899706" y="168750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706" y="1687507"/>
                <a:ext cx="32412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5270055" y="1654480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055" y="1654480"/>
                <a:ext cx="32412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6110509" y="193932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509" y="1939325"/>
                <a:ext cx="32412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6434636" y="214596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636" y="2145968"/>
                <a:ext cx="32412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655824" y="235724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824" y="2357248"/>
                <a:ext cx="32412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6888090" y="260246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90" y="2602468"/>
                <a:ext cx="32412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3558778" y="2555371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778" y="2555371"/>
                <a:ext cx="324127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2357940" y="533111"/>
            <a:ext cx="7973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Conventional</a:t>
            </a:r>
            <a:r>
              <a:rPr lang="fr-CH" sz="2400" dirty="0"/>
              <a:t> Wheel </a:t>
            </a:r>
            <a:r>
              <a:rPr lang="fr-CH" sz="2400" dirty="0" err="1"/>
              <a:t>with</a:t>
            </a:r>
            <a:r>
              <a:rPr lang="fr-CH" sz="2400" dirty="0"/>
              <a:t> Graphite </a:t>
            </a:r>
            <a:r>
              <a:rPr lang="fr-CH" sz="2400" dirty="0" err="1"/>
              <a:t>Radiator</a:t>
            </a:r>
            <a:r>
              <a:rPr lang="fr-CH" sz="2400" dirty="0"/>
              <a:t>: </a:t>
            </a:r>
            <a:r>
              <a:rPr lang="fr-CH" sz="2400" dirty="0" err="1"/>
              <a:t>Downstream</a:t>
            </a:r>
            <a:r>
              <a:rPr lang="fr-CH" sz="2400" dirty="0"/>
              <a:t> </a:t>
            </a:r>
            <a:r>
              <a:rPr lang="fr-CH" sz="2400" dirty="0" err="1"/>
              <a:t>Side</a:t>
            </a:r>
            <a:endParaRPr lang="en-GB" sz="2400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3770236" y="1654480"/>
            <a:ext cx="1074887" cy="8608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81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Parameters: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For a radiating surface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the wheel should have a diameter of of </a:t>
                </a:r>
                <a:r>
                  <a:rPr lang="en-US" dirty="0">
                    <a:solidFill>
                      <a:srgbClr val="FF0000"/>
                    </a:solidFill>
                  </a:rPr>
                  <a:t>1.0 m! </a:t>
                </a:r>
                <a:r>
                  <a:rPr lang="en-US" dirty="0"/>
                  <a:t>, rotating at 100 rpm, velocity at rim 5,2 m/s (plenty to separate beam pulses).</a:t>
                </a:r>
              </a:p>
              <a:p>
                <a:r>
                  <a:rPr lang="en-US" dirty="0"/>
                  <a:t>Weight: W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Target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-Radiator 30 kg + Axis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100 kg.</a:t>
                </a:r>
              </a:p>
              <a:p>
                <a:r>
                  <a:rPr lang="en-US" dirty="0"/>
                  <a:t>Such a weight must be carried by two Rotating Magnetic Bearings or by Vacuum Compatible Ball Bearings, at low 100 rpm. </a:t>
                </a:r>
              </a:p>
              <a:p>
                <a:r>
                  <a:rPr lang="en-US" dirty="0"/>
                  <a:t>Outgassing and Radiation Resistance to be checked. </a:t>
                </a:r>
              </a:p>
              <a:p>
                <a:r>
                  <a:rPr lang="en-US" dirty="0"/>
                  <a:t>Radiation resistant Ball Bearings and Gears are used e.g. at J-</a:t>
                </a:r>
                <a:r>
                  <a:rPr lang="en-US" dirty="0" err="1"/>
                  <a:t>Parc</a:t>
                </a:r>
                <a:r>
                  <a:rPr lang="en-US" dirty="0"/>
                  <a:t> and PSI.</a:t>
                </a:r>
              </a:p>
              <a:p>
                <a:r>
                  <a:rPr lang="en-US" dirty="0"/>
                  <a:t>Graphite is used in high radiation environment, J-</a:t>
                </a:r>
                <a:r>
                  <a:rPr lang="en-US" dirty="0" err="1"/>
                  <a:t>Parc</a:t>
                </a:r>
                <a:r>
                  <a:rPr lang="en-US" dirty="0"/>
                  <a:t>,….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 r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82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Options for </a:t>
            </a:r>
            <a:r>
              <a:rPr lang="fr-CH" dirty="0" err="1"/>
              <a:t>Rotating</a:t>
            </a:r>
            <a:r>
              <a:rPr lang="fr-CH" dirty="0"/>
              <a:t> </a:t>
            </a:r>
            <a:r>
              <a:rPr lang="fr-CH" dirty="0" err="1"/>
              <a:t>Bearings</a:t>
            </a:r>
            <a:r>
              <a:rPr lang="fr-CH" dirty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575720" y="3573016"/>
            <a:ext cx="4824536" cy="2880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765395" y="3430249"/>
            <a:ext cx="457200" cy="129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765396" y="3885540"/>
            <a:ext cx="464695" cy="1369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7"/>
          <p:cNvCxnSpPr/>
          <p:nvPr/>
        </p:nvCxnSpPr>
        <p:spPr>
          <a:xfrm>
            <a:off x="2963652" y="3284984"/>
            <a:ext cx="2700300" cy="360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999656" y="4159404"/>
            <a:ext cx="26642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2999656" y="3284986"/>
            <a:ext cx="0" cy="8744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flipH="1" flipV="1">
            <a:off x="3791743" y="2924944"/>
            <a:ext cx="45720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791744" y="4159404"/>
            <a:ext cx="457200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705328" y="3487962"/>
            <a:ext cx="2286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7684348" y="3284985"/>
            <a:ext cx="249580" cy="8625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llipse 28"/>
          <p:cNvSpPr/>
          <p:nvPr/>
        </p:nvSpPr>
        <p:spPr>
          <a:xfrm>
            <a:off x="7752184" y="3371240"/>
            <a:ext cx="97160" cy="1080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 flipV="1">
            <a:off x="7717966" y="3861048"/>
            <a:ext cx="203324" cy="86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684348" y="4107078"/>
            <a:ext cx="24123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llipse 31"/>
          <p:cNvSpPr/>
          <p:nvPr/>
        </p:nvSpPr>
        <p:spPr>
          <a:xfrm>
            <a:off x="7758472" y="3963061"/>
            <a:ext cx="122312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Connecteur droit 33"/>
          <p:cNvCxnSpPr/>
          <p:nvPr/>
        </p:nvCxnSpPr>
        <p:spPr>
          <a:xfrm>
            <a:off x="7392144" y="3284984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V="1">
            <a:off x="7104112" y="3280957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6816080" y="3307943"/>
            <a:ext cx="0" cy="1223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 flipV="1">
            <a:off x="7416099" y="3927057"/>
            <a:ext cx="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7104112" y="3963061"/>
            <a:ext cx="0" cy="1819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6816080" y="3927057"/>
            <a:ext cx="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V="1">
            <a:off x="7248128" y="3389242"/>
            <a:ext cx="0" cy="1800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6960096" y="3407244"/>
            <a:ext cx="0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7232228" y="3861048"/>
            <a:ext cx="0" cy="2160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>
            <a:off x="6974747" y="3861048"/>
            <a:ext cx="0" cy="2160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0" name="Connecteur droit avec flèche 89"/>
          <p:cNvCxnSpPr/>
          <p:nvPr/>
        </p:nvCxnSpPr>
        <p:spPr>
          <a:xfrm>
            <a:off x="4907844" y="2888942"/>
            <a:ext cx="468076" cy="6623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4528147" y="2278614"/>
            <a:ext cx="1054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Axis</a:t>
            </a:r>
            <a:endParaRPr lang="en-GB" dirty="0"/>
          </a:p>
        </p:txBody>
      </p:sp>
      <p:sp>
        <p:nvSpPr>
          <p:cNvPr id="94" name="ZoneTexte 93"/>
          <p:cNvSpPr txBox="1"/>
          <p:nvPr/>
        </p:nvSpPr>
        <p:spPr>
          <a:xfrm>
            <a:off x="2419590" y="1956521"/>
            <a:ext cx="1863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Bearing</a:t>
            </a:r>
            <a:r>
              <a:rPr lang="fr-CH" dirty="0"/>
              <a:t> + </a:t>
            </a:r>
            <a:r>
              <a:rPr lang="fr-CH" dirty="0" err="1"/>
              <a:t>Motor</a:t>
            </a:r>
            <a:endParaRPr lang="en-GB" dirty="0"/>
          </a:p>
        </p:txBody>
      </p:sp>
      <p:cxnSp>
        <p:nvCxnSpPr>
          <p:cNvPr id="96" name="Connecteur droit avec flèche 95"/>
          <p:cNvCxnSpPr/>
          <p:nvPr/>
        </p:nvCxnSpPr>
        <p:spPr>
          <a:xfrm>
            <a:off x="3791743" y="2413720"/>
            <a:ext cx="288404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8184232" y="171899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Vacuum Compatible Ball </a:t>
            </a:r>
            <a:r>
              <a:rPr lang="fr-CH" dirty="0" err="1"/>
              <a:t>Bearing</a:t>
            </a:r>
            <a:endParaRPr lang="en-GB" dirty="0"/>
          </a:p>
        </p:txBody>
      </p:sp>
      <p:cxnSp>
        <p:nvCxnSpPr>
          <p:cNvPr id="100" name="Connecteur droit avec flèche 99"/>
          <p:cNvCxnSpPr/>
          <p:nvPr/>
        </p:nvCxnSpPr>
        <p:spPr>
          <a:xfrm flipH="1">
            <a:off x="7849344" y="2708920"/>
            <a:ext cx="62292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6" name="Flèche vers le bas 105"/>
          <p:cNvSpPr/>
          <p:nvPr/>
        </p:nvSpPr>
        <p:spPr>
          <a:xfrm>
            <a:off x="6978463" y="4159404"/>
            <a:ext cx="355267" cy="48920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ZoneTexte 106"/>
          <p:cNvSpPr txBox="1"/>
          <p:nvPr/>
        </p:nvSpPr>
        <p:spPr>
          <a:xfrm>
            <a:off x="6619674" y="4648609"/>
            <a:ext cx="1428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Differential</a:t>
            </a:r>
            <a:r>
              <a:rPr lang="fr-CH" dirty="0"/>
              <a:t> </a:t>
            </a:r>
            <a:r>
              <a:rPr lang="fr-CH" dirty="0" err="1"/>
              <a:t>Pumping</a:t>
            </a:r>
            <a:endParaRPr lang="en-GB" dirty="0"/>
          </a:p>
        </p:txBody>
      </p:sp>
      <p:sp>
        <p:nvSpPr>
          <p:cNvPr id="108" name="ZoneTexte 107"/>
          <p:cNvSpPr txBox="1"/>
          <p:nvPr/>
        </p:nvSpPr>
        <p:spPr>
          <a:xfrm>
            <a:off x="6429244" y="1718990"/>
            <a:ext cx="1731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Buffer to </a:t>
            </a:r>
            <a:r>
              <a:rPr lang="fr-CH" dirty="0" err="1"/>
              <a:t>trap</a:t>
            </a:r>
            <a:r>
              <a:rPr lang="fr-CH" dirty="0"/>
              <a:t> </a:t>
            </a:r>
            <a:r>
              <a:rPr lang="fr-CH" dirty="0" err="1"/>
              <a:t>Outgassing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Ball </a:t>
            </a:r>
            <a:r>
              <a:rPr lang="fr-CH" dirty="0" err="1"/>
              <a:t>Bearing</a:t>
            </a:r>
            <a:endParaRPr lang="en-GB" dirty="0"/>
          </a:p>
        </p:txBody>
      </p:sp>
      <p:cxnSp>
        <p:nvCxnSpPr>
          <p:cNvPr id="110" name="Connecteur droit avec flèche 109"/>
          <p:cNvCxnSpPr/>
          <p:nvPr/>
        </p:nvCxnSpPr>
        <p:spPr>
          <a:xfrm>
            <a:off x="7003695" y="2725890"/>
            <a:ext cx="140429" cy="4870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828016" y="2570066"/>
            <a:ext cx="300010" cy="22939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eur droit 10"/>
          <p:cNvCxnSpPr/>
          <p:nvPr/>
        </p:nvCxnSpPr>
        <p:spPr>
          <a:xfrm>
            <a:off x="5663952" y="2413720"/>
            <a:ext cx="0" cy="9072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5663952" y="2413720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6240016" y="2413720"/>
            <a:ext cx="0" cy="894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6240016" y="3280958"/>
            <a:ext cx="2376264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8616280" y="3284986"/>
            <a:ext cx="0" cy="8744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5663952" y="4159404"/>
            <a:ext cx="0" cy="8537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5663952" y="5013176"/>
            <a:ext cx="67110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6335059" y="4159404"/>
            <a:ext cx="1" cy="8537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6335058" y="4159404"/>
            <a:ext cx="228122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3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Temperatures and Evacuated Power.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3098"/>
                <a:ext cx="10515600" cy="534837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Try for an average Temperature of 500 </a:t>
                </a:r>
                <a:r>
                  <a:rPr lang="en-US" dirty="0" err="1"/>
                  <a:t>oC</a:t>
                </a:r>
                <a:r>
                  <a:rPr lang="en-US" dirty="0"/>
                  <a:t> (800 K) the radiated powers are:</a:t>
                </a:r>
              </a:p>
              <a:p>
                <a:r>
                  <a:rPr lang="en-US" dirty="0"/>
                  <a:t>Graphite: F=2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 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=23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W-Target: F=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 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= 3.5 kW.</a:t>
                </a:r>
              </a:p>
              <a:p>
                <a:r>
                  <a:rPr lang="en-US" dirty="0"/>
                  <a:t>Total evacuated power: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~26.5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To transport the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 from the W-Target to the Graphite Heat Sink, it needs a temperature gradient of: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=~100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average temperature of the W-Target could be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 </a:t>
                </a:r>
              </a:p>
              <a:p>
                <a:r>
                  <a:rPr lang="en-US" dirty="0"/>
                  <a:t>This 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500 </a:t>
                </a:r>
                <a:r>
                  <a:rPr lang="en-US" dirty="0" err="1"/>
                  <a:t>oC</a:t>
                </a:r>
                <a:r>
                  <a:rPr lang="en-US" dirty="0"/>
                  <a:t> higher than the water cooled W-target.</a:t>
                </a:r>
              </a:p>
              <a:p>
                <a:r>
                  <a:rPr lang="en-US" dirty="0"/>
                  <a:t>But would also result in a higher total power of 28.6 kW.</a:t>
                </a:r>
              </a:p>
              <a:p>
                <a:endParaRPr lang="en-US" dirty="0"/>
              </a:p>
              <a:p>
                <a:r>
                  <a:rPr lang="en-US" dirty="0"/>
                  <a:t>Question: can the W-Target be operated at such elevated temperatures?</a:t>
                </a:r>
              </a:p>
              <a:p>
                <a:r>
                  <a:rPr lang="en-US" dirty="0"/>
                  <a:t>Test of Fatigue Stress of the W to be done. Due to the larger Target Wheel, the life time should become longer.</a:t>
                </a:r>
              </a:p>
              <a:p>
                <a:r>
                  <a:rPr lang="en-US" dirty="0"/>
                  <a:t>Test of Cooling by Radiation is necessary.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3098"/>
                <a:ext cx="10515600" cy="5348377"/>
              </a:xfrm>
              <a:blipFill>
                <a:blip r:embed="rId2"/>
                <a:stretch>
                  <a:fillRect l="-812" t="-2620" r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28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Laboratory</a:t>
            </a:r>
            <a:r>
              <a:rPr lang="fr-CH" dirty="0"/>
              <a:t> Set Up for Test of Radiation </a:t>
            </a:r>
            <a:r>
              <a:rPr lang="fr-CH" dirty="0" err="1"/>
              <a:t>Cooling</a:t>
            </a:r>
            <a:r>
              <a:rPr lang="fr-CH" dirty="0"/>
              <a:t> of a Target </a:t>
            </a:r>
            <a:r>
              <a:rPr lang="fr-CH" dirty="0" err="1"/>
              <a:t>Sector</a:t>
            </a:r>
            <a:r>
              <a:rPr lang="fr-CH" dirty="0"/>
              <a:t>. 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4727848" y="2420888"/>
            <a:ext cx="338336" cy="36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Bouée 4"/>
          <p:cNvSpPr/>
          <p:nvPr/>
        </p:nvSpPr>
        <p:spPr>
          <a:xfrm>
            <a:off x="4596408" y="2312876"/>
            <a:ext cx="601216" cy="576064"/>
          </a:xfrm>
          <a:prstGeom prst="donut">
            <a:avLst>
              <a:gd name="adj" fmla="val 1373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12888" y="3803341"/>
            <a:ext cx="381288" cy="18579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935760" y="3061465"/>
            <a:ext cx="430994" cy="27382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259580" y="3061466"/>
            <a:ext cx="396044" cy="2738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/>
          <p:cNvSpPr/>
          <p:nvPr/>
        </p:nvSpPr>
        <p:spPr>
          <a:xfrm>
            <a:off x="4054097" y="3242181"/>
            <a:ext cx="19432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/>
          <p:cNvSpPr/>
          <p:nvPr/>
        </p:nvSpPr>
        <p:spPr>
          <a:xfrm>
            <a:off x="4074044" y="3690754"/>
            <a:ext cx="19432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/>
          <p:cNvSpPr/>
          <p:nvPr/>
        </p:nvSpPr>
        <p:spPr>
          <a:xfrm>
            <a:off x="4063192" y="4351771"/>
            <a:ext cx="216024" cy="23946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lipse 21"/>
          <p:cNvSpPr/>
          <p:nvPr/>
        </p:nvSpPr>
        <p:spPr>
          <a:xfrm>
            <a:off x="4057132" y="5068670"/>
            <a:ext cx="266328" cy="25103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lipse 22"/>
          <p:cNvSpPr/>
          <p:nvPr/>
        </p:nvSpPr>
        <p:spPr>
          <a:xfrm>
            <a:off x="5313174" y="3204726"/>
            <a:ext cx="266328" cy="2737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/>
          <p:cNvSpPr/>
          <p:nvPr/>
        </p:nvSpPr>
        <p:spPr>
          <a:xfrm>
            <a:off x="5324438" y="3690755"/>
            <a:ext cx="266328" cy="2955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llipse 24"/>
          <p:cNvSpPr/>
          <p:nvPr/>
        </p:nvSpPr>
        <p:spPr>
          <a:xfrm>
            <a:off x="5310041" y="4365104"/>
            <a:ext cx="277180" cy="2400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llipse 25"/>
          <p:cNvSpPr/>
          <p:nvPr/>
        </p:nvSpPr>
        <p:spPr>
          <a:xfrm>
            <a:off x="5317760" y="5103682"/>
            <a:ext cx="261743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Bouée 26"/>
          <p:cNvSpPr/>
          <p:nvPr/>
        </p:nvSpPr>
        <p:spPr>
          <a:xfrm>
            <a:off x="4397120" y="2140351"/>
            <a:ext cx="986408" cy="921114"/>
          </a:xfrm>
          <a:prstGeom prst="donut">
            <a:avLst>
              <a:gd name="adj" fmla="val 10366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92148" y="2892993"/>
            <a:ext cx="19432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onnecteur droit avec flèche 30"/>
          <p:cNvCxnSpPr/>
          <p:nvPr/>
        </p:nvCxnSpPr>
        <p:spPr>
          <a:xfrm flipH="1">
            <a:off x="4455365" y="334159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4994176" y="3350193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 flipH="1">
            <a:off x="4397120" y="4077072"/>
            <a:ext cx="16625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>
            <a:off x="4386673" y="5103683"/>
            <a:ext cx="176707" cy="17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5066184" y="510368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 flipV="1">
            <a:off x="5053608" y="4093526"/>
            <a:ext cx="14401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/>
              <p:cNvSpPr txBox="1"/>
              <p:nvPr/>
            </p:nvSpPr>
            <p:spPr>
              <a:xfrm>
                <a:off x="4789995" y="2971800"/>
                <a:ext cx="204181" cy="36979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ZoneText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95" y="2971800"/>
                <a:ext cx="204181" cy="369792"/>
              </a:xfrm>
              <a:prstGeom prst="rect">
                <a:avLst/>
              </a:prstGeom>
              <a:blipFill>
                <a:blip r:embed="rId3"/>
                <a:stretch>
                  <a:fillRect r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/>
              <p:cNvSpPr txBox="1"/>
              <p:nvPr/>
            </p:nvSpPr>
            <p:spPr>
              <a:xfrm>
                <a:off x="4789995" y="3429433"/>
                <a:ext cx="196473" cy="3693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ZoneText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95" y="3429433"/>
                <a:ext cx="196473" cy="369332"/>
              </a:xfrm>
              <a:prstGeom prst="rect">
                <a:avLst/>
              </a:prstGeom>
              <a:blipFill>
                <a:blip r:embed="rId4"/>
                <a:stretch>
                  <a:fillRect r="-26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/>
              <p:cNvSpPr txBox="1"/>
              <p:nvPr/>
            </p:nvSpPr>
            <p:spPr>
              <a:xfrm>
                <a:off x="4641469" y="3995772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469" y="3995772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4634561" y="502702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561" y="5027028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7"/>
          <p:cNvCxnSpPr/>
          <p:nvPr/>
        </p:nvCxnSpPr>
        <p:spPr>
          <a:xfrm>
            <a:off x="3935760" y="5799711"/>
            <a:ext cx="1719864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935760" y="1628800"/>
            <a:ext cx="0" cy="41709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5655624" y="1628800"/>
            <a:ext cx="0" cy="41709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3935760" y="1628800"/>
            <a:ext cx="1719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5655624" y="1772817"/>
            <a:ext cx="1016440" cy="3675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706221" y="1587251"/>
            <a:ext cx="142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Vacuum Tank</a:t>
            </a:r>
            <a:endParaRPr lang="en-GB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5390097" y="2114854"/>
            <a:ext cx="1255303" cy="3960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6743861" y="198971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Multy</a:t>
            </a:r>
            <a:r>
              <a:rPr lang="fr-CH" dirty="0"/>
              <a:t> Layer Super </a:t>
            </a:r>
            <a:r>
              <a:rPr lang="fr-CH" dirty="0" err="1"/>
              <a:t>Insulation</a:t>
            </a:r>
            <a:endParaRPr lang="en-GB" dirty="0"/>
          </a:p>
        </p:txBody>
      </p:sp>
      <p:cxnSp>
        <p:nvCxnSpPr>
          <p:cNvPr id="38" name="Connecteur droit avec flèche 37"/>
          <p:cNvCxnSpPr>
            <a:endCxn id="5" idx="6"/>
          </p:cNvCxnSpPr>
          <p:nvPr/>
        </p:nvCxnSpPr>
        <p:spPr>
          <a:xfrm flipH="1" flipV="1">
            <a:off x="5197624" y="2600908"/>
            <a:ext cx="1447776" cy="180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6733141" y="2617635"/>
            <a:ext cx="209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W-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Conductor</a:t>
            </a:r>
            <a:endParaRPr lang="en-GB" dirty="0"/>
          </a:p>
        </p:txBody>
      </p:sp>
      <p:cxnSp>
        <p:nvCxnSpPr>
          <p:cNvPr id="44" name="Connecteur droit avec flèche 43"/>
          <p:cNvCxnSpPr/>
          <p:nvPr/>
        </p:nvCxnSpPr>
        <p:spPr>
          <a:xfrm flipH="1" flipV="1">
            <a:off x="4897018" y="2654731"/>
            <a:ext cx="1809203" cy="587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6782768" y="2976778"/>
            <a:ext cx="3705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 kW </a:t>
            </a:r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Heater</a:t>
            </a:r>
            <a:r>
              <a:rPr lang="fr-CH" dirty="0"/>
              <a:t>, </a:t>
            </a:r>
            <a:r>
              <a:rPr lang="fr-CH" dirty="0" err="1"/>
              <a:t>simulating</a:t>
            </a:r>
            <a:r>
              <a:rPr lang="fr-CH" dirty="0"/>
              <a:t> the </a:t>
            </a:r>
            <a:r>
              <a:rPr lang="fr-CH" dirty="0" err="1"/>
              <a:t>average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power.</a:t>
            </a:r>
            <a:endParaRPr lang="en-GB" dirty="0"/>
          </a:p>
        </p:txBody>
      </p:sp>
      <p:cxnSp>
        <p:nvCxnSpPr>
          <p:cNvPr id="53" name="Connecteur droit avec flèche 52"/>
          <p:cNvCxnSpPr/>
          <p:nvPr/>
        </p:nvCxnSpPr>
        <p:spPr>
          <a:xfrm flipH="1" flipV="1">
            <a:off x="4880363" y="3223103"/>
            <a:ext cx="1825858" cy="535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6755601" y="3552641"/>
            <a:ext cx="127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«W-Target»</a:t>
            </a:r>
            <a:endParaRPr lang="en-GB" dirty="0"/>
          </a:p>
        </p:txBody>
      </p:sp>
      <p:cxnSp>
        <p:nvCxnSpPr>
          <p:cNvPr id="69" name="Connecteur droit avec flèche 68"/>
          <p:cNvCxnSpPr/>
          <p:nvPr/>
        </p:nvCxnSpPr>
        <p:spPr>
          <a:xfrm flipH="1" flipV="1">
            <a:off x="4883007" y="4165852"/>
            <a:ext cx="1748384" cy="4080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6678119" y="4389244"/>
            <a:ext cx="187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Thermo-Couples</a:t>
            </a:r>
            <a:endParaRPr lang="en-GB" dirty="0"/>
          </a:p>
        </p:txBody>
      </p:sp>
      <p:cxnSp>
        <p:nvCxnSpPr>
          <p:cNvPr id="78" name="Connecteur droit avec flèche 77"/>
          <p:cNvCxnSpPr/>
          <p:nvPr/>
        </p:nvCxnSpPr>
        <p:spPr>
          <a:xfrm flipH="1" flipV="1">
            <a:off x="4803533" y="4885312"/>
            <a:ext cx="1827859" cy="1833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647298" y="4884004"/>
            <a:ext cx="2106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«Graphite-</a:t>
            </a:r>
            <a:r>
              <a:rPr lang="fr-CH" dirty="0" err="1"/>
              <a:t>Radiator</a:t>
            </a:r>
            <a:r>
              <a:rPr lang="fr-CH" dirty="0"/>
              <a:t>»</a:t>
            </a:r>
            <a:endParaRPr lang="en-GB" dirty="0"/>
          </a:p>
        </p:txBody>
      </p:sp>
      <p:cxnSp>
        <p:nvCxnSpPr>
          <p:cNvPr id="83" name="Connecteur droit avec flèche 82"/>
          <p:cNvCxnSpPr/>
          <p:nvPr/>
        </p:nvCxnSpPr>
        <p:spPr>
          <a:xfrm flipH="1" flipV="1">
            <a:off x="5457603" y="5517233"/>
            <a:ext cx="1173789" cy="1440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ZoneTexte 84"/>
          <p:cNvSpPr txBox="1"/>
          <p:nvPr/>
        </p:nvSpPr>
        <p:spPr>
          <a:xfrm>
            <a:off x="6659616" y="5338084"/>
            <a:ext cx="1602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Water </a:t>
            </a:r>
            <a:r>
              <a:rPr lang="fr-CH" dirty="0" err="1"/>
              <a:t>Cooled</a:t>
            </a:r>
            <a:r>
              <a:rPr lang="fr-CH" dirty="0"/>
              <a:t> Cu-</a:t>
            </a:r>
            <a:r>
              <a:rPr lang="fr-CH" dirty="0" err="1"/>
              <a:t>Cooler</a:t>
            </a:r>
            <a:endParaRPr lang="en-GB" dirty="0"/>
          </a:p>
        </p:txBody>
      </p:sp>
      <p:sp>
        <p:nvSpPr>
          <p:cNvPr id="86" name="ZoneTexte 85"/>
          <p:cNvSpPr txBox="1"/>
          <p:nvPr/>
        </p:nvSpPr>
        <p:spPr>
          <a:xfrm>
            <a:off x="2135560" y="1844334"/>
            <a:ext cx="139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Side</a:t>
            </a:r>
            <a:r>
              <a:rPr lang="fr-CH" sz="2400" dirty="0"/>
              <a:t> </a:t>
            </a:r>
            <a:r>
              <a:rPr lang="fr-CH" sz="2400" dirty="0" err="1"/>
              <a:t>View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8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612887" y="3409119"/>
            <a:ext cx="164271" cy="394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29110" y="3906778"/>
            <a:ext cx="174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Th. W/C-Contact</a:t>
            </a:r>
          </a:p>
        </p:txBody>
      </p:sp>
      <p:cxnSp>
        <p:nvCxnSpPr>
          <p:cNvPr id="12" name="Straight Arrow Connector 11"/>
          <p:cNvCxnSpPr>
            <a:stCxn id="9" idx="1"/>
            <a:endCxn id="10" idx="3"/>
          </p:cNvCxnSpPr>
          <p:nvPr/>
        </p:nvCxnSpPr>
        <p:spPr>
          <a:xfrm flipH="1" flipV="1">
            <a:off x="4777158" y="3606229"/>
            <a:ext cx="2051952" cy="4852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257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Cooling of the rotating W-</a:t>
            </a:r>
            <a:r>
              <a:rPr lang="en-US" dirty="0" err="1"/>
              <a:t>targe</a:t>
            </a:r>
            <a:r>
              <a:rPr lang="en-US" dirty="0"/>
              <a:t> wheel by heat radiation avoids the use of a vacuum tight rotating seal.</a:t>
            </a:r>
          </a:p>
          <a:p>
            <a:r>
              <a:rPr lang="en-US" dirty="0"/>
              <a:t>Operating the W-target at temperatures of 500-600 </a:t>
            </a:r>
            <a:r>
              <a:rPr lang="en-US" dirty="0" err="1"/>
              <a:t>oC</a:t>
            </a:r>
            <a:r>
              <a:rPr lang="en-US" dirty="0"/>
              <a:t> with Graphite radiators, average powers of around 26-29 kW can be evacuated. </a:t>
            </a:r>
          </a:p>
          <a:p>
            <a:r>
              <a:rPr lang="en-US" dirty="0"/>
              <a:t>Such a wheel needs a diameter of about 1 m and a weight of 100 kg.</a:t>
            </a:r>
          </a:p>
          <a:p>
            <a:r>
              <a:rPr lang="en-US" dirty="0"/>
              <a:t>This enlarged wheel will have a longer lifetime.</a:t>
            </a:r>
          </a:p>
          <a:p>
            <a:r>
              <a:rPr lang="en-US" dirty="0"/>
              <a:t>Vacuum compatible Rotating Ball- or Magnetic Bearings must be validated. </a:t>
            </a:r>
          </a:p>
          <a:p>
            <a:r>
              <a:rPr lang="en-US" dirty="0"/>
              <a:t>The efficiency of the radiation cooling can readily be checked in simple laboratory tests.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AE38-4BAF-4C95-8662-58C0D164A9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8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907</Words>
  <Application>Microsoft Office PowerPoint</Application>
  <PresentationFormat>Widescreen</PresentationFormat>
  <Paragraphs>134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 Conventional Positron Target for the ILC, Cooled by Thermal Radiation. P.Sievers-CERN-Ret.</vt:lpstr>
      <vt:lpstr>Cooling by Radiation through a Graphite Radiator:</vt:lpstr>
      <vt:lpstr>Conventional Target:                  Radiation Cooled Rotating Wheel.</vt:lpstr>
      <vt:lpstr>PowerPoint Presentation</vt:lpstr>
      <vt:lpstr>Design Parameters:</vt:lpstr>
      <vt:lpstr>Options for Rotating Bearings.</vt:lpstr>
      <vt:lpstr>Temperatures and Evacuated Power.</vt:lpstr>
      <vt:lpstr>Laboratory Set Up for Test of Radiation Cooling of a Target Sector. </vt:lpstr>
      <vt:lpstr>Conclusion</vt:lpstr>
      <vt:lpstr>Thank You for Your Attention.</vt:lpstr>
      <vt:lpstr>Water Cooled e-Driven Target Wheel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by Heat Radiation of the Conventional Positron Target for the ILC.</dc:title>
  <dc:creator>guest01</dc:creator>
  <cp:lastModifiedBy>Peter Sievers</cp:lastModifiedBy>
  <cp:revision>67</cp:revision>
  <dcterms:created xsi:type="dcterms:W3CDTF">2019-10-11T01:14:55Z</dcterms:created>
  <dcterms:modified xsi:type="dcterms:W3CDTF">2020-12-01T09:00:19Z</dcterms:modified>
</cp:coreProperties>
</file>