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8" r:id="rId4"/>
    <p:sldId id="264" r:id="rId5"/>
    <p:sldId id="257" r:id="rId6"/>
    <p:sldId id="259" r:id="rId7"/>
    <p:sldId id="261" r:id="rId8"/>
    <p:sldId id="260" r:id="rId9"/>
    <p:sldId id="262" r:id="rId10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96C3E28-9CB4-E5E4-9FDC-B4044ED12F19}" v="1104" dt="2020-08-26T02:33:18.534"/>
    <p1510:client id="{6228893A-BE98-0F8D-7952-B88B0645EA30}" v="754" dt="2020-08-22T07:05:34.971"/>
    <p1510:client id="{8DBD2A69-8787-2FAE-0616-92C5E7C1AC0F}" v="760" dt="2020-08-12T05:44:49.238"/>
    <p1510:client id="{99EB1609-2C4A-A9EB-C711-6C760CE5AC9A}" v="16" dt="2020-12-04T00:02:11.568"/>
    <p1510:client id="{9DB96C57-3218-5856-81C2-94531F65A322}" v="2230" dt="2020-08-22T06:48:53.781"/>
    <p1510:client id="{BC3BF76C-CA39-99A7-0DB3-1E436C4F96DC}" v="550" dt="2020-08-22T07:16:46.781"/>
    <p1510:client id="{C82EEA9A-CFD9-8347-0C44-E7354797CC50}" v="695" dt="2020-12-07T01:30:28.827"/>
    <p1510:client id="{CE43D84B-A3B3-41C4-A102-24E2577A5ED5}" v="86" dt="2020-08-12T00:02:19.764"/>
    <p1510:client id="{FAC8DE73-B529-9CE1-EAA1-CFF4BA668280}" v="208" dt="2020-12-07T01:40:29.3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06/12/2020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06/12/2020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06/12/2020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06/12/2020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06/12/2020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06/12/2020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06/12/2020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06/12/2020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06/12/2020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06/12/2020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06/12/2020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06/12/2020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jstrube/LC_with_Julia_example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jstrube/LC_with_Julia_examples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jstrube/LC_with_Julia_examples/blob/main/NTupleExample.ipynb" TargetMode="External"/><Relationship Id="rId2" Type="http://schemas.openxmlformats.org/officeDocument/2006/relationships/hyperlink" Target="https://github.com/jstrube/LC_with_Julia_examples/blob/main/FirstSteps.ipynb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jstrube/LC_with_Julia_examples/blob/main/DL_Calo.ipynb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kc9HwsxE1OY" TargetMode="External"/><Relationship Id="rId2" Type="http://schemas.openxmlformats.org/officeDocument/2006/relationships/hyperlink" Target="https://github.com/giordano/RandomBasedArrays.j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julialang.org/en/v1/" TargetMode="External"/><Relationship Id="rId2" Type="http://schemas.openxmlformats.org/officeDocument/2006/relationships/hyperlink" Target="https://julialang.or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playlist?list=PLP8iPy9hna6Tl2UHTrm4jnIYrLkIcAROR" TargetMode="External"/><Relationship Id="rId4" Type="http://schemas.openxmlformats.org/officeDocument/2006/relationships/hyperlink" Target="http://Ohttps:/julialang.org/learning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lcsoft.desy.de/LCIO/current/doc/doxygen_api/html/namespaceEVENT.html" TargetMode="External"/><Relationship Id="rId2" Type="http://schemas.openxmlformats.org/officeDocument/2006/relationships/hyperlink" Target="https://github.com/iLCSoft/LCIO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jstrube/LCIO.jl/issue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>
                <a:cs typeface="Calibri Light"/>
              </a:rPr>
              <a:t>Linear Collider Physics Analysis in </a:t>
            </a:r>
            <a:r>
              <a:rPr lang="en-GB" dirty="0" err="1">
                <a:cs typeface="Calibri Light" panose="020F0302020204030204"/>
              </a:rPr>
              <a:t>Jupyter</a:t>
            </a:r>
            <a:endParaRPr lang="en-GB">
              <a:cs typeface="Calibri Light" panose="020F0302020204030204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en-GB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BC0AA4-B779-4CD9-ABF4-298B3AF12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cs typeface="Calibri Light"/>
                <a:hlinkClick r:id="rId2"/>
              </a:rPr>
              <a:t>Let's get started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2E3CB5-C9F8-446A-8167-72211FC1C1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55000" lnSpcReduction="20000"/>
          </a:bodyPr>
          <a:lstStyle/>
          <a:p>
            <a:r>
              <a:rPr lang="en-GB" dirty="0">
                <a:cs typeface="Calibri"/>
              </a:rPr>
              <a:t>Log on to your site</a:t>
            </a:r>
          </a:p>
          <a:p>
            <a:pPr lvl="1"/>
            <a:r>
              <a:rPr lang="en-GB" dirty="0">
                <a:cs typeface="Calibri"/>
              </a:rPr>
              <a:t>For OSG: </a:t>
            </a:r>
            <a:r>
              <a:rPr lang="en-GB" dirty="0" err="1">
                <a:cs typeface="Calibri"/>
              </a:rPr>
              <a:t>ssh</a:t>
            </a:r>
            <a:r>
              <a:rPr lang="en-GB" dirty="0">
                <a:cs typeface="Calibri"/>
              </a:rPr>
              <a:t> -L 80xy:localhost:80xy </a:t>
            </a:r>
            <a:r>
              <a:rPr lang="en-GB" dirty="0">
                <a:solidFill>
                  <a:schemeClr val="accent2"/>
                </a:solidFill>
                <a:ea typeface="+mn-lt"/>
                <a:cs typeface="+mn-lt"/>
              </a:rPr>
              <a:t>login.snowmass21.io</a:t>
            </a:r>
            <a:r>
              <a:rPr lang="en-GB" dirty="0">
                <a:ea typeface="+mn-lt"/>
                <a:cs typeface="+mn-lt"/>
              </a:rPr>
              <a:t> #replace the</a:t>
            </a:r>
            <a:r>
              <a:rPr lang="en-GB" dirty="0">
                <a:solidFill>
                  <a:schemeClr val="accent2"/>
                </a:solidFill>
                <a:ea typeface="+mn-lt"/>
                <a:cs typeface="+mn-lt"/>
              </a:rPr>
              <a:t> server name</a:t>
            </a:r>
            <a:r>
              <a:rPr lang="en-GB" dirty="0">
                <a:ea typeface="+mn-lt"/>
                <a:cs typeface="+mn-lt"/>
              </a:rPr>
              <a:t> for your site</a:t>
            </a:r>
            <a:endParaRPr lang="en-GB" dirty="0">
              <a:cs typeface="Calibri"/>
            </a:endParaRPr>
          </a:p>
          <a:p>
            <a:pPr lvl="1"/>
            <a:r>
              <a:rPr lang="en-GB" dirty="0">
                <a:ea typeface="+mn-lt"/>
                <a:cs typeface="+mn-lt"/>
              </a:rPr>
              <a:t>x=0 y=9 is mine.</a:t>
            </a:r>
          </a:p>
          <a:p>
            <a:pPr lvl="1"/>
            <a:r>
              <a:rPr lang="en-GB" dirty="0">
                <a:cs typeface="Calibri"/>
              </a:rPr>
              <a:t>Pick your own x and y. </a:t>
            </a:r>
          </a:p>
          <a:p>
            <a:r>
              <a:rPr lang="en-GB" dirty="0">
                <a:ea typeface="+mn-lt"/>
                <a:cs typeface="+mn-lt"/>
              </a:rPr>
              <a:t>Download </a:t>
            </a:r>
            <a:r>
              <a:rPr lang="en-GB" dirty="0" err="1">
                <a:ea typeface="+mn-lt"/>
                <a:cs typeface="+mn-lt"/>
              </a:rPr>
              <a:t>julia</a:t>
            </a:r>
            <a:endParaRPr lang="en-US" dirty="0" err="1">
              <a:ea typeface="+mn-lt"/>
              <a:cs typeface="+mn-lt"/>
            </a:endParaRPr>
          </a:p>
          <a:p>
            <a:pPr lvl="1"/>
            <a:r>
              <a:rPr lang="en-GB" dirty="0" err="1">
                <a:ea typeface="+mn-lt"/>
                <a:cs typeface="+mn-lt"/>
              </a:rPr>
              <a:t>wget</a:t>
            </a:r>
            <a:r>
              <a:rPr lang="en-GB" dirty="0">
                <a:ea typeface="+mn-lt"/>
                <a:cs typeface="+mn-lt"/>
              </a:rPr>
              <a:t> https://julialang-s3.julialang.org/bin/linux/x64/1.5/julia-1.5.3-linux-x86_64.tar.gz</a:t>
            </a:r>
            <a:endParaRPr lang="en-US" dirty="0">
              <a:ea typeface="+mn-lt"/>
              <a:cs typeface="+mn-lt"/>
            </a:endParaRPr>
          </a:p>
          <a:p>
            <a:pPr lvl="1"/>
            <a:r>
              <a:rPr lang="en-US" dirty="0">
                <a:ea typeface="+mn-lt"/>
                <a:cs typeface="+mn-lt"/>
              </a:rPr>
              <a:t>tar </a:t>
            </a:r>
            <a:r>
              <a:rPr lang="en-US" dirty="0" err="1">
                <a:ea typeface="+mn-lt"/>
                <a:cs typeface="+mn-lt"/>
              </a:rPr>
              <a:t>xzf</a:t>
            </a:r>
            <a:r>
              <a:rPr lang="en-US" dirty="0">
                <a:ea typeface="+mn-lt"/>
                <a:cs typeface="+mn-lt"/>
              </a:rPr>
              <a:t> julia-1.5.3-linux-x86_64.tar.gz</a:t>
            </a:r>
          </a:p>
          <a:p>
            <a:pPr lvl="1"/>
            <a:r>
              <a:rPr lang="en-US" dirty="0">
                <a:ea typeface="+mn-lt"/>
                <a:cs typeface="+mn-lt"/>
              </a:rPr>
              <a:t>julia-1.5.3/bin/</a:t>
            </a:r>
            <a:r>
              <a:rPr lang="en-US" dirty="0" err="1">
                <a:ea typeface="+mn-lt"/>
                <a:cs typeface="+mn-lt"/>
              </a:rPr>
              <a:t>julia</a:t>
            </a:r>
          </a:p>
          <a:p>
            <a:r>
              <a:rPr lang="en-GB" dirty="0">
                <a:ea typeface="+mn-lt"/>
                <a:cs typeface="+mn-lt"/>
              </a:rPr>
              <a:t>Start </a:t>
            </a:r>
            <a:r>
              <a:rPr lang="en-GB" dirty="0" err="1">
                <a:ea typeface="+mn-lt"/>
                <a:cs typeface="+mn-lt"/>
              </a:rPr>
              <a:t>julia</a:t>
            </a:r>
            <a:r>
              <a:rPr lang="en-GB" dirty="0">
                <a:ea typeface="+mn-lt"/>
                <a:cs typeface="+mn-lt"/>
              </a:rPr>
              <a:t> – this is the REPL (read-eval-print loop)</a:t>
            </a:r>
            <a:endParaRPr lang="en-US" dirty="0">
              <a:ea typeface="+mn-lt"/>
              <a:cs typeface="+mn-lt"/>
            </a:endParaRPr>
          </a:p>
          <a:p>
            <a:pPr lvl="1"/>
            <a:r>
              <a:rPr lang="en-GB" dirty="0">
                <a:ea typeface="+mn-lt"/>
                <a:cs typeface="+mn-lt"/>
              </a:rPr>
              <a:t>Powerful support for different modes: e.g., shell, package, </a:t>
            </a:r>
            <a:r>
              <a:rPr lang="en-GB" dirty="0" err="1">
                <a:ea typeface="+mn-lt"/>
                <a:cs typeface="+mn-lt"/>
              </a:rPr>
              <a:t>julia</a:t>
            </a:r>
            <a:r>
              <a:rPr lang="en-GB" dirty="0">
                <a:ea typeface="+mn-lt"/>
                <a:cs typeface="+mn-lt"/>
              </a:rPr>
              <a:t>, C++ modes </a:t>
            </a:r>
            <a:endParaRPr lang="en-US" dirty="0">
              <a:ea typeface="+mn-lt"/>
              <a:cs typeface="+mn-lt"/>
            </a:endParaRPr>
          </a:p>
          <a:p>
            <a:pPr lvl="1"/>
            <a:r>
              <a:rPr lang="en-GB" dirty="0">
                <a:ea typeface="+mn-lt"/>
                <a:cs typeface="+mn-lt"/>
              </a:rPr>
              <a:t>] add </a:t>
            </a:r>
            <a:r>
              <a:rPr lang="en-GB" dirty="0" err="1">
                <a:ea typeface="+mn-lt"/>
                <a:cs typeface="+mn-lt"/>
              </a:rPr>
              <a:t>IJulia</a:t>
            </a:r>
            <a:r>
              <a:rPr lang="en-GB" dirty="0">
                <a:ea typeface="+mn-lt"/>
                <a:cs typeface="+mn-lt"/>
              </a:rPr>
              <a:t> # ] starts the package mode</a:t>
            </a:r>
          </a:p>
          <a:p>
            <a:pPr lvl="1"/>
            <a:r>
              <a:rPr lang="en-GB" dirty="0">
                <a:ea typeface="+mn-lt"/>
                <a:cs typeface="+mn-lt"/>
              </a:rPr>
              <a:t>build </a:t>
            </a:r>
            <a:r>
              <a:rPr lang="en-GB" dirty="0" err="1">
                <a:ea typeface="+mn-lt"/>
                <a:cs typeface="+mn-lt"/>
              </a:rPr>
              <a:t>IJulia</a:t>
            </a:r>
            <a:endParaRPr lang="en-US" dirty="0" err="1">
              <a:ea typeface="+mn-lt"/>
              <a:cs typeface="+mn-lt"/>
            </a:endParaRPr>
          </a:p>
          <a:p>
            <a:pPr lvl="1"/>
            <a:r>
              <a:rPr lang="en-GB" dirty="0">
                <a:ea typeface="+mn-lt"/>
                <a:cs typeface="+mn-lt"/>
              </a:rPr>
              <a:t>Backspace to get back to </a:t>
            </a:r>
            <a:r>
              <a:rPr lang="en-GB" dirty="0" err="1">
                <a:ea typeface="+mn-lt"/>
                <a:cs typeface="+mn-lt"/>
              </a:rPr>
              <a:t>julia</a:t>
            </a:r>
            <a:r>
              <a:rPr lang="en-GB" dirty="0">
                <a:ea typeface="+mn-lt"/>
                <a:cs typeface="+mn-lt"/>
              </a:rPr>
              <a:t> mode</a:t>
            </a:r>
            <a:endParaRPr lang="en-US" dirty="0">
              <a:ea typeface="+mn-lt"/>
              <a:cs typeface="+mn-lt"/>
            </a:endParaRPr>
          </a:p>
          <a:p>
            <a:r>
              <a:rPr lang="en-GB" dirty="0">
                <a:ea typeface="+mn-lt"/>
                <a:cs typeface="+mn-lt"/>
              </a:rPr>
              <a:t>Start the notebook</a:t>
            </a:r>
          </a:p>
          <a:p>
            <a:pPr lvl="1"/>
            <a:r>
              <a:rPr lang="en-GB" dirty="0">
                <a:ea typeface="+mn-lt"/>
                <a:cs typeface="+mn-lt"/>
              </a:rPr>
              <a:t>On your laptop</a:t>
            </a:r>
            <a:endParaRPr lang="en-US" dirty="0">
              <a:ea typeface="+mn-lt"/>
              <a:cs typeface="+mn-lt"/>
            </a:endParaRPr>
          </a:p>
          <a:p>
            <a:pPr lvl="2"/>
            <a:r>
              <a:rPr lang="en-GB" dirty="0">
                <a:ea typeface="+mn-lt"/>
                <a:cs typeface="+mn-lt"/>
              </a:rPr>
              <a:t>using </a:t>
            </a:r>
            <a:r>
              <a:rPr lang="en-GB" dirty="0" err="1">
                <a:ea typeface="+mn-lt"/>
                <a:cs typeface="+mn-lt"/>
              </a:rPr>
              <a:t>IJulia</a:t>
            </a:r>
            <a:endParaRPr lang="en-US">
              <a:ea typeface="+mn-lt"/>
              <a:cs typeface="+mn-lt"/>
            </a:endParaRPr>
          </a:p>
          <a:p>
            <a:pPr lvl="2"/>
            <a:r>
              <a:rPr lang="en-GB" dirty="0">
                <a:ea typeface="+mn-lt"/>
                <a:cs typeface="+mn-lt"/>
              </a:rPr>
              <a:t>notebook()</a:t>
            </a:r>
            <a:endParaRPr lang="en-US" dirty="0">
              <a:ea typeface="+mn-lt"/>
              <a:cs typeface="+mn-lt"/>
            </a:endParaRPr>
          </a:p>
          <a:p>
            <a:pPr lvl="1"/>
            <a:r>
              <a:rPr lang="en-US" dirty="0">
                <a:ea typeface="+mn-lt"/>
                <a:cs typeface="+mn-lt"/>
              </a:rPr>
              <a:t>On OSG/KEK/NAF</a:t>
            </a:r>
            <a:endParaRPr lang="en-GB" dirty="0">
              <a:ea typeface="+mn-lt"/>
              <a:cs typeface="+mn-lt"/>
            </a:endParaRPr>
          </a:p>
          <a:p>
            <a:pPr lvl="2"/>
            <a:r>
              <a:rPr lang="en-GB" dirty="0">
                <a:ea typeface="+mn-lt"/>
                <a:cs typeface="+mn-lt"/>
              </a:rPr>
              <a:t>source /</a:t>
            </a:r>
            <a:r>
              <a:rPr lang="en-GB" dirty="0" err="1">
                <a:ea typeface="+mn-lt"/>
                <a:cs typeface="+mn-lt"/>
              </a:rPr>
              <a:t>cvmfs</a:t>
            </a:r>
            <a:r>
              <a:rPr lang="en-GB" dirty="0">
                <a:ea typeface="+mn-lt"/>
                <a:cs typeface="+mn-lt"/>
              </a:rPr>
              <a:t>/belle.cern.ch/tools/b2setup release-04-02-08</a:t>
            </a:r>
            <a:endParaRPr lang="en-US" dirty="0">
              <a:ea typeface="+mn-lt"/>
              <a:cs typeface="+mn-lt"/>
            </a:endParaRPr>
          </a:p>
          <a:p>
            <a:pPr lvl="2"/>
            <a:r>
              <a:rPr lang="en-US" dirty="0" err="1">
                <a:ea typeface="+mn-lt"/>
                <a:cs typeface="+mn-lt"/>
              </a:rPr>
              <a:t>jupyter</a:t>
            </a:r>
            <a:r>
              <a:rPr lang="en-US" dirty="0">
                <a:ea typeface="+mn-lt"/>
                <a:cs typeface="+mn-lt"/>
              </a:rPr>
              <a:t> notebook --no-browser --port=80xy # use the same x and y from when you logged in. </a:t>
            </a:r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14578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3F447-2BD6-45A6-85EA-FCE1C1F00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Calibri Light"/>
              </a:rPr>
              <a:t>Running the notebooks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4375C6-3BBF-4617-BA89-772E6FCD3B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85000" lnSpcReduction="20000"/>
          </a:bodyPr>
          <a:lstStyle/>
          <a:p>
            <a:r>
              <a:rPr lang="en-GB" dirty="0">
                <a:cs typeface="Calibri"/>
              </a:rPr>
              <a:t>Run the notebooks from here:</a:t>
            </a:r>
            <a:r>
              <a:rPr lang="en-GB" dirty="0">
                <a:ea typeface="+mn-lt"/>
                <a:cs typeface="+mn-lt"/>
              </a:rPr>
              <a:t> </a:t>
            </a:r>
            <a:r>
              <a:rPr lang="en-GB" dirty="0">
                <a:ea typeface="+mn-lt"/>
                <a:cs typeface="+mn-lt"/>
                <a:hlinkClick r:id="rId2"/>
              </a:rPr>
              <a:t>https://github.com/jstrube/LC_with_Julia_examples/</a:t>
            </a:r>
            <a:endParaRPr lang="en-GB">
              <a:cs typeface="Calibri"/>
            </a:endParaRPr>
          </a:p>
          <a:p>
            <a:r>
              <a:rPr lang="en-GB" dirty="0">
                <a:cs typeface="Calibri"/>
              </a:rPr>
              <a:t>You will see that it won't run!</a:t>
            </a:r>
          </a:p>
          <a:p>
            <a:r>
              <a:rPr lang="en-GB" dirty="0">
                <a:cs typeface="Calibri"/>
              </a:rPr>
              <a:t>Not all necessary packages have been installed. The error message will tell you what to do. Click on the + symbol to add a new cell and copy and paste the code that the error message suggests.</a:t>
            </a:r>
          </a:p>
          <a:p>
            <a:pPr lvl="1"/>
            <a:r>
              <a:rPr lang="en-GB" dirty="0">
                <a:cs typeface="Calibri"/>
              </a:rPr>
              <a:t>This is how you add new packages.</a:t>
            </a:r>
          </a:p>
          <a:p>
            <a:r>
              <a:rPr lang="en-GB" dirty="0">
                <a:cs typeface="Calibri"/>
              </a:rPr>
              <a:t>Add all packages that you see in the notebook (using xxx)</a:t>
            </a:r>
          </a:p>
          <a:p>
            <a:pPr lvl="1"/>
            <a:r>
              <a:rPr lang="en-GB" dirty="0">
                <a:cs typeface="Calibri"/>
              </a:rPr>
              <a:t>If you follow in the REPL instead of the notebook, replace "</a:t>
            </a:r>
            <a:r>
              <a:rPr lang="en-GB" dirty="0" err="1">
                <a:cs typeface="Calibri"/>
              </a:rPr>
              <a:t>StatsPlots</a:t>
            </a:r>
            <a:r>
              <a:rPr lang="en-GB" dirty="0">
                <a:cs typeface="Calibri"/>
              </a:rPr>
              <a:t>" with "</a:t>
            </a:r>
            <a:r>
              <a:rPr lang="en-GB" dirty="0" err="1">
                <a:cs typeface="Calibri"/>
              </a:rPr>
              <a:t>UnicodePlots</a:t>
            </a:r>
            <a:r>
              <a:rPr lang="en-GB" dirty="0">
                <a:cs typeface="Calibri"/>
              </a:rPr>
              <a:t>"</a:t>
            </a:r>
          </a:p>
          <a:p>
            <a:r>
              <a:rPr lang="en-GB" dirty="0">
                <a:cs typeface="Calibri"/>
              </a:rPr>
              <a:t>Run again</a:t>
            </a:r>
          </a:p>
          <a:p>
            <a:pPr lvl="1"/>
            <a:r>
              <a:rPr lang="en-GB" dirty="0">
                <a:cs typeface="Calibri"/>
              </a:rPr>
              <a:t>You will see messages like "Precompiling...". This will take a while, but it's only necessary after installing or updating packages.</a:t>
            </a:r>
          </a:p>
          <a:p>
            <a:r>
              <a:rPr lang="en-GB" dirty="0">
                <a:cs typeface="Calibri"/>
              </a:rPr>
              <a:t>In the meantime, let's move on with the slides.</a:t>
            </a:r>
          </a:p>
          <a:p>
            <a:endParaRPr lang="en-GB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51159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E16E2-68E6-4556-926F-04A19FA92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Calibri Light"/>
              </a:rPr>
              <a:t>Program for today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0A2DBB-F1C8-4BA5-9B2A-5B2175CB99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GB" dirty="0">
                <a:ea typeface="+mn-lt"/>
                <a:cs typeface="+mn-lt"/>
                <a:hlinkClick r:id="rId2"/>
              </a:rPr>
              <a:t>https://github.com/jstrube/LC_with_Julia_examples/blob/main/FirstSteps.ipynb</a:t>
            </a:r>
            <a:endParaRPr lang="en-GB">
              <a:ea typeface="+mn-lt"/>
              <a:cs typeface="+mn-lt"/>
            </a:endParaRPr>
          </a:p>
          <a:p>
            <a:pPr lvl="1"/>
            <a:r>
              <a:rPr lang="en-GB" dirty="0">
                <a:cs typeface="Calibri"/>
              </a:rPr>
              <a:t>Introduction for how to open files and read a few collections</a:t>
            </a:r>
          </a:p>
          <a:p>
            <a:pPr lvl="1"/>
            <a:r>
              <a:rPr lang="en-GB" dirty="0">
                <a:cs typeface="Calibri"/>
              </a:rPr>
              <a:t>If you have worked with LCIO before, the operations should be very familiar</a:t>
            </a:r>
          </a:p>
          <a:p>
            <a:r>
              <a:rPr lang="en-GB" dirty="0">
                <a:ea typeface="+mn-lt"/>
                <a:cs typeface="+mn-lt"/>
                <a:hlinkClick r:id="rId3"/>
              </a:rPr>
              <a:t>https://github.com/jstrube/LC_with_Julia_examples/blob/main/NTupleExample.ipynb</a:t>
            </a:r>
            <a:endParaRPr lang="en-GB" dirty="0">
              <a:ea typeface="+mn-lt"/>
              <a:cs typeface="+mn-lt"/>
            </a:endParaRPr>
          </a:p>
          <a:p>
            <a:pPr lvl="1"/>
            <a:r>
              <a:rPr lang="en-GB" dirty="0">
                <a:cs typeface="Calibri"/>
              </a:rPr>
              <a:t>A simple example for how to read an LCIO file and write out a </a:t>
            </a:r>
            <a:r>
              <a:rPr lang="en-GB" dirty="0" err="1">
                <a:cs typeface="Calibri"/>
              </a:rPr>
              <a:t>DataFrame</a:t>
            </a:r>
            <a:r>
              <a:rPr lang="en-GB" dirty="0">
                <a:cs typeface="Calibri"/>
              </a:rPr>
              <a:t> for data analysis offline, including how to make cuts.</a:t>
            </a:r>
          </a:p>
          <a:p>
            <a:r>
              <a:rPr lang="en-GB" dirty="0">
                <a:ea typeface="+mn-lt"/>
                <a:cs typeface="+mn-lt"/>
                <a:hlinkClick r:id="rId4"/>
              </a:rPr>
              <a:t>https://github.com/jstrube/LC_with_Julia_examples/blob/main/DL_Calo.ipynb</a:t>
            </a:r>
            <a:endParaRPr lang="en-GB" dirty="0">
              <a:ea typeface="+mn-lt"/>
              <a:cs typeface="+mn-lt"/>
            </a:endParaRPr>
          </a:p>
          <a:p>
            <a:pPr lvl="1"/>
            <a:r>
              <a:rPr lang="en-GB" dirty="0">
                <a:cs typeface="Calibri"/>
              </a:rPr>
              <a:t>An example for how to use the deep learning library Flux, using a simple calorimeter calibration</a:t>
            </a:r>
          </a:p>
          <a:p>
            <a:pPr lvl="1"/>
            <a:r>
              <a:rPr lang="en-GB" dirty="0">
                <a:cs typeface="Calibri"/>
              </a:rPr>
              <a:t>A Gaussian distribution can be fit to the calibrated distribution.</a:t>
            </a:r>
          </a:p>
          <a:p>
            <a:endParaRPr lang="en-GB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06684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FCFBDC-E589-44AB-9E4F-D0884BA4F0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Calibri Light"/>
              </a:rPr>
              <a:t>Julia – the "</a:t>
            </a:r>
            <a:r>
              <a:rPr lang="en-GB" dirty="0" err="1">
                <a:cs typeface="Calibri Light"/>
              </a:rPr>
              <a:t>ju</a:t>
            </a:r>
            <a:r>
              <a:rPr lang="en-GB" dirty="0">
                <a:cs typeface="Calibri Light"/>
              </a:rPr>
              <a:t>" in </a:t>
            </a:r>
            <a:r>
              <a:rPr lang="en-GB" dirty="0" err="1">
                <a:cs typeface="Calibri Light"/>
              </a:rPr>
              <a:t>Jupyter</a:t>
            </a:r>
            <a:endParaRPr lang="en-GB" dirty="0" err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B8B372-37D2-4892-B0D8-2A6CDE04CF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GB">
                <a:cs typeface="Calibri"/>
              </a:rPr>
              <a:t>Support for multithreaded, concurrent, and distributed processing</a:t>
            </a:r>
          </a:p>
          <a:p>
            <a:r>
              <a:rPr lang="en-GB" dirty="0">
                <a:cs typeface="Calibri"/>
              </a:rPr>
              <a:t>Unicode support for variables</a:t>
            </a:r>
          </a:p>
          <a:p>
            <a:r>
              <a:rPr lang="en-GB" dirty="0">
                <a:cs typeface="Calibri"/>
              </a:rPr>
              <a:t>Interactive programming</a:t>
            </a:r>
          </a:p>
          <a:p>
            <a:r>
              <a:rPr lang="en-GB" dirty="0">
                <a:cs typeface="Calibri"/>
              </a:rPr>
              <a:t>Multi-dimensional arrays (like </a:t>
            </a:r>
            <a:r>
              <a:rPr lang="en-GB" dirty="0" err="1">
                <a:cs typeface="Calibri"/>
              </a:rPr>
              <a:t>numpy</a:t>
            </a:r>
            <a:r>
              <a:rPr lang="en-GB" dirty="0">
                <a:cs typeface="Calibri"/>
              </a:rPr>
              <a:t>, but built-in)</a:t>
            </a:r>
          </a:p>
          <a:p>
            <a:r>
              <a:rPr lang="en-GB" dirty="0">
                <a:cs typeface="Calibri"/>
              </a:rPr>
              <a:t>Rich ecosystem for technical computing</a:t>
            </a:r>
          </a:p>
          <a:p>
            <a:pPr lvl="1"/>
            <a:r>
              <a:rPr lang="en-GB" dirty="0">
                <a:cs typeface="Calibri"/>
              </a:rPr>
              <a:t>Statistics: </a:t>
            </a:r>
            <a:r>
              <a:rPr lang="en-GB" dirty="0" err="1">
                <a:cs typeface="Calibri"/>
              </a:rPr>
              <a:t>Distributions.jl</a:t>
            </a:r>
            <a:r>
              <a:rPr lang="en-GB" dirty="0">
                <a:cs typeface="Calibri"/>
              </a:rPr>
              <a:t>, </a:t>
            </a:r>
            <a:r>
              <a:rPr lang="en-GB" dirty="0" err="1">
                <a:cs typeface="Calibri"/>
              </a:rPr>
              <a:t>Turing.jl</a:t>
            </a:r>
            <a:r>
              <a:rPr lang="en-GB" dirty="0">
                <a:cs typeface="Calibri"/>
              </a:rPr>
              <a:t> (probabilistic programming), …</a:t>
            </a:r>
          </a:p>
          <a:p>
            <a:pPr lvl="1"/>
            <a:r>
              <a:rPr lang="en-GB" dirty="0">
                <a:cs typeface="Calibri"/>
              </a:rPr>
              <a:t>Differential Equations: </a:t>
            </a:r>
            <a:r>
              <a:rPr lang="en-GB" dirty="0" err="1">
                <a:cs typeface="Calibri"/>
              </a:rPr>
              <a:t>DifferentialEquations.jl</a:t>
            </a:r>
            <a:r>
              <a:rPr lang="en-GB" dirty="0">
                <a:cs typeface="Calibri"/>
              </a:rPr>
              <a:t>, SciML.ai</a:t>
            </a:r>
          </a:p>
          <a:p>
            <a:pPr lvl="1"/>
            <a:r>
              <a:rPr lang="en-GB" dirty="0">
                <a:cs typeface="Calibri"/>
              </a:rPr>
              <a:t>Deep Learning: </a:t>
            </a:r>
            <a:r>
              <a:rPr lang="en-GB" dirty="0" err="1">
                <a:cs typeface="Calibri"/>
              </a:rPr>
              <a:t>Flux.jl</a:t>
            </a:r>
            <a:r>
              <a:rPr lang="en-GB" dirty="0">
                <a:cs typeface="Calibri"/>
              </a:rPr>
              <a:t>, </a:t>
            </a:r>
            <a:r>
              <a:rPr lang="en-GB" dirty="0" err="1">
                <a:cs typeface="Calibri"/>
              </a:rPr>
              <a:t>Knet.jl</a:t>
            </a:r>
            <a:endParaRPr lang="en-GB">
              <a:cs typeface="Calibri"/>
            </a:endParaRPr>
          </a:p>
          <a:p>
            <a:pPr lvl="1"/>
            <a:r>
              <a:rPr lang="en-GB" dirty="0">
                <a:cs typeface="Calibri"/>
              </a:rPr>
              <a:t>Plotting: </a:t>
            </a:r>
            <a:r>
              <a:rPr lang="en-GB" dirty="0" err="1">
                <a:cs typeface="Calibri"/>
              </a:rPr>
              <a:t>Plots.jl</a:t>
            </a:r>
            <a:r>
              <a:rPr lang="en-GB" dirty="0">
                <a:cs typeface="Calibri"/>
              </a:rPr>
              <a:t> (with different backends), </a:t>
            </a:r>
            <a:r>
              <a:rPr lang="en-GB" dirty="0" err="1">
                <a:cs typeface="Calibri"/>
              </a:rPr>
              <a:t>PyPlot.jl</a:t>
            </a:r>
            <a:r>
              <a:rPr lang="en-GB" dirty="0">
                <a:cs typeface="Calibri"/>
              </a:rPr>
              <a:t> (wrapper around matplotlib)</a:t>
            </a:r>
          </a:p>
          <a:p>
            <a:r>
              <a:rPr lang="en-GB" dirty="0">
                <a:cs typeface="Calibri"/>
              </a:rPr>
              <a:t>Salespoint for me: Allows me to explore the data, and when I need a fast function for serious work (e.g. a new calorimeter clustering), I can write it in the same language I use for interactive exploration.</a:t>
            </a:r>
          </a:p>
        </p:txBody>
      </p:sp>
    </p:spTree>
    <p:extLst>
      <p:ext uri="{BB962C8B-B14F-4D97-AF65-F5344CB8AC3E}">
        <p14:creationId xmlns:p14="http://schemas.microsoft.com/office/powerpoint/2010/main" val="27876145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4FF9A-83B8-42A1-8A58-864315BD8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Calibri Light"/>
              </a:rPr>
              <a:t>First steps in Julia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C43508-477F-401B-AB70-202C4A8F52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GB" dirty="0">
                <a:cs typeface="Calibri"/>
              </a:rPr>
              <a:t>Julia supports </a:t>
            </a:r>
            <a:r>
              <a:rPr lang="en-GB" dirty="0" err="1">
                <a:cs typeface="Calibri"/>
              </a:rPr>
              <a:t>unicode</a:t>
            </a:r>
            <a:r>
              <a:rPr lang="en-GB" dirty="0">
                <a:cs typeface="Calibri"/>
              </a:rPr>
              <a:t>: Enter \mu&lt;TAB&gt;</a:t>
            </a:r>
          </a:p>
          <a:p>
            <a:pPr lvl="1"/>
            <a:r>
              <a:rPr lang="en-GB" dirty="0">
                <a:cs typeface="Calibri"/>
              </a:rPr>
              <a:t>UTF-8 is fully supported, but not everything has a \-shortcut</a:t>
            </a:r>
          </a:p>
          <a:p>
            <a:r>
              <a:rPr lang="en-GB" dirty="0">
                <a:cs typeface="Calibri"/>
              </a:rPr>
              <a:t>Full support for matrices</a:t>
            </a:r>
          </a:p>
          <a:p>
            <a:pPr lvl="1"/>
            <a:r>
              <a:rPr lang="en-GB" dirty="0">
                <a:cs typeface="Calibri"/>
              </a:rPr>
              <a:t>X = </a:t>
            </a:r>
            <a:r>
              <a:rPr lang="en-GB" dirty="0" err="1">
                <a:cs typeface="Calibri"/>
              </a:rPr>
              <a:t>randn</a:t>
            </a:r>
            <a:r>
              <a:rPr lang="en-GB" dirty="0">
                <a:cs typeface="Calibri"/>
              </a:rPr>
              <a:t>((20, 10)) # makes a 20x10 matrix</a:t>
            </a:r>
          </a:p>
          <a:p>
            <a:pPr lvl="1"/>
            <a:r>
              <a:rPr lang="en-GB" dirty="0">
                <a:cs typeface="Calibri"/>
              </a:rPr>
              <a:t>Y = X' # transposes the matrix</a:t>
            </a:r>
          </a:p>
          <a:p>
            <a:r>
              <a:rPr lang="en-GB">
                <a:cs typeface="Calibri"/>
              </a:rPr>
              <a:t>Iterations and printing </a:t>
            </a:r>
            <a:r>
              <a:rPr lang="en-GB" dirty="0">
                <a:cs typeface="Calibri"/>
              </a:rPr>
              <a:t>similar to python</a:t>
            </a:r>
          </a:p>
          <a:p>
            <a:pPr lvl="1"/>
            <a:r>
              <a:rPr lang="en-GB" dirty="0">
                <a:cs typeface="Calibri"/>
              </a:rPr>
              <a:t>for x in 0:10 </a:t>
            </a:r>
            <a:r>
              <a:rPr lang="en-GB" dirty="0" err="1">
                <a:cs typeface="Calibri"/>
              </a:rPr>
              <a:t>println</a:t>
            </a:r>
            <a:r>
              <a:rPr lang="en-GB" dirty="0">
                <a:cs typeface="Calibri"/>
              </a:rPr>
              <a:t>(x) end</a:t>
            </a:r>
          </a:p>
          <a:p>
            <a:pPr lvl="1"/>
            <a:r>
              <a:rPr lang="en-GB" dirty="0">
                <a:cs typeface="Calibri"/>
              </a:rPr>
              <a:t>Note: no ":", but "end" to delimit blocks</a:t>
            </a:r>
          </a:p>
          <a:p>
            <a:r>
              <a:rPr lang="en-GB">
                <a:cs typeface="Calibri"/>
              </a:rPr>
              <a:t>Functions don't need type parameters (but you can use them)</a:t>
            </a:r>
            <a:endParaRPr lang="en-GB" dirty="0">
              <a:cs typeface="Calibri"/>
            </a:endParaRPr>
          </a:p>
          <a:p>
            <a:pPr lvl="1"/>
            <a:r>
              <a:rPr lang="en-GB" dirty="0">
                <a:cs typeface="Calibri"/>
              </a:rPr>
              <a:t>F(x) = sin(x) is a function</a:t>
            </a:r>
          </a:p>
          <a:p>
            <a:pPr lvl="1"/>
            <a:r>
              <a:rPr lang="en-GB" dirty="0">
                <a:cs typeface="Calibri"/>
              </a:rPr>
              <a:t>function F(x::Int64) sin(1.5x) end is another function with the same name.</a:t>
            </a:r>
          </a:p>
          <a:p>
            <a:pPr lvl="1"/>
            <a:r>
              <a:rPr lang="en-GB" dirty="0">
                <a:cs typeface="Calibri"/>
              </a:rPr>
              <a:t>Return is optional. The value of the last statement in the function is returned. function F(x::Float64) return sin(0.5x) end </a:t>
            </a:r>
            <a:r>
              <a:rPr lang="en-GB">
                <a:cs typeface="Calibri"/>
              </a:rPr>
              <a:t>is also fine.</a:t>
            </a:r>
            <a:r>
              <a:rPr lang="en-GB" dirty="0">
                <a:cs typeface="Calibri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3332508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59DD32-364E-47C2-931E-BE84DD4813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Calibri Light"/>
              </a:rPr>
              <a:t>Some noteworthy differences to languages you may be familiar with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70859B-A853-4943-A201-098BE8BB1F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cs typeface="Calibri"/>
              </a:rPr>
              <a:t>1-based indexing by default</a:t>
            </a:r>
          </a:p>
          <a:p>
            <a:pPr lvl="1"/>
            <a:r>
              <a:rPr lang="en-GB" dirty="0">
                <a:cs typeface="Calibri"/>
                <a:hlinkClick r:id="rId2"/>
              </a:rPr>
              <a:t>Or, random, if you want</a:t>
            </a:r>
          </a:p>
          <a:p>
            <a:r>
              <a:rPr lang="en-GB" dirty="0">
                <a:cs typeface="Calibri"/>
              </a:rPr>
              <a:t>Structs, yes, but no member functions</a:t>
            </a:r>
          </a:p>
          <a:p>
            <a:pPr lvl="1"/>
            <a:r>
              <a:rPr lang="en-GB" dirty="0">
                <a:cs typeface="Calibri"/>
                <a:hlinkClick r:id="rId3"/>
              </a:rPr>
              <a:t>Multiple dispatch instead</a:t>
            </a:r>
          </a:p>
          <a:p>
            <a:pPr lvl="1"/>
            <a:r>
              <a:rPr lang="en-GB" dirty="0">
                <a:cs typeface="Calibri"/>
              </a:rPr>
              <a:t>Use the object as the first parameter of the function instead.</a:t>
            </a:r>
            <a:br>
              <a:rPr lang="en-GB" dirty="0">
                <a:cs typeface="Calibri"/>
              </a:rPr>
            </a:br>
            <a:r>
              <a:rPr lang="en-GB" dirty="0">
                <a:cs typeface="Calibri"/>
              </a:rPr>
              <a:t>Example: C++: </a:t>
            </a:r>
            <a:r>
              <a:rPr lang="en-GB" dirty="0" err="1">
                <a:cs typeface="Calibri"/>
              </a:rPr>
              <a:t>vec.size</a:t>
            </a:r>
            <a:r>
              <a:rPr lang="en-GB" dirty="0">
                <a:cs typeface="Calibri"/>
              </a:rPr>
              <a:t>()    Julia: length(</a:t>
            </a:r>
            <a:r>
              <a:rPr lang="en-GB" dirty="0" err="1">
                <a:cs typeface="Calibri"/>
              </a:rPr>
              <a:t>vec</a:t>
            </a:r>
            <a:r>
              <a:rPr lang="en-GB" dirty="0">
                <a:cs typeface="Calibri"/>
              </a:rPr>
              <a:t>)</a:t>
            </a:r>
          </a:p>
          <a:p>
            <a:r>
              <a:rPr lang="en-GB" dirty="0">
                <a:cs typeface="Calibri"/>
              </a:rPr>
              <a:t>No semicolon required, no indentation or {} to delimit blocks</a:t>
            </a:r>
          </a:p>
          <a:p>
            <a:pPr lvl="1"/>
            <a:r>
              <a:rPr lang="en-GB" dirty="0">
                <a:cs typeface="Calibri"/>
              </a:rPr>
              <a:t>if … end; for … end, function … end</a:t>
            </a:r>
          </a:p>
        </p:txBody>
      </p:sp>
      <p:pic>
        <p:nvPicPr>
          <p:cNvPr id="4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34DD0A43-8C30-4812-B9D4-78168C464C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7351" y="1029799"/>
            <a:ext cx="4434468" cy="2345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0188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C9548-EF30-4223-8AB7-9BF4660FAF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Calibri Light"/>
              </a:rPr>
              <a:t>Further information about Julia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92E9A-25EB-4EEA-BF7E-5639F03896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ea typeface="+mn-lt"/>
                <a:cs typeface="+mn-lt"/>
              </a:rPr>
              <a:t>Starting point: </a:t>
            </a:r>
            <a:r>
              <a:rPr lang="en-GB" dirty="0">
                <a:ea typeface="+mn-lt"/>
                <a:cs typeface="+mn-lt"/>
                <a:hlinkClick r:id="rId2"/>
              </a:rPr>
              <a:t>https://julialang.org</a:t>
            </a:r>
            <a:endParaRPr lang="en-US"/>
          </a:p>
          <a:p>
            <a:pPr lvl="1"/>
            <a:r>
              <a:rPr lang="en-GB" dirty="0">
                <a:ea typeface="+mn-lt"/>
                <a:cs typeface="+mn-lt"/>
              </a:rPr>
              <a:t>Documentation: </a:t>
            </a:r>
            <a:r>
              <a:rPr lang="en-GB" dirty="0">
                <a:ea typeface="+mn-lt"/>
                <a:cs typeface="+mn-lt"/>
                <a:hlinkClick r:id="rId3"/>
              </a:rPr>
              <a:t>https://docs.julialang.org/en/v1/</a:t>
            </a:r>
          </a:p>
          <a:p>
            <a:pPr lvl="2"/>
            <a:r>
              <a:rPr lang="en-GB" dirty="0">
                <a:ea typeface="+mn-lt"/>
                <a:cs typeface="+mn-lt"/>
              </a:rPr>
              <a:t>Note that things that run in v1.0 are guaranteed to run in any v1.x, but do choose the latest version to get more features.</a:t>
            </a:r>
          </a:p>
          <a:p>
            <a:pPr lvl="1"/>
            <a:r>
              <a:rPr lang="en-GB" dirty="0">
                <a:ea typeface="+mn-lt"/>
                <a:cs typeface="+mn-lt"/>
              </a:rPr>
              <a:t>Other learning resources: </a:t>
            </a:r>
            <a:r>
              <a:rPr lang="en-GB" dirty="0">
                <a:ea typeface="+mn-lt"/>
                <a:cs typeface="+mn-lt"/>
                <a:hlinkClick r:id="rId4"/>
              </a:rPr>
              <a:t>https://julialang.org/learning/</a:t>
            </a:r>
            <a:endParaRPr lang="en-GB" dirty="0">
              <a:cs typeface="Calibri"/>
              <a:hlinkClick r:id="" action="ppaction://noaction"/>
            </a:endParaRPr>
          </a:p>
          <a:p>
            <a:r>
              <a:rPr lang="en-GB" dirty="0">
                <a:cs typeface="Calibri"/>
              </a:rPr>
              <a:t>The recent community conference online has a good mix of introductory and overview material </a:t>
            </a:r>
            <a:r>
              <a:rPr lang="en-GB" dirty="0">
                <a:ea typeface="+mn-lt"/>
                <a:cs typeface="+mn-lt"/>
                <a:hlinkClick r:id="rId5"/>
              </a:rPr>
              <a:t>https://www.youtube.com/playlist?list=PLP8iPy9hna6Tl2UHTrm4jnIYrLkIcAROR</a:t>
            </a:r>
          </a:p>
          <a:p>
            <a:endParaRPr lang="en-GB" dirty="0">
              <a:cs typeface="Calibri"/>
            </a:endParaRPr>
          </a:p>
          <a:p>
            <a:endParaRPr lang="en-GB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30136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A49B4-D9C2-45BC-830F-5113ED5F4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Calibri Light"/>
              </a:rPr>
              <a:t>LCIO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95098C-6078-4C1D-82CD-4D95A79004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GB" dirty="0">
                <a:cs typeface="Calibri"/>
              </a:rPr>
              <a:t>Common event data model for linear collider detector data</a:t>
            </a:r>
          </a:p>
          <a:p>
            <a:pPr lvl="1"/>
            <a:r>
              <a:rPr lang="en-GB" dirty="0" err="1">
                <a:cs typeface="Calibri"/>
              </a:rPr>
              <a:t>SiD</a:t>
            </a:r>
            <a:r>
              <a:rPr lang="en-GB" dirty="0">
                <a:cs typeface="Calibri"/>
              </a:rPr>
              <a:t>, ILD, </a:t>
            </a:r>
            <a:r>
              <a:rPr lang="en-GB" dirty="0" err="1">
                <a:cs typeface="Calibri"/>
              </a:rPr>
              <a:t>CLICdp</a:t>
            </a:r>
            <a:r>
              <a:rPr lang="en-GB" dirty="0">
                <a:cs typeface="Calibri"/>
              </a:rPr>
              <a:t> can freely share data and code and have done so extensively</a:t>
            </a:r>
          </a:p>
          <a:p>
            <a:r>
              <a:rPr lang="en-GB" dirty="0">
                <a:cs typeface="Calibri"/>
              </a:rPr>
              <a:t>Used by </a:t>
            </a:r>
            <a:r>
              <a:rPr lang="en-GB" dirty="0" err="1">
                <a:cs typeface="Calibri"/>
              </a:rPr>
              <a:t>Whizard</a:t>
            </a:r>
            <a:r>
              <a:rPr lang="en-GB" dirty="0">
                <a:cs typeface="Calibri"/>
              </a:rPr>
              <a:t> to implement features that aren't supported by </a:t>
            </a:r>
            <a:r>
              <a:rPr lang="en-GB" dirty="0" err="1">
                <a:cs typeface="Calibri"/>
              </a:rPr>
              <a:t>stdhep</a:t>
            </a:r>
            <a:r>
              <a:rPr lang="en-GB" dirty="0">
                <a:cs typeface="Calibri"/>
              </a:rPr>
              <a:t> (e.g. polarization)</a:t>
            </a:r>
          </a:p>
          <a:p>
            <a:r>
              <a:rPr lang="en-GB" dirty="0">
                <a:cs typeface="Calibri"/>
              </a:rPr>
              <a:t>Open source </a:t>
            </a:r>
            <a:r>
              <a:rPr lang="en-GB" dirty="0">
                <a:ea typeface="+mn-lt"/>
                <a:cs typeface="+mn-lt"/>
                <a:hlinkClick r:id="rId2"/>
              </a:rPr>
              <a:t>https://github.com/iLCSoft/LCIO</a:t>
            </a:r>
          </a:p>
          <a:p>
            <a:r>
              <a:rPr lang="en-GB" dirty="0">
                <a:cs typeface="Calibri"/>
              </a:rPr>
              <a:t>Implementations / bindings in C++, Python, go, Java, Fortran, Julia</a:t>
            </a:r>
          </a:p>
          <a:p>
            <a:r>
              <a:rPr lang="en-GB" dirty="0">
                <a:cs typeface="Calibri"/>
              </a:rPr>
              <a:t>API Documentation: </a:t>
            </a:r>
            <a:r>
              <a:rPr lang="en-GB" dirty="0">
                <a:ea typeface="+mn-lt"/>
                <a:cs typeface="+mn-lt"/>
                <a:hlinkClick r:id="rId3"/>
              </a:rPr>
              <a:t>https://ilcsoft.desy.de/LCIO/current/doc/doxygen_api/html/namespaceEVENT.html</a:t>
            </a:r>
          </a:p>
          <a:p>
            <a:pPr lvl="1"/>
            <a:r>
              <a:rPr lang="en-GB" dirty="0">
                <a:cs typeface="Calibri"/>
              </a:rPr>
              <a:t>If LCIO uses </a:t>
            </a:r>
            <a:r>
              <a:rPr lang="en-GB" dirty="0" err="1">
                <a:cs typeface="Calibri"/>
              </a:rPr>
              <a:t>obj.method</a:t>
            </a:r>
            <a:r>
              <a:rPr lang="en-GB" dirty="0">
                <a:cs typeface="Calibri"/>
              </a:rPr>
              <a:t>(par1, par2), Julia uses method(</a:t>
            </a:r>
            <a:r>
              <a:rPr lang="en-GB" dirty="0" err="1">
                <a:cs typeface="Calibri"/>
              </a:rPr>
              <a:t>obj</a:t>
            </a:r>
            <a:r>
              <a:rPr lang="en-GB" dirty="0">
                <a:cs typeface="Calibri"/>
              </a:rPr>
              <a:t>, par1, par2)</a:t>
            </a:r>
          </a:p>
          <a:p>
            <a:pPr lvl="1"/>
            <a:r>
              <a:rPr lang="en-GB" dirty="0">
                <a:cs typeface="Calibri"/>
              </a:rPr>
              <a:t>Not all methods are implemented or exported, yet. If you are missing anything, please file an issue: </a:t>
            </a:r>
            <a:r>
              <a:rPr lang="en-GB" dirty="0">
                <a:ea typeface="+mn-lt"/>
                <a:cs typeface="+mn-lt"/>
                <a:hlinkClick r:id="rId4"/>
              </a:rPr>
              <a:t>https://github.com/jstrube/LCIO.jl/issues</a:t>
            </a:r>
            <a:endParaRPr lang="en-GB" dirty="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482418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9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Linear Collider Physics Analysis in Jupyter</vt:lpstr>
      <vt:lpstr>Let's get started</vt:lpstr>
      <vt:lpstr>Running the notebooks</vt:lpstr>
      <vt:lpstr>Program for today</vt:lpstr>
      <vt:lpstr>Julia – the "ju" in Jupyter</vt:lpstr>
      <vt:lpstr>First steps in Julia</vt:lpstr>
      <vt:lpstr>Some noteworthy differences to languages you may be familiar with</vt:lpstr>
      <vt:lpstr>Further information about Julia</vt:lpstr>
      <vt:lpstr>LCIO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777</cp:revision>
  <dcterms:created xsi:type="dcterms:W3CDTF">2020-08-12T00:01:32Z</dcterms:created>
  <dcterms:modified xsi:type="dcterms:W3CDTF">2020-12-07T01:41:32Z</dcterms:modified>
</cp:coreProperties>
</file>