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2" r:id="rId2"/>
  </p:sldMasterIdLst>
  <p:notesMasterIdLst>
    <p:notesMasterId r:id="rId35"/>
  </p:notesMasterIdLst>
  <p:handoutMasterIdLst>
    <p:handoutMasterId r:id="rId36"/>
  </p:handoutMasterIdLst>
  <p:sldIdLst>
    <p:sldId id="256" r:id="rId3"/>
    <p:sldId id="543" r:id="rId4"/>
    <p:sldId id="257" r:id="rId5"/>
    <p:sldId id="259" r:id="rId6"/>
    <p:sldId id="323" r:id="rId7"/>
    <p:sldId id="261" r:id="rId8"/>
    <p:sldId id="265" r:id="rId9"/>
    <p:sldId id="325" r:id="rId10"/>
    <p:sldId id="326" r:id="rId11"/>
    <p:sldId id="324" r:id="rId12"/>
    <p:sldId id="591" r:id="rId13"/>
    <p:sldId id="592" r:id="rId14"/>
    <p:sldId id="593" r:id="rId15"/>
    <p:sldId id="594" r:id="rId16"/>
    <p:sldId id="595" r:id="rId17"/>
    <p:sldId id="596" r:id="rId18"/>
    <p:sldId id="572" r:id="rId19"/>
    <p:sldId id="571" r:id="rId20"/>
    <p:sldId id="273" r:id="rId21"/>
    <p:sldId id="263" r:id="rId22"/>
    <p:sldId id="597" r:id="rId23"/>
    <p:sldId id="602" r:id="rId24"/>
    <p:sldId id="598" r:id="rId25"/>
    <p:sldId id="267" r:id="rId26"/>
    <p:sldId id="599" r:id="rId27"/>
    <p:sldId id="264" r:id="rId28"/>
    <p:sldId id="600" r:id="rId29"/>
    <p:sldId id="269" r:id="rId30"/>
    <p:sldId id="601" r:id="rId31"/>
    <p:sldId id="268" r:id="rId32"/>
    <p:sldId id="270" r:id="rId33"/>
    <p:sldId id="266" r:id="rId34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66FF"/>
    <a:srgbClr val="FF6600"/>
    <a:srgbClr val="FFFF00"/>
    <a:srgbClr val="66FF33"/>
    <a:srgbClr val="808080"/>
    <a:srgbClr val="FF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94985" autoAdjust="0"/>
  </p:normalViewPr>
  <p:slideViewPr>
    <p:cSldViewPr>
      <p:cViewPr varScale="1">
        <p:scale>
          <a:sx n="111" d="100"/>
          <a:sy n="111" d="100"/>
        </p:scale>
        <p:origin x="440" y="208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5118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5D39C-9D03-435F-9366-FC6145961B0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8246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806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592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33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241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133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8829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645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01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758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69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681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68AD8C-C51D-41F6-97B1-06DF40886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50884C-73AD-4D9A-B3C5-0CF7A13AC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48BFAF-17CF-4735-8A0A-ACC342E33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535F22-79E2-4916-85A8-2E191D21A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9696" y="6669360"/>
            <a:ext cx="5848350" cy="260581"/>
          </a:xfrm>
        </p:spPr>
        <p:txBody>
          <a:bodyPr/>
          <a:lstStyle/>
          <a:p>
            <a:r>
              <a:rPr lang="en-GB" dirty="0"/>
              <a:t>Pixel TPC status</a:t>
            </a:r>
          </a:p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094658-683D-4022-8214-98EB1409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009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AD7C2A-ABF9-49A2-936A-8787A25A9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F264A0-4852-4726-A9DA-C85D78108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2AAB99-F42B-4325-8A8D-B6884957A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49B787-0A70-48AD-9718-E07A4FA1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B13C32-6655-418F-BBBC-E046FE285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375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C159C-2400-4FD4-BD6E-3D12946AC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29E234-8232-49AC-98B2-6AFB0E8677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43A597-8B0B-4B52-ABB1-91F30393F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2037CF-2B3E-43D3-9A1E-0508E9232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F8A4C3A-6E01-4DE0-9AE8-D9633A15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800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8DF16C-58A3-46D3-BFE0-2FE04013E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A18FA4-DDEE-4A3A-B9F0-CEA6B4CD0E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1FD411B-647E-45CC-AA83-72B4C4DF81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2DA6D82-2536-4994-8A36-419592B86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A10755-9888-49D3-98E2-3D79B87E0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C0E4D2-22CF-4EB3-9913-08234538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404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D548F-BE14-4C8A-A6E9-D39CB0DC4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50A7A05-5491-441E-88BD-A557160DE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3F3B2E-409B-4673-B6B6-E683910779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6F107A5-C67E-4E46-AA0F-2D83C3AF8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82DE873-BDF7-4A3B-B330-1E5240301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E8497F1-0774-4920-AED4-1875642B1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93D665E-489C-4D16-BB40-48D22F0C0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76C5A0F-68AA-49A1-A403-7750E913E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617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ADD-1384-4FF1-92A7-D8835B925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72DF0A2-1B12-46E8-8ED8-0645E9F7B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41EEC1F-2CC3-4BEF-B11A-B14ED1018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D28EA0A-10F8-4D6E-995D-DAAEA2109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3494C9F-12AE-4BDF-BB83-9936096E9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D364C5B-4834-4C44-9393-732C160D0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</a:t>
            </a:r>
            <a:r>
              <a:rPr lang="en-GB" dirty="0" err="1"/>
              <a:t>TPCstatus</a:t>
            </a: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5DA6540-50AE-4A02-BE46-8E9738322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13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5F2999-6DBD-438A-BB6E-20118114D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241C0D-3C69-464A-ADF6-7998207AB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9975F62-5FA4-465D-A14F-A9761ED1D2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BF9405A-0ADB-47B6-836F-CB9ED1F6C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8F2581-7843-4B75-A4DA-FD2EC4A0D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347EFC-82D6-4848-B2CF-9FDFB2B0F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924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E6470C-CCF7-4E7A-A205-E597CAE4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2533479-1ED4-453B-9104-1B0FB0997E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E48892-486E-4308-B8E3-D3C2D8EC2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EF46712-1981-430E-AE03-4B27389EB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4CB8BA-993C-4524-B424-59E562E11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</a:t>
            </a:r>
            <a:r>
              <a:rPr lang="en-GB" dirty="0" err="1"/>
              <a:t>TPCstatus</a:t>
            </a:r>
            <a:endParaRPr lang="en-GB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ECD33E-9FA3-4D53-92FD-C3DD8A61C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654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241EAC-F044-46B0-87B6-6B3C765CE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5075B1-77B2-422E-9359-19F1330639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61FD6F-F070-4985-BD18-A4A03FF3B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6DFBA4-449B-472D-BE76-53FA3596C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9869B4-BB98-40B7-A8A2-ECD209967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239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5996526-DE5A-498C-A47E-A516E70C7B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DC8BBA-4D89-4720-9209-AB178FDB9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7FC5D9-5EAD-41C9-A7D2-1D8839D7D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85EB7C-E0DD-4166-96D0-00D5A8415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Pixel TPC status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059DEB-43C2-47C9-8774-A8AB3E257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9E0B-F849-4E4E-AF05-0271DD82F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09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900" dirty="0">
                <a:latin typeface="Verdana"/>
                <a:cs typeface="Verdana"/>
              </a:rPr>
              <a:t>LCTPC</a:t>
            </a:r>
            <a:r>
              <a:rPr lang="en-GB" altLang="en-US" sz="900" baseline="0" dirty="0">
                <a:latin typeface="Verdana"/>
                <a:cs typeface="Verdana"/>
              </a:rPr>
              <a:t> meeting January 2021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elijkbenige driehoek 8">
            <a:extLst>
              <a:ext uri="{FF2B5EF4-FFF2-40B4-BE49-F238E27FC236}">
                <a16:creationId xmlns:a16="http://schemas.microsoft.com/office/drawing/2014/main" id="{A1FFCF6B-1DF3-49B4-AC27-F83C371D56EC}"/>
              </a:ext>
            </a:extLst>
          </p:cNvPr>
          <p:cNvSpPr/>
          <p:nvPr userDrawn="1"/>
        </p:nvSpPr>
        <p:spPr>
          <a:xfrm rot="10800000">
            <a:off x="-2" y="-3"/>
            <a:ext cx="746450" cy="260581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31DD20C-856D-4AB4-9BA4-5BEE49C0F044}"/>
              </a:ext>
            </a:extLst>
          </p:cNvPr>
          <p:cNvSpPr/>
          <p:nvPr userDrawn="1"/>
        </p:nvSpPr>
        <p:spPr>
          <a:xfrm>
            <a:off x="0" y="6597419"/>
            <a:ext cx="12192000" cy="26058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D8FE8DE-0EEE-40F9-89F3-1FEF1A63A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390D02-A2DD-498D-95B5-461A13ED8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3818"/>
            <a:ext cx="10515600" cy="4833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8E8B8C-65EF-402E-A46D-2AF6E8DB0B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625" y="6597419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836B6C-2005-4EE8-9BCA-9B22CD049E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71825" y="6597419"/>
            <a:ext cx="584835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Pixel TPC status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305583-2B3F-49E1-9D52-682F2B5E1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7820" y="6348257"/>
            <a:ext cx="2743200" cy="260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0000"/>
                </a:solidFill>
              </a:defRPr>
            </a:lvl1pPr>
          </a:lstStyle>
          <a:p>
            <a:fld id="{89368F34-DF1B-4B0C-A670-A8EC90BBDB1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Gelijkbenige driehoek 7">
            <a:extLst>
              <a:ext uri="{FF2B5EF4-FFF2-40B4-BE49-F238E27FC236}">
                <a16:creationId xmlns:a16="http://schemas.microsoft.com/office/drawing/2014/main" id="{47E9963D-38D2-44F8-B8D4-6080F93C41F7}"/>
              </a:ext>
            </a:extLst>
          </p:cNvPr>
          <p:cNvSpPr/>
          <p:nvPr userDrawn="1"/>
        </p:nvSpPr>
        <p:spPr>
          <a:xfrm rot="10800000">
            <a:off x="0" y="0"/>
            <a:ext cx="295238" cy="615088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Gelijkbenige driehoek 9">
            <a:extLst>
              <a:ext uri="{FF2B5EF4-FFF2-40B4-BE49-F238E27FC236}">
                <a16:creationId xmlns:a16="http://schemas.microsoft.com/office/drawing/2014/main" id="{91E191FC-D45A-4A87-A86A-354EEF982A12}"/>
              </a:ext>
            </a:extLst>
          </p:cNvPr>
          <p:cNvSpPr/>
          <p:nvPr userDrawn="1"/>
        </p:nvSpPr>
        <p:spPr>
          <a:xfrm>
            <a:off x="11782037" y="6746033"/>
            <a:ext cx="422158" cy="111967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Gelijkbenige driehoek 10">
            <a:extLst>
              <a:ext uri="{FF2B5EF4-FFF2-40B4-BE49-F238E27FC236}">
                <a16:creationId xmlns:a16="http://schemas.microsoft.com/office/drawing/2014/main" id="{9EE5CD36-EA74-42C7-A3DD-4A0F1138A91F}"/>
              </a:ext>
            </a:extLst>
          </p:cNvPr>
          <p:cNvSpPr/>
          <p:nvPr userDrawn="1"/>
        </p:nvSpPr>
        <p:spPr>
          <a:xfrm rot="5400000">
            <a:off x="-256227" y="6499136"/>
            <a:ext cx="615089" cy="102638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63FEFF9-63A5-4E43-B09B-B292A29A9AB1}"/>
              </a:ext>
            </a:extLst>
          </p:cNvPr>
          <p:cNvSpPr txBox="1"/>
          <p:nvPr userDrawn="1"/>
        </p:nvSpPr>
        <p:spPr>
          <a:xfrm>
            <a:off x="9020176" y="6587684"/>
            <a:ext cx="2576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9F96ADA-F4F0-425F-88AC-16E4DDAC5EE1}" type="slidenum">
              <a:rPr lang="en-GB" sz="1200" b="1" smtClean="0">
                <a:solidFill>
                  <a:schemeClr val="bg1"/>
                </a:solidFill>
              </a:rPr>
              <a:pPr algn="r"/>
              <a:t>‹#›</a:t>
            </a:fld>
            <a:r>
              <a:rPr lang="en-GB" sz="1200" b="1" dirty="0">
                <a:solidFill>
                  <a:schemeClr val="bg1"/>
                </a:solidFill>
              </a:rPr>
              <a:t> / 19</a:t>
            </a:r>
          </a:p>
        </p:txBody>
      </p:sp>
    </p:spTree>
    <p:extLst>
      <p:ext uri="{BB962C8B-B14F-4D97-AF65-F5344CB8AC3E}">
        <p14:creationId xmlns:p14="http://schemas.microsoft.com/office/powerpoint/2010/main" val="324364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7.png"/><Relationship Id="rId4" Type="http://schemas.openxmlformats.org/officeDocument/2006/relationships/image" Target="../media/image3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1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10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.gif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6.emf"/><Relationship Id="rId5" Type="http://schemas.openxmlformats.org/officeDocument/2006/relationships/image" Target="../media/image4.png"/><Relationship Id="rId10" Type="http://schemas.openxmlformats.org/officeDocument/2006/relationships/image" Target="../media/image15.emf"/><Relationship Id="rId4" Type="http://schemas.openxmlformats.org/officeDocument/2006/relationships/image" Target="../media/image3.png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2.png"/><Relationship Id="rId7" Type="http://schemas.openxmlformats.org/officeDocument/2006/relationships/hyperlink" Target="https://indico.nikhef.nl/event/2243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748680"/>
            <a:ext cx="7508602" cy="775320"/>
          </a:xfrm>
        </p:spPr>
        <p:txBody>
          <a:bodyPr anchor="ctr"/>
          <a:lstStyle/>
          <a:p>
            <a:pPr marL="342900" indent="-342900">
              <a:spcBef>
                <a:spcPct val="20000"/>
              </a:spcBef>
            </a:pP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Pixel TPC status and research plans 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9200" y="3360820"/>
            <a:ext cx="10210800" cy="2948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production and improvement of resistivity TPX3 layer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Ion Back Flow measurement Quad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Negative Ion Pixel TPC paper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TimePix4 potential TPC applications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Pixel TPC and Quad Module performance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18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0200" y="1683907"/>
            <a:ext cx="9677400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lnSpc>
                <a:spcPct val="120000"/>
              </a:lnSpc>
              <a:defRPr/>
            </a:pPr>
            <a:r>
              <a:rPr lang="en-GB" altLang="en-US" sz="1800" dirty="0" err="1">
                <a:latin typeface="Verdana"/>
                <a:cs typeface="Verdana"/>
              </a:rPr>
              <a:t>Yevgen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Bilevych</a:t>
            </a:r>
            <a:r>
              <a:rPr lang="en-GB" altLang="en-US" sz="1800" dirty="0">
                <a:latin typeface="Verdana"/>
                <a:cs typeface="Verdana"/>
              </a:rPr>
              <a:t>, Klaus </a:t>
            </a:r>
            <a:r>
              <a:rPr lang="en-GB" altLang="en-US" sz="1800" dirty="0" err="1">
                <a:latin typeface="Verdana"/>
                <a:cs typeface="Verdana"/>
              </a:rPr>
              <a:t>Desch</a:t>
            </a:r>
            <a:r>
              <a:rPr lang="en-GB" altLang="en-US" sz="1800" dirty="0">
                <a:latin typeface="Verdana"/>
                <a:cs typeface="Verdana"/>
              </a:rPr>
              <a:t>, Sander van </a:t>
            </a:r>
            <a:r>
              <a:rPr lang="en-GB" altLang="en-US" sz="1800" dirty="0" err="1">
                <a:latin typeface="Verdana"/>
                <a:cs typeface="Verdana"/>
              </a:rPr>
              <a:t>Doesburg</a:t>
            </a:r>
            <a:r>
              <a:rPr lang="en-GB" altLang="en-US" sz="1800" dirty="0">
                <a:latin typeface="Verdana"/>
                <a:cs typeface="Verdana"/>
              </a:rPr>
              <a:t>, Jean-Paul </a:t>
            </a:r>
            <a:r>
              <a:rPr lang="en-GB" altLang="en-US" sz="1800" dirty="0" err="1">
                <a:latin typeface="Verdana"/>
                <a:cs typeface="Verdana"/>
              </a:rPr>
              <a:t>Fransen</a:t>
            </a:r>
            <a:r>
              <a:rPr lang="en-GB" altLang="en-US" sz="1800" dirty="0">
                <a:latin typeface="Verdana"/>
                <a:cs typeface="Verdana"/>
              </a:rPr>
              <a:t>, Harry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Graaf</a:t>
            </a:r>
            <a:r>
              <a:rPr lang="en-GB" altLang="en-US" sz="1800" dirty="0">
                <a:latin typeface="Verdana"/>
                <a:cs typeface="Verdana"/>
              </a:rPr>
              <a:t>, Markus Gruber, Fred </a:t>
            </a:r>
            <a:r>
              <a:rPr lang="en-GB" altLang="en-US" sz="1800" dirty="0" err="1">
                <a:latin typeface="Verdana"/>
                <a:cs typeface="Verdana"/>
              </a:rPr>
              <a:t>Hartjes</a:t>
            </a:r>
            <a:r>
              <a:rPr lang="en-GB" altLang="en-US" sz="1800" dirty="0">
                <a:latin typeface="Verdana"/>
                <a:cs typeface="Verdana"/>
              </a:rPr>
              <a:t>, Bas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Heijden</a:t>
            </a:r>
            <a:r>
              <a:rPr lang="en-GB" altLang="en-US" sz="1800" dirty="0">
                <a:latin typeface="Verdana"/>
                <a:cs typeface="Verdana"/>
              </a:rPr>
              <a:t>, Kevin </a:t>
            </a:r>
            <a:r>
              <a:rPr lang="en-GB" altLang="en-US" sz="1800" dirty="0" err="1">
                <a:latin typeface="Verdana"/>
                <a:cs typeface="Verdana"/>
              </a:rPr>
              <a:t>Heijhoff</a:t>
            </a:r>
            <a:r>
              <a:rPr lang="en-GB" altLang="en-US" sz="1800" dirty="0">
                <a:latin typeface="Verdana"/>
                <a:cs typeface="Verdana"/>
              </a:rPr>
              <a:t>, Charles </a:t>
            </a:r>
            <a:r>
              <a:rPr lang="en-GB" altLang="en-US" sz="1800" dirty="0" err="1">
                <a:latin typeface="Verdana"/>
                <a:cs typeface="Verdana"/>
              </a:rPr>
              <a:t>Ietswaard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Dimitri</a:t>
            </a:r>
            <a:r>
              <a:rPr lang="en-GB" altLang="en-US" sz="1800" dirty="0">
                <a:latin typeface="Verdana"/>
                <a:cs typeface="Verdana"/>
              </a:rPr>
              <a:t> John, </a:t>
            </a:r>
            <a:r>
              <a:rPr lang="en-GB" altLang="en-US" sz="1800" dirty="0" err="1">
                <a:latin typeface="Verdana"/>
                <a:cs typeface="Verdana"/>
              </a:rPr>
              <a:t>Jochen</a:t>
            </a:r>
            <a:r>
              <a:rPr lang="en-GB" altLang="en-US" sz="1800" dirty="0">
                <a:latin typeface="Verdana"/>
                <a:cs typeface="Verdana"/>
              </a:rPr>
              <a:t> Kaminski, Peter </a:t>
            </a:r>
            <a:r>
              <a:rPr lang="en-GB" altLang="en-US" sz="1800" dirty="0" err="1">
                <a:latin typeface="Verdana"/>
                <a:cs typeface="Verdana"/>
              </a:rPr>
              <a:t>Kluit</a:t>
            </a:r>
            <a:r>
              <a:rPr lang="en-GB" altLang="en-US" sz="1800" dirty="0">
                <a:latin typeface="Verdana"/>
                <a:cs typeface="Verdana"/>
              </a:rPr>
              <a:t>, Naomi van </a:t>
            </a:r>
            <a:r>
              <a:rPr lang="en-GB" altLang="en-US" sz="1800" dirty="0" err="1">
                <a:latin typeface="Verdana"/>
                <a:cs typeface="Verdana"/>
              </a:rPr>
              <a:t>der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Kolk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Auke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Korporaal</a:t>
            </a:r>
            <a:r>
              <a:rPr lang="en-GB" altLang="en-US" sz="1800" dirty="0">
                <a:latin typeface="Verdana"/>
                <a:cs typeface="Verdana"/>
              </a:rPr>
              <a:t>, </a:t>
            </a:r>
            <a:r>
              <a:rPr lang="en-GB" altLang="en-US" sz="1800" dirty="0" err="1">
                <a:latin typeface="Verdana"/>
                <a:cs typeface="Verdana"/>
              </a:rPr>
              <a:t>Cornelis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Ligtenberg</a:t>
            </a:r>
            <a:r>
              <a:rPr lang="en-GB" altLang="en-US" sz="1800" dirty="0">
                <a:latin typeface="Verdana"/>
                <a:cs typeface="Verdana"/>
              </a:rPr>
              <a:t>, Oscar van </a:t>
            </a:r>
            <a:r>
              <a:rPr lang="en-GB" altLang="en-US" sz="1800" dirty="0" err="1">
                <a:latin typeface="Verdana"/>
                <a:cs typeface="Verdana"/>
              </a:rPr>
              <a:t>Petten</a:t>
            </a:r>
            <a:r>
              <a:rPr lang="en-GB" altLang="en-US" sz="1800" dirty="0">
                <a:latin typeface="Verdana"/>
                <a:cs typeface="Verdana"/>
              </a:rPr>
              <a:t>, Gerhard Raven, </a:t>
            </a:r>
            <a:r>
              <a:rPr lang="en-GB" altLang="en-US" sz="1800" dirty="0" err="1">
                <a:latin typeface="Verdana"/>
                <a:cs typeface="Verdana"/>
              </a:rPr>
              <a:t>Joop</a:t>
            </a:r>
            <a:r>
              <a:rPr lang="en-GB" altLang="en-US" sz="1800" dirty="0">
                <a:latin typeface="Verdana"/>
                <a:cs typeface="Verdana"/>
              </a:rPr>
              <a:t> </a:t>
            </a:r>
            <a:r>
              <a:rPr lang="en-GB" altLang="en-US" sz="1800" dirty="0" err="1">
                <a:latin typeface="Verdana"/>
                <a:cs typeface="Verdana"/>
              </a:rPr>
              <a:t>Rövekamp</a:t>
            </a:r>
            <a:r>
              <a:rPr lang="en-GB" altLang="en-US" sz="1800" dirty="0">
                <a:latin typeface="Verdana"/>
                <a:cs typeface="Verdana"/>
              </a:rPr>
              <a:t>, Tobias </a:t>
            </a:r>
            <a:r>
              <a:rPr lang="en-GB" altLang="en-US" sz="1800" dirty="0" err="1">
                <a:latin typeface="Verdana"/>
                <a:cs typeface="Verdana"/>
              </a:rPr>
              <a:t>Schiffer</a:t>
            </a:r>
            <a:r>
              <a:rPr lang="en-GB" altLang="en-US" sz="1800" dirty="0">
                <a:latin typeface="Verdana"/>
                <a:cs typeface="Verdana"/>
              </a:rPr>
              <a:t> and Jan </a:t>
            </a:r>
            <a:r>
              <a:rPr lang="en-GB" altLang="en-US" sz="1800" dirty="0" err="1">
                <a:latin typeface="Verdana"/>
                <a:cs typeface="Verdana"/>
              </a:rPr>
              <a:t>Timmermans</a:t>
            </a:r>
            <a:endParaRPr lang="en-GB" altLang="en-US" sz="1800" dirty="0">
              <a:latin typeface="Verdana"/>
              <a:cs typeface="Verdan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5334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Pixel TPC and Quad Module performance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14400" y="1752600"/>
            <a:ext cx="10363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details of the construction of the Quad Module were presented by Fred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Hartjes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in LCTPC 2020 </a:t>
            </a:r>
            <a:r>
              <a:rPr lang="en-US" sz="1000" kern="0" dirty="0">
                <a:solidFill>
                  <a:srgbClr val="000000"/>
                </a:solidFill>
                <a:latin typeface="Verdana"/>
                <a:cs typeface="Verdana"/>
              </a:rPr>
              <a:t>https://</a:t>
            </a:r>
            <a:r>
              <a:rPr lang="en-US" sz="1000" kern="0" dirty="0" err="1">
                <a:solidFill>
                  <a:srgbClr val="000000"/>
                </a:solidFill>
                <a:latin typeface="Verdana"/>
                <a:cs typeface="Verdana"/>
              </a:rPr>
              <a:t>agenda.linearcollider.org</a:t>
            </a:r>
            <a:r>
              <a:rPr lang="en-US" sz="1000" kern="0" dirty="0">
                <a:solidFill>
                  <a:srgbClr val="000000"/>
                </a:solidFill>
                <a:latin typeface="Verdana"/>
                <a:cs typeface="Verdana"/>
              </a:rPr>
              <a:t>/event/8362/timetable/#20200114.detailed.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Pixel TPC simulation and the latest results are updated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wrt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LCTPC 2020 and written up in the thesis of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Ligtenberg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that will be submitted before March 2021.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summary was e.g. presented by </a:t>
            </a:r>
            <a:r>
              <a:rPr lang="en-GB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Kees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Topical workshop on New Horizons in Time Projection Chambers, 7 October 2020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following slides I will review the current status of the Quad and the status of the 8-Quad Module.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5159E2-A3B3-8649-BA3B-2788E3883B0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49516"/>
          <a:stretch>
            <a:fillRect/>
          </a:stretch>
        </p:blipFill>
        <p:spPr>
          <a:xfrm>
            <a:off x="6672928" y="4509120"/>
            <a:ext cx="3023472" cy="193812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E0F4A7-55BE-BC4E-B7B7-DD5A0CE31560}"/>
              </a:ext>
            </a:extLst>
          </p:cNvPr>
          <p:cNvSpPr/>
          <p:nvPr/>
        </p:nvSpPr>
        <p:spPr>
          <a:xfrm>
            <a:off x="2351584" y="497782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000" dirty="0">
                <a:solidFill>
                  <a:srgbClr val="0000FF"/>
                </a:solidFill>
                <a:latin typeface="Verdana"/>
                <a:cs typeface="Verdana"/>
              </a:rPr>
              <a:t>Quad paper </a:t>
            </a:r>
            <a:r>
              <a:rPr lang="nl-NL" sz="2000" dirty="0" err="1">
                <a:solidFill>
                  <a:srgbClr val="0000FF"/>
                </a:solidFill>
                <a:latin typeface="Verdana"/>
                <a:cs typeface="Verdana"/>
              </a:rPr>
              <a:t>published</a:t>
            </a:r>
            <a:endParaRPr lang="nl-NL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1200" dirty="0">
                <a:latin typeface="Verdana"/>
                <a:cs typeface="Verdana"/>
              </a:rPr>
              <a:t>https://</a:t>
            </a:r>
            <a:r>
              <a:rPr lang="en-US" sz="1200" dirty="0" err="1">
                <a:latin typeface="Verdana"/>
                <a:cs typeface="Verdana"/>
              </a:rPr>
              <a:t>doi.org</a:t>
            </a:r>
            <a:r>
              <a:rPr lang="en-US" sz="1200" dirty="0">
                <a:latin typeface="Verdana"/>
                <a:cs typeface="Verdana"/>
              </a:rPr>
              <a:t>/10.1016/j.nima.2019.163331</a:t>
            </a:r>
            <a:endParaRPr lang="nl-NL" sz="12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729650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26D5DE-4B82-4FB5-AE5B-4DAF2936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beam measurements (2018)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05F1C-B814-4FE4-92B6-DB6794232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1E4400-4E43-40C1-949C-95D75939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AD4AED8-7EF5-44CD-9912-AFDDAB2AF6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62"/>
          <a:stretch/>
        </p:blipFill>
        <p:spPr>
          <a:xfrm>
            <a:off x="428625" y="3362606"/>
            <a:ext cx="6636774" cy="3145560"/>
          </a:xfrm>
          <a:prstGeom prst="rect">
            <a:avLst/>
          </a:prstGeom>
        </p:spPr>
      </p:pic>
      <p:cxnSp>
        <p:nvCxnSpPr>
          <p:cNvPr id="9" name="Rechte verbindingslijn met pijl 8">
            <a:extLst>
              <a:ext uri="{FF2B5EF4-FFF2-40B4-BE49-F238E27FC236}">
                <a16:creationId xmlns:a16="http://schemas.microsoft.com/office/drawing/2014/main" id="{B159CDB0-4FA6-40E7-853D-47F5EDA4735A}"/>
              </a:ext>
            </a:extLst>
          </p:cNvPr>
          <p:cNvCxnSpPr/>
          <p:nvPr/>
        </p:nvCxnSpPr>
        <p:spPr>
          <a:xfrm>
            <a:off x="464574" y="4800648"/>
            <a:ext cx="53094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4B12B563-93D2-4E18-A7F9-220A72811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8640097" cy="4833145"/>
          </a:xfrm>
        </p:spPr>
        <p:txBody>
          <a:bodyPr/>
          <a:lstStyle/>
          <a:p>
            <a:r>
              <a:rPr lang="en-GB" dirty="0"/>
              <a:t>2.5 GeV electrons at the ELSA accelerator in Bonn, Germany</a:t>
            </a:r>
          </a:p>
          <a:p>
            <a:r>
              <a:rPr lang="en-GB" dirty="0"/>
              <a:t>T2K gas with </a:t>
            </a:r>
            <a:r>
              <a:rPr lang="en-GB" dirty="0" err="1"/>
              <a:t>E</a:t>
            </a:r>
            <a:r>
              <a:rPr lang="en-GB" baseline="-25000" dirty="0" err="1"/>
              <a:t>drift</a:t>
            </a:r>
            <a:r>
              <a:rPr lang="en-GB" dirty="0"/>
              <a:t> = 400 V/cm, </a:t>
            </a:r>
            <a:r>
              <a:rPr lang="en-GB" dirty="0" err="1"/>
              <a:t>V</a:t>
            </a:r>
            <a:r>
              <a:rPr lang="en-GB" baseline="-25000" dirty="0" err="1"/>
              <a:t>grid</a:t>
            </a:r>
            <a:r>
              <a:rPr lang="en-GB" dirty="0"/>
              <a:t> = -330 V</a:t>
            </a:r>
          </a:p>
          <a:p>
            <a:r>
              <a:rPr lang="en-GB" dirty="0"/>
              <a:t>Events are triggered by a scintillating plane</a:t>
            </a:r>
          </a:p>
          <a:p>
            <a:r>
              <a:rPr lang="en-GB" dirty="0"/>
              <a:t>6 plane mimosa telescope with 18.4 </a:t>
            </a:r>
            <a:r>
              <a:rPr lang="en-GB" dirty="0" err="1"/>
              <a:t>μm</a:t>
            </a:r>
            <a:r>
              <a:rPr lang="en-GB" dirty="0"/>
              <a:t> × 18.4 </a:t>
            </a:r>
            <a:r>
              <a:rPr lang="en-GB" dirty="0" err="1"/>
              <a:t>μm</a:t>
            </a:r>
            <a:r>
              <a:rPr lang="en-GB" dirty="0"/>
              <a:t> sized pixels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4071B9E8-9750-41A4-ABB8-1AC560736C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2804"/>
          <a:stretch/>
        </p:blipFill>
        <p:spPr>
          <a:xfrm>
            <a:off x="9556955" y="413949"/>
            <a:ext cx="2398446" cy="3094964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C8C30E73-7FE4-4098-BE17-403C8A8F4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254" y="3760390"/>
            <a:ext cx="4004146" cy="2644882"/>
          </a:xfrm>
          <a:prstGeom prst="rect">
            <a:avLst/>
          </a:prstGeom>
        </p:spPr>
      </p:pic>
      <p:sp>
        <p:nvSpPr>
          <p:cNvPr id="16" name="Pijl: draaiend 15">
            <a:extLst>
              <a:ext uri="{FF2B5EF4-FFF2-40B4-BE49-F238E27FC236}">
                <a16:creationId xmlns:a16="http://schemas.microsoft.com/office/drawing/2014/main" id="{93232B86-514C-43D4-BD0B-7F3E75AF0897}"/>
              </a:ext>
            </a:extLst>
          </p:cNvPr>
          <p:cNvSpPr/>
          <p:nvPr/>
        </p:nvSpPr>
        <p:spPr>
          <a:xfrm rot="5400000">
            <a:off x="11030485" y="3034637"/>
            <a:ext cx="1161515" cy="116151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313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31A8AF9-9445-418F-B9E0-85B255672CA8}"/>
              </a:ext>
            </a:extLst>
          </p:cNvPr>
          <p:cNvSpPr txBox="1"/>
          <p:nvPr/>
        </p:nvSpPr>
        <p:spPr>
          <a:xfrm>
            <a:off x="11265974" y="345176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180 </a:t>
            </a:r>
            <a:r>
              <a:rPr kumimoji="0" lang="nl-NL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38D5D3D1-1B3B-40BD-AD0B-3D858DFC54E3}"/>
              </a:ext>
            </a:extLst>
          </p:cNvPr>
          <p:cNvCxnSpPr>
            <a:cxnSpLocks/>
          </p:cNvCxnSpPr>
          <p:nvPr/>
        </p:nvCxnSpPr>
        <p:spPr>
          <a:xfrm flipV="1">
            <a:off x="8023225" y="5279616"/>
            <a:ext cx="554191" cy="543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889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2CC0FAFA-611D-468E-B87B-EF05E25708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5" t="9158" r="2145" b="1934"/>
          <a:stretch/>
        </p:blipFill>
        <p:spPr>
          <a:xfrm>
            <a:off x="154371" y="1324198"/>
            <a:ext cx="3610796" cy="25029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99A169C-D354-4334-B25A-44626228F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walk correction with the Timepix3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AB8E31-2BEB-4F00-8C28-C40EC085D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8E9C97-9EC0-412A-BE7A-FD57799A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E69BADA-2459-48DC-AA60-6B7FF91AB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3610" y="1094019"/>
            <a:ext cx="4350297" cy="296329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1173746-20BD-4B66-B131-13F741D0B1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325" y="933835"/>
            <a:ext cx="4184590" cy="3009968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84C6ACAC-DD7A-4067-AEDE-F66E7F7A50B5}"/>
              </a:ext>
            </a:extLst>
          </p:cNvPr>
          <p:cNvSpPr/>
          <p:nvPr/>
        </p:nvSpPr>
        <p:spPr>
          <a:xfrm>
            <a:off x="364349" y="4087234"/>
            <a:ext cx="34008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walk error: time of arrival depends on signal amplitude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walk can be corrected using Time over Threshold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as a measure for signal strength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9DFC4666-AD2A-4C6A-B4A2-DD5E3F0AD6E6}"/>
                  </a:ext>
                </a:extLst>
              </p:cNvPr>
              <p:cNvSpPr/>
              <p:nvPr/>
            </p:nvSpPr>
            <p:spPr>
              <a:xfrm>
                <a:off x="3990523" y="4087234"/>
                <a:ext cx="3476469" cy="11676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First order correction fitted and applied: 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𝛿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kumimoji="0" 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Cambria Math" panose="02040503050406030204" pitchFamily="18" charset="0"/>
                              <a:cs typeface="+mn-cs"/>
                            </a:rPr>
                            <m:t>timewalk</m:t>
                          </m:r>
                        </m:sub>
                      </m:sSub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𝑇𝑜𝑇</m:t>
                              </m:r>
                            </m:sub>
                          </m:s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kumimoji="0" 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9DFC4666-AD2A-4C6A-B4A2-DD5E3F0AD6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523" y="4087234"/>
                <a:ext cx="3476469" cy="1167692"/>
              </a:xfrm>
              <a:prstGeom prst="rect">
                <a:avLst/>
              </a:prstGeom>
              <a:blipFill>
                <a:blip r:embed="rId5"/>
                <a:stretch>
                  <a:fillRect l="-1579" t="-2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kstvak 13">
            <a:extLst>
              <a:ext uri="{FF2B5EF4-FFF2-40B4-BE49-F238E27FC236}">
                <a16:creationId xmlns:a16="http://schemas.microsoft.com/office/drawing/2014/main" id="{32E35C47-1AAD-4AA0-B7D6-222903A59A03}"/>
              </a:ext>
            </a:extLst>
          </p:cNvPr>
          <p:cNvSpPr txBox="1"/>
          <p:nvPr/>
        </p:nvSpPr>
        <p:spPr>
          <a:xfrm>
            <a:off x="8126383" y="4087234"/>
            <a:ext cx="3800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Distribution of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residuals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becomese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more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Gaussian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after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time walk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correction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2225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93CE1D-5522-4E6E-9B59-AC66DDF13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Hit resolution in the drift direction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25987851-013F-47BE-A8E8-473E7B73DD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00723" y="1343818"/>
                <a:ext cx="5848349" cy="483314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Single hit resolution in drift direction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Depends 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from fit</a:t>
                </a:r>
              </a:p>
              <a:p>
                <a:r>
                  <a:rPr lang="en-GB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/>
                  <a:t> from fit</a:t>
                </a:r>
                <a:br>
                  <a:rPr lang="en-GB" dirty="0"/>
                </a:b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Because of a large time walk error in hits with a low signal strength, an additional </a:t>
                </a:r>
                <a:br>
                  <a:rPr lang="en-GB" dirty="0"/>
                </a:br>
                <a:r>
                  <a:rPr lang="en-GB" dirty="0" err="1"/>
                  <a:t>ToT</a:t>
                </a:r>
                <a:r>
                  <a:rPr lang="en-GB" dirty="0"/>
                  <a:t> cut ( &gt; 0.50 µs) was imposed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25987851-013F-47BE-A8E8-473E7B73DD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00723" y="1343818"/>
                <a:ext cx="5848349" cy="4833145"/>
              </a:xfrm>
              <a:blipFill>
                <a:blip r:embed="rId3"/>
                <a:stretch>
                  <a:fillRect l="-1668" t="-1765" r="-2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FAF8CAF-2BB2-4DBD-821E-ADE4569A7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C2BF2D-8C64-4AE2-8F2B-0B0396FD7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A690777-2991-43E7-9095-94666D41D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1" y="1519200"/>
            <a:ext cx="5257800" cy="37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38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41B0BE-1F52-4289-8305-C50BD5FE1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Hit resolution in the pixel (precision) plane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D46127D-A6C6-4FDD-A741-DDD63AD39D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00724" y="1343818"/>
                <a:ext cx="5848351" cy="483314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/>
                  <a:t>Single hit resolution in pixel (precision) plane: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Depends on: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pixel size 55 µm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endParaRPr lang="en-GB" dirty="0"/>
              </a:p>
              <a:p>
                <a:r>
                  <a:rPr lang="en-GB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dirty="0"/>
                  <a:t> from fit</a:t>
                </a:r>
                <a:br>
                  <a:rPr lang="en-GB" dirty="0"/>
                </a:br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D46127D-A6C6-4FDD-A741-DDD63AD39D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00724" y="1343818"/>
                <a:ext cx="5848351" cy="4833145"/>
              </a:xfrm>
              <a:blipFill>
                <a:blip r:embed="rId2"/>
                <a:stretch>
                  <a:fillRect l="-1668" t="-1765" r="-6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44A08F-D2F1-4623-A9E2-CE89A59A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50A1A8-757C-4524-8B87-83D7924F2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E505F79-B4EA-4E9A-8E57-6AE14B931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71" y="1479600"/>
            <a:ext cx="5236721" cy="3843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89127DE6-6EDA-4776-9DC4-A5386F550B3A}"/>
                  </a:ext>
                </a:extLst>
              </p:cNvPr>
              <p:cNvSpPr/>
              <p:nvPr/>
            </p:nvSpPr>
            <p:spPr>
              <a:xfrm>
                <a:off x="4326092" y="3244334"/>
                <a:ext cx="12319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</a:t>
                </a:r>
                <a14:m>
                  <m:oMath xmlns:m="http://schemas.openxmlformats.org/officeDocument/2006/math">
                    <m:r>
                      <a:rPr kumimoji="0" lang="nl-NL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nl-NL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0 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</a:t>
                </a:r>
              </a:p>
            </p:txBody>
          </p:sp>
        </mc:Choice>
        <mc:Fallback xmlns=""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89127DE6-6EDA-4776-9DC4-A5386F550B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6092" y="3244334"/>
                <a:ext cx="1231900" cy="369332"/>
              </a:xfrm>
              <a:prstGeom prst="rect">
                <a:avLst/>
              </a:prstGeom>
              <a:blipFill>
                <a:blip r:embed="rId4"/>
                <a:stretch>
                  <a:fillRect l="-4455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hthoek 9">
            <a:extLst>
              <a:ext uri="{FF2B5EF4-FFF2-40B4-BE49-F238E27FC236}">
                <a16:creationId xmlns:a16="http://schemas.microsoft.com/office/drawing/2014/main" id="{AD9B86E5-FCD0-4226-A459-E6592AB646EB}"/>
              </a:ext>
            </a:extLst>
          </p:cNvPr>
          <p:cNvSpPr/>
          <p:nvPr/>
        </p:nvSpPr>
        <p:spPr>
          <a:xfrm>
            <a:off x="1179263" y="2664133"/>
            <a:ext cx="12419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Scattering on guard</a:t>
            </a:r>
          </a:p>
        </p:txBody>
      </p: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0E8FA472-20AE-43A4-897A-773E22040BC2}"/>
              </a:ext>
            </a:extLst>
          </p:cNvPr>
          <p:cNvCxnSpPr>
            <a:cxnSpLocks/>
          </p:cNvCxnSpPr>
          <p:nvPr/>
        </p:nvCxnSpPr>
        <p:spPr>
          <a:xfrm>
            <a:off x="1506584" y="3322712"/>
            <a:ext cx="0" cy="192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A0317DE9-398C-49F0-8020-3E208A384802}"/>
                  </a:ext>
                </a:extLst>
              </p:cNvPr>
              <p:cNvSpPr/>
              <p:nvPr/>
            </p:nvSpPr>
            <p:spPr>
              <a:xfrm>
                <a:off x="5800724" y="3902137"/>
                <a:ext cx="4755970" cy="148040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Note that: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 hit resolution of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250 µm is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25 µm for a 100-hit track (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1 cm track length)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At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𝐵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4 T , 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=25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μm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ad>
                      <m:radPr>
                        <m:degHide m:val="on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cm</m:t>
                        </m:r>
                      </m:e>
                    </m:rad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At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𝐵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2 T , 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nl-NL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~60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μm</m:t>
                    </m:r>
                    <m:r>
                      <a:rPr kumimoji="0" lang="en-US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ad>
                      <m:radPr>
                        <m:degHide m:val="on"/>
                        <m:ctrlP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kumimoji="0" 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cm</m:t>
                        </m:r>
                      </m:e>
                    </m:rad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A0317DE9-398C-49F0-8020-3E208A3848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0724" y="3902137"/>
                <a:ext cx="4755970" cy="1480405"/>
              </a:xfrm>
              <a:prstGeom prst="rect">
                <a:avLst/>
              </a:prstGeom>
              <a:blipFill>
                <a:blip r:embed="rId5"/>
                <a:stretch>
                  <a:fillRect l="-1154" t="-2058" b="-5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6716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A2A535-9EE2-449A-92B2-DB3258799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Deformations in the pixel (precision) plane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DC7873-FE3A-4710-B58D-F34F20CE6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43818"/>
            <a:ext cx="6007589" cy="4833145"/>
          </a:xfrm>
        </p:spPr>
        <p:txBody>
          <a:bodyPr/>
          <a:lstStyle/>
          <a:p>
            <a:r>
              <a:rPr lang="en-GB" dirty="0"/>
              <a:t>Investigation of systematic deviations over the pixel plane</a:t>
            </a:r>
          </a:p>
          <a:p>
            <a:r>
              <a:rPr lang="en-GB" dirty="0"/>
              <a:t>Each bin displays mean of residuals from </a:t>
            </a:r>
            <a:br>
              <a:rPr lang="en-GB" dirty="0"/>
            </a:br>
            <a:r>
              <a:rPr lang="en-GB" dirty="0"/>
              <a:t>4 × 4 pixels</a:t>
            </a:r>
          </a:p>
          <a:p>
            <a:r>
              <a:rPr lang="en-GB" dirty="0"/>
              <a:t>After correction of the residuals for the distortions from the electric field</a:t>
            </a:r>
          </a:p>
          <a:p>
            <a:endParaRPr lang="en-GB" dirty="0"/>
          </a:p>
          <a:p>
            <a:r>
              <a:rPr lang="en-GB" dirty="0"/>
              <a:t>The RMS is 13 µm over the whole chip, and  9 µm in the centre (black outline)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A1A2E0-6F80-4BF7-A081-163D3E68D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ABD423-CEF0-492D-B303-68F323E73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5D1E108-C439-43D5-AB91-50BCA3953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724" y="1133147"/>
            <a:ext cx="5049784" cy="536607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E6AD20AD-2884-44C9-8C7E-0C4BCF676F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"/>
                    </a14:imgEffect>
                    <a14:imgEffect>
                      <a14:colorTemperature colorTemp="6400"/>
                    </a14:imgEffect>
                    <a14:imgEffect>
                      <a14:brightnessContrast bright="1000"/>
                    </a14:imgEffect>
                  </a14:imgLayer>
                </a14:imgProps>
              </a:ext>
            </a:extLst>
          </a:blip>
          <a:srcRect l="2" r="-2258"/>
          <a:stretch/>
        </p:blipFill>
        <p:spPr>
          <a:xfrm>
            <a:off x="6845789" y="1057275"/>
            <a:ext cx="5146185" cy="5528686"/>
          </a:xfrm>
          <a:prstGeom prst="rect">
            <a:avLst/>
          </a:prstGeom>
          <a:noFill/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F923CE31-7A04-401E-88BB-D9FC927F6E11}"/>
              </a:ext>
            </a:extLst>
          </p:cNvPr>
          <p:cNvSpPr txBox="1"/>
          <p:nvPr/>
        </p:nvSpPr>
        <p:spPr>
          <a:xfrm>
            <a:off x="7302500" y="899384"/>
            <a:ext cx="4026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Corrected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electric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field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deformations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085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44DE24-190E-4611-B734-75C89BDC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 quad module development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AF9513-8F78-4D2B-B52F-EE953B4DA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8 quad test box has 32 chips in total</a:t>
            </a:r>
          </a:p>
          <a:p>
            <a:r>
              <a:rPr lang="en-GB" dirty="0"/>
              <a:t>Simultaneous read out through one SPIDR board using data concentrators</a:t>
            </a:r>
          </a:p>
          <a:p>
            <a:r>
              <a:rPr lang="en-GB" dirty="0"/>
              <a:t>Field wires added to improve electric field, and reduce deformations</a:t>
            </a:r>
          </a:p>
          <a:p>
            <a:endParaRPr lang="en-GB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5BA5A6-BEC4-4141-82D2-F3A5DC416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16CB8E-D2CF-4FAA-83EA-5EC2FE64E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501AEC7-4217-4226-8BD1-48D5EC9D1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77" t="6595" r="6930" b="5257"/>
          <a:stretch/>
        </p:blipFill>
        <p:spPr>
          <a:xfrm>
            <a:off x="6885246" y="3139254"/>
            <a:ext cx="3492914" cy="2663113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38F8475-1C4B-43AA-BA32-B3EF201F3C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24" t="5416" r="10487" b="5393"/>
          <a:stretch/>
        </p:blipFill>
        <p:spPr>
          <a:xfrm>
            <a:off x="744233" y="3004883"/>
            <a:ext cx="4113841" cy="329309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8D7F4F3A-3021-461E-BC0F-2EC18FAAF1BF}"/>
              </a:ext>
            </a:extLst>
          </p:cNvPr>
          <p:cNvSpPr txBox="1"/>
          <p:nvPr/>
        </p:nvSpPr>
        <p:spPr>
          <a:xfrm>
            <a:off x="5950316" y="5810672"/>
            <a:ext cx="1827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field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wires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boundaries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1FCAA16-D7CA-4215-8F66-D092AA0F2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445347" y="5150856"/>
            <a:ext cx="3056861" cy="1236753"/>
          </a:xfrm>
          <a:prstGeom prst="rect">
            <a:avLst/>
          </a:prstGeom>
          <a:scene3d>
            <a:camera prst="orthographicFront">
              <a:rot lat="19907817" lon="19043186" rev="18570228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919610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5334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8-Quad Module status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420E51-E7FB-A742-832B-EDE7B6B47A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8234" y="1582582"/>
            <a:ext cx="2816332" cy="2262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06AA56-D244-6D49-8C79-C7C1303BF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6332" y="3933056"/>
            <a:ext cx="4178300" cy="1930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3604B8-B68D-7944-8938-FD8B5EB3542D}"/>
              </a:ext>
            </a:extLst>
          </p:cNvPr>
          <p:cNvSpPr/>
          <p:nvPr/>
        </p:nvSpPr>
        <p:spPr>
          <a:xfrm>
            <a:off x="983432" y="1308720"/>
            <a:ext cx="64824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9"/>
              </a:buBlip>
            </a:pP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Organisation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of the DAQ: one SPIDR is connected to 2 concentrators that serve 8 quads. Another SPIDR registers a timestamp for the laser and synchronizes the 2 concentrators.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9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Three data streams are made: LINK0 and LINK1 for the two concentrators and the TIMESTAMP laser trigger stream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9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It took considerable effort to commission the online ‘concentrator’ and offline ‘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daq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’ software and to sort out the timing. Now things look quite good, as the event display demonstrates. Currently, 30 from the 32 chips can be read out.</a:t>
            </a:r>
          </a:p>
        </p:txBody>
      </p:sp>
    </p:spTree>
    <p:extLst>
      <p:ext uri="{BB962C8B-B14F-4D97-AF65-F5344CB8AC3E}">
        <p14:creationId xmlns:p14="http://schemas.microsoft.com/office/powerpoint/2010/main" val="74541083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5334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8-Quad Module performance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7BCF42-BE3B-5144-A418-780E7ACC76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776209"/>
            <a:ext cx="11136560" cy="38530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FB2A49-4408-CA41-B64E-D37811360CA7}"/>
              </a:ext>
            </a:extLst>
          </p:cNvPr>
          <p:cNvSpPr/>
          <p:nvPr/>
        </p:nvSpPr>
        <p:spPr>
          <a:xfrm>
            <a:off x="1948272" y="1404065"/>
            <a:ext cx="8295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 1298 event 14 on 22 December 2020 with laser tracks</a:t>
            </a:r>
          </a:p>
          <a:p>
            <a:pPr lvl="0"/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en-NL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-330 V and V</a:t>
            </a:r>
            <a:r>
              <a:rPr lang="en-NL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drift</a:t>
            </a:r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-280 V; all pixels shown for a 50 msec window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EE403E-1DA0-BD41-9303-C557245AD719}"/>
              </a:ext>
            </a:extLst>
          </p:cNvPr>
          <p:cNvSpPr/>
          <p:nvPr/>
        </p:nvSpPr>
        <p:spPr>
          <a:xfrm>
            <a:off x="1919536" y="5466710"/>
            <a:ext cx="88715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timing has still a 50 ms spread that is understood and will be fixed next week</a:t>
            </a:r>
            <a:r>
              <a:rPr lang="en-NL" sz="16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782298068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C3DB02F3-C1A1-4EB1-9410-16E98E09AB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0" y="2328599"/>
            <a:ext cx="4294613" cy="426882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C5FB69D1-8ADF-444A-A45F-95343F3FA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15" y="2277650"/>
            <a:ext cx="5970161" cy="4294327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7803A2CB-AB9C-43C1-ADF4-F897092F4F0C}"/>
              </a:ext>
            </a:extLst>
          </p:cNvPr>
          <p:cNvSpPr txBox="1"/>
          <p:nvPr/>
        </p:nvSpPr>
        <p:spPr>
          <a:xfrm>
            <a:off x="5903378" y="2308126"/>
            <a:ext cx="593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Momentum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resolution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TPC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muon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DC0C32-04FD-4B31-986A-C781A4378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 of a GridPix TPC at ILC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064717E-D07E-4D8B-A0CB-66CADE4513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From full simulation, momentum resolution can be determined</a:t>
                </a:r>
              </a:p>
              <a:p>
                <a:r>
                  <a:rPr lang="en-GB" dirty="0"/>
                  <a:t>Momentum resolution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15% better (with realistic 60% coverage)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9064717E-D07E-4D8B-A0CB-66CADE4513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5"/>
                <a:stretch>
                  <a:fillRect l="-812" t="-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BF56A5-B6AC-4634-8E21-8BB887429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26/10/2020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DB7CBB-B38F-4215-A103-AF0A47168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Pixel TPC R&amp;D (Peter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Kluit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52B942B-3EA0-4E8A-AF94-E2766669E950}"/>
              </a:ext>
            </a:extLst>
          </p:cNvPr>
          <p:cNvSpPr txBox="1"/>
          <p:nvPr/>
        </p:nvSpPr>
        <p:spPr>
          <a:xfrm>
            <a:off x="7879198" y="3583239"/>
            <a:ext cx="184731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2E22440-F58C-4C91-B059-DC4939AEB816}"/>
              </a:ext>
            </a:extLst>
          </p:cNvPr>
          <p:cNvSpPr txBox="1"/>
          <p:nvPr/>
        </p:nvSpPr>
        <p:spPr>
          <a:xfrm>
            <a:off x="1004223" y="2328599"/>
            <a:ext cx="3347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Realistic tiling with quad module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B0D5436-CB27-4170-A436-0C30E32BE19D}"/>
              </a:ext>
            </a:extLst>
          </p:cNvPr>
          <p:cNvSpPr txBox="1"/>
          <p:nvPr/>
        </p:nvSpPr>
        <p:spPr>
          <a:xfrm>
            <a:off x="2936295" y="5730240"/>
            <a:ext cx="147925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60%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coverage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728365-ECE9-084A-AD93-59BC4CE7E9BF}"/>
              </a:ext>
            </a:extLst>
          </p:cNvPr>
          <p:cNvSpPr/>
          <p:nvPr/>
        </p:nvSpPr>
        <p:spPr>
          <a:xfrm>
            <a:off x="7398495" y="948804"/>
            <a:ext cx="4386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kern="0" dirty="0">
                <a:solidFill>
                  <a:srgbClr val="FF0000"/>
                </a:solidFill>
                <a:latin typeface="Verdana"/>
                <a:cs typeface="Verdana"/>
              </a:rPr>
              <a:t>Thesis of </a:t>
            </a:r>
            <a:r>
              <a:rPr lang="en-US" kern="0" dirty="0" err="1">
                <a:solidFill>
                  <a:srgbClr val="FF0000"/>
                </a:solidFill>
                <a:latin typeface="Verdana"/>
                <a:cs typeface="Verdana"/>
              </a:rPr>
              <a:t>Kees</a:t>
            </a:r>
            <a:r>
              <a:rPr lang="en-US" kern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en-US" kern="0" dirty="0" err="1">
                <a:solidFill>
                  <a:srgbClr val="FF0000"/>
                </a:solidFill>
                <a:latin typeface="Verdana"/>
                <a:cs typeface="Verdana"/>
              </a:rPr>
              <a:t>Ligtenberg</a:t>
            </a:r>
            <a:r>
              <a:rPr lang="en-US" kern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endParaRPr lang="en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27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32529" y="2306472"/>
            <a:ext cx="3469942" cy="2057399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2895599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609600" y="2487110"/>
            <a:ext cx="1401882" cy="178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6"/>
          <a:srcRect r="9979"/>
          <a:stretch>
            <a:fillRect/>
          </a:stretch>
        </p:blipFill>
        <p:spPr>
          <a:xfrm>
            <a:off x="8077200" y="1219200"/>
            <a:ext cx="3606870" cy="38862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1371600" y="2743200"/>
            <a:ext cx="1905000" cy="533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038600" y="2362200"/>
            <a:ext cx="2514600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V="1">
            <a:off x="6781800" y="2514600"/>
            <a:ext cx="28194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7176" y="5638800"/>
            <a:ext cx="1089024" cy="69697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19200" y="5100935"/>
            <a:ext cx="975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Single chip    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71600" y="5562600"/>
            <a:ext cx="975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 2017                2018              2019                   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404814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LCTPClogo_simple.wb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 flipH="1" flipV="1">
            <a:off x="8614521" y="5638800"/>
            <a:ext cx="1291479" cy="738482"/>
          </a:xfrm>
          <a:prstGeom prst="rect">
            <a:avLst/>
          </a:prstGeom>
        </p:spPr>
      </p:pic>
      <p:pic>
        <p:nvPicPr>
          <p:cNvPr id="16" name="Picture 15" descr="bonn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0200" y="304800"/>
            <a:ext cx="24892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1538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349424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 Conclusions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49424" y="1343665"/>
            <a:ext cx="10363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quad module with four Timepix3 based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chips has been designed and built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resolution is limited by diffusion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Systematic uncertainties are small: 9 µm in the pixel plane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readout will allow for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/dx measurements through cluster counting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status of the 8-Quad Module was presented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test of the Module at test beam DESY is scheduled for June 2021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We will take data with a silicon telescope that will allow us to measure the performance in a magnetic field as well as the deformations in a module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Pixel TPC is a good option at the ILC (CLIC) and circular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e</a:t>
            </a:r>
            <a:r>
              <a:rPr lang="en-US" sz="2000" kern="0" baseline="30000" dirty="0" err="1">
                <a:solidFill>
                  <a:srgbClr val="000000"/>
                </a:solidFill>
                <a:latin typeface="Verdana"/>
                <a:cs typeface="Verdana"/>
              </a:rPr>
              <a:t>+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e</a:t>
            </a:r>
            <a:r>
              <a:rPr lang="en-US" sz="2000" kern="0" baseline="30000" dirty="0">
                <a:solidFill>
                  <a:srgbClr val="000000"/>
                </a:solidFill>
                <a:latin typeface="Verdana"/>
                <a:cs typeface="Verdana"/>
              </a:rPr>
              <a:t>-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colliders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ILD Simulations show an improvement in momentum resolution of a pixel TPC read out over a pad readout of 15 – 35 %</a:t>
            </a:r>
          </a:p>
        </p:txBody>
      </p:sp>
    </p:spTree>
    <p:extLst>
      <p:ext uri="{BB962C8B-B14F-4D97-AF65-F5344CB8AC3E}">
        <p14:creationId xmlns:p14="http://schemas.microsoft.com/office/powerpoint/2010/main" val="3677074824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49344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 err="1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GridPix</a:t>
            </a: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 Pixel TPC Plans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95400" y="1412776"/>
            <a:ext cx="10363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Improvement of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 and production of TPX3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GridPixes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Ion Back Flow: Try out of a double grid structure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TPX4: follow the ongoing development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R&amp;D group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8-Quad Module Test beam in DESY is scheduled for June 2021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Measure the performance in a magnetic field as well as the deformations for a module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Analysis of the data and publication of the results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Future manpower resources at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are rather limited 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Post doc Naomi left and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will submit his thesis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No follow up project approved yet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test beam is supported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We are contacted by groups that show interest for: X ray polarimetry in space, TPC for Dark Matter searches or in a Heavy Ion experiment</a:t>
            </a:r>
          </a:p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1367471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3810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90800" y="228600"/>
            <a:ext cx="7203802" cy="1080120"/>
          </a:xfrm>
        </p:spPr>
        <p:txBody>
          <a:bodyPr anchor="ctr"/>
          <a:lstStyle/>
          <a:p>
            <a:r>
              <a:rPr lang="en-GB" altLang="en-US" sz="3600" b="0" dirty="0">
                <a:solidFill>
                  <a:srgbClr val="FF0000"/>
                </a:solidFill>
                <a:latin typeface="Verdana"/>
                <a:cs typeface="Verdana"/>
              </a:rPr>
              <a:t>Back up slides</a:t>
            </a: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10287000" y="5638187"/>
            <a:ext cx="1600200" cy="915012"/>
          </a:xfrm>
          <a:prstGeom prst="rect">
            <a:avLst/>
          </a:prstGeom>
        </p:spPr>
      </p:pic>
      <p:pic>
        <p:nvPicPr>
          <p:cNvPr id="19" name="Picture 18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5780024"/>
            <a:ext cx="1089024" cy="69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99258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3810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90800" y="228600"/>
            <a:ext cx="7203802" cy="1080120"/>
          </a:xfrm>
        </p:spPr>
        <p:txBody>
          <a:bodyPr anchor="ctr"/>
          <a:lstStyle/>
          <a:p>
            <a:r>
              <a:rPr lang="en-US" altLang="en-US" sz="3600" b="0" dirty="0">
                <a:solidFill>
                  <a:srgbClr val="FF0000"/>
                </a:solidFill>
                <a:latin typeface="Verdana"/>
                <a:cs typeface="Verdana"/>
              </a:rPr>
              <a:t>Pixel TPC with double grid to</a:t>
            </a:r>
            <a:br>
              <a:rPr lang="en-US" altLang="en-US" sz="3600" b="0" dirty="0">
                <a:solidFill>
                  <a:srgbClr val="FF0000"/>
                </a:solidFill>
                <a:latin typeface="Verdana"/>
                <a:cs typeface="Verdana"/>
              </a:rPr>
            </a:br>
            <a:r>
              <a:rPr lang="en-US" altLang="en-US" sz="3600" b="0" dirty="0">
                <a:solidFill>
                  <a:srgbClr val="FF0000"/>
                </a:solidFill>
                <a:latin typeface="Verdana"/>
                <a:cs typeface="Verdana"/>
              </a:rPr>
              <a:t>reduce the ion back flow</a:t>
            </a:r>
            <a:endParaRPr lang="en-GB" altLang="en-US" sz="3600" b="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90600" y="1981200"/>
            <a:ext cx="10287000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Question: can one reduce the Ion Back Flow of a </a:t>
            </a:r>
            <a:r>
              <a:rPr lang="en-US" sz="2200" kern="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 detector?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We could design a </a:t>
            </a:r>
            <a:r>
              <a:rPr lang="en-US" sz="2200" kern="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 detector using a double grid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The idea is that by creating two field regions, one with a medium field and one with a high field (our standard Grid Pix) one could reduce the ion backflow in two stages.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The high field avalanche region has a measured IBF of 1.3%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The aim is to reduce the IBF by another factor 100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US" sz="2200" kern="0" dirty="0">
                <a:solidFill>
                  <a:srgbClr val="0000FF"/>
                </a:solidFill>
                <a:latin typeface="Verdana"/>
                <a:cs typeface="Verdana"/>
              </a:rPr>
              <a:t>The second Grid replaces the Gating device and is always operational 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16" name="Picture 15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10287000" y="5638187"/>
            <a:ext cx="1600200" cy="915012"/>
          </a:xfrm>
          <a:prstGeom prst="rect">
            <a:avLst/>
          </a:prstGeom>
        </p:spPr>
      </p:pic>
      <p:pic>
        <p:nvPicPr>
          <p:cNvPr id="19" name="Picture 18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5780024"/>
            <a:ext cx="1089024" cy="69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92918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33400" y="533401"/>
            <a:ext cx="10134600" cy="5186064"/>
            <a:chOff x="533400" y="649069"/>
            <a:chExt cx="10668000" cy="5070396"/>
          </a:xfrm>
        </p:grpSpPr>
        <p:sp>
          <p:nvSpPr>
            <p:cNvPr id="18" name="Rectangle 17"/>
            <p:cNvSpPr/>
            <p:nvPr/>
          </p:nvSpPr>
          <p:spPr bwMode="auto">
            <a:xfrm>
              <a:off x="2743200" y="1905000"/>
              <a:ext cx="8305800" cy="2514600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28800" y="649069"/>
              <a:ext cx="9372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rgbClr val="FF0000"/>
                  </a:solidFill>
                  <a:latin typeface="Verdana"/>
                  <a:cs typeface="Verdana"/>
                </a:rPr>
                <a:t>Design of a double Grid 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743200" y="5334000"/>
              <a:ext cx="8305800" cy="3048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Verdana"/>
                  <a:cs typeface="Verdana"/>
                </a:rPr>
                <a:t>High field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743200" y="4419600"/>
              <a:ext cx="8305800" cy="914400"/>
            </a:xfrm>
            <a:prstGeom prst="rect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dirty="0">
                <a:latin typeface="Verdana"/>
                <a:cs typeface="Verdana"/>
              </a:endParaRPr>
            </a:p>
            <a:p>
              <a:pPr algn="ctr"/>
              <a:r>
                <a:rPr lang="en-US" sz="2000" dirty="0">
                  <a:latin typeface="Verdana"/>
                  <a:cs typeface="Verdana"/>
                </a:rPr>
                <a:t>Intermediate Field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5800" y="5257800"/>
              <a:ext cx="2057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  <a:latin typeface="Verdana"/>
                  <a:cs typeface="Verdana"/>
                </a:rPr>
                <a:t>GridPix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91200" y="28956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Verdana"/>
                  <a:cs typeface="Verdana"/>
                </a:rPr>
                <a:t>Drift region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3400" y="41910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Verdana"/>
                  <a:cs typeface="Verdana"/>
                </a:rPr>
                <a:t>Second Grid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10744200" y="5177135"/>
            <a:ext cx="1180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50 </a:t>
            </a:r>
            <a:r>
              <a:rPr lang="en-US" dirty="0" err="1">
                <a:latin typeface="Verdana"/>
                <a:cs typeface="Verdana"/>
              </a:rPr>
              <a:t>μm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744200" y="4209872"/>
            <a:ext cx="1376098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"/>
                <a:cs typeface="Verdana"/>
              </a:rPr>
              <a:t>e.g.</a:t>
            </a:r>
          </a:p>
          <a:p>
            <a:r>
              <a:rPr lang="en-US" dirty="0">
                <a:solidFill>
                  <a:srgbClr val="000000"/>
                </a:solidFill>
                <a:latin typeface="Verdana"/>
                <a:cs typeface="Verdana"/>
              </a:rPr>
              <a:t>250 </a:t>
            </a:r>
            <a:r>
              <a:rPr lang="en-US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endParaRPr lang="en-US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528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344269"/>
            <a:ext cx="937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FF0000"/>
                </a:solidFill>
                <a:latin typeface="Verdana"/>
                <a:cs typeface="Verdana"/>
              </a:rPr>
              <a:t>In (down) flow trajectories second Grid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12192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10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1600" y="1219200"/>
            <a:ext cx="241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240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57800" y="1062335"/>
            <a:ext cx="2216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40</a:t>
            </a:r>
          </a:p>
        </p:txBody>
      </p:sp>
      <p:pic>
        <p:nvPicPr>
          <p:cNvPr id="14" name="Picture 13" descr="Trajectories_FR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4522172" cy="2895600"/>
          </a:xfrm>
          <a:prstGeom prst="rect">
            <a:avLst/>
          </a:prstGeom>
        </p:spPr>
      </p:pic>
      <p:pic>
        <p:nvPicPr>
          <p:cNvPr id="15" name="Picture 14" descr="Trajectories_FR4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1600200"/>
            <a:ext cx="5117194" cy="3276600"/>
          </a:xfrm>
          <a:prstGeom prst="rect">
            <a:avLst/>
          </a:prstGeom>
        </p:spPr>
      </p:pic>
      <p:pic>
        <p:nvPicPr>
          <p:cNvPr id="18" name="Picture 17" descr="Trajectories_FR24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800" y="1676400"/>
            <a:ext cx="4641176" cy="2971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24000" y="4648200"/>
            <a:ext cx="998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Geometry: second grid at 0.250 mm (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z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); Cathode at 550 mm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Standard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pitch 55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and hole 30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Field ratio = mean Field (0-0.250 mm)/ mean Field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z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(2-550 mm)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Electron tracking without diffusion:</a:t>
            </a:r>
          </a:p>
          <a:p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σ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rms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) size of funnel (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focussing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E field) = 2.6-1.5-1.1 (Fr 10,40,240)</a:t>
            </a:r>
          </a:p>
          <a:p>
            <a:r>
              <a:rPr lang="en-US" sz="2000" dirty="0">
                <a:latin typeface="Verdana"/>
                <a:cs typeface="Verdan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54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28800" y="344269"/>
            <a:ext cx="929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600" dirty="0">
                <a:solidFill>
                  <a:srgbClr val="FF0000"/>
                </a:solidFill>
                <a:latin typeface="Verdana"/>
                <a:cs typeface="Verdana"/>
              </a:rPr>
              <a:t>Backflow (up) trajectories second Grid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1430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10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1600" y="1143000"/>
            <a:ext cx="2412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240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57800" y="1062335"/>
            <a:ext cx="2216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Field ratio 40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95400" y="4960203"/>
            <a:ext cx="10290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Verdana"/>
                <a:cs typeface="Verdana"/>
              </a:rPr>
              <a:t>Here the trajectories of ions from the bottom upwards are shown</a:t>
            </a:r>
          </a:p>
          <a:p>
            <a:r>
              <a:rPr lang="en-US" dirty="0">
                <a:solidFill>
                  <a:srgbClr val="0000FF"/>
                </a:solidFill>
                <a:latin typeface="Verdana"/>
                <a:cs typeface="Verdana"/>
              </a:rPr>
              <a:t>The differences between the different field ratios are small</a:t>
            </a:r>
          </a:p>
        </p:txBody>
      </p:sp>
      <p:pic>
        <p:nvPicPr>
          <p:cNvPr id="12" name="Picture 11" descr="Trajectories_back_FR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9311"/>
            <a:ext cx="4724400" cy="3025089"/>
          </a:xfrm>
          <a:prstGeom prst="rect">
            <a:avLst/>
          </a:prstGeom>
        </p:spPr>
      </p:pic>
      <p:pic>
        <p:nvPicPr>
          <p:cNvPr id="13" name="Picture 12" descr="Trajectories_back_FR4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1635160"/>
            <a:ext cx="5181600" cy="3317840"/>
          </a:xfrm>
          <a:prstGeom prst="rect">
            <a:avLst/>
          </a:prstGeom>
        </p:spPr>
      </p:pic>
      <p:pic>
        <p:nvPicPr>
          <p:cNvPr id="14" name="Picture 13" descr="Trajectories_back_FR24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6623" y="1752600"/>
            <a:ext cx="4641177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77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Modeling of ion back flow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1310819"/>
            <a:ext cx="9829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Modeling of the ion backflow is based on the measurements for a standard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with FR 240. The ion backflow was measured to be 1.3%.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The Ion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BackFlow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is sensitive to the diffusion in the high field region.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The electron funnel size is 1.1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just from the field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focussing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.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For the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(gap 50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) one expects an electron diffusion of 150-200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/√cm. This gives a smearing of the funnel of about 10-14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. 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The calculated IBF corresponds to 1.3% for  a smearing of 15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.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So this agrees reasonably well with expectations.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The performance IBF of the top grid.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What happens is that the back flowing ions that make it through the lower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grid that runs at FR240 will be flat distributed if one is 60-100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or more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above it.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18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IBF of the second grid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1371601"/>
            <a:ext cx="98298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The performance IBF of the second grid.</a:t>
            </a: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What happens is that the back flowing ions that make it through the lower grid that runs at FR240 will be flat distributed if one is 60-100 </a:t>
            </a:r>
            <a:r>
              <a:rPr lang="en-US" sz="22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 or more above it.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The field ratio should not be too high to avoid gas amplification in</a:t>
            </a: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the top grid. Therefore we leave out the FR240 point.</a:t>
            </a:r>
            <a:endParaRPr lang="en-US" sz="2000" dirty="0">
              <a:latin typeface="Verdana"/>
              <a:cs typeface="Verdana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35200" y="4140200"/>
          <a:ext cx="8128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</a:t>
                      </a:r>
                      <a:r>
                        <a:rPr lang="en-US" b="0" dirty="0">
                          <a:latin typeface="Verdana"/>
                          <a:cs typeface="Verdana"/>
                        </a:rPr>
                        <a:t>IBF (% )</a:t>
                      </a:r>
                      <a:r>
                        <a:rPr lang="en-US" b="0" baseline="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lang="en-US" b="0" dirty="0">
                          <a:latin typeface="Verdana"/>
                          <a:cs typeface="Verdana"/>
                        </a:rPr>
                        <a:t>  FR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Verdana"/>
                          <a:cs typeface="Verdana"/>
                        </a:rPr>
                        <a:t>FR 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Verdana"/>
                          <a:cs typeface="Verdana"/>
                        </a:rPr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Verdana"/>
                          <a:cs typeface="Verdana"/>
                        </a:rPr>
                        <a:t>3.5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0381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266700"/>
            <a:ext cx="10363200" cy="800100"/>
          </a:xfrm>
        </p:spPr>
        <p:txBody>
          <a:bodyPr/>
          <a:lstStyle/>
          <a:p>
            <a:r>
              <a:rPr lang="en-US" sz="3600" b="0" dirty="0" err="1">
                <a:solidFill>
                  <a:srgbClr val="FF0000"/>
                </a:solidFill>
                <a:latin typeface="Verdana"/>
                <a:cs typeface="Verdana"/>
              </a:rPr>
              <a:t>Transparancy</a:t>
            </a:r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 of the grid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1371600"/>
            <a:ext cx="9829800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Another important aspect is the electron </a:t>
            </a:r>
            <a:r>
              <a:rPr lang="en-US" sz="2200" dirty="0" err="1">
                <a:solidFill>
                  <a:srgbClr val="0000FF"/>
                </a:solidFill>
                <a:latin typeface="Verdana"/>
                <a:cs typeface="Verdana"/>
              </a:rPr>
              <a:t>transparancy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.</a:t>
            </a: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Using the simulation this can be calculated.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It is important to choose a FR with a high (electron) </a:t>
            </a:r>
            <a:r>
              <a:rPr lang="en-US" sz="2200" dirty="0" err="1">
                <a:solidFill>
                  <a:srgbClr val="0000FF"/>
                </a:solidFill>
                <a:latin typeface="Verdana"/>
                <a:cs typeface="Verdana"/>
              </a:rPr>
              <a:t>transparancy</a:t>
            </a:r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so with FR of 40 or higher. </a:t>
            </a:r>
            <a:endParaRPr lang="en-US" sz="2000" dirty="0">
              <a:latin typeface="Verdana"/>
              <a:cs typeface="Verdana"/>
            </a:endParaRPr>
          </a:p>
          <a:p>
            <a:endParaRPr lang="en-US" dirty="0">
              <a:latin typeface="Verdana"/>
              <a:cs typeface="Verdan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2362200"/>
          <a:ext cx="7620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err="1">
                          <a:latin typeface="Verdana"/>
                          <a:cs typeface="Verdana"/>
                        </a:rPr>
                        <a:t>Transparancy</a:t>
                      </a:r>
                      <a:r>
                        <a:rPr lang="en-US" b="0" baseline="0" dirty="0">
                          <a:latin typeface="Verdana"/>
                          <a:cs typeface="Verdana"/>
                        </a:rPr>
                        <a:t> (%) </a:t>
                      </a:r>
                    </a:p>
                    <a:p>
                      <a:pPr algn="ctr"/>
                      <a:r>
                        <a:rPr lang="en-US" b="0" baseline="0" dirty="0">
                          <a:latin typeface="Verdana"/>
                          <a:cs typeface="Verdana"/>
                        </a:rPr>
                        <a:t>FR 240</a:t>
                      </a:r>
                      <a:endParaRPr lang="en-US" b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algn="ctr"/>
                      <a:r>
                        <a:rPr lang="en-US" b="0" dirty="0">
                          <a:latin typeface="Verdana"/>
                          <a:cs typeface="Verdana"/>
                        </a:rPr>
                        <a:t>FR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algn="ctr"/>
                      <a:r>
                        <a:rPr lang="en-US" b="0" dirty="0">
                          <a:latin typeface="Verdana"/>
                          <a:cs typeface="Verdana"/>
                        </a:rPr>
                        <a:t>FR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100.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100.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99.0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70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79576" y="853480"/>
            <a:ext cx="8208912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b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b="0" dirty="0">
                <a:solidFill>
                  <a:srgbClr val="000000"/>
                </a:solidFill>
                <a:latin typeface="Verdana"/>
                <a:cs typeface="Verdana"/>
              </a:rPr>
              <a:t> production and improvement of resistivity TPX3 layer </a:t>
            </a:r>
            <a:r>
              <a:rPr lang="en-US" b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6800" y="1844824"/>
            <a:ext cx="10058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post-processing step a resistive layer is put on the TPX3 chip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This protects the device from sparks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quad beam tests it was found that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 charges up at very high rates (&gt; 10 kHz)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Yevgen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is investigating how to reduce significantly the resistivity of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SiN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layer; this will reduce the charge up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Different trial samples were made in 2020; this continues in 2021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Production of TPX3 wafers with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InGrids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@ IZM Berlin is foreseen 2021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Bonn has a new Detector Lab starting in March 2021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2667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Further reflections on the gap size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1371600"/>
            <a:ext cx="9829800" cy="5663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Another important aspect is diffusion that takes place in the </a:t>
            </a: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intermediate field region.  For the T2K gas this can be at most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400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/√cm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. The gap is the distance between the two grids. </a:t>
            </a: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So in case of a 1 mm gap there is a sizeable probability that the</a:t>
            </a:r>
          </a:p>
          <a:p>
            <a:r>
              <a:rPr lang="en-US" sz="2200" dirty="0" err="1">
                <a:solidFill>
                  <a:srgbClr val="0000FF"/>
                </a:solidFill>
                <a:latin typeface="Verdana"/>
                <a:cs typeface="Verdana"/>
              </a:rPr>
              <a:t>neigbour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 pixels detect the avalanche. </a:t>
            </a: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So a smaller gap is preferable.</a:t>
            </a:r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dirty="0">
              <a:latin typeface="Verdana"/>
              <a:cs typeface="Verdan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2819400"/>
          <a:ext cx="7620000" cy="131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Smearing </a:t>
                      </a:r>
                      <a:r>
                        <a:rPr lang="en-US" sz="2000" b="0" baseline="0" dirty="0" err="1">
                          <a:latin typeface="Verdana"/>
                          <a:cs typeface="Verdana"/>
                        </a:rPr>
                        <a:t>σ</a:t>
                      </a:r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 (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)</a:t>
                      </a:r>
                      <a:endParaRPr lang="en-US" b="0" baseline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gap 1 mm</a:t>
                      </a:r>
                      <a:endParaRPr lang="en-US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gap 250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gap 60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5553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2667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Ion backflow for a double grid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1371600"/>
            <a:ext cx="10058400" cy="5909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Here calculations for the IBF of the two grids in case one has a total FR of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about 240 – normal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operation. For the simulations the FR of the top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grid was put at 16. The lower </a:t>
            </a:r>
            <a:r>
              <a:rPr lang="en-US" sz="2000" dirty="0" err="1">
                <a:solidFill>
                  <a:srgbClr val="0000FF"/>
                </a:solidFill>
                <a:latin typeface="Verdana"/>
                <a:cs typeface="Verdana"/>
              </a:rPr>
              <a:t>Grid(Pix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) was at FR 16 too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. 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Total FR 256. </a:t>
            </a: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In order to reach IBF*Gain (2 10</a:t>
            </a:r>
            <a:r>
              <a:rPr lang="en-US" sz="2000" baseline="30000" dirty="0">
                <a:solidFill>
                  <a:srgbClr val="0000FF"/>
                </a:solidFill>
                <a:latin typeface="Verdana"/>
                <a:cs typeface="Verdana"/>
              </a:rPr>
              <a:t>3</a:t>
            </a:r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) below one has to choose a slightly </a:t>
            </a: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smaller hole size of 25 or 20 microns.</a:t>
            </a:r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  </a:t>
            </a:r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dirty="0">
              <a:latin typeface="Verdana"/>
              <a:cs typeface="Verdan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0" y="2514600"/>
          <a:ext cx="7620000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baseline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Ion backflow </a:t>
                      </a:r>
                    </a:p>
                    <a:p>
                      <a:pPr algn="ctr"/>
                      <a:endParaRPr lang="en-US" b="0" baseline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baseline="0" dirty="0">
                        <a:latin typeface="Verdana"/>
                        <a:cs typeface="Verdana"/>
                      </a:endParaRPr>
                    </a:p>
                    <a:p>
                      <a:pPr algn="ctr"/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Hole 30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b="0" baseline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Hole 25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Hole 20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Top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Verdana"/>
                          <a:cs typeface="Verdana"/>
                        </a:rPr>
                        <a:t>GridPix</a:t>
                      </a:r>
                      <a:endParaRPr lang="en-US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5.5%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12</a:t>
                      </a:r>
                      <a:r>
                        <a:rPr lang="en-US" baseline="0" dirty="0">
                          <a:latin typeface="Verdana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Verdana"/>
                          <a:cs typeface="Verdana"/>
                        </a:rPr>
                        <a:t>3 10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lang="en-US" baseline="0" dirty="0">
                          <a:latin typeface="Verdana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Verdana"/>
                          <a:cs typeface="Verdana"/>
                        </a:rPr>
                        <a:t>transparancy</a:t>
                      </a:r>
                      <a:endParaRPr lang="en-US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100%</a:t>
                      </a:r>
                    </a:p>
                    <a:p>
                      <a:pPr algn="ctr"/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99.4%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91.7%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570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762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Conclusions: double grid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1066800"/>
            <a:ext cx="10134600" cy="71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The Ion Back Flow can be significantly reduced by putting a grid with a 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identical pitch and hole size on top of the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.</a:t>
            </a:r>
          </a:p>
          <a:p>
            <a:endParaRPr lang="en-US" sz="21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A device placed e.g. at 60-250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above the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and ran with a 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Field ratio of 16 (top) and 16 (lower) would do an excellent job. 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The electron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transparancy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would be over 99 (91)% and the IBF would go 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down from 1.3% to 3 (1) 10</a:t>
            </a:r>
            <a:r>
              <a:rPr lang="en-US" sz="2100" baseline="30000" dirty="0">
                <a:solidFill>
                  <a:srgbClr val="0000FF"/>
                </a:solidFill>
                <a:latin typeface="Verdana"/>
                <a:cs typeface="Verdana"/>
              </a:rPr>
              <a:t>-4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for a hole size of 25 (20)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.</a:t>
            </a:r>
          </a:p>
          <a:p>
            <a:endParaRPr lang="en-US" sz="21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This would solve the issue of IBF at CEPC and ILC.</a:t>
            </a:r>
          </a:p>
          <a:p>
            <a:endParaRPr lang="en-US" sz="21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We could do a test at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Nikhef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mounting this grid on top of the</a:t>
            </a:r>
          </a:p>
          <a:p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Gridpix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(holes 30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μm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) and measure the electron </a:t>
            </a:r>
            <a:r>
              <a:rPr lang="en-US" sz="2100" dirty="0" err="1">
                <a:solidFill>
                  <a:srgbClr val="0000FF"/>
                </a:solidFill>
                <a:latin typeface="Verdana"/>
                <a:cs typeface="Verdana"/>
              </a:rPr>
              <a:t>transparancy</a:t>
            </a:r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 and the 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IBF and test the prediction on the previous slide.</a:t>
            </a:r>
          </a:p>
          <a:p>
            <a:endParaRPr lang="en-US" sz="21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It would be interesting to think about a post-processing step to</a:t>
            </a:r>
          </a:p>
          <a:p>
            <a:r>
              <a:rPr lang="en-US" sz="2100" dirty="0">
                <a:solidFill>
                  <a:srgbClr val="0000FF"/>
                </a:solidFill>
                <a:latin typeface="Verdana"/>
                <a:cs typeface="Verdana"/>
              </a:rPr>
              <a:t>integrate the two grids.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78976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5334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Ion Back Flow measurement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066800" y="1628800"/>
                <a:ext cx="10363200" cy="43396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cs typeface="Verdana"/>
                  </a:rPr>
                  <a:t>Ion Back Flow are the ions created in the avalanche process that flow back in the TPC volume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TPC applications at a circular collider e.g. CEPC</a:t>
                </a: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 or FCC-</a:t>
                </a:r>
                <a:r>
                  <a:rPr lang="en-US" sz="2000" kern="0" dirty="0" err="1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ee</a:t>
                </a: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 or for heavy ion experiments it is important to reduce the IBF and to limit the distortions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 2020 the IBF has been measured for a quad inside the module. It is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1.3% at a gain of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∽</m:t>
                    </m:r>
                  </m:oMath>
                </a14:m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2000. For the drift field in ILD. The result is compatible with previous </a:t>
                </a:r>
                <a:r>
                  <a:rPr lang="en-GB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GridPix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/</a:t>
                </a:r>
                <a:r>
                  <a:rPr lang="en-GB" sz="2000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InGrid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and simulation results for these Voltage/E field settings and hole sizes. So IBF*Gain is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∽</m:t>
                    </m:r>
                  </m:oMath>
                </a14:m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25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TPC applications at a circular collider e.g. CEPC</a:t>
                </a: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 or FCC-</a:t>
                </a:r>
                <a:r>
                  <a:rPr lang="en-US" sz="2000" kern="0" dirty="0" err="1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ee</a:t>
                </a: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 or for heavy ion experiments it is interesting to reduce the IBF</a:t>
                </a:r>
              </a:p>
              <a:p>
                <a:pPr marL="800100" lvl="1" indent="-342900">
                  <a:spcBef>
                    <a:spcPct val="20000"/>
                  </a:spcBef>
                  <a:buClr>
                    <a:srgbClr val="FF6600"/>
                  </a:buClr>
                  <a:buSzPct val="100000"/>
                  <a:buBlip>
                    <a:blip r:embed="rId7"/>
                  </a:buBlip>
                </a:pPr>
                <a:r>
                  <a:rPr lang="en-US" sz="2000" kern="0" dirty="0">
                    <a:solidFill>
                      <a:srgbClr val="000000"/>
                    </a:solidFill>
                    <a:latin typeface="Verdana"/>
                    <a:ea typeface="Verdana" panose="020B0604030504040204" pitchFamily="34" charset="0"/>
                    <a:cs typeface="Verdana"/>
                  </a:rPr>
                  <a:t>NB: At the ILC the IBF can be reduced by adding a gating device on top of the readout module</a:t>
                </a:r>
                <a:endParaRPr lang="en-GB" sz="2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628800"/>
                <a:ext cx="10363200" cy="4339650"/>
              </a:xfrm>
              <a:prstGeom prst="rect">
                <a:avLst/>
              </a:prstGeom>
              <a:blipFill>
                <a:blip r:embed="rId8"/>
                <a:stretch>
                  <a:fillRect t="-583" b="-1458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58874" y="401057"/>
            <a:ext cx="826192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18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Reducing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Ion Back Flow in a Pixel TPC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066800" y="1327408"/>
            <a:ext cx="10363200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Ion back flow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adding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second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device. It is important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holes of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The Ion back Flow is a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ratios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validated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- have been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LCTPC in April 2020 WP 326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shown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Workshop on the High Energy Circular Electron Positron Collider Shanghai in October 2020 </a:t>
            </a:r>
            <a:endParaRPr lang="nl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hole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size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25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μm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IBF of  3 10</a:t>
            </a:r>
            <a:r>
              <a:rPr lang="en-US" sz="18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-4 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achieved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value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IBF*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0.6.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without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magnetic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field,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assuming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equal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field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ratios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16.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interesting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pursue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</a:t>
            </a:r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F386FD-12DE-AD48-BF8C-E87C72AA0A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360" y="4581128"/>
            <a:ext cx="4956658" cy="21122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4E7F62-AEE1-434D-B85F-6C9F43793E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89260" y="4011766"/>
            <a:ext cx="5879976" cy="251357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6D6DD6-6FD9-5F4C-939B-817087F9CD58}"/>
              </a:ext>
            </a:extLst>
          </p:cNvPr>
          <p:cNvSpPr/>
          <p:nvPr/>
        </p:nvSpPr>
        <p:spPr>
          <a:xfrm>
            <a:off x="1127448" y="4005064"/>
            <a:ext cx="37112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2021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test a second </a:t>
            </a:r>
          </a:p>
          <a:p>
            <a:pPr algn="ctr"/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</a:t>
            </a:r>
            <a:r>
              <a:rPr lang="nl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IBF </a:t>
            </a:r>
            <a:endParaRPr lang="en-NL" dirty="0">
              <a:solidFill>
                <a:srgbClr val="0066FF"/>
              </a:solidFill>
            </a:endParaRPr>
          </a:p>
        </p:txBody>
      </p:sp>
      <p:pic>
        <p:nvPicPr>
          <p:cNvPr id="12" name="Picture 11" descr="CEPC_logo.png">
            <a:extLst>
              <a:ext uri="{FF2B5EF4-FFF2-40B4-BE49-F238E27FC236}">
                <a16:creationId xmlns:a16="http://schemas.microsoft.com/office/drawing/2014/main" id="{88001CC3-6825-6C43-9B37-C6F310F2C8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05668" y="2626469"/>
            <a:ext cx="1048663" cy="6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21302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3048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Negative Ion pixel TPC 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38200" y="1556792"/>
            <a:ext cx="10744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There is an interesting application for a pixel TPC using negative ions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GB" altLang="en-US" sz="2000" dirty="0">
                <a:latin typeface="Verdana"/>
                <a:cs typeface="Verdana"/>
              </a:rPr>
              <a:t>The idea for a NITPC was presented by </a:t>
            </a:r>
            <a:r>
              <a:rPr lang="en-GB" altLang="en-US" sz="2000" dirty="0" err="1">
                <a:latin typeface="Verdana"/>
                <a:cs typeface="Verdana"/>
              </a:rPr>
              <a:t>Martoff</a:t>
            </a:r>
            <a:r>
              <a:rPr lang="en-GB" altLang="en-US" sz="2000" dirty="0">
                <a:latin typeface="Verdana"/>
                <a:cs typeface="Verdana"/>
              </a:rPr>
              <a:t> et al. in NIMA A 440 (2000) 355 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Use a gas CS</a:t>
            </a:r>
            <a:r>
              <a:rPr lang="en-US" sz="2000" kern="0" baseline="-25000" dirty="0">
                <a:solidFill>
                  <a:srgbClr val="000000"/>
                </a:solidFill>
                <a:latin typeface="Verdana"/>
                <a:cs typeface="Verdana"/>
              </a:rPr>
              <a:t>2 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(SF</a:t>
            </a:r>
            <a:r>
              <a:rPr lang="en-US" sz="2000" kern="0" baseline="-25000" dirty="0">
                <a:solidFill>
                  <a:srgbClr val="000000"/>
                </a:solidFill>
                <a:latin typeface="Verdana"/>
                <a:cs typeface="Verdana"/>
              </a:rPr>
              <a:t>6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) here negative ions are formed. They drift slowly to the read-out plane. These gasses have a very small diffusion coefficient: high resolution - interesting for pixels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NITPC with GEM read-out experiment for dark matter searches </a:t>
            </a:r>
            <a:r>
              <a:rPr lang="en-GB" altLang="en-US" sz="2000" dirty="0">
                <a:latin typeface="Verdana"/>
                <a:cs typeface="Verdana"/>
              </a:rPr>
              <a:t>Drift I</a:t>
            </a:r>
            <a:r>
              <a:rPr lang="en-US" altLang="en-US" sz="2000" dirty="0" err="1">
                <a:latin typeface="Verdana"/>
                <a:cs typeface="Verdana"/>
              </a:rPr>
              <a:t>I</a:t>
            </a:r>
            <a:r>
              <a:rPr lang="en-GB" altLang="en-US" sz="2000" dirty="0" err="1">
                <a:latin typeface="Verdana"/>
                <a:cs typeface="Verdana"/>
              </a:rPr>
              <a:t>b</a:t>
            </a:r>
            <a:r>
              <a:rPr lang="en-GB" altLang="en-US" sz="2000" dirty="0">
                <a:latin typeface="Verdana"/>
                <a:cs typeface="Verdana"/>
              </a:rPr>
              <a:t> </a:t>
            </a: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We took data in 2020 with a Ar-iCH</a:t>
            </a:r>
            <a:r>
              <a:rPr lang="en-US" sz="2000" kern="0" baseline="-25000" dirty="0">
                <a:solidFill>
                  <a:srgbClr val="000000"/>
                </a:solidFill>
                <a:latin typeface="Verdana"/>
                <a:cs typeface="Verdana"/>
              </a:rPr>
              <a:t>4-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CS</a:t>
            </a:r>
            <a:r>
              <a:rPr lang="en-US" sz="2000" kern="0" baseline="-25000" dirty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93.6/5.0/1.4 gas mixture and ran it at atmospheric pressure and room temperature.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Preliminary results were shown by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Kees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in LCTPC WP 329 June 2020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304800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3200" b="0" dirty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Negative Ion pixel TPC paper </a:t>
            </a:r>
            <a:br>
              <a:rPr lang="en-US" sz="2000" b="0" dirty="0">
                <a:solidFill>
                  <a:srgbClr val="000000"/>
                </a:solidFill>
                <a:latin typeface="Verdana"/>
                <a:ea typeface="+mn-e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680176" y="2040518"/>
            <a:ext cx="424847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Important conclusion is that the diffusion coefficient of a NITPC is for the chosen gas mixture pretty close to the thermal limit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For dark matter applications: using minority and majority carriers the drift distance can be determined rather accurately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4C5CAF-FDDA-B044-916C-97C9DAE90E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5760" y="1556792"/>
            <a:ext cx="4038952" cy="156172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E92583-53AA-2149-80DB-D25E5EF150D3}"/>
              </a:ext>
            </a:extLst>
          </p:cNvPr>
          <p:cNvSpPr/>
          <p:nvPr/>
        </p:nvSpPr>
        <p:spPr>
          <a:xfrm>
            <a:off x="3674791" y="1052736"/>
            <a:ext cx="4437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66FF"/>
                </a:solidFill>
                <a:latin typeface="Verdana"/>
                <a:cs typeface="Verdana"/>
              </a:rPr>
              <a:t>Submitted NIMA December 2020</a:t>
            </a:r>
            <a:endParaRPr lang="en-NL" sz="2000" dirty="0">
              <a:solidFill>
                <a:srgbClr val="0066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52378D-DC7B-074C-BC5F-5B0BA579D4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9456" y="1159513"/>
            <a:ext cx="2039044" cy="21939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F07467-6810-7549-B8A5-373C3EC1D1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3440" y="3466505"/>
            <a:ext cx="3441700" cy="254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76799B-E23D-F943-B5FC-2A26BB4449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67808" y="3506688"/>
            <a:ext cx="3657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5859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40198" y="381000"/>
            <a:ext cx="7508602" cy="775320"/>
          </a:xfrm>
        </p:spPr>
        <p:txBody>
          <a:bodyPr anchor="ctr"/>
          <a:lstStyle/>
          <a:p>
            <a:pPr marL="1257300" lvl="2" indent="-342900">
              <a:spcBef>
                <a:spcPct val="20000"/>
              </a:spcBef>
            </a:pPr>
            <a:r>
              <a:rPr lang="en-US" sz="3200" b="0" dirty="0" err="1">
                <a:solidFill>
                  <a:srgbClr val="000000"/>
                </a:solidFill>
                <a:latin typeface="Verdana"/>
                <a:cs typeface="Verdana"/>
              </a:rPr>
              <a:t>TimePix</a:t>
            </a: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 4 potential TPC applications </a:t>
            </a: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71600" y="1700808"/>
            <a:ext cx="94488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April 2020 we held a brainstorm meeting to discuss the construction of a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GridPix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detector based on Timepix4 (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  <a:hlinkClick r:id="rId7"/>
              </a:rPr>
              <a:t>https://indico.nikhef.nl/event/2243/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TPX4 has the size of a typical Quad (3.5/4)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layout Fred proposed will have a larger coverage than the Quad. Quad coverage is about 69%. Still there will be an area (˜1+3.5 mm) where the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wirebonds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are connected to the PCB - with a guard on top of it. Estimated coverage is 73%. 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layout will not need an expensive flex/PCB. That is a large improvement with respect to TPX3. 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For TPX4 a multiplexer board for a module is not needed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8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Lower power consumption (0.55 W/cm</a:t>
            </a:r>
            <a:r>
              <a:rPr lang="en-US" sz="2000" kern="0" baseline="30000" dirty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) than TPX3 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75430607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40198" y="381000"/>
            <a:ext cx="7508602" cy="775320"/>
          </a:xfrm>
        </p:spPr>
        <p:txBody>
          <a:bodyPr anchor="ctr"/>
          <a:lstStyle/>
          <a:p>
            <a:pPr marL="1257300" lvl="2" indent="-342900">
              <a:spcBef>
                <a:spcPct val="20000"/>
              </a:spcBef>
            </a:pPr>
            <a:r>
              <a:rPr lang="en-US" sz="3200" b="0" dirty="0" err="1">
                <a:solidFill>
                  <a:srgbClr val="000000"/>
                </a:solidFill>
                <a:latin typeface="Verdana"/>
                <a:cs typeface="Verdana"/>
              </a:rPr>
              <a:t>TimePix</a:t>
            </a:r>
            <a:r>
              <a:rPr lang="en-US" sz="3200" b="0" dirty="0">
                <a:solidFill>
                  <a:srgbClr val="000000"/>
                </a:solidFill>
                <a:latin typeface="Verdana"/>
                <a:cs typeface="Verdana"/>
              </a:rPr>
              <a:t> 4 potential TPC applications </a:t>
            </a: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71600" y="1743194"/>
            <a:ext cx="94488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Assembly due to the layout of the TPX4 will be much easier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latin typeface="Verdana"/>
                <a:cs typeface="Verdana"/>
              </a:rPr>
              <a:t>The use of Through Silicon Via’s will </a:t>
            </a:r>
            <a:r>
              <a:rPr lang="en-US" sz="2000" kern="0" dirty="0" err="1">
                <a:latin typeface="Verdana"/>
                <a:cs typeface="Verdana"/>
              </a:rPr>
              <a:t>alllow</a:t>
            </a:r>
            <a:r>
              <a:rPr lang="en-US" sz="2000" kern="0" dirty="0">
                <a:latin typeface="Verdana"/>
                <a:cs typeface="Verdana"/>
              </a:rPr>
              <a:t> to improve the coverage substantially: potentially up to 96%. It is interesting to follow the TSV developments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Several years effort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It all starts with post-processing of a TPX4 wafer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At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Nikhef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there is only support for TPX4 silicon tracking applications and the read out SPDR software for TPX4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Support will be easier with ILC approved or CEPC funding</a:t>
            </a:r>
          </a:p>
          <a:p>
            <a:pPr marL="12573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7"/>
              </a:buBlip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46899324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9094402</TotalTime>
  <Pages>11</Pages>
  <Words>2928</Words>
  <Application>Microsoft Macintosh PowerPoint</Application>
  <PresentationFormat>Widescreen</PresentationFormat>
  <Paragraphs>326</Paragraphs>
  <Slides>32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Monotype Sorts</vt:lpstr>
      <vt:lpstr>Times New Roman</vt:lpstr>
      <vt:lpstr>Verdana</vt:lpstr>
      <vt:lpstr>Wingdings</vt:lpstr>
      <vt:lpstr>Como</vt:lpstr>
      <vt:lpstr>Kantoorthema</vt:lpstr>
      <vt:lpstr>Pixel TPC status and research plans  </vt:lpstr>
      <vt:lpstr>Pixel TPC</vt:lpstr>
      <vt:lpstr> GridPix production and improvement of resistivity TPX3 layer SiN </vt:lpstr>
      <vt:lpstr> Ion Back Flow measurement </vt:lpstr>
      <vt:lpstr> Reducing the Ion Back Flow in a Pixel TPC </vt:lpstr>
      <vt:lpstr> Negative Ion pixel TPC  </vt:lpstr>
      <vt:lpstr> Negative Ion pixel TPC paper  </vt:lpstr>
      <vt:lpstr>TimePix 4 potential TPC applications </vt:lpstr>
      <vt:lpstr>TimePix 4 potential TPC applications </vt:lpstr>
      <vt:lpstr> Pixel TPC and Quad Module performance </vt:lpstr>
      <vt:lpstr>Test beam measurements (2018)</vt:lpstr>
      <vt:lpstr>Time walk correction with the Timepix3</vt:lpstr>
      <vt:lpstr>Hit resolution in the drift direction</vt:lpstr>
      <vt:lpstr>Hit resolution in the pixel (precision) plane </vt:lpstr>
      <vt:lpstr>Deformations in the pixel (precision) plane</vt:lpstr>
      <vt:lpstr>8 quad module development</vt:lpstr>
      <vt:lpstr> 8-Quad Module status </vt:lpstr>
      <vt:lpstr> 8-Quad Module performance </vt:lpstr>
      <vt:lpstr>Performance of a GridPix TPC at ILC</vt:lpstr>
      <vt:lpstr>  Conclusions </vt:lpstr>
      <vt:lpstr> GridPix Pixel TPC Plans </vt:lpstr>
      <vt:lpstr>Back up slides</vt:lpstr>
      <vt:lpstr>Pixel TPC with double grid to reduce the ion back flow</vt:lpstr>
      <vt:lpstr>PowerPoint Presentation</vt:lpstr>
      <vt:lpstr>PowerPoint Presentation</vt:lpstr>
      <vt:lpstr>PowerPoint Presentation</vt:lpstr>
      <vt:lpstr>Modeling of ion back flow</vt:lpstr>
      <vt:lpstr>IBF of the second grid</vt:lpstr>
      <vt:lpstr>Transparancy of the grid</vt:lpstr>
      <vt:lpstr>Further reflections on the gap size</vt:lpstr>
      <vt:lpstr>Ion backflow for a double grid</vt:lpstr>
      <vt:lpstr>Conclusions: double grid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2429</cp:revision>
  <cp:lastPrinted>2002-02-06T08:01:21Z</cp:lastPrinted>
  <dcterms:created xsi:type="dcterms:W3CDTF">2020-01-15T07:59:37Z</dcterms:created>
  <dcterms:modified xsi:type="dcterms:W3CDTF">2021-01-14T09:17:36Z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