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56" r:id="rId2"/>
    <p:sldId id="268" r:id="rId3"/>
    <p:sldId id="295" r:id="rId4"/>
    <p:sldId id="296" r:id="rId5"/>
    <p:sldId id="285" r:id="rId6"/>
    <p:sldId id="297" r:id="rId7"/>
    <p:sldId id="298" r:id="rId8"/>
    <p:sldId id="299" r:id="rId9"/>
    <p:sldId id="300" r:id="rId10"/>
    <p:sldId id="301" r:id="rId11"/>
    <p:sldId id="302" r:id="rId12"/>
    <p:sldId id="303" r:id="rId13"/>
    <p:sldId id="304" r:id="rId14"/>
    <p:sldId id="305" r:id="rId15"/>
    <p:sldId id="306" r:id="rId16"/>
    <p:sldId id="307" r:id="rId17"/>
    <p:sldId id="308" r:id="rId18"/>
    <p:sldId id="309" r:id="rId19"/>
    <p:sldId id="310" r:id="rId20"/>
    <p:sldId id="311" r:id="rId21"/>
    <p:sldId id="312" r:id="rId22"/>
    <p:sldId id="313" r:id="rId23"/>
    <p:sldId id="314" r:id="rId24"/>
    <p:sldId id="315" r:id="rId25"/>
    <p:sldId id="316" r:id="rId26"/>
  </p:sldIdLst>
  <p:sldSz cx="12192000" cy="6858000"/>
  <p:notesSz cx="6858000" cy="9144000"/>
  <p:defaultTextStyle>
    <a:defPPr>
      <a:defRPr lang="en-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8B144D22-47BC-4913-92F5-DA9136CD9DBE}">
          <p14:sldIdLst>
            <p14:sldId id="256"/>
            <p14:sldId id="268"/>
            <p14:sldId id="295"/>
            <p14:sldId id="296"/>
            <p14:sldId id="285"/>
            <p14:sldId id="297"/>
            <p14:sldId id="298"/>
            <p14:sldId id="299"/>
            <p14:sldId id="300"/>
            <p14:sldId id="301"/>
            <p14:sldId id="302"/>
            <p14:sldId id="303"/>
            <p14:sldId id="304"/>
            <p14:sldId id="305"/>
            <p14:sldId id="306"/>
            <p14:sldId id="307"/>
            <p14:sldId id="308"/>
            <p14:sldId id="309"/>
            <p14:sldId id="310"/>
            <p14:sldId id="311"/>
            <p14:sldId id="312"/>
            <p14:sldId id="313"/>
            <p14:sldId id="314"/>
            <p14:sldId id="315"/>
            <p14:sldId id="316"/>
          </p14:sldIdLst>
        </p14:section>
        <p14:section name="Untitled Section" id="{0BAB5635-5868-4904-AE0D-2EB48FB3C501}">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316" autoAdjust="0"/>
    <p:restoredTop sz="94660"/>
  </p:normalViewPr>
  <p:slideViewPr>
    <p:cSldViewPr snapToGrid="0">
      <p:cViewPr varScale="1">
        <p:scale>
          <a:sx n="82" d="100"/>
          <a:sy n="82" d="100"/>
        </p:scale>
        <p:origin x="749"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S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B9599D-B76A-4CFE-8E81-6C09AFD35952}" type="datetimeFigureOut">
              <a:rPr lang="en-SE" smtClean="0"/>
              <a:t>2021-01-11</a:t>
            </a:fld>
            <a:endParaRPr lang="en-S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S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S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S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334F307-AA6D-4722-9A99-B506A573574F}" type="slidenum">
              <a:rPr lang="en-SE" smtClean="0"/>
              <a:t>‹#›</a:t>
            </a:fld>
            <a:endParaRPr lang="en-SE"/>
          </a:p>
        </p:txBody>
      </p:sp>
    </p:spTree>
    <p:extLst>
      <p:ext uri="{BB962C8B-B14F-4D97-AF65-F5344CB8AC3E}">
        <p14:creationId xmlns:p14="http://schemas.microsoft.com/office/powerpoint/2010/main" val="28429013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E" dirty="0"/>
          </a:p>
        </p:txBody>
      </p:sp>
      <p:sp>
        <p:nvSpPr>
          <p:cNvPr id="4" name="Slide Number Placeholder 3"/>
          <p:cNvSpPr>
            <a:spLocks noGrp="1"/>
          </p:cNvSpPr>
          <p:nvPr>
            <p:ph type="sldNum" sz="quarter" idx="5"/>
          </p:nvPr>
        </p:nvSpPr>
        <p:spPr/>
        <p:txBody>
          <a:bodyPr/>
          <a:lstStyle/>
          <a:p>
            <a:fld id="{EA837FD2-6C09-4C95-A1F5-B3A5C66E9683}" type="slidenum">
              <a:rPr lang="sv-SE" smtClean="0"/>
              <a:t>6</a:t>
            </a:fld>
            <a:endParaRPr lang="sv-SE"/>
          </a:p>
        </p:txBody>
      </p:sp>
    </p:spTree>
    <p:extLst>
      <p:ext uri="{BB962C8B-B14F-4D97-AF65-F5344CB8AC3E}">
        <p14:creationId xmlns:p14="http://schemas.microsoft.com/office/powerpoint/2010/main" val="33826998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E" dirty="0"/>
          </a:p>
        </p:txBody>
      </p:sp>
      <p:sp>
        <p:nvSpPr>
          <p:cNvPr id="4" name="Slide Number Placeholder 3"/>
          <p:cNvSpPr>
            <a:spLocks noGrp="1"/>
          </p:cNvSpPr>
          <p:nvPr>
            <p:ph type="sldNum" sz="quarter" idx="5"/>
          </p:nvPr>
        </p:nvSpPr>
        <p:spPr/>
        <p:txBody>
          <a:bodyPr/>
          <a:lstStyle/>
          <a:p>
            <a:fld id="{4334F307-AA6D-4722-9A99-B506A573574F}" type="slidenum">
              <a:rPr lang="en-SE" smtClean="0"/>
              <a:t>21</a:t>
            </a:fld>
            <a:endParaRPr lang="en-SE"/>
          </a:p>
        </p:txBody>
      </p:sp>
    </p:spTree>
    <p:extLst>
      <p:ext uri="{BB962C8B-B14F-4D97-AF65-F5344CB8AC3E}">
        <p14:creationId xmlns:p14="http://schemas.microsoft.com/office/powerpoint/2010/main" val="32775243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2D07B2-CA84-42B8-B25E-A2CBE2963C7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SE"/>
          </a:p>
        </p:txBody>
      </p:sp>
      <p:sp>
        <p:nvSpPr>
          <p:cNvPr id="3" name="Subtitle 2">
            <a:extLst>
              <a:ext uri="{FF2B5EF4-FFF2-40B4-BE49-F238E27FC236}">
                <a16:creationId xmlns:a16="http://schemas.microsoft.com/office/drawing/2014/main" id="{C16B5E0C-C17D-4BB1-8022-D835B30B630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SE"/>
          </a:p>
        </p:txBody>
      </p:sp>
      <p:sp>
        <p:nvSpPr>
          <p:cNvPr id="4" name="Date Placeholder 3">
            <a:extLst>
              <a:ext uri="{FF2B5EF4-FFF2-40B4-BE49-F238E27FC236}">
                <a16:creationId xmlns:a16="http://schemas.microsoft.com/office/drawing/2014/main" id="{0FC9C85C-8E3E-4821-9BCC-2E5D2228445E}"/>
              </a:ext>
            </a:extLst>
          </p:cNvPr>
          <p:cNvSpPr>
            <a:spLocks noGrp="1"/>
          </p:cNvSpPr>
          <p:nvPr>
            <p:ph type="dt" sz="half" idx="10"/>
          </p:nvPr>
        </p:nvSpPr>
        <p:spPr/>
        <p:txBody>
          <a:bodyPr/>
          <a:lstStyle/>
          <a:p>
            <a:fld id="{6157C340-11DA-4148-9A3D-834203832B9A}" type="datetimeFigureOut">
              <a:rPr lang="en-SE" smtClean="0"/>
              <a:t>2021-01-11</a:t>
            </a:fld>
            <a:endParaRPr lang="en-SE"/>
          </a:p>
        </p:txBody>
      </p:sp>
      <p:sp>
        <p:nvSpPr>
          <p:cNvPr id="5" name="Footer Placeholder 4">
            <a:extLst>
              <a:ext uri="{FF2B5EF4-FFF2-40B4-BE49-F238E27FC236}">
                <a16:creationId xmlns:a16="http://schemas.microsoft.com/office/drawing/2014/main" id="{18BA94A3-3421-4742-8167-6FBFF3837533}"/>
              </a:ext>
            </a:extLst>
          </p:cNvPr>
          <p:cNvSpPr>
            <a:spLocks noGrp="1"/>
          </p:cNvSpPr>
          <p:nvPr>
            <p:ph type="ftr" sz="quarter" idx="11"/>
          </p:nvPr>
        </p:nvSpPr>
        <p:spPr/>
        <p:txBody>
          <a:bodyPr/>
          <a:lstStyle/>
          <a:p>
            <a:endParaRPr lang="en-SE"/>
          </a:p>
        </p:txBody>
      </p:sp>
      <p:sp>
        <p:nvSpPr>
          <p:cNvPr id="6" name="Slide Number Placeholder 5">
            <a:extLst>
              <a:ext uri="{FF2B5EF4-FFF2-40B4-BE49-F238E27FC236}">
                <a16:creationId xmlns:a16="http://schemas.microsoft.com/office/drawing/2014/main" id="{FA99E6B7-56AD-45A0-9389-66DC71F82968}"/>
              </a:ext>
            </a:extLst>
          </p:cNvPr>
          <p:cNvSpPr>
            <a:spLocks noGrp="1"/>
          </p:cNvSpPr>
          <p:nvPr>
            <p:ph type="sldNum" sz="quarter" idx="12"/>
          </p:nvPr>
        </p:nvSpPr>
        <p:spPr/>
        <p:txBody>
          <a:bodyPr/>
          <a:lstStyle/>
          <a:p>
            <a:fld id="{B9B469ED-6CED-408E-9177-2B267520B842}" type="slidenum">
              <a:rPr lang="en-SE" smtClean="0"/>
              <a:t>‹#›</a:t>
            </a:fld>
            <a:endParaRPr lang="en-SE"/>
          </a:p>
        </p:txBody>
      </p:sp>
    </p:spTree>
    <p:extLst>
      <p:ext uri="{BB962C8B-B14F-4D97-AF65-F5344CB8AC3E}">
        <p14:creationId xmlns:p14="http://schemas.microsoft.com/office/powerpoint/2010/main" val="36899804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395535-0F1F-4307-9373-9012DC7B2F40}"/>
              </a:ext>
            </a:extLst>
          </p:cNvPr>
          <p:cNvSpPr>
            <a:spLocks noGrp="1"/>
          </p:cNvSpPr>
          <p:nvPr>
            <p:ph type="title"/>
          </p:nvPr>
        </p:nvSpPr>
        <p:spPr/>
        <p:txBody>
          <a:bodyPr/>
          <a:lstStyle/>
          <a:p>
            <a:r>
              <a:rPr lang="en-US"/>
              <a:t>Click to edit Master title style</a:t>
            </a:r>
            <a:endParaRPr lang="en-SE"/>
          </a:p>
        </p:txBody>
      </p:sp>
      <p:sp>
        <p:nvSpPr>
          <p:cNvPr id="3" name="Vertical Text Placeholder 2">
            <a:extLst>
              <a:ext uri="{FF2B5EF4-FFF2-40B4-BE49-F238E27FC236}">
                <a16:creationId xmlns:a16="http://schemas.microsoft.com/office/drawing/2014/main" id="{FFEEFDBB-9DA8-4078-81DD-AE34AA99E347}"/>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SE"/>
          </a:p>
        </p:txBody>
      </p:sp>
      <p:sp>
        <p:nvSpPr>
          <p:cNvPr id="4" name="Date Placeholder 3">
            <a:extLst>
              <a:ext uri="{FF2B5EF4-FFF2-40B4-BE49-F238E27FC236}">
                <a16:creationId xmlns:a16="http://schemas.microsoft.com/office/drawing/2014/main" id="{2BC86CBA-AB0D-4A22-812C-777E8BFF1CA6}"/>
              </a:ext>
            </a:extLst>
          </p:cNvPr>
          <p:cNvSpPr>
            <a:spLocks noGrp="1"/>
          </p:cNvSpPr>
          <p:nvPr>
            <p:ph type="dt" sz="half" idx="10"/>
          </p:nvPr>
        </p:nvSpPr>
        <p:spPr/>
        <p:txBody>
          <a:bodyPr/>
          <a:lstStyle/>
          <a:p>
            <a:fld id="{6157C340-11DA-4148-9A3D-834203832B9A}" type="datetimeFigureOut">
              <a:rPr lang="en-SE" smtClean="0"/>
              <a:t>2021-01-11</a:t>
            </a:fld>
            <a:endParaRPr lang="en-SE"/>
          </a:p>
        </p:txBody>
      </p:sp>
      <p:sp>
        <p:nvSpPr>
          <p:cNvPr id="5" name="Footer Placeholder 4">
            <a:extLst>
              <a:ext uri="{FF2B5EF4-FFF2-40B4-BE49-F238E27FC236}">
                <a16:creationId xmlns:a16="http://schemas.microsoft.com/office/drawing/2014/main" id="{7FF6F0D6-291E-4046-8895-9932698FDAC6}"/>
              </a:ext>
            </a:extLst>
          </p:cNvPr>
          <p:cNvSpPr>
            <a:spLocks noGrp="1"/>
          </p:cNvSpPr>
          <p:nvPr>
            <p:ph type="ftr" sz="quarter" idx="11"/>
          </p:nvPr>
        </p:nvSpPr>
        <p:spPr/>
        <p:txBody>
          <a:bodyPr/>
          <a:lstStyle/>
          <a:p>
            <a:endParaRPr lang="en-SE"/>
          </a:p>
        </p:txBody>
      </p:sp>
      <p:sp>
        <p:nvSpPr>
          <p:cNvPr id="6" name="Slide Number Placeholder 5">
            <a:extLst>
              <a:ext uri="{FF2B5EF4-FFF2-40B4-BE49-F238E27FC236}">
                <a16:creationId xmlns:a16="http://schemas.microsoft.com/office/drawing/2014/main" id="{27E7F012-5150-404D-8BBD-EE91F7DB6450}"/>
              </a:ext>
            </a:extLst>
          </p:cNvPr>
          <p:cNvSpPr>
            <a:spLocks noGrp="1"/>
          </p:cNvSpPr>
          <p:nvPr>
            <p:ph type="sldNum" sz="quarter" idx="12"/>
          </p:nvPr>
        </p:nvSpPr>
        <p:spPr/>
        <p:txBody>
          <a:bodyPr/>
          <a:lstStyle/>
          <a:p>
            <a:fld id="{B9B469ED-6CED-408E-9177-2B267520B842}" type="slidenum">
              <a:rPr lang="en-SE" smtClean="0"/>
              <a:t>‹#›</a:t>
            </a:fld>
            <a:endParaRPr lang="en-SE"/>
          </a:p>
        </p:txBody>
      </p:sp>
    </p:spTree>
    <p:extLst>
      <p:ext uri="{BB962C8B-B14F-4D97-AF65-F5344CB8AC3E}">
        <p14:creationId xmlns:p14="http://schemas.microsoft.com/office/powerpoint/2010/main" val="75867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83D9362-0945-4614-8683-E15F1AC3EF69}"/>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SE"/>
          </a:p>
        </p:txBody>
      </p:sp>
      <p:sp>
        <p:nvSpPr>
          <p:cNvPr id="3" name="Vertical Text Placeholder 2">
            <a:extLst>
              <a:ext uri="{FF2B5EF4-FFF2-40B4-BE49-F238E27FC236}">
                <a16:creationId xmlns:a16="http://schemas.microsoft.com/office/drawing/2014/main" id="{CF41A99E-3032-469C-80A7-490B180D347B}"/>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SE"/>
          </a:p>
        </p:txBody>
      </p:sp>
      <p:sp>
        <p:nvSpPr>
          <p:cNvPr id="4" name="Date Placeholder 3">
            <a:extLst>
              <a:ext uri="{FF2B5EF4-FFF2-40B4-BE49-F238E27FC236}">
                <a16:creationId xmlns:a16="http://schemas.microsoft.com/office/drawing/2014/main" id="{39653EE9-AC72-4937-B806-F21E1DD474A8}"/>
              </a:ext>
            </a:extLst>
          </p:cNvPr>
          <p:cNvSpPr>
            <a:spLocks noGrp="1"/>
          </p:cNvSpPr>
          <p:nvPr>
            <p:ph type="dt" sz="half" idx="10"/>
          </p:nvPr>
        </p:nvSpPr>
        <p:spPr/>
        <p:txBody>
          <a:bodyPr/>
          <a:lstStyle/>
          <a:p>
            <a:fld id="{6157C340-11DA-4148-9A3D-834203832B9A}" type="datetimeFigureOut">
              <a:rPr lang="en-SE" smtClean="0"/>
              <a:t>2021-01-11</a:t>
            </a:fld>
            <a:endParaRPr lang="en-SE"/>
          </a:p>
        </p:txBody>
      </p:sp>
      <p:sp>
        <p:nvSpPr>
          <p:cNvPr id="5" name="Footer Placeholder 4">
            <a:extLst>
              <a:ext uri="{FF2B5EF4-FFF2-40B4-BE49-F238E27FC236}">
                <a16:creationId xmlns:a16="http://schemas.microsoft.com/office/drawing/2014/main" id="{13E7EBD6-9BFE-4120-817D-A68DF646C48D}"/>
              </a:ext>
            </a:extLst>
          </p:cNvPr>
          <p:cNvSpPr>
            <a:spLocks noGrp="1"/>
          </p:cNvSpPr>
          <p:nvPr>
            <p:ph type="ftr" sz="quarter" idx="11"/>
          </p:nvPr>
        </p:nvSpPr>
        <p:spPr/>
        <p:txBody>
          <a:bodyPr/>
          <a:lstStyle/>
          <a:p>
            <a:endParaRPr lang="en-SE"/>
          </a:p>
        </p:txBody>
      </p:sp>
      <p:sp>
        <p:nvSpPr>
          <p:cNvPr id="6" name="Slide Number Placeholder 5">
            <a:extLst>
              <a:ext uri="{FF2B5EF4-FFF2-40B4-BE49-F238E27FC236}">
                <a16:creationId xmlns:a16="http://schemas.microsoft.com/office/drawing/2014/main" id="{703EB9F1-21FA-48DE-AD3C-7C7BEA092198}"/>
              </a:ext>
            </a:extLst>
          </p:cNvPr>
          <p:cNvSpPr>
            <a:spLocks noGrp="1"/>
          </p:cNvSpPr>
          <p:nvPr>
            <p:ph type="sldNum" sz="quarter" idx="12"/>
          </p:nvPr>
        </p:nvSpPr>
        <p:spPr/>
        <p:txBody>
          <a:bodyPr/>
          <a:lstStyle/>
          <a:p>
            <a:fld id="{B9B469ED-6CED-408E-9177-2B267520B842}" type="slidenum">
              <a:rPr lang="en-SE" smtClean="0"/>
              <a:t>‹#›</a:t>
            </a:fld>
            <a:endParaRPr lang="en-SE"/>
          </a:p>
        </p:txBody>
      </p:sp>
    </p:spTree>
    <p:extLst>
      <p:ext uri="{BB962C8B-B14F-4D97-AF65-F5344CB8AC3E}">
        <p14:creationId xmlns:p14="http://schemas.microsoft.com/office/powerpoint/2010/main" val="4715149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834BE1-41DB-42BB-8364-833CE428FCC6}"/>
              </a:ext>
            </a:extLst>
          </p:cNvPr>
          <p:cNvSpPr>
            <a:spLocks noGrp="1"/>
          </p:cNvSpPr>
          <p:nvPr>
            <p:ph type="title"/>
          </p:nvPr>
        </p:nvSpPr>
        <p:spPr/>
        <p:txBody>
          <a:bodyPr/>
          <a:lstStyle/>
          <a:p>
            <a:r>
              <a:rPr lang="en-US"/>
              <a:t>Click to edit Master title style</a:t>
            </a:r>
            <a:endParaRPr lang="en-SE"/>
          </a:p>
        </p:txBody>
      </p:sp>
      <p:sp>
        <p:nvSpPr>
          <p:cNvPr id="3" name="Content Placeholder 2">
            <a:extLst>
              <a:ext uri="{FF2B5EF4-FFF2-40B4-BE49-F238E27FC236}">
                <a16:creationId xmlns:a16="http://schemas.microsoft.com/office/drawing/2014/main" id="{A85B55D7-3533-4602-A5E2-1500C39A9929}"/>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SE"/>
          </a:p>
        </p:txBody>
      </p:sp>
      <p:sp>
        <p:nvSpPr>
          <p:cNvPr id="4" name="Date Placeholder 3">
            <a:extLst>
              <a:ext uri="{FF2B5EF4-FFF2-40B4-BE49-F238E27FC236}">
                <a16:creationId xmlns:a16="http://schemas.microsoft.com/office/drawing/2014/main" id="{6B812046-8A12-4D9F-B9F4-59510341D712}"/>
              </a:ext>
            </a:extLst>
          </p:cNvPr>
          <p:cNvSpPr>
            <a:spLocks noGrp="1"/>
          </p:cNvSpPr>
          <p:nvPr>
            <p:ph type="dt" sz="half" idx="10"/>
          </p:nvPr>
        </p:nvSpPr>
        <p:spPr/>
        <p:txBody>
          <a:bodyPr/>
          <a:lstStyle/>
          <a:p>
            <a:fld id="{6157C340-11DA-4148-9A3D-834203832B9A}" type="datetimeFigureOut">
              <a:rPr lang="en-SE" smtClean="0"/>
              <a:t>2021-01-11</a:t>
            </a:fld>
            <a:endParaRPr lang="en-SE"/>
          </a:p>
        </p:txBody>
      </p:sp>
      <p:sp>
        <p:nvSpPr>
          <p:cNvPr id="5" name="Footer Placeholder 4">
            <a:extLst>
              <a:ext uri="{FF2B5EF4-FFF2-40B4-BE49-F238E27FC236}">
                <a16:creationId xmlns:a16="http://schemas.microsoft.com/office/drawing/2014/main" id="{B987F950-0D51-4DFC-A684-2D868AACE02D}"/>
              </a:ext>
            </a:extLst>
          </p:cNvPr>
          <p:cNvSpPr>
            <a:spLocks noGrp="1"/>
          </p:cNvSpPr>
          <p:nvPr>
            <p:ph type="ftr" sz="quarter" idx="11"/>
          </p:nvPr>
        </p:nvSpPr>
        <p:spPr/>
        <p:txBody>
          <a:bodyPr/>
          <a:lstStyle/>
          <a:p>
            <a:endParaRPr lang="en-SE"/>
          </a:p>
        </p:txBody>
      </p:sp>
      <p:sp>
        <p:nvSpPr>
          <p:cNvPr id="6" name="Slide Number Placeholder 5">
            <a:extLst>
              <a:ext uri="{FF2B5EF4-FFF2-40B4-BE49-F238E27FC236}">
                <a16:creationId xmlns:a16="http://schemas.microsoft.com/office/drawing/2014/main" id="{2CB62B48-78E6-4FB9-A563-DD80D2F920E0}"/>
              </a:ext>
            </a:extLst>
          </p:cNvPr>
          <p:cNvSpPr>
            <a:spLocks noGrp="1"/>
          </p:cNvSpPr>
          <p:nvPr>
            <p:ph type="sldNum" sz="quarter" idx="12"/>
          </p:nvPr>
        </p:nvSpPr>
        <p:spPr/>
        <p:txBody>
          <a:bodyPr/>
          <a:lstStyle/>
          <a:p>
            <a:fld id="{B9B469ED-6CED-408E-9177-2B267520B842}" type="slidenum">
              <a:rPr lang="en-SE" smtClean="0"/>
              <a:t>‹#›</a:t>
            </a:fld>
            <a:endParaRPr lang="en-SE"/>
          </a:p>
        </p:txBody>
      </p:sp>
    </p:spTree>
    <p:extLst>
      <p:ext uri="{BB962C8B-B14F-4D97-AF65-F5344CB8AC3E}">
        <p14:creationId xmlns:p14="http://schemas.microsoft.com/office/powerpoint/2010/main" val="18466132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2D3B3E-D479-41DA-A30C-D0642CACFFB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SE"/>
          </a:p>
        </p:txBody>
      </p:sp>
      <p:sp>
        <p:nvSpPr>
          <p:cNvPr id="3" name="Text Placeholder 2">
            <a:extLst>
              <a:ext uri="{FF2B5EF4-FFF2-40B4-BE49-F238E27FC236}">
                <a16:creationId xmlns:a16="http://schemas.microsoft.com/office/drawing/2014/main" id="{78205B07-5BDB-4F41-8A7A-724D9500AE6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4184DE92-DF21-41ED-BEE7-030BCEA60BD0}"/>
              </a:ext>
            </a:extLst>
          </p:cNvPr>
          <p:cNvSpPr>
            <a:spLocks noGrp="1"/>
          </p:cNvSpPr>
          <p:nvPr>
            <p:ph type="dt" sz="half" idx="10"/>
          </p:nvPr>
        </p:nvSpPr>
        <p:spPr/>
        <p:txBody>
          <a:bodyPr/>
          <a:lstStyle/>
          <a:p>
            <a:fld id="{6157C340-11DA-4148-9A3D-834203832B9A}" type="datetimeFigureOut">
              <a:rPr lang="en-SE" smtClean="0"/>
              <a:t>2021-01-11</a:t>
            </a:fld>
            <a:endParaRPr lang="en-SE"/>
          </a:p>
        </p:txBody>
      </p:sp>
      <p:sp>
        <p:nvSpPr>
          <p:cNvPr id="5" name="Footer Placeholder 4">
            <a:extLst>
              <a:ext uri="{FF2B5EF4-FFF2-40B4-BE49-F238E27FC236}">
                <a16:creationId xmlns:a16="http://schemas.microsoft.com/office/drawing/2014/main" id="{8F8AC425-9131-47D9-AD8F-477778E68E42}"/>
              </a:ext>
            </a:extLst>
          </p:cNvPr>
          <p:cNvSpPr>
            <a:spLocks noGrp="1"/>
          </p:cNvSpPr>
          <p:nvPr>
            <p:ph type="ftr" sz="quarter" idx="11"/>
          </p:nvPr>
        </p:nvSpPr>
        <p:spPr/>
        <p:txBody>
          <a:bodyPr/>
          <a:lstStyle/>
          <a:p>
            <a:endParaRPr lang="en-SE"/>
          </a:p>
        </p:txBody>
      </p:sp>
      <p:sp>
        <p:nvSpPr>
          <p:cNvPr id="6" name="Slide Number Placeholder 5">
            <a:extLst>
              <a:ext uri="{FF2B5EF4-FFF2-40B4-BE49-F238E27FC236}">
                <a16:creationId xmlns:a16="http://schemas.microsoft.com/office/drawing/2014/main" id="{101082EF-1194-4C6A-93E9-1C1F15AC80EC}"/>
              </a:ext>
            </a:extLst>
          </p:cNvPr>
          <p:cNvSpPr>
            <a:spLocks noGrp="1"/>
          </p:cNvSpPr>
          <p:nvPr>
            <p:ph type="sldNum" sz="quarter" idx="12"/>
          </p:nvPr>
        </p:nvSpPr>
        <p:spPr/>
        <p:txBody>
          <a:bodyPr/>
          <a:lstStyle/>
          <a:p>
            <a:fld id="{B9B469ED-6CED-408E-9177-2B267520B842}" type="slidenum">
              <a:rPr lang="en-SE" smtClean="0"/>
              <a:t>‹#›</a:t>
            </a:fld>
            <a:endParaRPr lang="en-SE"/>
          </a:p>
        </p:txBody>
      </p:sp>
    </p:spTree>
    <p:extLst>
      <p:ext uri="{BB962C8B-B14F-4D97-AF65-F5344CB8AC3E}">
        <p14:creationId xmlns:p14="http://schemas.microsoft.com/office/powerpoint/2010/main" val="30450416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1B3696-CD0B-42EC-BA0A-8C3CBC73B8C3}"/>
              </a:ext>
            </a:extLst>
          </p:cNvPr>
          <p:cNvSpPr>
            <a:spLocks noGrp="1"/>
          </p:cNvSpPr>
          <p:nvPr>
            <p:ph type="title"/>
          </p:nvPr>
        </p:nvSpPr>
        <p:spPr/>
        <p:txBody>
          <a:bodyPr/>
          <a:lstStyle/>
          <a:p>
            <a:r>
              <a:rPr lang="en-US"/>
              <a:t>Click to edit Master title style</a:t>
            </a:r>
            <a:endParaRPr lang="en-SE"/>
          </a:p>
        </p:txBody>
      </p:sp>
      <p:sp>
        <p:nvSpPr>
          <p:cNvPr id="3" name="Content Placeholder 2">
            <a:extLst>
              <a:ext uri="{FF2B5EF4-FFF2-40B4-BE49-F238E27FC236}">
                <a16:creationId xmlns:a16="http://schemas.microsoft.com/office/drawing/2014/main" id="{6021179A-0282-4C72-8E2C-A368E3E77021}"/>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SE"/>
          </a:p>
        </p:txBody>
      </p:sp>
      <p:sp>
        <p:nvSpPr>
          <p:cNvPr id="4" name="Content Placeholder 3">
            <a:extLst>
              <a:ext uri="{FF2B5EF4-FFF2-40B4-BE49-F238E27FC236}">
                <a16:creationId xmlns:a16="http://schemas.microsoft.com/office/drawing/2014/main" id="{21E1AA55-36A4-43E0-8C66-8E088F70DD85}"/>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SE"/>
          </a:p>
        </p:txBody>
      </p:sp>
      <p:sp>
        <p:nvSpPr>
          <p:cNvPr id="5" name="Date Placeholder 4">
            <a:extLst>
              <a:ext uri="{FF2B5EF4-FFF2-40B4-BE49-F238E27FC236}">
                <a16:creationId xmlns:a16="http://schemas.microsoft.com/office/drawing/2014/main" id="{9AFA1D42-64B5-4B12-8A9B-07FFA8FB5678}"/>
              </a:ext>
            </a:extLst>
          </p:cNvPr>
          <p:cNvSpPr>
            <a:spLocks noGrp="1"/>
          </p:cNvSpPr>
          <p:nvPr>
            <p:ph type="dt" sz="half" idx="10"/>
          </p:nvPr>
        </p:nvSpPr>
        <p:spPr/>
        <p:txBody>
          <a:bodyPr/>
          <a:lstStyle/>
          <a:p>
            <a:fld id="{6157C340-11DA-4148-9A3D-834203832B9A}" type="datetimeFigureOut">
              <a:rPr lang="en-SE" smtClean="0"/>
              <a:t>2021-01-11</a:t>
            </a:fld>
            <a:endParaRPr lang="en-SE"/>
          </a:p>
        </p:txBody>
      </p:sp>
      <p:sp>
        <p:nvSpPr>
          <p:cNvPr id="6" name="Footer Placeholder 5">
            <a:extLst>
              <a:ext uri="{FF2B5EF4-FFF2-40B4-BE49-F238E27FC236}">
                <a16:creationId xmlns:a16="http://schemas.microsoft.com/office/drawing/2014/main" id="{895DDD99-50BE-40BC-A88E-ED705C22F15B}"/>
              </a:ext>
            </a:extLst>
          </p:cNvPr>
          <p:cNvSpPr>
            <a:spLocks noGrp="1"/>
          </p:cNvSpPr>
          <p:nvPr>
            <p:ph type="ftr" sz="quarter" idx="11"/>
          </p:nvPr>
        </p:nvSpPr>
        <p:spPr/>
        <p:txBody>
          <a:bodyPr/>
          <a:lstStyle/>
          <a:p>
            <a:endParaRPr lang="en-SE"/>
          </a:p>
        </p:txBody>
      </p:sp>
      <p:sp>
        <p:nvSpPr>
          <p:cNvPr id="7" name="Slide Number Placeholder 6">
            <a:extLst>
              <a:ext uri="{FF2B5EF4-FFF2-40B4-BE49-F238E27FC236}">
                <a16:creationId xmlns:a16="http://schemas.microsoft.com/office/drawing/2014/main" id="{98B2B8D7-0172-4F9D-A7C6-158311E8530E}"/>
              </a:ext>
            </a:extLst>
          </p:cNvPr>
          <p:cNvSpPr>
            <a:spLocks noGrp="1"/>
          </p:cNvSpPr>
          <p:nvPr>
            <p:ph type="sldNum" sz="quarter" idx="12"/>
          </p:nvPr>
        </p:nvSpPr>
        <p:spPr/>
        <p:txBody>
          <a:bodyPr/>
          <a:lstStyle/>
          <a:p>
            <a:fld id="{B9B469ED-6CED-408E-9177-2B267520B842}" type="slidenum">
              <a:rPr lang="en-SE" smtClean="0"/>
              <a:t>‹#›</a:t>
            </a:fld>
            <a:endParaRPr lang="en-SE"/>
          </a:p>
        </p:txBody>
      </p:sp>
    </p:spTree>
    <p:extLst>
      <p:ext uri="{BB962C8B-B14F-4D97-AF65-F5344CB8AC3E}">
        <p14:creationId xmlns:p14="http://schemas.microsoft.com/office/powerpoint/2010/main" val="28287664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80C4CB-CEB5-4B38-96E6-B11C02DA26DD}"/>
              </a:ext>
            </a:extLst>
          </p:cNvPr>
          <p:cNvSpPr>
            <a:spLocks noGrp="1"/>
          </p:cNvSpPr>
          <p:nvPr>
            <p:ph type="title"/>
          </p:nvPr>
        </p:nvSpPr>
        <p:spPr>
          <a:xfrm>
            <a:off x="839788" y="365125"/>
            <a:ext cx="10515600" cy="1325563"/>
          </a:xfrm>
        </p:spPr>
        <p:txBody>
          <a:bodyPr/>
          <a:lstStyle/>
          <a:p>
            <a:r>
              <a:rPr lang="en-US"/>
              <a:t>Click to edit Master title style</a:t>
            </a:r>
            <a:endParaRPr lang="en-SE"/>
          </a:p>
        </p:txBody>
      </p:sp>
      <p:sp>
        <p:nvSpPr>
          <p:cNvPr id="3" name="Text Placeholder 2">
            <a:extLst>
              <a:ext uri="{FF2B5EF4-FFF2-40B4-BE49-F238E27FC236}">
                <a16:creationId xmlns:a16="http://schemas.microsoft.com/office/drawing/2014/main" id="{64644C9B-EC9E-4B51-AA7E-7078321A0F1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E9219B90-95E3-4B29-ACCB-D260E52E91E8}"/>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SE"/>
          </a:p>
        </p:txBody>
      </p:sp>
      <p:sp>
        <p:nvSpPr>
          <p:cNvPr id="5" name="Text Placeholder 4">
            <a:extLst>
              <a:ext uri="{FF2B5EF4-FFF2-40B4-BE49-F238E27FC236}">
                <a16:creationId xmlns:a16="http://schemas.microsoft.com/office/drawing/2014/main" id="{3708D04F-996D-4686-86DE-71E2DC3D31F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487543D7-BDA5-4718-9EA8-4955487CD1EA}"/>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SE"/>
          </a:p>
        </p:txBody>
      </p:sp>
      <p:sp>
        <p:nvSpPr>
          <p:cNvPr id="7" name="Date Placeholder 6">
            <a:extLst>
              <a:ext uri="{FF2B5EF4-FFF2-40B4-BE49-F238E27FC236}">
                <a16:creationId xmlns:a16="http://schemas.microsoft.com/office/drawing/2014/main" id="{1433AD44-770A-467E-AD16-5F04339F93DE}"/>
              </a:ext>
            </a:extLst>
          </p:cNvPr>
          <p:cNvSpPr>
            <a:spLocks noGrp="1"/>
          </p:cNvSpPr>
          <p:nvPr>
            <p:ph type="dt" sz="half" idx="10"/>
          </p:nvPr>
        </p:nvSpPr>
        <p:spPr/>
        <p:txBody>
          <a:bodyPr/>
          <a:lstStyle/>
          <a:p>
            <a:fld id="{6157C340-11DA-4148-9A3D-834203832B9A}" type="datetimeFigureOut">
              <a:rPr lang="en-SE" smtClean="0"/>
              <a:t>2021-01-11</a:t>
            </a:fld>
            <a:endParaRPr lang="en-SE"/>
          </a:p>
        </p:txBody>
      </p:sp>
      <p:sp>
        <p:nvSpPr>
          <p:cNvPr id="8" name="Footer Placeholder 7">
            <a:extLst>
              <a:ext uri="{FF2B5EF4-FFF2-40B4-BE49-F238E27FC236}">
                <a16:creationId xmlns:a16="http://schemas.microsoft.com/office/drawing/2014/main" id="{C9E3A3B5-143F-467B-99A0-E90512082E4F}"/>
              </a:ext>
            </a:extLst>
          </p:cNvPr>
          <p:cNvSpPr>
            <a:spLocks noGrp="1"/>
          </p:cNvSpPr>
          <p:nvPr>
            <p:ph type="ftr" sz="quarter" idx="11"/>
          </p:nvPr>
        </p:nvSpPr>
        <p:spPr/>
        <p:txBody>
          <a:bodyPr/>
          <a:lstStyle/>
          <a:p>
            <a:endParaRPr lang="en-SE"/>
          </a:p>
        </p:txBody>
      </p:sp>
      <p:sp>
        <p:nvSpPr>
          <p:cNvPr id="9" name="Slide Number Placeholder 8">
            <a:extLst>
              <a:ext uri="{FF2B5EF4-FFF2-40B4-BE49-F238E27FC236}">
                <a16:creationId xmlns:a16="http://schemas.microsoft.com/office/drawing/2014/main" id="{80005743-167F-469D-91CC-E8C07174F100}"/>
              </a:ext>
            </a:extLst>
          </p:cNvPr>
          <p:cNvSpPr>
            <a:spLocks noGrp="1"/>
          </p:cNvSpPr>
          <p:nvPr>
            <p:ph type="sldNum" sz="quarter" idx="12"/>
          </p:nvPr>
        </p:nvSpPr>
        <p:spPr/>
        <p:txBody>
          <a:bodyPr/>
          <a:lstStyle/>
          <a:p>
            <a:fld id="{B9B469ED-6CED-408E-9177-2B267520B842}" type="slidenum">
              <a:rPr lang="en-SE" smtClean="0"/>
              <a:t>‹#›</a:t>
            </a:fld>
            <a:endParaRPr lang="en-SE"/>
          </a:p>
        </p:txBody>
      </p:sp>
    </p:spTree>
    <p:extLst>
      <p:ext uri="{BB962C8B-B14F-4D97-AF65-F5344CB8AC3E}">
        <p14:creationId xmlns:p14="http://schemas.microsoft.com/office/powerpoint/2010/main" val="39159271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48AECC-2C40-4517-8439-47610411437C}"/>
              </a:ext>
            </a:extLst>
          </p:cNvPr>
          <p:cNvSpPr>
            <a:spLocks noGrp="1"/>
          </p:cNvSpPr>
          <p:nvPr>
            <p:ph type="title"/>
          </p:nvPr>
        </p:nvSpPr>
        <p:spPr/>
        <p:txBody>
          <a:bodyPr/>
          <a:lstStyle/>
          <a:p>
            <a:r>
              <a:rPr lang="en-US"/>
              <a:t>Click to edit Master title style</a:t>
            </a:r>
            <a:endParaRPr lang="en-SE"/>
          </a:p>
        </p:txBody>
      </p:sp>
      <p:sp>
        <p:nvSpPr>
          <p:cNvPr id="3" name="Date Placeholder 2">
            <a:extLst>
              <a:ext uri="{FF2B5EF4-FFF2-40B4-BE49-F238E27FC236}">
                <a16:creationId xmlns:a16="http://schemas.microsoft.com/office/drawing/2014/main" id="{9F24C1E7-581E-42E2-8352-8A7AEAC9A623}"/>
              </a:ext>
            </a:extLst>
          </p:cNvPr>
          <p:cNvSpPr>
            <a:spLocks noGrp="1"/>
          </p:cNvSpPr>
          <p:nvPr>
            <p:ph type="dt" sz="half" idx="10"/>
          </p:nvPr>
        </p:nvSpPr>
        <p:spPr/>
        <p:txBody>
          <a:bodyPr/>
          <a:lstStyle/>
          <a:p>
            <a:fld id="{6157C340-11DA-4148-9A3D-834203832B9A}" type="datetimeFigureOut">
              <a:rPr lang="en-SE" smtClean="0"/>
              <a:t>2021-01-11</a:t>
            </a:fld>
            <a:endParaRPr lang="en-SE"/>
          </a:p>
        </p:txBody>
      </p:sp>
      <p:sp>
        <p:nvSpPr>
          <p:cNvPr id="4" name="Footer Placeholder 3">
            <a:extLst>
              <a:ext uri="{FF2B5EF4-FFF2-40B4-BE49-F238E27FC236}">
                <a16:creationId xmlns:a16="http://schemas.microsoft.com/office/drawing/2014/main" id="{3E75FC9A-9F85-4D27-8559-FC55937BF6C9}"/>
              </a:ext>
            </a:extLst>
          </p:cNvPr>
          <p:cNvSpPr>
            <a:spLocks noGrp="1"/>
          </p:cNvSpPr>
          <p:nvPr>
            <p:ph type="ftr" sz="quarter" idx="11"/>
          </p:nvPr>
        </p:nvSpPr>
        <p:spPr/>
        <p:txBody>
          <a:bodyPr/>
          <a:lstStyle/>
          <a:p>
            <a:endParaRPr lang="en-SE"/>
          </a:p>
        </p:txBody>
      </p:sp>
      <p:sp>
        <p:nvSpPr>
          <p:cNvPr id="5" name="Slide Number Placeholder 4">
            <a:extLst>
              <a:ext uri="{FF2B5EF4-FFF2-40B4-BE49-F238E27FC236}">
                <a16:creationId xmlns:a16="http://schemas.microsoft.com/office/drawing/2014/main" id="{A032F810-F4FC-4FFD-8AAD-903FBC55CDED}"/>
              </a:ext>
            </a:extLst>
          </p:cNvPr>
          <p:cNvSpPr>
            <a:spLocks noGrp="1"/>
          </p:cNvSpPr>
          <p:nvPr>
            <p:ph type="sldNum" sz="quarter" idx="12"/>
          </p:nvPr>
        </p:nvSpPr>
        <p:spPr/>
        <p:txBody>
          <a:bodyPr/>
          <a:lstStyle/>
          <a:p>
            <a:fld id="{B9B469ED-6CED-408E-9177-2B267520B842}" type="slidenum">
              <a:rPr lang="en-SE" smtClean="0"/>
              <a:t>‹#›</a:t>
            </a:fld>
            <a:endParaRPr lang="en-SE"/>
          </a:p>
        </p:txBody>
      </p:sp>
    </p:spTree>
    <p:extLst>
      <p:ext uri="{BB962C8B-B14F-4D97-AF65-F5344CB8AC3E}">
        <p14:creationId xmlns:p14="http://schemas.microsoft.com/office/powerpoint/2010/main" val="9183516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C486BCB-D946-45CC-8EE6-51ACC9348835}"/>
              </a:ext>
            </a:extLst>
          </p:cNvPr>
          <p:cNvSpPr>
            <a:spLocks noGrp="1"/>
          </p:cNvSpPr>
          <p:nvPr>
            <p:ph type="dt" sz="half" idx="10"/>
          </p:nvPr>
        </p:nvSpPr>
        <p:spPr/>
        <p:txBody>
          <a:bodyPr/>
          <a:lstStyle/>
          <a:p>
            <a:fld id="{6157C340-11DA-4148-9A3D-834203832B9A}" type="datetimeFigureOut">
              <a:rPr lang="en-SE" smtClean="0"/>
              <a:t>2021-01-11</a:t>
            </a:fld>
            <a:endParaRPr lang="en-SE"/>
          </a:p>
        </p:txBody>
      </p:sp>
      <p:sp>
        <p:nvSpPr>
          <p:cNvPr id="3" name="Footer Placeholder 2">
            <a:extLst>
              <a:ext uri="{FF2B5EF4-FFF2-40B4-BE49-F238E27FC236}">
                <a16:creationId xmlns:a16="http://schemas.microsoft.com/office/drawing/2014/main" id="{30CC3A4D-8102-4EAE-988F-22B4FE374236}"/>
              </a:ext>
            </a:extLst>
          </p:cNvPr>
          <p:cNvSpPr>
            <a:spLocks noGrp="1"/>
          </p:cNvSpPr>
          <p:nvPr>
            <p:ph type="ftr" sz="quarter" idx="11"/>
          </p:nvPr>
        </p:nvSpPr>
        <p:spPr/>
        <p:txBody>
          <a:bodyPr/>
          <a:lstStyle/>
          <a:p>
            <a:endParaRPr lang="en-SE"/>
          </a:p>
        </p:txBody>
      </p:sp>
      <p:sp>
        <p:nvSpPr>
          <p:cNvPr id="4" name="Slide Number Placeholder 3">
            <a:extLst>
              <a:ext uri="{FF2B5EF4-FFF2-40B4-BE49-F238E27FC236}">
                <a16:creationId xmlns:a16="http://schemas.microsoft.com/office/drawing/2014/main" id="{8581F48A-49C4-47AB-99AE-D368AC1DC355}"/>
              </a:ext>
            </a:extLst>
          </p:cNvPr>
          <p:cNvSpPr>
            <a:spLocks noGrp="1"/>
          </p:cNvSpPr>
          <p:nvPr>
            <p:ph type="sldNum" sz="quarter" idx="12"/>
          </p:nvPr>
        </p:nvSpPr>
        <p:spPr/>
        <p:txBody>
          <a:bodyPr/>
          <a:lstStyle/>
          <a:p>
            <a:fld id="{B9B469ED-6CED-408E-9177-2B267520B842}" type="slidenum">
              <a:rPr lang="en-SE" smtClean="0"/>
              <a:t>‹#›</a:t>
            </a:fld>
            <a:endParaRPr lang="en-SE"/>
          </a:p>
        </p:txBody>
      </p:sp>
    </p:spTree>
    <p:extLst>
      <p:ext uri="{BB962C8B-B14F-4D97-AF65-F5344CB8AC3E}">
        <p14:creationId xmlns:p14="http://schemas.microsoft.com/office/powerpoint/2010/main" val="36971782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CB6293-4624-4C20-9DC0-37405FC0031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E"/>
          </a:p>
        </p:txBody>
      </p:sp>
      <p:sp>
        <p:nvSpPr>
          <p:cNvPr id="3" name="Content Placeholder 2">
            <a:extLst>
              <a:ext uri="{FF2B5EF4-FFF2-40B4-BE49-F238E27FC236}">
                <a16:creationId xmlns:a16="http://schemas.microsoft.com/office/drawing/2014/main" id="{7FC79691-5D89-4678-8EB5-7B50163AB4F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SE"/>
          </a:p>
        </p:txBody>
      </p:sp>
      <p:sp>
        <p:nvSpPr>
          <p:cNvPr id="4" name="Text Placeholder 3">
            <a:extLst>
              <a:ext uri="{FF2B5EF4-FFF2-40B4-BE49-F238E27FC236}">
                <a16:creationId xmlns:a16="http://schemas.microsoft.com/office/drawing/2014/main" id="{6C9D0AB2-56F7-451B-9F82-20D54DDF8AF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4291BA9D-9F07-4F4F-8405-D90EE67B77A1}"/>
              </a:ext>
            </a:extLst>
          </p:cNvPr>
          <p:cNvSpPr>
            <a:spLocks noGrp="1"/>
          </p:cNvSpPr>
          <p:nvPr>
            <p:ph type="dt" sz="half" idx="10"/>
          </p:nvPr>
        </p:nvSpPr>
        <p:spPr/>
        <p:txBody>
          <a:bodyPr/>
          <a:lstStyle/>
          <a:p>
            <a:fld id="{6157C340-11DA-4148-9A3D-834203832B9A}" type="datetimeFigureOut">
              <a:rPr lang="en-SE" smtClean="0"/>
              <a:t>2021-01-11</a:t>
            </a:fld>
            <a:endParaRPr lang="en-SE"/>
          </a:p>
        </p:txBody>
      </p:sp>
      <p:sp>
        <p:nvSpPr>
          <p:cNvPr id="6" name="Footer Placeholder 5">
            <a:extLst>
              <a:ext uri="{FF2B5EF4-FFF2-40B4-BE49-F238E27FC236}">
                <a16:creationId xmlns:a16="http://schemas.microsoft.com/office/drawing/2014/main" id="{AC041305-5C9D-45D4-97CA-DA85116E5863}"/>
              </a:ext>
            </a:extLst>
          </p:cNvPr>
          <p:cNvSpPr>
            <a:spLocks noGrp="1"/>
          </p:cNvSpPr>
          <p:nvPr>
            <p:ph type="ftr" sz="quarter" idx="11"/>
          </p:nvPr>
        </p:nvSpPr>
        <p:spPr/>
        <p:txBody>
          <a:bodyPr/>
          <a:lstStyle/>
          <a:p>
            <a:endParaRPr lang="en-SE"/>
          </a:p>
        </p:txBody>
      </p:sp>
      <p:sp>
        <p:nvSpPr>
          <p:cNvPr id="7" name="Slide Number Placeholder 6">
            <a:extLst>
              <a:ext uri="{FF2B5EF4-FFF2-40B4-BE49-F238E27FC236}">
                <a16:creationId xmlns:a16="http://schemas.microsoft.com/office/drawing/2014/main" id="{A9A8A974-8027-418F-A1C4-232CC36A9005}"/>
              </a:ext>
            </a:extLst>
          </p:cNvPr>
          <p:cNvSpPr>
            <a:spLocks noGrp="1"/>
          </p:cNvSpPr>
          <p:nvPr>
            <p:ph type="sldNum" sz="quarter" idx="12"/>
          </p:nvPr>
        </p:nvSpPr>
        <p:spPr/>
        <p:txBody>
          <a:bodyPr/>
          <a:lstStyle/>
          <a:p>
            <a:fld id="{B9B469ED-6CED-408E-9177-2B267520B842}" type="slidenum">
              <a:rPr lang="en-SE" smtClean="0"/>
              <a:t>‹#›</a:t>
            </a:fld>
            <a:endParaRPr lang="en-SE"/>
          </a:p>
        </p:txBody>
      </p:sp>
    </p:spTree>
    <p:extLst>
      <p:ext uri="{BB962C8B-B14F-4D97-AF65-F5344CB8AC3E}">
        <p14:creationId xmlns:p14="http://schemas.microsoft.com/office/powerpoint/2010/main" val="24449440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82CA49-5BAD-494C-8094-AEC20CDDD9A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E"/>
          </a:p>
        </p:txBody>
      </p:sp>
      <p:sp>
        <p:nvSpPr>
          <p:cNvPr id="3" name="Picture Placeholder 2">
            <a:extLst>
              <a:ext uri="{FF2B5EF4-FFF2-40B4-BE49-F238E27FC236}">
                <a16:creationId xmlns:a16="http://schemas.microsoft.com/office/drawing/2014/main" id="{0B754B4D-6E39-48AF-9418-E783BCD1055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SE"/>
          </a:p>
        </p:txBody>
      </p:sp>
      <p:sp>
        <p:nvSpPr>
          <p:cNvPr id="4" name="Text Placeholder 3">
            <a:extLst>
              <a:ext uri="{FF2B5EF4-FFF2-40B4-BE49-F238E27FC236}">
                <a16:creationId xmlns:a16="http://schemas.microsoft.com/office/drawing/2014/main" id="{31857F59-494D-476E-A577-3EF4ADAFBA8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414201D-6612-479A-A2EB-948629CC1CBB}"/>
              </a:ext>
            </a:extLst>
          </p:cNvPr>
          <p:cNvSpPr>
            <a:spLocks noGrp="1"/>
          </p:cNvSpPr>
          <p:nvPr>
            <p:ph type="dt" sz="half" idx="10"/>
          </p:nvPr>
        </p:nvSpPr>
        <p:spPr/>
        <p:txBody>
          <a:bodyPr/>
          <a:lstStyle/>
          <a:p>
            <a:fld id="{6157C340-11DA-4148-9A3D-834203832B9A}" type="datetimeFigureOut">
              <a:rPr lang="en-SE" smtClean="0"/>
              <a:t>2021-01-11</a:t>
            </a:fld>
            <a:endParaRPr lang="en-SE"/>
          </a:p>
        </p:txBody>
      </p:sp>
      <p:sp>
        <p:nvSpPr>
          <p:cNvPr id="6" name="Footer Placeholder 5">
            <a:extLst>
              <a:ext uri="{FF2B5EF4-FFF2-40B4-BE49-F238E27FC236}">
                <a16:creationId xmlns:a16="http://schemas.microsoft.com/office/drawing/2014/main" id="{5C4B4FD4-2E38-4831-87A4-43BDD5A106B4}"/>
              </a:ext>
            </a:extLst>
          </p:cNvPr>
          <p:cNvSpPr>
            <a:spLocks noGrp="1"/>
          </p:cNvSpPr>
          <p:nvPr>
            <p:ph type="ftr" sz="quarter" idx="11"/>
          </p:nvPr>
        </p:nvSpPr>
        <p:spPr/>
        <p:txBody>
          <a:bodyPr/>
          <a:lstStyle/>
          <a:p>
            <a:endParaRPr lang="en-SE"/>
          </a:p>
        </p:txBody>
      </p:sp>
      <p:sp>
        <p:nvSpPr>
          <p:cNvPr id="7" name="Slide Number Placeholder 6">
            <a:extLst>
              <a:ext uri="{FF2B5EF4-FFF2-40B4-BE49-F238E27FC236}">
                <a16:creationId xmlns:a16="http://schemas.microsoft.com/office/drawing/2014/main" id="{BC4944AA-4F6B-43CC-AAFF-D563CF5A15E9}"/>
              </a:ext>
            </a:extLst>
          </p:cNvPr>
          <p:cNvSpPr>
            <a:spLocks noGrp="1"/>
          </p:cNvSpPr>
          <p:nvPr>
            <p:ph type="sldNum" sz="quarter" idx="12"/>
          </p:nvPr>
        </p:nvSpPr>
        <p:spPr/>
        <p:txBody>
          <a:bodyPr/>
          <a:lstStyle/>
          <a:p>
            <a:fld id="{B9B469ED-6CED-408E-9177-2B267520B842}" type="slidenum">
              <a:rPr lang="en-SE" smtClean="0"/>
              <a:t>‹#›</a:t>
            </a:fld>
            <a:endParaRPr lang="en-SE"/>
          </a:p>
        </p:txBody>
      </p:sp>
    </p:spTree>
    <p:extLst>
      <p:ext uri="{BB962C8B-B14F-4D97-AF65-F5344CB8AC3E}">
        <p14:creationId xmlns:p14="http://schemas.microsoft.com/office/powerpoint/2010/main" val="30646319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5FDD23D-75D5-490A-B1FD-BB914FE1F89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SE"/>
          </a:p>
        </p:txBody>
      </p:sp>
      <p:sp>
        <p:nvSpPr>
          <p:cNvPr id="3" name="Text Placeholder 2">
            <a:extLst>
              <a:ext uri="{FF2B5EF4-FFF2-40B4-BE49-F238E27FC236}">
                <a16:creationId xmlns:a16="http://schemas.microsoft.com/office/drawing/2014/main" id="{71268B20-F64F-4AD6-AE42-A58BB50614B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SE"/>
          </a:p>
        </p:txBody>
      </p:sp>
      <p:sp>
        <p:nvSpPr>
          <p:cNvPr id="4" name="Date Placeholder 3">
            <a:extLst>
              <a:ext uri="{FF2B5EF4-FFF2-40B4-BE49-F238E27FC236}">
                <a16:creationId xmlns:a16="http://schemas.microsoft.com/office/drawing/2014/main" id="{84487C8A-6034-4E85-B703-D3DF9B695F0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157C340-11DA-4148-9A3D-834203832B9A}" type="datetimeFigureOut">
              <a:rPr lang="en-SE" smtClean="0"/>
              <a:t>2021-01-11</a:t>
            </a:fld>
            <a:endParaRPr lang="en-SE"/>
          </a:p>
        </p:txBody>
      </p:sp>
      <p:sp>
        <p:nvSpPr>
          <p:cNvPr id="5" name="Footer Placeholder 4">
            <a:extLst>
              <a:ext uri="{FF2B5EF4-FFF2-40B4-BE49-F238E27FC236}">
                <a16:creationId xmlns:a16="http://schemas.microsoft.com/office/drawing/2014/main" id="{3573F423-4A09-4CB7-90B1-D0AA5BB7387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SE"/>
          </a:p>
        </p:txBody>
      </p:sp>
      <p:sp>
        <p:nvSpPr>
          <p:cNvPr id="6" name="Slide Number Placeholder 5">
            <a:extLst>
              <a:ext uri="{FF2B5EF4-FFF2-40B4-BE49-F238E27FC236}">
                <a16:creationId xmlns:a16="http://schemas.microsoft.com/office/drawing/2014/main" id="{B8187CA0-CFBF-4670-8B3F-3FEC17B3E26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9B469ED-6CED-408E-9177-2B267520B842}" type="slidenum">
              <a:rPr lang="en-SE" smtClean="0"/>
              <a:t>‹#›</a:t>
            </a:fld>
            <a:endParaRPr lang="en-SE"/>
          </a:p>
        </p:txBody>
      </p:sp>
    </p:spTree>
    <p:extLst>
      <p:ext uri="{BB962C8B-B14F-4D97-AF65-F5344CB8AC3E}">
        <p14:creationId xmlns:p14="http://schemas.microsoft.com/office/powerpoint/2010/main" val="20452071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image" Target="../media/image18.emf"/><Relationship Id="rId1" Type="http://schemas.openxmlformats.org/officeDocument/2006/relationships/slideLayout" Target="../slideLayouts/slideLayout1.xml"/><Relationship Id="rId4" Type="http://schemas.openxmlformats.org/officeDocument/2006/relationships/image" Target="../media/image20.emf"/></Relationships>
</file>

<file path=ppt/slides/_rels/slide15.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4EF86C6-A26C-4D8B-83A4-823DFD3F36D3}"/>
              </a:ext>
            </a:extLst>
          </p:cNvPr>
          <p:cNvSpPr txBox="1"/>
          <p:nvPr/>
        </p:nvSpPr>
        <p:spPr>
          <a:xfrm>
            <a:off x="2761593" y="1416907"/>
            <a:ext cx="6668813" cy="3231654"/>
          </a:xfrm>
          <a:prstGeom prst="rect">
            <a:avLst/>
          </a:prstGeom>
          <a:noFill/>
        </p:spPr>
        <p:txBody>
          <a:bodyPr wrap="none" rtlCol="0">
            <a:spAutoFit/>
          </a:bodyPr>
          <a:lstStyle/>
          <a:p>
            <a:pPr algn="ctr"/>
            <a:r>
              <a:rPr lang="en-GB" sz="2800" dirty="0">
                <a:solidFill>
                  <a:srgbClr val="FF0000"/>
                </a:solidFill>
                <a:latin typeface="Comic Sans MS" panose="030F0702030302020204" pitchFamily="66" charset="0"/>
              </a:rPr>
              <a:t>Development of a TPC </a:t>
            </a:r>
            <a:r>
              <a:rPr lang="en-GB" sz="2800">
                <a:solidFill>
                  <a:srgbClr val="FF0000"/>
                </a:solidFill>
                <a:latin typeface="Comic Sans MS" panose="030F0702030302020204" pitchFamily="66" charset="0"/>
              </a:rPr>
              <a:t>readout system </a:t>
            </a:r>
            <a:endParaRPr lang="en-GB" sz="2800" dirty="0">
              <a:solidFill>
                <a:srgbClr val="FF0000"/>
              </a:solidFill>
              <a:latin typeface="Comic Sans MS" panose="030F0702030302020204" pitchFamily="66" charset="0"/>
            </a:endParaRPr>
          </a:p>
          <a:p>
            <a:pPr algn="ctr"/>
            <a:r>
              <a:rPr lang="en-GB" sz="2800" dirty="0">
                <a:solidFill>
                  <a:srgbClr val="FF0000"/>
                </a:solidFill>
                <a:latin typeface="Comic Sans MS" panose="030F0702030302020204" pitchFamily="66" charset="0"/>
              </a:rPr>
              <a:t>based on the SALTRO ASIC</a:t>
            </a:r>
          </a:p>
          <a:p>
            <a:pPr algn="ctr"/>
            <a:endParaRPr lang="en-GB" sz="2800" dirty="0">
              <a:solidFill>
                <a:srgbClr val="FF0000"/>
              </a:solidFill>
              <a:latin typeface="Comic Sans MS" panose="030F0702030302020204" pitchFamily="66" charset="0"/>
            </a:endParaRPr>
          </a:p>
          <a:p>
            <a:pPr algn="ctr"/>
            <a:r>
              <a:rPr lang="en-GB" sz="2800" dirty="0">
                <a:solidFill>
                  <a:srgbClr val="FF0000"/>
                </a:solidFill>
                <a:latin typeface="Comic Sans MS" panose="030F0702030302020204" pitchFamily="66" charset="0"/>
              </a:rPr>
              <a:t>A status report</a:t>
            </a:r>
          </a:p>
          <a:p>
            <a:pPr algn="ctr"/>
            <a:r>
              <a:rPr lang="en-GB" sz="2800" dirty="0">
                <a:solidFill>
                  <a:srgbClr val="FF0000"/>
                </a:solidFill>
                <a:latin typeface="Comic Sans MS" panose="030F0702030302020204" pitchFamily="66" charset="0"/>
              </a:rPr>
              <a:t>12.1.2021</a:t>
            </a:r>
          </a:p>
          <a:p>
            <a:pPr algn="ctr"/>
            <a:endParaRPr lang="en-GB" sz="2800" dirty="0">
              <a:solidFill>
                <a:srgbClr val="FF0000"/>
              </a:solidFill>
              <a:latin typeface="Comic Sans MS" panose="030F0702030302020204" pitchFamily="66" charset="0"/>
            </a:endParaRPr>
          </a:p>
          <a:p>
            <a:pPr algn="ctr"/>
            <a:r>
              <a:rPr lang="en-GB" dirty="0">
                <a:solidFill>
                  <a:srgbClr val="FF0000"/>
                </a:solidFill>
                <a:latin typeface="Comic Sans MS" panose="030F0702030302020204" pitchFamily="66" charset="0"/>
              </a:rPr>
              <a:t>Leif </a:t>
            </a:r>
            <a:r>
              <a:rPr lang="en-GB" dirty="0" err="1">
                <a:solidFill>
                  <a:srgbClr val="FF0000"/>
                </a:solidFill>
                <a:latin typeface="Comic Sans MS" panose="030F0702030302020204" pitchFamily="66" charset="0"/>
              </a:rPr>
              <a:t>Jönsson</a:t>
            </a:r>
            <a:endParaRPr lang="en-GB" dirty="0">
              <a:solidFill>
                <a:srgbClr val="FF0000"/>
              </a:solidFill>
              <a:latin typeface="Comic Sans MS" panose="030F0702030302020204" pitchFamily="66" charset="0"/>
            </a:endParaRPr>
          </a:p>
          <a:p>
            <a:pPr algn="ctr"/>
            <a:r>
              <a:rPr lang="en-GB" dirty="0">
                <a:solidFill>
                  <a:srgbClr val="FF0000"/>
                </a:solidFill>
                <a:latin typeface="Comic Sans MS" panose="030F0702030302020204" pitchFamily="66" charset="0"/>
              </a:rPr>
              <a:t>Representing the Lund Group</a:t>
            </a:r>
            <a:endParaRPr lang="en-SE" dirty="0">
              <a:solidFill>
                <a:srgbClr val="FF0000"/>
              </a:solidFill>
              <a:latin typeface="Comic Sans MS" panose="030F0702030302020204" pitchFamily="66" charset="0"/>
            </a:endParaRPr>
          </a:p>
        </p:txBody>
      </p:sp>
    </p:spTree>
    <p:extLst>
      <p:ext uri="{BB962C8B-B14F-4D97-AF65-F5344CB8AC3E}">
        <p14:creationId xmlns:p14="http://schemas.microsoft.com/office/powerpoint/2010/main" val="30689601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BDF3147-0035-435B-AD87-E31EC455264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34194" y="0"/>
            <a:ext cx="7091156" cy="6858000"/>
          </a:xfrm>
          <a:prstGeom prst="rect">
            <a:avLst/>
          </a:prstGeom>
        </p:spPr>
      </p:pic>
      <p:sp>
        <p:nvSpPr>
          <p:cNvPr id="6" name="TextBox 5">
            <a:extLst>
              <a:ext uri="{FF2B5EF4-FFF2-40B4-BE49-F238E27FC236}">
                <a16:creationId xmlns:a16="http://schemas.microsoft.com/office/drawing/2014/main" id="{02C138E1-1D84-4BA5-A569-3D696CCA8654}"/>
              </a:ext>
            </a:extLst>
          </p:cNvPr>
          <p:cNvSpPr txBox="1"/>
          <p:nvPr/>
        </p:nvSpPr>
        <p:spPr>
          <a:xfrm>
            <a:off x="625151" y="559837"/>
            <a:ext cx="1733167" cy="1754326"/>
          </a:xfrm>
          <a:prstGeom prst="rect">
            <a:avLst/>
          </a:prstGeom>
          <a:noFill/>
        </p:spPr>
        <p:txBody>
          <a:bodyPr wrap="none" rtlCol="0">
            <a:spAutoFit/>
          </a:bodyPr>
          <a:lstStyle/>
          <a:p>
            <a:r>
              <a:rPr lang="en-GB" dirty="0">
                <a:latin typeface="Comic Sans MS" panose="030F0702030302020204" pitchFamily="66" charset="0"/>
              </a:rPr>
              <a:t>Pedestals</a:t>
            </a:r>
          </a:p>
          <a:p>
            <a:r>
              <a:rPr lang="en-GB" dirty="0">
                <a:latin typeface="Comic Sans MS" panose="030F0702030302020204" pitchFamily="66" charset="0"/>
              </a:rPr>
              <a:t>MCM 2</a:t>
            </a:r>
          </a:p>
          <a:p>
            <a:r>
              <a:rPr lang="en-GB" dirty="0">
                <a:latin typeface="Comic Sans MS" panose="030F0702030302020204" pitchFamily="66" charset="0"/>
              </a:rPr>
              <a:t>Chip 1</a:t>
            </a:r>
          </a:p>
          <a:p>
            <a:r>
              <a:rPr lang="en-GB" dirty="0">
                <a:latin typeface="Comic Sans MS" panose="030F0702030302020204" pitchFamily="66" charset="0"/>
              </a:rPr>
              <a:t>Channel 0 – 15</a:t>
            </a:r>
          </a:p>
          <a:p>
            <a:r>
              <a:rPr lang="en-GB" dirty="0">
                <a:latin typeface="Comic Sans MS" panose="030F0702030302020204" pitchFamily="66" charset="0"/>
              </a:rPr>
              <a:t>Gain 12 mV/</a:t>
            </a:r>
            <a:r>
              <a:rPr lang="en-GB" dirty="0" err="1">
                <a:latin typeface="Comic Sans MS" panose="030F0702030302020204" pitchFamily="66" charset="0"/>
              </a:rPr>
              <a:t>fC</a:t>
            </a:r>
            <a:endParaRPr lang="en-GB" dirty="0">
              <a:latin typeface="Comic Sans MS" panose="030F0702030302020204" pitchFamily="66" charset="0"/>
            </a:endParaRPr>
          </a:p>
          <a:p>
            <a:r>
              <a:rPr lang="en-GB" dirty="0">
                <a:latin typeface="Comic Sans MS" panose="030F0702030302020204" pitchFamily="66" charset="0"/>
              </a:rPr>
              <a:t>Shaper 120 ns</a:t>
            </a:r>
            <a:endParaRPr lang="en-SE" dirty="0">
              <a:latin typeface="Comic Sans MS" panose="030F0702030302020204" pitchFamily="66" charset="0"/>
            </a:endParaRPr>
          </a:p>
        </p:txBody>
      </p:sp>
    </p:spTree>
    <p:extLst>
      <p:ext uri="{BB962C8B-B14F-4D97-AF65-F5344CB8AC3E}">
        <p14:creationId xmlns:p14="http://schemas.microsoft.com/office/powerpoint/2010/main" val="21152972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B4FE469-ED5F-4144-91B5-5545453BD22F}"/>
              </a:ext>
            </a:extLst>
          </p:cNvPr>
          <p:cNvPicPr>
            <a:picLocks noChangeAspect="1"/>
          </p:cNvPicPr>
          <p:nvPr/>
        </p:nvPicPr>
        <p:blipFill rotWithShape="1">
          <a:blip r:embed="rId2"/>
          <a:srcRect l="30546" t="15418" r="23204" b="5555"/>
          <a:stretch/>
        </p:blipFill>
        <p:spPr>
          <a:xfrm>
            <a:off x="3414838" y="0"/>
            <a:ext cx="7157912" cy="6879817"/>
          </a:xfrm>
          <a:prstGeom prst="rect">
            <a:avLst/>
          </a:prstGeom>
        </p:spPr>
      </p:pic>
      <p:sp>
        <p:nvSpPr>
          <p:cNvPr id="5" name="TextBox 4">
            <a:extLst>
              <a:ext uri="{FF2B5EF4-FFF2-40B4-BE49-F238E27FC236}">
                <a16:creationId xmlns:a16="http://schemas.microsoft.com/office/drawing/2014/main" id="{838F2B77-A66A-4008-840E-E41CEB19700E}"/>
              </a:ext>
            </a:extLst>
          </p:cNvPr>
          <p:cNvSpPr txBox="1"/>
          <p:nvPr/>
        </p:nvSpPr>
        <p:spPr>
          <a:xfrm>
            <a:off x="552450" y="781050"/>
            <a:ext cx="1770036" cy="2031325"/>
          </a:xfrm>
          <a:prstGeom prst="rect">
            <a:avLst/>
          </a:prstGeom>
          <a:noFill/>
        </p:spPr>
        <p:txBody>
          <a:bodyPr wrap="none" rtlCol="0">
            <a:spAutoFit/>
          </a:bodyPr>
          <a:lstStyle/>
          <a:p>
            <a:r>
              <a:rPr lang="en-GB" dirty="0">
                <a:latin typeface="Comic Sans MS" panose="030F0702030302020204" pitchFamily="66" charset="0"/>
              </a:rPr>
              <a:t>Pedestals</a:t>
            </a:r>
          </a:p>
          <a:p>
            <a:r>
              <a:rPr lang="en-GB" dirty="0">
                <a:latin typeface="Comic Sans MS" panose="030F0702030302020204" pitchFamily="66" charset="0"/>
              </a:rPr>
              <a:t>MCM 2</a:t>
            </a:r>
          </a:p>
          <a:p>
            <a:r>
              <a:rPr lang="en-GB" dirty="0">
                <a:latin typeface="Comic Sans MS" panose="030F0702030302020204" pitchFamily="66" charset="0"/>
              </a:rPr>
              <a:t>Chip 1</a:t>
            </a:r>
          </a:p>
          <a:p>
            <a:r>
              <a:rPr lang="en-GB" dirty="0">
                <a:latin typeface="Comic Sans MS" panose="030F0702030302020204" pitchFamily="66" charset="0"/>
              </a:rPr>
              <a:t>Channel 0 – 15</a:t>
            </a:r>
          </a:p>
          <a:p>
            <a:r>
              <a:rPr lang="en-GB" dirty="0">
                <a:latin typeface="Comic Sans MS" panose="030F0702030302020204" pitchFamily="66" charset="0"/>
              </a:rPr>
              <a:t>Gain 27 mV/</a:t>
            </a:r>
            <a:r>
              <a:rPr lang="en-GB" dirty="0" err="1">
                <a:latin typeface="Comic Sans MS" panose="030F0702030302020204" pitchFamily="66" charset="0"/>
              </a:rPr>
              <a:t>fC</a:t>
            </a:r>
            <a:endParaRPr lang="en-GB" dirty="0">
              <a:latin typeface="Comic Sans MS" panose="030F0702030302020204" pitchFamily="66" charset="0"/>
            </a:endParaRPr>
          </a:p>
          <a:p>
            <a:r>
              <a:rPr lang="en-GB" dirty="0">
                <a:latin typeface="Comic Sans MS" panose="030F0702030302020204" pitchFamily="66" charset="0"/>
              </a:rPr>
              <a:t>Shaper 120 ns</a:t>
            </a:r>
            <a:endParaRPr lang="en-SE" dirty="0">
              <a:latin typeface="Comic Sans MS" panose="030F0702030302020204" pitchFamily="66" charset="0"/>
            </a:endParaRPr>
          </a:p>
          <a:p>
            <a:endParaRPr lang="en-SE" dirty="0"/>
          </a:p>
        </p:txBody>
      </p:sp>
    </p:spTree>
    <p:extLst>
      <p:ext uri="{BB962C8B-B14F-4D97-AF65-F5344CB8AC3E}">
        <p14:creationId xmlns:p14="http://schemas.microsoft.com/office/powerpoint/2010/main" val="16864560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44C3A5A-790E-4554-BFAC-DBDB4B53425F}"/>
              </a:ext>
            </a:extLst>
          </p:cNvPr>
          <p:cNvPicPr>
            <a:picLocks noChangeAspect="1"/>
          </p:cNvPicPr>
          <p:nvPr/>
        </p:nvPicPr>
        <p:blipFill>
          <a:blip r:embed="rId2"/>
          <a:stretch>
            <a:fillRect/>
          </a:stretch>
        </p:blipFill>
        <p:spPr>
          <a:xfrm>
            <a:off x="184615" y="2127400"/>
            <a:ext cx="3006456" cy="2957784"/>
          </a:xfrm>
          <a:prstGeom prst="rect">
            <a:avLst/>
          </a:prstGeom>
        </p:spPr>
      </p:pic>
      <p:pic>
        <p:nvPicPr>
          <p:cNvPr id="6" name="Picture 5">
            <a:extLst>
              <a:ext uri="{FF2B5EF4-FFF2-40B4-BE49-F238E27FC236}">
                <a16:creationId xmlns:a16="http://schemas.microsoft.com/office/drawing/2014/main" id="{6C4A82FB-67E2-4034-8246-7327461C2D7C}"/>
              </a:ext>
            </a:extLst>
          </p:cNvPr>
          <p:cNvPicPr>
            <a:picLocks noChangeAspect="1"/>
          </p:cNvPicPr>
          <p:nvPr/>
        </p:nvPicPr>
        <p:blipFill>
          <a:blip r:embed="rId3"/>
          <a:stretch>
            <a:fillRect/>
          </a:stretch>
        </p:blipFill>
        <p:spPr>
          <a:xfrm>
            <a:off x="3194376" y="2127400"/>
            <a:ext cx="2901624" cy="2957784"/>
          </a:xfrm>
          <a:prstGeom prst="rect">
            <a:avLst/>
          </a:prstGeom>
        </p:spPr>
      </p:pic>
      <p:pic>
        <p:nvPicPr>
          <p:cNvPr id="7" name="Picture 6">
            <a:extLst>
              <a:ext uri="{FF2B5EF4-FFF2-40B4-BE49-F238E27FC236}">
                <a16:creationId xmlns:a16="http://schemas.microsoft.com/office/drawing/2014/main" id="{948554B2-0C0E-488B-BD70-CB8D9B73D6A1}"/>
              </a:ext>
            </a:extLst>
          </p:cNvPr>
          <p:cNvPicPr>
            <a:picLocks noChangeAspect="1"/>
          </p:cNvPicPr>
          <p:nvPr/>
        </p:nvPicPr>
        <p:blipFill>
          <a:blip r:embed="rId4"/>
          <a:stretch>
            <a:fillRect/>
          </a:stretch>
        </p:blipFill>
        <p:spPr>
          <a:xfrm>
            <a:off x="6096000" y="2127400"/>
            <a:ext cx="2971496" cy="2957784"/>
          </a:xfrm>
          <a:prstGeom prst="rect">
            <a:avLst/>
          </a:prstGeom>
        </p:spPr>
      </p:pic>
      <p:pic>
        <p:nvPicPr>
          <p:cNvPr id="8" name="Picture 7">
            <a:extLst>
              <a:ext uri="{FF2B5EF4-FFF2-40B4-BE49-F238E27FC236}">
                <a16:creationId xmlns:a16="http://schemas.microsoft.com/office/drawing/2014/main" id="{AE7B0A1A-9EA9-4CAF-93EC-CA0FC6D72D38}"/>
              </a:ext>
            </a:extLst>
          </p:cNvPr>
          <p:cNvPicPr>
            <a:picLocks noChangeAspect="1"/>
          </p:cNvPicPr>
          <p:nvPr/>
        </p:nvPicPr>
        <p:blipFill>
          <a:blip r:embed="rId5"/>
          <a:stretch>
            <a:fillRect/>
          </a:stretch>
        </p:blipFill>
        <p:spPr>
          <a:xfrm>
            <a:off x="9067496" y="2127400"/>
            <a:ext cx="3006456" cy="2957784"/>
          </a:xfrm>
          <a:prstGeom prst="rect">
            <a:avLst/>
          </a:prstGeom>
        </p:spPr>
      </p:pic>
      <p:sp>
        <p:nvSpPr>
          <p:cNvPr id="9" name="TextBox 8">
            <a:extLst>
              <a:ext uri="{FF2B5EF4-FFF2-40B4-BE49-F238E27FC236}">
                <a16:creationId xmlns:a16="http://schemas.microsoft.com/office/drawing/2014/main" id="{7CB6C092-E1D5-422D-AF5E-0BFAB9EEE9BF}"/>
              </a:ext>
            </a:extLst>
          </p:cNvPr>
          <p:cNvSpPr txBox="1"/>
          <p:nvPr/>
        </p:nvSpPr>
        <p:spPr>
          <a:xfrm>
            <a:off x="457200" y="1758068"/>
            <a:ext cx="1359668" cy="338554"/>
          </a:xfrm>
          <a:prstGeom prst="rect">
            <a:avLst/>
          </a:prstGeom>
          <a:noFill/>
        </p:spPr>
        <p:txBody>
          <a:bodyPr wrap="none" rtlCol="0">
            <a:spAutoFit/>
          </a:bodyPr>
          <a:lstStyle/>
          <a:p>
            <a:r>
              <a:rPr lang="en-GB" sz="1600" dirty="0"/>
              <a:t>Shaper 120 ns</a:t>
            </a:r>
            <a:endParaRPr lang="en-SE" sz="1600" dirty="0"/>
          </a:p>
        </p:txBody>
      </p:sp>
      <p:sp>
        <p:nvSpPr>
          <p:cNvPr id="10" name="TextBox 9">
            <a:extLst>
              <a:ext uri="{FF2B5EF4-FFF2-40B4-BE49-F238E27FC236}">
                <a16:creationId xmlns:a16="http://schemas.microsoft.com/office/drawing/2014/main" id="{4FA2BBA4-E874-4B70-9197-CBDB9FB32F6F}"/>
              </a:ext>
            </a:extLst>
          </p:cNvPr>
          <p:cNvSpPr txBox="1"/>
          <p:nvPr/>
        </p:nvSpPr>
        <p:spPr>
          <a:xfrm>
            <a:off x="3383478" y="1788846"/>
            <a:ext cx="1255472" cy="338554"/>
          </a:xfrm>
          <a:prstGeom prst="rect">
            <a:avLst/>
          </a:prstGeom>
          <a:noFill/>
        </p:spPr>
        <p:txBody>
          <a:bodyPr wrap="none" rtlCol="0">
            <a:spAutoFit/>
          </a:bodyPr>
          <a:lstStyle/>
          <a:p>
            <a:r>
              <a:rPr lang="en-GB" sz="1600" dirty="0"/>
              <a:t>Shaper 90 ns</a:t>
            </a:r>
            <a:endParaRPr lang="en-SE" sz="1600" dirty="0"/>
          </a:p>
        </p:txBody>
      </p:sp>
      <p:sp>
        <p:nvSpPr>
          <p:cNvPr id="11" name="TextBox 10">
            <a:extLst>
              <a:ext uri="{FF2B5EF4-FFF2-40B4-BE49-F238E27FC236}">
                <a16:creationId xmlns:a16="http://schemas.microsoft.com/office/drawing/2014/main" id="{4E4BB6E0-7770-4AF0-8C64-7FD1C9CD819D}"/>
              </a:ext>
            </a:extLst>
          </p:cNvPr>
          <p:cNvSpPr txBox="1"/>
          <p:nvPr/>
        </p:nvSpPr>
        <p:spPr>
          <a:xfrm>
            <a:off x="6291340" y="1788846"/>
            <a:ext cx="1255472" cy="338554"/>
          </a:xfrm>
          <a:prstGeom prst="rect">
            <a:avLst/>
          </a:prstGeom>
          <a:noFill/>
        </p:spPr>
        <p:txBody>
          <a:bodyPr wrap="none" rtlCol="0">
            <a:spAutoFit/>
          </a:bodyPr>
          <a:lstStyle/>
          <a:p>
            <a:r>
              <a:rPr lang="en-GB" sz="1600" dirty="0"/>
              <a:t>Shaper 60 ns</a:t>
            </a:r>
            <a:endParaRPr lang="en-SE" sz="1600" dirty="0"/>
          </a:p>
        </p:txBody>
      </p:sp>
      <p:sp>
        <p:nvSpPr>
          <p:cNvPr id="12" name="TextBox 11">
            <a:extLst>
              <a:ext uri="{FF2B5EF4-FFF2-40B4-BE49-F238E27FC236}">
                <a16:creationId xmlns:a16="http://schemas.microsoft.com/office/drawing/2014/main" id="{7CA32375-CC3C-4897-AAF1-2A46241CF21A}"/>
              </a:ext>
            </a:extLst>
          </p:cNvPr>
          <p:cNvSpPr txBox="1"/>
          <p:nvPr/>
        </p:nvSpPr>
        <p:spPr>
          <a:xfrm>
            <a:off x="9262836" y="1788846"/>
            <a:ext cx="1255472" cy="338554"/>
          </a:xfrm>
          <a:prstGeom prst="rect">
            <a:avLst/>
          </a:prstGeom>
          <a:noFill/>
        </p:spPr>
        <p:txBody>
          <a:bodyPr wrap="none" rtlCol="0">
            <a:spAutoFit/>
          </a:bodyPr>
          <a:lstStyle/>
          <a:p>
            <a:r>
              <a:rPr lang="en-GB" sz="1600" dirty="0"/>
              <a:t>Shaper 30 ns</a:t>
            </a:r>
            <a:endParaRPr lang="en-SE" sz="1600" dirty="0"/>
          </a:p>
        </p:txBody>
      </p:sp>
      <p:sp>
        <p:nvSpPr>
          <p:cNvPr id="13" name="TextBox 12">
            <a:extLst>
              <a:ext uri="{FF2B5EF4-FFF2-40B4-BE49-F238E27FC236}">
                <a16:creationId xmlns:a16="http://schemas.microsoft.com/office/drawing/2014/main" id="{1477AF04-8184-45C1-8538-95DD6F0EA960}"/>
              </a:ext>
            </a:extLst>
          </p:cNvPr>
          <p:cNvSpPr txBox="1"/>
          <p:nvPr/>
        </p:nvSpPr>
        <p:spPr>
          <a:xfrm>
            <a:off x="457200" y="1188681"/>
            <a:ext cx="1733167" cy="369332"/>
          </a:xfrm>
          <a:prstGeom prst="rect">
            <a:avLst/>
          </a:prstGeom>
          <a:noFill/>
        </p:spPr>
        <p:txBody>
          <a:bodyPr wrap="none" rtlCol="0">
            <a:spAutoFit/>
          </a:bodyPr>
          <a:lstStyle/>
          <a:p>
            <a:r>
              <a:rPr lang="en-GB" dirty="0">
                <a:latin typeface="Comic Sans MS" panose="030F0702030302020204" pitchFamily="66" charset="0"/>
              </a:rPr>
              <a:t>Gain 12 mV/</a:t>
            </a:r>
            <a:r>
              <a:rPr lang="en-GB" dirty="0" err="1">
                <a:latin typeface="Comic Sans MS" panose="030F0702030302020204" pitchFamily="66" charset="0"/>
              </a:rPr>
              <a:t>fC</a:t>
            </a:r>
            <a:endParaRPr lang="en-SE" dirty="0">
              <a:latin typeface="Comic Sans MS" panose="030F0702030302020204" pitchFamily="66" charset="0"/>
            </a:endParaRPr>
          </a:p>
        </p:txBody>
      </p:sp>
      <p:sp>
        <p:nvSpPr>
          <p:cNvPr id="14" name="TextBox 13">
            <a:extLst>
              <a:ext uri="{FF2B5EF4-FFF2-40B4-BE49-F238E27FC236}">
                <a16:creationId xmlns:a16="http://schemas.microsoft.com/office/drawing/2014/main" id="{FB1B1785-8B33-49BE-97CA-13197D51D550}"/>
              </a:ext>
            </a:extLst>
          </p:cNvPr>
          <p:cNvSpPr txBox="1"/>
          <p:nvPr/>
        </p:nvSpPr>
        <p:spPr>
          <a:xfrm>
            <a:off x="457200" y="619294"/>
            <a:ext cx="4216219" cy="369332"/>
          </a:xfrm>
          <a:prstGeom prst="rect">
            <a:avLst/>
          </a:prstGeom>
          <a:noFill/>
        </p:spPr>
        <p:txBody>
          <a:bodyPr wrap="none" rtlCol="0">
            <a:spAutoFit/>
          </a:bodyPr>
          <a:lstStyle/>
          <a:p>
            <a:r>
              <a:rPr lang="en-GB" dirty="0">
                <a:latin typeface="Comic Sans MS" panose="030F0702030302020204" pitchFamily="66" charset="0"/>
              </a:rPr>
              <a:t>Pulse dependence on the shaping time</a:t>
            </a:r>
            <a:endParaRPr lang="en-SE" dirty="0">
              <a:latin typeface="Comic Sans MS" panose="030F0702030302020204" pitchFamily="66" charset="0"/>
            </a:endParaRPr>
          </a:p>
        </p:txBody>
      </p:sp>
    </p:spTree>
    <p:extLst>
      <p:ext uri="{BB962C8B-B14F-4D97-AF65-F5344CB8AC3E}">
        <p14:creationId xmlns:p14="http://schemas.microsoft.com/office/powerpoint/2010/main" val="1602629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D07E0009-69D8-45C7-8C6B-5CBA665F7DE2}"/>
              </a:ext>
            </a:extLst>
          </p:cNvPr>
          <p:cNvPicPr>
            <a:picLocks noChangeAspect="1"/>
          </p:cNvPicPr>
          <p:nvPr/>
        </p:nvPicPr>
        <p:blipFill>
          <a:blip r:embed="rId2"/>
          <a:stretch>
            <a:fillRect/>
          </a:stretch>
        </p:blipFill>
        <p:spPr>
          <a:xfrm>
            <a:off x="99604" y="2087544"/>
            <a:ext cx="2902015" cy="2801698"/>
          </a:xfrm>
          <a:prstGeom prst="rect">
            <a:avLst/>
          </a:prstGeom>
        </p:spPr>
      </p:pic>
      <p:pic>
        <p:nvPicPr>
          <p:cNvPr id="5" name="Picture 4">
            <a:extLst>
              <a:ext uri="{FF2B5EF4-FFF2-40B4-BE49-F238E27FC236}">
                <a16:creationId xmlns:a16="http://schemas.microsoft.com/office/drawing/2014/main" id="{9907A8C2-5E3C-4D02-A8CA-940EB46738B9}"/>
              </a:ext>
            </a:extLst>
          </p:cNvPr>
          <p:cNvPicPr>
            <a:picLocks noChangeAspect="1"/>
          </p:cNvPicPr>
          <p:nvPr/>
        </p:nvPicPr>
        <p:blipFill>
          <a:blip r:embed="rId3"/>
          <a:stretch>
            <a:fillRect/>
          </a:stretch>
        </p:blipFill>
        <p:spPr>
          <a:xfrm>
            <a:off x="5763209" y="2087542"/>
            <a:ext cx="3224209" cy="2801698"/>
          </a:xfrm>
          <a:prstGeom prst="rect">
            <a:avLst/>
          </a:prstGeom>
        </p:spPr>
      </p:pic>
      <p:pic>
        <p:nvPicPr>
          <p:cNvPr id="6" name="Picture 5">
            <a:extLst>
              <a:ext uri="{FF2B5EF4-FFF2-40B4-BE49-F238E27FC236}">
                <a16:creationId xmlns:a16="http://schemas.microsoft.com/office/drawing/2014/main" id="{8ABCD508-D2FE-42F0-839D-B8098F468DDB}"/>
              </a:ext>
            </a:extLst>
          </p:cNvPr>
          <p:cNvPicPr>
            <a:picLocks noChangeAspect="1"/>
          </p:cNvPicPr>
          <p:nvPr/>
        </p:nvPicPr>
        <p:blipFill>
          <a:blip r:embed="rId4"/>
          <a:stretch>
            <a:fillRect/>
          </a:stretch>
        </p:blipFill>
        <p:spPr>
          <a:xfrm>
            <a:off x="8987418" y="2087542"/>
            <a:ext cx="2914459" cy="2801698"/>
          </a:xfrm>
          <a:prstGeom prst="rect">
            <a:avLst/>
          </a:prstGeom>
        </p:spPr>
      </p:pic>
      <p:pic>
        <p:nvPicPr>
          <p:cNvPr id="7" name="Picture 6">
            <a:extLst>
              <a:ext uri="{FF2B5EF4-FFF2-40B4-BE49-F238E27FC236}">
                <a16:creationId xmlns:a16="http://schemas.microsoft.com/office/drawing/2014/main" id="{4ED19729-C785-457C-89D7-8720882A09A9}"/>
              </a:ext>
            </a:extLst>
          </p:cNvPr>
          <p:cNvPicPr>
            <a:picLocks noChangeAspect="1"/>
          </p:cNvPicPr>
          <p:nvPr/>
        </p:nvPicPr>
        <p:blipFill>
          <a:blip r:embed="rId5"/>
          <a:stretch>
            <a:fillRect/>
          </a:stretch>
        </p:blipFill>
        <p:spPr>
          <a:xfrm>
            <a:off x="3001619" y="2087544"/>
            <a:ext cx="2780365" cy="2801698"/>
          </a:xfrm>
          <a:prstGeom prst="rect">
            <a:avLst/>
          </a:prstGeom>
        </p:spPr>
      </p:pic>
      <p:sp>
        <p:nvSpPr>
          <p:cNvPr id="8" name="TextBox 7">
            <a:extLst>
              <a:ext uri="{FF2B5EF4-FFF2-40B4-BE49-F238E27FC236}">
                <a16:creationId xmlns:a16="http://schemas.microsoft.com/office/drawing/2014/main" id="{18768052-9026-4661-939B-20054F86530E}"/>
              </a:ext>
            </a:extLst>
          </p:cNvPr>
          <p:cNvSpPr txBox="1"/>
          <p:nvPr/>
        </p:nvSpPr>
        <p:spPr>
          <a:xfrm>
            <a:off x="438539" y="552451"/>
            <a:ext cx="3299301" cy="369332"/>
          </a:xfrm>
          <a:prstGeom prst="rect">
            <a:avLst/>
          </a:prstGeom>
          <a:noFill/>
        </p:spPr>
        <p:txBody>
          <a:bodyPr wrap="none" rtlCol="0">
            <a:spAutoFit/>
          </a:bodyPr>
          <a:lstStyle/>
          <a:p>
            <a:r>
              <a:rPr lang="en-GB" dirty="0">
                <a:latin typeface="Comic Sans MS" panose="030F0702030302020204" pitchFamily="66" charset="0"/>
              </a:rPr>
              <a:t>Pulse dependence on the gain</a:t>
            </a:r>
            <a:endParaRPr lang="en-SE" dirty="0">
              <a:latin typeface="Comic Sans MS" panose="030F0702030302020204" pitchFamily="66" charset="0"/>
            </a:endParaRPr>
          </a:p>
        </p:txBody>
      </p:sp>
      <p:sp>
        <p:nvSpPr>
          <p:cNvPr id="9" name="TextBox 8">
            <a:extLst>
              <a:ext uri="{FF2B5EF4-FFF2-40B4-BE49-F238E27FC236}">
                <a16:creationId xmlns:a16="http://schemas.microsoft.com/office/drawing/2014/main" id="{9EB789EC-B115-4370-B934-EA33C8E68A91}"/>
              </a:ext>
            </a:extLst>
          </p:cNvPr>
          <p:cNvSpPr txBox="1"/>
          <p:nvPr/>
        </p:nvSpPr>
        <p:spPr>
          <a:xfrm>
            <a:off x="438539" y="1106450"/>
            <a:ext cx="2331087" cy="369332"/>
          </a:xfrm>
          <a:prstGeom prst="rect">
            <a:avLst/>
          </a:prstGeom>
          <a:noFill/>
        </p:spPr>
        <p:txBody>
          <a:bodyPr wrap="none" rtlCol="0">
            <a:spAutoFit/>
          </a:bodyPr>
          <a:lstStyle/>
          <a:p>
            <a:r>
              <a:rPr lang="en-GB" dirty="0">
                <a:latin typeface="Comic Sans MS" panose="030F0702030302020204" pitchFamily="66" charset="0"/>
              </a:rPr>
              <a:t>Shaping time 120 ns</a:t>
            </a:r>
            <a:endParaRPr lang="en-SE" dirty="0">
              <a:latin typeface="Comic Sans MS" panose="030F0702030302020204" pitchFamily="66" charset="0"/>
            </a:endParaRPr>
          </a:p>
        </p:txBody>
      </p:sp>
      <p:sp>
        <p:nvSpPr>
          <p:cNvPr id="10" name="TextBox 9">
            <a:extLst>
              <a:ext uri="{FF2B5EF4-FFF2-40B4-BE49-F238E27FC236}">
                <a16:creationId xmlns:a16="http://schemas.microsoft.com/office/drawing/2014/main" id="{6B4B9159-3CEB-4642-9E3F-8240FEE7026F}"/>
              </a:ext>
            </a:extLst>
          </p:cNvPr>
          <p:cNvSpPr txBox="1"/>
          <p:nvPr/>
        </p:nvSpPr>
        <p:spPr>
          <a:xfrm>
            <a:off x="371512" y="1759864"/>
            <a:ext cx="1387496" cy="338554"/>
          </a:xfrm>
          <a:prstGeom prst="rect">
            <a:avLst/>
          </a:prstGeom>
          <a:noFill/>
        </p:spPr>
        <p:txBody>
          <a:bodyPr wrap="none" rtlCol="0">
            <a:spAutoFit/>
          </a:bodyPr>
          <a:lstStyle/>
          <a:p>
            <a:r>
              <a:rPr lang="en-GB" sz="1600" dirty="0"/>
              <a:t>Gain 27 mV/</a:t>
            </a:r>
            <a:r>
              <a:rPr lang="en-GB" sz="1600" dirty="0" err="1"/>
              <a:t>fC</a:t>
            </a:r>
            <a:endParaRPr lang="en-SE" sz="1600" dirty="0"/>
          </a:p>
        </p:txBody>
      </p:sp>
      <p:sp>
        <p:nvSpPr>
          <p:cNvPr id="11" name="TextBox 10">
            <a:extLst>
              <a:ext uri="{FF2B5EF4-FFF2-40B4-BE49-F238E27FC236}">
                <a16:creationId xmlns:a16="http://schemas.microsoft.com/office/drawing/2014/main" id="{02C044F9-F304-4FAC-9487-93E32A6351AC}"/>
              </a:ext>
            </a:extLst>
          </p:cNvPr>
          <p:cNvSpPr txBox="1"/>
          <p:nvPr/>
        </p:nvSpPr>
        <p:spPr>
          <a:xfrm>
            <a:off x="3176702" y="1759864"/>
            <a:ext cx="1387496" cy="338554"/>
          </a:xfrm>
          <a:prstGeom prst="rect">
            <a:avLst/>
          </a:prstGeom>
          <a:noFill/>
        </p:spPr>
        <p:txBody>
          <a:bodyPr wrap="none" rtlCol="0">
            <a:spAutoFit/>
          </a:bodyPr>
          <a:lstStyle/>
          <a:p>
            <a:r>
              <a:rPr lang="en-GB" sz="1600" dirty="0"/>
              <a:t>Gain 19 mV/</a:t>
            </a:r>
            <a:r>
              <a:rPr lang="en-GB" sz="1600" dirty="0" err="1"/>
              <a:t>fC</a:t>
            </a:r>
            <a:endParaRPr lang="en-SE" sz="1600" dirty="0"/>
          </a:p>
        </p:txBody>
      </p:sp>
      <p:sp>
        <p:nvSpPr>
          <p:cNvPr id="12" name="TextBox 11">
            <a:extLst>
              <a:ext uri="{FF2B5EF4-FFF2-40B4-BE49-F238E27FC236}">
                <a16:creationId xmlns:a16="http://schemas.microsoft.com/office/drawing/2014/main" id="{E6E72A48-D84D-4F1D-989B-89BD31B3597E}"/>
              </a:ext>
            </a:extLst>
          </p:cNvPr>
          <p:cNvSpPr txBox="1"/>
          <p:nvPr/>
        </p:nvSpPr>
        <p:spPr>
          <a:xfrm>
            <a:off x="6029845" y="1759864"/>
            <a:ext cx="1387496" cy="338554"/>
          </a:xfrm>
          <a:prstGeom prst="rect">
            <a:avLst/>
          </a:prstGeom>
          <a:noFill/>
        </p:spPr>
        <p:txBody>
          <a:bodyPr wrap="none" rtlCol="0">
            <a:spAutoFit/>
          </a:bodyPr>
          <a:lstStyle/>
          <a:p>
            <a:r>
              <a:rPr lang="en-GB" sz="1600" dirty="0"/>
              <a:t>Gain 15 mV/</a:t>
            </a:r>
            <a:r>
              <a:rPr lang="en-GB" sz="1600" dirty="0" err="1"/>
              <a:t>fC</a:t>
            </a:r>
            <a:endParaRPr lang="en-SE" sz="1600" dirty="0"/>
          </a:p>
        </p:txBody>
      </p:sp>
      <p:sp>
        <p:nvSpPr>
          <p:cNvPr id="13" name="TextBox 12">
            <a:extLst>
              <a:ext uri="{FF2B5EF4-FFF2-40B4-BE49-F238E27FC236}">
                <a16:creationId xmlns:a16="http://schemas.microsoft.com/office/drawing/2014/main" id="{1B4F698D-8206-400D-8D20-8140CABFADD7}"/>
              </a:ext>
            </a:extLst>
          </p:cNvPr>
          <p:cNvSpPr txBox="1"/>
          <p:nvPr/>
        </p:nvSpPr>
        <p:spPr>
          <a:xfrm>
            <a:off x="9235279" y="1759864"/>
            <a:ext cx="1387496" cy="338554"/>
          </a:xfrm>
          <a:prstGeom prst="rect">
            <a:avLst/>
          </a:prstGeom>
          <a:noFill/>
        </p:spPr>
        <p:txBody>
          <a:bodyPr wrap="none" rtlCol="0">
            <a:spAutoFit/>
          </a:bodyPr>
          <a:lstStyle/>
          <a:p>
            <a:r>
              <a:rPr lang="en-GB" sz="1600" dirty="0"/>
              <a:t>Gain 12 mV/</a:t>
            </a:r>
            <a:r>
              <a:rPr lang="en-GB" sz="1600" dirty="0" err="1"/>
              <a:t>fC</a:t>
            </a:r>
            <a:endParaRPr lang="en-SE" sz="1600" dirty="0"/>
          </a:p>
        </p:txBody>
      </p:sp>
    </p:spTree>
    <p:extLst>
      <p:ext uri="{BB962C8B-B14F-4D97-AF65-F5344CB8AC3E}">
        <p14:creationId xmlns:p14="http://schemas.microsoft.com/office/powerpoint/2010/main" val="39620215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4917700" y="3515620"/>
            <a:ext cx="3621314" cy="3372420"/>
          </a:xfrm>
          <a:prstGeom prst="rect">
            <a:avLst/>
          </a:prstGeom>
        </p:spPr>
      </p:pic>
      <p:pic>
        <p:nvPicPr>
          <p:cNvPr id="6" name="Picture 5"/>
          <p:cNvPicPr>
            <a:picLocks noChangeAspect="1"/>
          </p:cNvPicPr>
          <p:nvPr/>
        </p:nvPicPr>
        <p:blipFill>
          <a:blip r:embed="rId3"/>
          <a:stretch>
            <a:fillRect/>
          </a:stretch>
        </p:blipFill>
        <p:spPr>
          <a:xfrm rot="16200000">
            <a:off x="8642055" y="962176"/>
            <a:ext cx="3209455" cy="2891275"/>
          </a:xfrm>
          <a:prstGeom prst="rect">
            <a:avLst/>
          </a:prstGeom>
        </p:spPr>
      </p:pic>
      <p:pic>
        <p:nvPicPr>
          <p:cNvPr id="7" name="Picture 6"/>
          <p:cNvPicPr>
            <a:picLocks noChangeAspect="1"/>
          </p:cNvPicPr>
          <p:nvPr/>
        </p:nvPicPr>
        <p:blipFill>
          <a:blip r:embed="rId4"/>
          <a:stretch>
            <a:fillRect/>
          </a:stretch>
        </p:blipFill>
        <p:spPr>
          <a:xfrm>
            <a:off x="2469801" y="451298"/>
            <a:ext cx="4356900" cy="3131872"/>
          </a:xfrm>
          <a:prstGeom prst="rect">
            <a:avLst/>
          </a:prstGeom>
        </p:spPr>
      </p:pic>
      <p:sp>
        <p:nvSpPr>
          <p:cNvPr id="8" name="TextBox 7"/>
          <p:cNvSpPr txBox="1"/>
          <p:nvPr/>
        </p:nvSpPr>
        <p:spPr>
          <a:xfrm>
            <a:off x="3755089" y="62128"/>
            <a:ext cx="6746975" cy="369332"/>
          </a:xfrm>
          <a:prstGeom prst="rect">
            <a:avLst/>
          </a:prstGeom>
          <a:noFill/>
        </p:spPr>
        <p:txBody>
          <a:bodyPr wrap="none" rtlCol="0">
            <a:spAutoFit/>
          </a:bodyPr>
          <a:lstStyle/>
          <a:p>
            <a:r>
              <a:rPr lang="sv-SE" b="1" dirty="0"/>
              <a:t>Noise full MCM, 128 channels, gain 12mV/fC and shaping time 120ns</a:t>
            </a:r>
            <a:endParaRPr lang="en-US" b="1" dirty="0"/>
          </a:p>
        </p:txBody>
      </p:sp>
      <p:sp>
        <p:nvSpPr>
          <p:cNvPr id="9" name="TextBox 8"/>
          <p:cNvSpPr txBox="1"/>
          <p:nvPr/>
        </p:nvSpPr>
        <p:spPr>
          <a:xfrm>
            <a:off x="3355450" y="874643"/>
            <a:ext cx="3344185" cy="646331"/>
          </a:xfrm>
          <a:prstGeom prst="rect">
            <a:avLst/>
          </a:prstGeom>
          <a:noFill/>
        </p:spPr>
        <p:txBody>
          <a:bodyPr wrap="none" rtlCol="0">
            <a:spAutoFit/>
          </a:bodyPr>
          <a:lstStyle/>
          <a:p>
            <a:r>
              <a:rPr lang="sv-SE" dirty="0"/>
              <a:t>Time sweep 20MHz, one channel </a:t>
            </a:r>
          </a:p>
          <a:p>
            <a:r>
              <a:rPr lang="sv-SE" dirty="0"/>
              <a:t>1000 samples </a:t>
            </a:r>
            <a:r>
              <a:rPr lang="en-SE" dirty="0"/>
              <a:t>–</a:t>
            </a:r>
            <a:r>
              <a:rPr lang="sv-SE" dirty="0"/>
              <a:t> 50 microsecs</a:t>
            </a:r>
            <a:endParaRPr lang="en-US" dirty="0"/>
          </a:p>
        </p:txBody>
      </p:sp>
      <p:sp>
        <p:nvSpPr>
          <p:cNvPr id="10" name="Oval 9"/>
          <p:cNvSpPr/>
          <p:nvPr/>
        </p:nvSpPr>
        <p:spPr>
          <a:xfrm>
            <a:off x="2695492" y="2178657"/>
            <a:ext cx="731520" cy="65200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Arrow Connector 11"/>
          <p:cNvCxnSpPr>
            <a:endCxn id="10" idx="1"/>
          </p:cNvCxnSpPr>
          <p:nvPr/>
        </p:nvCxnSpPr>
        <p:spPr>
          <a:xfrm>
            <a:off x="1977295" y="1455089"/>
            <a:ext cx="825326" cy="819052"/>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128756" y="21403"/>
            <a:ext cx="2305439" cy="1754326"/>
          </a:xfrm>
          <a:prstGeom prst="rect">
            <a:avLst/>
          </a:prstGeom>
          <a:noFill/>
        </p:spPr>
        <p:txBody>
          <a:bodyPr wrap="none" rtlCol="0">
            <a:spAutoFit/>
          </a:bodyPr>
          <a:lstStyle/>
          <a:p>
            <a:r>
              <a:rPr lang="sv-SE" dirty="0"/>
              <a:t>Small dynamic effect</a:t>
            </a:r>
          </a:p>
          <a:p>
            <a:r>
              <a:rPr lang="sv-SE" dirty="0"/>
              <a:t>1-2 adc ticks when </a:t>
            </a:r>
          </a:p>
          <a:p>
            <a:r>
              <a:rPr lang="sv-SE" dirty="0"/>
              <a:t>digital activity starts. </a:t>
            </a:r>
          </a:p>
          <a:p>
            <a:r>
              <a:rPr lang="sv-SE" dirty="0"/>
              <a:t>If not solved- subtract </a:t>
            </a:r>
          </a:p>
          <a:p>
            <a:r>
              <a:rPr lang="sv-SE" dirty="0"/>
              <a:t>individual channel and</a:t>
            </a:r>
          </a:p>
          <a:p>
            <a:r>
              <a:rPr lang="sv-SE" dirty="0"/>
              <a:t>sample pedestals</a:t>
            </a:r>
          </a:p>
        </p:txBody>
      </p:sp>
      <p:cxnSp>
        <p:nvCxnSpPr>
          <p:cNvPr id="15" name="Straight Arrow Connector 14"/>
          <p:cNvCxnSpPr/>
          <p:nvPr/>
        </p:nvCxnSpPr>
        <p:spPr>
          <a:xfrm>
            <a:off x="6973294" y="2407813"/>
            <a:ext cx="1399429" cy="0"/>
          </a:xfrm>
          <a:prstGeom prst="straightConnector1">
            <a:avLst/>
          </a:prstGeom>
          <a:ln w="7620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6699635" y="1739320"/>
            <a:ext cx="1998239" cy="369332"/>
          </a:xfrm>
          <a:prstGeom prst="rect">
            <a:avLst/>
          </a:prstGeom>
          <a:noFill/>
        </p:spPr>
        <p:txBody>
          <a:bodyPr wrap="none" rtlCol="0">
            <a:spAutoFit/>
          </a:bodyPr>
          <a:lstStyle/>
          <a:p>
            <a:r>
              <a:rPr lang="sv-SE" dirty="0"/>
              <a:t>Project on ADC axis</a:t>
            </a:r>
            <a:endParaRPr lang="en-US" dirty="0"/>
          </a:p>
        </p:txBody>
      </p:sp>
      <p:cxnSp>
        <p:nvCxnSpPr>
          <p:cNvPr id="17" name="Straight Arrow Connector 16"/>
          <p:cNvCxnSpPr/>
          <p:nvPr/>
        </p:nvCxnSpPr>
        <p:spPr>
          <a:xfrm flipH="1">
            <a:off x="8627165" y="4079019"/>
            <a:ext cx="1423285" cy="858741"/>
          </a:xfrm>
          <a:prstGeom prst="straightConnector1">
            <a:avLst/>
          </a:prstGeom>
          <a:ln w="7620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6911325" y="2714926"/>
            <a:ext cx="1577868" cy="646331"/>
          </a:xfrm>
          <a:prstGeom prst="rect">
            <a:avLst/>
          </a:prstGeom>
          <a:noFill/>
        </p:spPr>
        <p:txBody>
          <a:bodyPr wrap="none" rtlCol="0">
            <a:spAutoFit/>
          </a:bodyPr>
          <a:lstStyle/>
          <a:p>
            <a:r>
              <a:rPr lang="sv-SE" dirty="0"/>
              <a:t>Calculate RMS</a:t>
            </a:r>
          </a:p>
          <a:p>
            <a:r>
              <a:rPr lang="sv-SE" dirty="0"/>
              <a:t>Mesured noise</a:t>
            </a:r>
            <a:endParaRPr lang="en-US" dirty="0"/>
          </a:p>
        </p:txBody>
      </p:sp>
      <p:sp>
        <p:nvSpPr>
          <p:cNvPr id="26" name="TextBox 25"/>
          <p:cNvSpPr txBox="1"/>
          <p:nvPr/>
        </p:nvSpPr>
        <p:spPr>
          <a:xfrm>
            <a:off x="9891422" y="4061001"/>
            <a:ext cx="1909497" cy="646331"/>
          </a:xfrm>
          <a:prstGeom prst="rect">
            <a:avLst/>
          </a:prstGeom>
          <a:noFill/>
        </p:spPr>
        <p:txBody>
          <a:bodyPr wrap="none" rtlCol="0">
            <a:spAutoFit/>
          </a:bodyPr>
          <a:lstStyle/>
          <a:p>
            <a:r>
              <a:rPr lang="sv-SE" dirty="0"/>
              <a:t>Repeat for all 128</a:t>
            </a:r>
          </a:p>
          <a:p>
            <a:r>
              <a:rPr lang="sv-SE" dirty="0"/>
              <a:t>Channels on MCM</a:t>
            </a:r>
            <a:endParaRPr lang="en-US" dirty="0"/>
          </a:p>
        </p:txBody>
      </p:sp>
      <p:sp>
        <p:nvSpPr>
          <p:cNvPr id="27" name="TextBox 26"/>
          <p:cNvSpPr txBox="1"/>
          <p:nvPr/>
        </p:nvSpPr>
        <p:spPr>
          <a:xfrm>
            <a:off x="421419" y="3583170"/>
            <a:ext cx="3882473" cy="923330"/>
          </a:xfrm>
          <a:prstGeom prst="rect">
            <a:avLst/>
          </a:prstGeom>
          <a:noFill/>
        </p:spPr>
        <p:txBody>
          <a:bodyPr wrap="none" rtlCol="0">
            <a:spAutoFit/>
          </a:bodyPr>
          <a:lstStyle/>
          <a:p>
            <a:r>
              <a:rPr lang="sv-SE" dirty="0"/>
              <a:t>Very low input capacitance</a:t>
            </a:r>
          </a:p>
          <a:p>
            <a:r>
              <a:rPr lang="sv-SE" dirty="0"/>
              <a:t>MPGD have very low input capacitance</a:t>
            </a:r>
          </a:p>
          <a:p>
            <a:r>
              <a:rPr lang="sv-SE" dirty="0"/>
              <a:t>(but a few pF higher than bare MCM)</a:t>
            </a:r>
            <a:endParaRPr lang="en-US" dirty="0"/>
          </a:p>
        </p:txBody>
      </p:sp>
      <p:sp>
        <p:nvSpPr>
          <p:cNvPr id="28" name="TextBox 27"/>
          <p:cNvSpPr txBox="1"/>
          <p:nvPr/>
        </p:nvSpPr>
        <p:spPr>
          <a:xfrm>
            <a:off x="257785" y="4789768"/>
            <a:ext cx="4712572" cy="1477328"/>
          </a:xfrm>
          <a:prstGeom prst="rect">
            <a:avLst/>
          </a:prstGeom>
          <a:noFill/>
        </p:spPr>
        <p:txBody>
          <a:bodyPr wrap="none" rtlCol="0">
            <a:spAutoFit/>
          </a:bodyPr>
          <a:lstStyle/>
          <a:p>
            <a:r>
              <a:rPr lang="sv-SE" dirty="0"/>
              <a:t>Measured noise includes:</a:t>
            </a:r>
          </a:p>
          <a:p>
            <a:pPr marL="285750" indent="-285750">
              <a:buFont typeface="Arial" panose="020B0604020202020204" pitchFamily="34" charset="0"/>
              <a:buChar char="•"/>
            </a:pPr>
            <a:r>
              <a:rPr lang="sv-SE" dirty="0"/>
              <a:t>Amplifier random noise</a:t>
            </a:r>
          </a:p>
          <a:p>
            <a:pPr marL="285750" indent="-285750">
              <a:buFont typeface="Arial" panose="020B0604020202020204" pitchFamily="34" charset="0"/>
              <a:buChar char="•"/>
            </a:pPr>
            <a:r>
              <a:rPr lang="sv-SE" dirty="0"/>
              <a:t>Noise due to digital activity</a:t>
            </a:r>
          </a:p>
          <a:p>
            <a:pPr marL="285750" indent="-285750">
              <a:buFont typeface="Arial" panose="020B0604020202020204" pitchFamily="34" charset="0"/>
              <a:buChar char="•"/>
            </a:pPr>
            <a:r>
              <a:rPr lang="sv-SE" dirty="0"/>
              <a:t>Discrete ADC scale</a:t>
            </a:r>
          </a:p>
          <a:p>
            <a:pPr marL="285750" indent="-285750">
              <a:buFont typeface="Arial" panose="020B0604020202020204" pitchFamily="34" charset="0"/>
              <a:buChar char="•"/>
            </a:pPr>
            <a:r>
              <a:rPr lang="sv-SE" dirty="0"/>
              <a:t>Baseline variations from nanosecs to seconds</a:t>
            </a:r>
            <a:endParaRPr lang="en-US" dirty="0"/>
          </a:p>
        </p:txBody>
      </p:sp>
      <p:sp>
        <p:nvSpPr>
          <p:cNvPr id="29" name="TextBox 28"/>
          <p:cNvSpPr txBox="1"/>
          <p:nvPr/>
        </p:nvSpPr>
        <p:spPr>
          <a:xfrm>
            <a:off x="8655668" y="5066767"/>
            <a:ext cx="3438266" cy="1754326"/>
          </a:xfrm>
          <a:prstGeom prst="rect">
            <a:avLst/>
          </a:prstGeom>
          <a:noFill/>
        </p:spPr>
        <p:txBody>
          <a:bodyPr wrap="square" rtlCol="0">
            <a:spAutoFit/>
          </a:bodyPr>
          <a:lstStyle/>
          <a:p>
            <a:r>
              <a:rPr lang="sv-SE" dirty="0"/>
              <a:t>Result</a:t>
            </a:r>
          </a:p>
          <a:p>
            <a:r>
              <a:rPr lang="sv-SE" dirty="0"/>
              <a:t>Noise average 0.6 ADC ticks</a:t>
            </a:r>
          </a:p>
          <a:p>
            <a:r>
              <a:rPr lang="sv-SE"/>
              <a:t>2mV/ADCtick </a:t>
            </a:r>
            <a:r>
              <a:rPr lang="sv-SE" dirty="0"/>
              <a:t>and 12mV/fC gain -</a:t>
            </a:r>
          </a:p>
          <a:p>
            <a:r>
              <a:rPr lang="sv-SE" dirty="0"/>
              <a:t>625 electrons for full operation MCM of 128 channels. </a:t>
            </a:r>
          </a:p>
          <a:p>
            <a:endParaRPr lang="en-US" dirty="0"/>
          </a:p>
        </p:txBody>
      </p:sp>
    </p:spTree>
    <p:extLst>
      <p:ext uri="{BB962C8B-B14F-4D97-AF65-F5344CB8AC3E}">
        <p14:creationId xmlns:p14="http://schemas.microsoft.com/office/powerpoint/2010/main" val="32977276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32350E0-BCE6-497A-A828-51991242079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1237" y="3198273"/>
            <a:ext cx="7169524" cy="3637939"/>
          </a:xfrm>
          <a:prstGeom prst="rect">
            <a:avLst/>
          </a:prstGeom>
        </p:spPr>
      </p:pic>
      <p:sp>
        <p:nvSpPr>
          <p:cNvPr id="5" name="TextBox 4">
            <a:extLst>
              <a:ext uri="{FF2B5EF4-FFF2-40B4-BE49-F238E27FC236}">
                <a16:creationId xmlns:a16="http://schemas.microsoft.com/office/drawing/2014/main" id="{0760733B-C863-4A32-92B6-F21832C43AD4}"/>
              </a:ext>
            </a:extLst>
          </p:cNvPr>
          <p:cNvSpPr txBox="1"/>
          <p:nvPr/>
        </p:nvSpPr>
        <p:spPr>
          <a:xfrm>
            <a:off x="765111" y="410546"/>
            <a:ext cx="1667444" cy="369332"/>
          </a:xfrm>
          <a:prstGeom prst="rect">
            <a:avLst/>
          </a:prstGeom>
          <a:noFill/>
        </p:spPr>
        <p:txBody>
          <a:bodyPr wrap="none" rtlCol="0">
            <a:spAutoFit/>
          </a:bodyPr>
          <a:lstStyle/>
          <a:p>
            <a:r>
              <a:rPr lang="en-GB" dirty="0">
                <a:solidFill>
                  <a:srgbClr val="FF0000"/>
                </a:solidFill>
                <a:latin typeface="Comic Sans MS" panose="030F0702030302020204" pitchFamily="66" charset="0"/>
              </a:rPr>
              <a:t>The LV-board</a:t>
            </a:r>
          </a:p>
        </p:txBody>
      </p:sp>
      <p:sp>
        <p:nvSpPr>
          <p:cNvPr id="6" name="TextBox 5">
            <a:extLst>
              <a:ext uri="{FF2B5EF4-FFF2-40B4-BE49-F238E27FC236}">
                <a16:creationId xmlns:a16="http://schemas.microsoft.com/office/drawing/2014/main" id="{9ACAA4D3-8812-4FEC-89CA-095AFE5797BD}"/>
              </a:ext>
            </a:extLst>
          </p:cNvPr>
          <p:cNvSpPr txBox="1"/>
          <p:nvPr/>
        </p:nvSpPr>
        <p:spPr>
          <a:xfrm>
            <a:off x="590938" y="889949"/>
            <a:ext cx="11010123" cy="2308324"/>
          </a:xfrm>
          <a:prstGeom prst="rect">
            <a:avLst/>
          </a:prstGeom>
          <a:noFill/>
        </p:spPr>
        <p:txBody>
          <a:bodyPr wrap="square" rtlCol="0">
            <a:spAutoFit/>
          </a:bodyPr>
          <a:lstStyle/>
          <a:p>
            <a:r>
              <a:rPr lang="en-GB" dirty="0">
                <a:latin typeface="Comic Sans MS" panose="030F0702030302020204" pitchFamily="66" charset="0"/>
                <a:sym typeface="Symbol" panose="05050102010706020507" pitchFamily="18" charset="2"/>
              </a:rPr>
              <a:t> </a:t>
            </a:r>
            <a:r>
              <a:rPr lang="en-GB" dirty="0">
                <a:latin typeface="Comic Sans MS" panose="030F0702030302020204" pitchFamily="66" charset="0"/>
              </a:rPr>
              <a:t>The LV-board is connected via short flat cables to the MCM board. Since there was no contact for the flat cable to directly connect to the </a:t>
            </a:r>
            <a:r>
              <a:rPr lang="en-GB" dirty="0" err="1">
                <a:latin typeface="Comic Sans MS" panose="030F0702030302020204" pitchFamily="66" charset="0"/>
              </a:rPr>
              <a:t>Samtec</a:t>
            </a:r>
            <a:r>
              <a:rPr lang="en-GB" dirty="0">
                <a:latin typeface="Comic Sans MS" panose="030F0702030302020204" pitchFamily="66" charset="0"/>
              </a:rPr>
              <a:t> connectors on the MCM-board, it was necessary to introduce a small adaptor board in between. The use of a flat cable has the advantage that the precision of the connector positioning on the adaptor board is not critical. The other advantage is that the connectors on the pad plane must only be very accurately positioned to fit the connectors on individual MCM board and not for a complete ladder of 5 MCM boards</a:t>
            </a:r>
          </a:p>
          <a:p>
            <a:r>
              <a:rPr lang="en-GB" dirty="0">
                <a:latin typeface="Comic Sans MS" panose="030F0702030302020204" pitchFamily="66" charset="0"/>
                <a:sym typeface="Symbol" panose="05050102010706020507" pitchFamily="18" charset="2"/>
              </a:rPr>
              <a:t> </a:t>
            </a:r>
            <a:r>
              <a:rPr lang="en-GB" dirty="0">
                <a:latin typeface="Comic Sans MS" panose="030F0702030302020204" pitchFamily="66" charset="0"/>
              </a:rPr>
              <a:t>The LV-board also contain an LVDS (Low Voltage Differential </a:t>
            </a:r>
            <a:r>
              <a:rPr lang="en-GB" dirty="0" err="1">
                <a:latin typeface="Comic Sans MS" panose="030F0702030302020204" pitchFamily="66" charset="0"/>
              </a:rPr>
              <a:t>Signaling</a:t>
            </a:r>
            <a:r>
              <a:rPr lang="en-GB" dirty="0">
                <a:latin typeface="Comic Sans MS" panose="030F0702030302020204" pitchFamily="66" charset="0"/>
              </a:rPr>
              <a:t>) repeater (</a:t>
            </a:r>
            <a:r>
              <a:rPr lang="en-GB" dirty="0" err="1">
                <a:latin typeface="Comic Sans MS" panose="030F0702030302020204" pitchFamily="66" charset="0"/>
              </a:rPr>
              <a:t>tranciever</a:t>
            </a:r>
            <a:r>
              <a:rPr lang="en-GB" dirty="0">
                <a:latin typeface="Comic Sans MS" panose="030F0702030302020204" pitchFamily="66" charset="0"/>
              </a:rPr>
              <a:t>) for the communication with the SRU.</a:t>
            </a:r>
            <a:endParaRPr lang="en-SE" dirty="0">
              <a:latin typeface="Comic Sans MS" panose="030F0702030302020204" pitchFamily="66" charset="0"/>
            </a:endParaRPr>
          </a:p>
        </p:txBody>
      </p:sp>
    </p:spTree>
    <p:extLst>
      <p:ext uri="{BB962C8B-B14F-4D97-AF65-F5344CB8AC3E}">
        <p14:creationId xmlns:p14="http://schemas.microsoft.com/office/powerpoint/2010/main" val="17264064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EB3ACD0-0FB3-41E0-B017-7D9CDB6FBAA5}"/>
              </a:ext>
            </a:extLst>
          </p:cNvPr>
          <p:cNvSpPr txBox="1"/>
          <p:nvPr/>
        </p:nvSpPr>
        <p:spPr>
          <a:xfrm>
            <a:off x="643811" y="727788"/>
            <a:ext cx="4592924" cy="369332"/>
          </a:xfrm>
          <a:prstGeom prst="rect">
            <a:avLst/>
          </a:prstGeom>
          <a:noFill/>
        </p:spPr>
        <p:txBody>
          <a:bodyPr wrap="none" rtlCol="0">
            <a:spAutoFit/>
          </a:bodyPr>
          <a:lstStyle/>
          <a:p>
            <a:r>
              <a:rPr lang="en-GB" dirty="0">
                <a:solidFill>
                  <a:srgbClr val="FF0000"/>
                </a:solidFill>
                <a:latin typeface="Comic Sans MS" panose="030F0702030302020204" pitchFamily="66" charset="0"/>
              </a:rPr>
              <a:t>Summary of the electronics development</a:t>
            </a:r>
            <a:endParaRPr lang="en-SE" dirty="0">
              <a:solidFill>
                <a:srgbClr val="FF0000"/>
              </a:solidFill>
              <a:latin typeface="Comic Sans MS" panose="030F0702030302020204" pitchFamily="66" charset="0"/>
            </a:endParaRPr>
          </a:p>
        </p:txBody>
      </p:sp>
      <p:sp>
        <p:nvSpPr>
          <p:cNvPr id="2" name="TextBox 1">
            <a:extLst>
              <a:ext uri="{FF2B5EF4-FFF2-40B4-BE49-F238E27FC236}">
                <a16:creationId xmlns:a16="http://schemas.microsoft.com/office/drawing/2014/main" id="{F0C97404-7D5E-4CAA-86BE-483541F704BB}"/>
              </a:ext>
            </a:extLst>
          </p:cNvPr>
          <p:cNvSpPr txBox="1"/>
          <p:nvPr/>
        </p:nvSpPr>
        <p:spPr>
          <a:xfrm>
            <a:off x="643811" y="1455575"/>
            <a:ext cx="10754867" cy="2862322"/>
          </a:xfrm>
          <a:prstGeom prst="rect">
            <a:avLst/>
          </a:prstGeom>
          <a:noFill/>
        </p:spPr>
        <p:txBody>
          <a:bodyPr wrap="none" rtlCol="0">
            <a:spAutoFit/>
          </a:bodyPr>
          <a:lstStyle/>
          <a:p>
            <a:r>
              <a:rPr lang="en-GB" dirty="0">
                <a:sym typeface="Symbol" panose="05050102010706020507" pitchFamily="18" charset="2"/>
              </a:rPr>
              <a:t> </a:t>
            </a:r>
            <a:r>
              <a:rPr lang="en-GB" dirty="0">
                <a:latin typeface="Comic Sans MS" panose="030F0702030302020204" pitchFamily="66" charset="0"/>
                <a:cs typeface="Arial" panose="020B0604020202020204" pitchFamily="34" charset="0"/>
              </a:rPr>
              <a:t>The MCM-board is working up to specifications</a:t>
            </a:r>
          </a:p>
          <a:p>
            <a:r>
              <a:rPr lang="en-GB" dirty="0">
                <a:sym typeface="Symbol" panose="05050102010706020507" pitchFamily="18" charset="2"/>
              </a:rPr>
              <a:t> </a:t>
            </a:r>
            <a:r>
              <a:rPr lang="en-GB" dirty="0">
                <a:latin typeface="Comic Sans MS" panose="030F0702030302020204" pitchFamily="66" charset="0"/>
              </a:rPr>
              <a:t>We are struggling with getting rid of a small bump in the beginning of the sweep</a:t>
            </a:r>
          </a:p>
          <a:p>
            <a:r>
              <a:rPr lang="en-GB" dirty="0">
                <a:sym typeface="Symbol" panose="05050102010706020507" pitchFamily="18" charset="2"/>
              </a:rPr>
              <a:t> </a:t>
            </a:r>
            <a:r>
              <a:rPr lang="en-GB" dirty="0">
                <a:latin typeface="Comic Sans MS" panose="030F0702030302020204" pitchFamily="66" charset="0"/>
              </a:rPr>
              <a:t>The design of the LV- board is ready </a:t>
            </a:r>
          </a:p>
          <a:p>
            <a:r>
              <a:rPr lang="en-GB" dirty="0">
                <a:sym typeface="Symbol" panose="05050102010706020507" pitchFamily="18" charset="2"/>
              </a:rPr>
              <a:t> </a:t>
            </a:r>
            <a:r>
              <a:rPr lang="en-GB" dirty="0">
                <a:latin typeface="Comic Sans MS" panose="030F0702030302020204" pitchFamily="66" charset="0"/>
              </a:rPr>
              <a:t>The design of the adaptor board is ready </a:t>
            </a:r>
          </a:p>
          <a:p>
            <a:r>
              <a:rPr lang="en-GB" dirty="0">
                <a:sym typeface="Symbol" panose="05050102010706020507" pitchFamily="18" charset="2"/>
              </a:rPr>
              <a:t> </a:t>
            </a:r>
            <a:r>
              <a:rPr lang="en-GB" dirty="0">
                <a:latin typeface="Comic Sans MS" panose="030F0702030302020204" pitchFamily="66" charset="0"/>
              </a:rPr>
              <a:t>Quotes for the LV-board and the adaptor board is in the pipe line</a:t>
            </a:r>
          </a:p>
          <a:p>
            <a:r>
              <a:rPr lang="en-GB" dirty="0">
                <a:latin typeface="Comic Sans MS" panose="030F0702030302020204" pitchFamily="66" charset="0"/>
                <a:sym typeface="Symbol" panose="05050102010706020507" pitchFamily="18" charset="2"/>
              </a:rPr>
              <a:t> </a:t>
            </a:r>
            <a:r>
              <a:rPr lang="en-GB" dirty="0">
                <a:latin typeface="Comic Sans MS" panose="030F0702030302020204" pitchFamily="66" charset="0"/>
              </a:rPr>
              <a:t>The flat cables connecting the LV-board and the MCM-board are ordered with expected delivery</a:t>
            </a:r>
          </a:p>
          <a:p>
            <a:r>
              <a:rPr lang="en-GB" dirty="0">
                <a:latin typeface="Comic Sans MS" panose="030F0702030302020204" pitchFamily="66" charset="0"/>
              </a:rPr>
              <a:t>on the 18</a:t>
            </a:r>
            <a:r>
              <a:rPr lang="en-GB" baseline="30000" dirty="0">
                <a:latin typeface="Comic Sans MS" panose="030F0702030302020204" pitchFamily="66" charset="0"/>
              </a:rPr>
              <a:t>th</a:t>
            </a:r>
            <a:r>
              <a:rPr lang="en-GB" dirty="0">
                <a:latin typeface="Comic Sans MS" panose="030F0702030302020204" pitchFamily="66" charset="0"/>
              </a:rPr>
              <a:t> of January</a:t>
            </a:r>
          </a:p>
          <a:p>
            <a:r>
              <a:rPr lang="en-GB" dirty="0">
                <a:solidFill>
                  <a:srgbClr val="FF0000"/>
                </a:solidFill>
                <a:sym typeface="Symbol" panose="05050102010706020507" pitchFamily="18" charset="2"/>
              </a:rPr>
              <a:t> </a:t>
            </a:r>
            <a:r>
              <a:rPr lang="en-GB" dirty="0">
                <a:solidFill>
                  <a:srgbClr val="FF0000"/>
                </a:solidFill>
                <a:latin typeface="Comic Sans MS" panose="030F0702030302020204" pitchFamily="66" charset="0"/>
              </a:rPr>
              <a:t>Further chip testing is waiting for the FPGA-programming to be solved</a:t>
            </a:r>
          </a:p>
          <a:p>
            <a:r>
              <a:rPr lang="en-GB" dirty="0">
                <a:solidFill>
                  <a:srgbClr val="FF0000"/>
                </a:solidFill>
                <a:sym typeface="Symbol" panose="05050102010706020507" pitchFamily="18" charset="2"/>
              </a:rPr>
              <a:t> </a:t>
            </a:r>
            <a:r>
              <a:rPr lang="en-GB" dirty="0">
                <a:solidFill>
                  <a:srgbClr val="FF0000"/>
                </a:solidFill>
                <a:latin typeface="Comic Sans MS" panose="030F0702030302020204" pitchFamily="66" charset="0"/>
                <a:sym typeface="Symbol" panose="05050102010706020507" pitchFamily="18" charset="2"/>
              </a:rPr>
              <a:t>Before</a:t>
            </a:r>
            <a:r>
              <a:rPr lang="en-GB" dirty="0">
                <a:solidFill>
                  <a:srgbClr val="FF0000"/>
                </a:solidFill>
                <a:latin typeface="Comic Sans MS" panose="030F0702030302020204" pitchFamily="66" charset="0"/>
              </a:rPr>
              <a:t> the final version of the MCM-board can be produced we need to test the chips </a:t>
            </a:r>
          </a:p>
          <a:p>
            <a:pPr marL="285750" indent="-285750">
              <a:buFont typeface="Symbol" panose="05050102010706020507" pitchFamily="18" charset="2"/>
              <a:buChar char="·"/>
            </a:pPr>
            <a:endParaRPr lang="en-SE" dirty="0"/>
          </a:p>
        </p:txBody>
      </p:sp>
    </p:spTree>
    <p:extLst>
      <p:ext uri="{BB962C8B-B14F-4D97-AF65-F5344CB8AC3E}">
        <p14:creationId xmlns:p14="http://schemas.microsoft.com/office/powerpoint/2010/main" val="17150253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8E12688-51D0-42A7-97C8-EC598FE072E5}"/>
              </a:ext>
            </a:extLst>
          </p:cNvPr>
          <p:cNvSpPr txBox="1"/>
          <p:nvPr/>
        </p:nvSpPr>
        <p:spPr>
          <a:xfrm>
            <a:off x="4879909" y="3069771"/>
            <a:ext cx="1524776" cy="584775"/>
          </a:xfrm>
          <a:prstGeom prst="rect">
            <a:avLst/>
          </a:prstGeom>
          <a:noFill/>
        </p:spPr>
        <p:txBody>
          <a:bodyPr wrap="none" rtlCol="0">
            <a:spAutoFit/>
          </a:bodyPr>
          <a:lstStyle/>
          <a:p>
            <a:r>
              <a:rPr lang="en-GB" sz="3200" dirty="0">
                <a:solidFill>
                  <a:srgbClr val="FF0000"/>
                </a:solidFill>
                <a:latin typeface="Comic Sans MS" panose="030F0702030302020204" pitchFamily="66" charset="0"/>
              </a:rPr>
              <a:t>Cooling</a:t>
            </a:r>
            <a:endParaRPr lang="en-SE" sz="3200" dirty="0">
              <a:solidFill>
                <a:srgbClr val="FF0000"/>
              </a:solidFill>
              <a:latin typeface="Comic Sans MS" panose="030F0702030302020204" pitchFamily="66" charset="0"/>
            </a:endParaRPr>
          </a:p>
        </p:txBody>
      </p:sp>
    </p:spTree>
    <p:extLst>
      <p:ext uri="{BB962C8B-B14F-4D97-AF65-F5344CB8AC3E}">
        <p14:creationId xmlns:p14="http://schemas.microsoft.com/office/powerpoint/2010/main" val="26019762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7D3C15-7F04-4ED2-90F6-52E0AE012447}"/>
              </a:ext>
            </a:extLst>
          </p:cNvPr>
          <p:cNvPicPr>
            <a:picLocks noChangeAspect="1"/>
          </p:cNvPicPr>
          <p:nvPr/>
        </p:nvPicPr>
        <p:blipFill rotWithShape="1">
          <a:blip r:embed="rId2"/>
          <a:srcRect l="7436" t="14967" r="8928" b="8027"/>
          <a:stretch/>
        </p:blipFill>
        <p:spPr>
          <a:xfrm>
            <a:off x="-40564" y="550506"/>
            <a:ext cx="12232564" cy="6335486"/>
          </a:xfrm>
          <a:prstGeom prst="rect">
            <a:avLst/>
          </a:prstGeom>
        </p:spPr>
      </p:pic>
    </p:spTree>
    <p:extLst>
      <p:ext uri="{BB962C8B-B14F-4D97-AF65-F5344CB8AC3E}">
        <p14:creationId xmlns:p14="http://schemas.microsoft.com/office/powerpoint/2010/main" val="329765276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EE6FB981-4724-496B-A357-B03201B49162}"/>
              </a:ext>
            </a:extLst>
          </p:cNvPr>
          <p:cNvPicPr>
            <a:picLocks noChangeAspect="1"/>
          </p:cNvPicPr>
          <p:nvPr/>
        </p:nvPicPr>
        <p:blipFill rotWithShape="1">
          <a:blip r:embed="rId2"/>
          <a:srcRect l="7653" t="12654" r="8928" b="9524"/>
          <a:stretch/>
        </p:blipFill>
        <p:spPr>
          <a:xfrm>
            <a:off x="8484" y="382556"/>
            <a:ext cx="12183516" cy="6393552"/>
          </a:xfrm>
          <a:prstGeom prst="rect">
            <a:avLst/>
          </a:prstGeom>
        </p:spPr>
      </p:pic>
    </p:spTree>
    <p:extLst>
      <p:ext uri="{BB962C8B-B14F-4D97-AF65-F5344CB8AC3E}">
        <p14:creationId xmlns:p14="http://schemas.microsoft.com/office/powerpoint/2010/main" val="37351343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A7DE7A79-33C9-4839-860D-1AEC4859297F}"/>
              </a:ext>
            </a:extLst>
          </p:cNvPr>
          <p:cNvSpPr txBox="1"/>
          <p:nvPr/>
        </p:nvSpPr>
        <p:spPr>
          <a:xfrm>
            <a:off x="606489" y="1063689"/>
            <a:ext cx="10493835" cy="3416320"/>
          </a:xfrm>
          <a:prstGeom prst="rect">
            <a:avLst/>
          </a:prstGeom>
          <a:noFill/>
        </p:spPr>
        <p:txBody>
          <a:bodyPr wrap="none" rtlCol="0">
            <a:spAutoFit/>
          </a:bodyPr>
          <a:lstStyle/>
          <a:p>
            <a:r>
              <a:rPr lang="en-GB" dirty="0">
                <a:solidFill>
                  <a:srgbClr val="FF0000"/>
                </a:solidFill>
              </a:rPr>
              <a:t>The Lund group:</a:t>
            </a:r>
          </a:p>
          <a:p>
            <a:endParaRPr lang="en-GB" dirty="0"/>
          </a:p>
          <a:p>
            <a:r>
              <a:rPr lang="en-GB" dirty="0">
                <a:solidFill>
                  <a:srgbClr val="FF0000"/>
                </a:solidFill>
              </a:rPr>
              <a:t>Björn Lundberg</a:t>
            </a:r>
            <a:r>
              <a:rPr lang="en-GB" dirty="0"/>
              <a:t>: 	</a:t>
            </a:r>
            <a:r>
              <a:rPr lang="en-GB" dirty="0">
                <a:solidFill>
                  <a:srgbClr val="002060"/>
                </a:solidFill>
              </a:rPr>
              <a:t>previous electronics engineer at the division. He moved to a private company in 2010 but </a:t>
            </a:r>
          </a:p>
          <a:p>
            <a:r>
              <a:rPr lang="en-GB" dirty="0">
                <a:solidFill>
                  <a:srgbClr val="002060"/>
                </a:solidFill>
              </a:rPr>
              <a:t>		has recently started his own private enterprise.</a:t>
            </a:r>
          </a:p>
          <a:p>
            <a:r>
              <a:rPr lang="en-GB" dirty="0">
                <a:solidFill>
                  <a:srgbClr val="FF0000"/>
                </a:solidFill>
              </a:rPr>
              <a:t>Ulf </a:t>
            </a:r>
            <a:r>
              <a:rPr lang="en-GB" dirty="0" err="1">
                <a:solidFill>
                  <a:srgbClr val="FF0000"/>
                </a:solidFill>
              </a:rPr>
              <a:t>Mjörnmark</a:t>
            </a:r>
            <a:r>
              <a:rPr lang="en-GB" dirty="0"/>
              <a:t>:	</a:t>
            </a:r>
            <a:r>
              <a:rPr lang="en-GB" dirty="0">
                <a:solidFill>
                  <a:srgbClr val="002060"/>
                </a:solidFill>
              </a:rPr>
              <a:t>previous research engineer at the division. Since mid 2018 retired.</a:t>
            </a:r>
          </a:p>
          <a:p>
            <a:r>
              <a:rPr lang="en-GB" dirty="0">
                <a:solidFill>
                  <a:srgbClr val="FF0000"/>
                </a:solidFill>
              </a:rPr>
              <a:t>Anders </a:t>
            </a:r>
            <a:r>
              <a:rPr lang="en-GB" dirty="0" err="1">
                <a:solidFill>
                  <a:srgbClr val="FF0000"/>
                </a:solidFill>
              </a:rPr>
              <a:t>Oskarsson</a:t>
            </a:r>
            <a:r>
              <a:rPr lang="en-GB" dirty="0"/>
              <a:t>:	</a:t>
            </a:r>
            <a:r>
              <a:rPr lang="en-GB" dirty="0">
                <a:solidFill>
                  <a:srgbClr val="002060"/>
                </a:solidFill>
              </a:rPr>
              <a:t>since the end of 2018 retired.</a:t>
            </a:r>
          </a:p>
          <a:p>
            <a:r>
              <a:rPr lang="en-GB" dirty="0">
                <a:solidFill>
                  <a:srgbClr val="FF0000"/>
                </a:solidFill>
              </a:rPr>
              <a:t>Lennart </a:t>
            </a:r>
            <a:r>
              <a:rPr lang="en-GB" dirty="0" err="1">
                <a:solidFill>
                  <a:srgbClr val="FF0000"/>
                </a:solidFill>
              </a:rPr>
              <a:t>Österman</a:t>
            </a:r>
            <a:r>
              <a:rPr lang="en-GB" dirty="0"/>
              <a:t>:	</a:t>
            </a:r>
            <a:r>
              <a:rPr lang="en-GB" dirty="0">
                <a:solidFill>
                  <a:srgbClr val="002060"/>
                </a:solidFill>
              </a:rPr>
              <a:t>electronics engineer at the division. Is instructed to work mostly on the ATLAS experiment.</a:t>
            </a:r>
          </a:p>
          <a:p>
            <a:r>
              <a:rPr lang="en-GB" dirty="0">
                <a:solidFill>
                  <a:srgbClr val="FF0000"/>
                </a:solidFill>
              </a:rPr>
              <a:t>Leif </a:t>
            </a:r>
            <a:r>
              <a:rPr lang="en-GB" dirty="0" err="1">
                <a:solidFill>
                  <a:srgbClr val="FF0000"/>
                </a:solidFill>
              </a:rPr>
              <a:t>Jönsson</a:t>
            </a:r>
            <a:r>
              <a:rPr lang="en-GB" dirty="0"/>
              <a:t>:	</a:t>
            </a:r>
            <a:r>
              <a:rPr lang="en-GB" dirty="0">
                <a:solidFill>
                  <a:srgbClr val="002060"/>
                </a:solidFill>
              </a:rPr>
              <a:t>since the end of 2010 retired.</a:t>
            </a:r>
          </a:p>
          <a:p>
            <a:endParaRPr lang="en-GB" dirty="0">
              <a:solidFill>
                <a:srgbClr val="002060"/>
              </a:solidFill>
            </a:endParaRPr>
          </a:p>
          <a:p>
            <a:r>
              <a:rPr lang="en-GB" dirty="0">
                <a:solidFill>
                  <a:srgbClr val="002060"/>
                </a:solidFill>
              </a:rPr>
              <a:t>We have financial support to finalize the present work but we have no chance to improve the manpower</a:t>
            </a:r>
          </a:p>
          <a:p>
            <a:r>
              <a:rPr lang="en-GB" dirty="0">
                <a:solidFill>
                  <a:srgbClr val="002060"/>
                </a:solidFill>
              </a:rPr>
              <a:t>situation. It means that all personal is working part time.</a:t>
            </a:r>
          </a:p>
          <a:p>
            <a:r>
              <a:rPr lang="en-GB" dirty="0">
                <a:solidFill>
                  <a:srgbClr val="002060"/>
                </a:solidFill>
              </a:rPr>
              <a:t>The work pace has also been slowed down by the COVID-19 disease.</a:t>
            </a:r>
            <a:endParaRPr lang="en-SE" dirty="0">
              <a:solidFill>
                <a:srgbClr val="002060"/>
              </a:solidFill>
            </a:endParaRPr>
          </a:p>
        </p:txBody>
      </p:sp>
    </p:spTree>
    <p:extLst>
      <p:ext uri="{BB962C8B-B14F-4D97-AF65-F5344CB8AC3E}">
        <p14:creationId xmlns:p14="http://schemas.microsoft.com/office/powerpoint/2010/main" val="261335904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1ACDB63-2771-4C06-829D-527BE481CD93}"/>
              </a:ext>
            </a:extLst>
          </p:cNvPr>
          <p:cNvPicPr>
            <a:picLocks noChangeAspect="1"/>
          </p:cNvPicPr>
          <p:nvPr/>
        </p:nvPicPr>
        <p:blipFill rotWithShape="1">
          <a:blip r:embed="rId2"/>
          <a:srcRect l="7807" t="13470" r="9005" b="9387"/>
          <a:stretch/>
        </p:blipFill>
        <p:spPr>
          <a:xfrm>
            <a:off x="0" y="498419"/>
            <a:ext cx="12191999" cy="6359581"/>
          </a:xfrm>
          <a:prstGeom prst="rect">
            <a:avLst/>
          </a:prstGeom>
        </p:spPr>
      </p:pic>
    </p:spTree>
    <p:extLst>
      <p:ext uri="{BB962C8B-B14F-4D97-AF65-F5344CB8AC3E}">
        <p14:creationId xmlns:p14="http://schemas.microsoft.com/office/powerpoint/2010/main" val="21081135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198D224-1B35-464B-A990-D57B28677DEF}"/>
              </a:ext>
            </a:extLst>
          </p:cNvPr>
          <p:cNvPicPr>
            <a:picLocks noChangeAspect="1"/>
          </p:cNvPicPr>
          <p:nvPr/>
        </p:nvPicPr>
        <p:blipFill rotWithShape="1">
          <a:blip r:embed="rId3"/>
          <a:srcRect l="7884" t="12836" r="8775" b="10158"/>
          <a:stretch/>
        </p:blipFill>
        <p:spPr>
          <a:xfrm>
            <a:off x="0" y="521293"/>
            <a:ext cx="12192000" cy="6336707"/>
          </a:xfrm>
          <a:prstGeom prst="rect">
            <a:avLst/>
          </a:prstGeom>
        </p:spPr>
      </p:pic>
    </p:spTree>
    <p:extLst>
      <p:ext uri="{BB962C8B-B14F-4D97-AF65-F5344CB8AC3E}">
        <p14:creationId xmlns:p14="http://schemas.microsoft.com/office/powerpoint/2010/main" val="42909660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6965CB3-D712-4C6B-A368-436A763D8C14}"/>
              </a:ext>
            </a:extLst>
          </p:cNvPr>
          <p:cNvPicPr>
            <a:picLocks noChangeAspect="1"/>
          </p:cNvPicPr>
          <p:nvPr/>
        </p:nvPicPr>
        <p:blipFill rotWithShape="1">
          <a:blip r:embed="rId2"/>
          <a:srcRect l="7653" t="12653" r="8852" b="9932"/>
          <a:stretch/>
        </p:blipFill>
        <p:spPr>
          <a:xfrm>
            <a:off x="0" y="499386"/>
            <a:ext cx="12192000" cy="6358614"/>
          </a:xfrm>
          <a:prstGeom prst="rect">
            <a:avLst/>
          </a:prstGeom>
        </p:spPr>
      </p:pic>
    </p:spTree>
    <p:extLst>
      <p:ext uri="{BB962C8B-B14F-4D97-AF65-F5344CB8AC3E}">
        <p14:creationId xmlns:p14="http://schemas.microsoft.com/office/powerpoint/2010/main" val="66403973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DC52FDE4-947C-44C7-ADA5-305F6B3F95A0}"/>
              </a:ext>
            </a:extLst>
          </p:cNvPr>
          <p:cNvPicPr>
            <a:picLocks noChangeAspect="1"/>
          </p:cNvPicPr>
          <p:nvPr/>
        </p:nvPicPr>
        <p:blipFill rotWithShape="1">
          <a:blip r:embed="rId2"/>
          <a:srcRect l="7731" t="13061" r="9005" b="9523"/>
          <a:stretch/>
        </p:blipFill>
        <p:spPr>
          <a:xfrm>
            <a:off x="0" y="481852"/>
            <a:ext cx="12192000" cy="6376148"/>
          </a:xfrm>
          <a:prstGeom prst="rect">
            <a:avLst/>
          </a:prstGeom>
        </p:spPr>
      </p:pic>
    </p:spTree>
    <p:extLst>
      <p:ext uri="{BB962C8B-B14F-4D97-AF65-F5344CB8AC3E}">
        <p14:creationId xmlns:p14="http://schemas.microsoft.com/office/powerpoint/2010/main" val="31711988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DD10384-0A69-4375-AABF-20E3805428C2}"/>
              </a:ext>
            </a:extLst>
          </p:cNvPr>
          <p:cNvPicPr>
            <a:picLocks noChangeAspect="1"/>
          </p:cNvPicPr>
          <p:nvPr/>
        </p:nvPicPr>
        <p:blipFill rotWithShape="1">
          <a:blip r:embed="rId2"/>
          <a:srcRect l="7883" t="13470" r="8852" b="9387"/>
          <a:stretch/>
        </p:blipFill>
        <p:spPr>
          <a:xfrm>
            <a:off x="0" y="541544"/>
            <a:ext cx="12120465" cy="6316456"/>
          </a:xfrm>
          <a:prstGeom prst="rect">
            <a:avLst/>
          </a:prstGeom>
        </p:spPr>
      </p:pic>
    </p:spTree>
    <p:extLst>
      <p:ext uri="{BB962C8B-B14F-4D97-AF65-F5344CB8AC3E}">
        <p14:creationId xmlns:p14="http://schemas.microsoft.com/office/powerpoint/2010/main" val="347309478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562C0F0-5261-4AF4-BB8D-1465391117FC}"/>
              </a:ext>
            </a:extLst>
          </p:cNvPr>
          <p:cNvPicPr>
            <a:picLocks noChangeAspect="1"/>
          </p:cNvPicPr>
          <p:nvPr/>
        </p:nvPicPr>
        <p:blipFill rotWithShape="1">
          <a:blip r:embed="rId2"/>
          <a:srcRect l="7730" t="13470" r="8929" b="9387"/>
          <a:stretch/>
        </p:blipFill>
        <p:spPr>
          <a:xfrm>
            <a:off x="0" y="433064"/>
            <a:ext cx="12192000" cy="6347902"/>
          </a:xfrm>
          <a:prstGeom prst="rect">
            <a:avLst/>
          </a:prstGeom>
        </p:spPr>
      </p:pic>
    </p:spTree>
    <p:extLst>
      <p:ext uri="{BB962C8B-B14F-4D97-AF65-F5344CB8AC3E}">
        <p14:creationId xmlns:p14="http://schemas.microsoft.com/office/powerpoint/2010/main" val="24749746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54199" y="1166842"/>
            <a:ext cx="4905954" cy="4247317"/>
          </a:xfrm>
          <a:prstGeom prst="rect">
            <a:avLst/>
          </a:prstGeom>
          <a:noFill/>
        </p:spPr>
        <p:txBody>
          <a:bodyPr wrap="square" rtlCol="0">
            <a:spAutoFit/>
          </a:bodyPr>
          <a:lstStyle/>
          <a:p>
            <a:r>
              <a:rPr lang="sv-SE" dirty="0">
                <a:solidFill>
                  <a:srgbClr val="FF0000"/>
                </a:solidFill>
                <a:latin typeface="Comic Sans MS" panose="030F0702030302020204" pitchFamily="66" charset="0"/>
              </a:rPr>
              <a:t>Normal project layout: </a:t>
            </a:r>
          </a:p>
          <a:p>
            <a:r>
              <a:rPr lang="sv-SE" dirty="0">
                <a:latin typeface="Comic Sans MS" panose="030F0702030302020204" pitchFamily="66" charset="0"/>
              </a:rPr>
              <a:t>Several groups and experts in each WP. </a:t>
            </a:r>
          </a:p>
          <a:p>
            <a:r>
              <a:rPr lang="sv-SE" dirty="0">
                <a:latin typeface="Comic Sans MS" panose="030F0702030302020204" pitchFamily="66" charset="0"/>
              </a:rPr>
              <a:t>Each WP has user teams for evaluation</a:t>
            </a:r>
          </a:p>
          <a:p>
            <a:endParaRPr lang="sv-SE" dirty="0">
              <a:latin typeface="Comic Sans MS" panose="030F0702030302020204" pitchFamily="66" charset="0"/>
            </a:endParaRPr>
          </a:p>
          <a:p>
            <a:r>
              <a:rPr lang="sv-SE" dirty="0">
                <a:solidFill>
                  <a:srgbClr val="002060"/>
                </a:solidFill>
                <a:latin typeface="Comic Sans MS" panose="030F0702030302020204" pitchFamily="66" charset="0"/>
              </a:rPr>
              <a:t>WP1: ASIC design, fabrication, packaging. </a:t>
            </a:r>
          </a:p>
          <a:p>
            <a:endParaRPr lang="sv-SE" dirty="0">
              <a:solidFill>
                <a:srgbClr val="002060"/>
              </a:solidFill>
              <a:latin typeface="Comic Sans MS" panose="030F0702030302020204" pitchFamily="66" charset="0"/>
            </a:endParaRPr>
          </a:p>
          <a:p>
            <a:r>
              <a:rPr lang="sv-SE" dirty="0">
                <a:solidFill>
                  <a:srgbClr val="002060"/>
                </a:solidFill>
                <a:latin typeface="Comic Sans MS" panose="030F0702030302020204" pitchFamily="66" charset="0"/>
              </a:rPr>
              <a:t>WP2: Front end boards</a:t>
            </a:r>
          </a:p>
          <a:p>
            <a:endParaRPr lang="sv-SE" dirty="0">
              <a:solidFill>
                <a:srgbClr val="002060"/>
              </a:solidFill>
              <a:latin typeface="Comic Sans MS" panose="030F0702030302020204" pitchFamily="66" charset="0"/>
            </a:endParaRPr>
          </a:p>
          <a:p>
            <a:r>
              <a:rPr lang="sv-SE" dirty="0">
                <a:solidFill>
                  <a:srgbClr val="002060"/>
                </a:solidFill>
                <a:latin typeface="Comic Sans MS" panose="030F0702030302020204" pitchFamily="66" charset="0"/>
              </a:rPr>
              <a:t>WP3: Data collection HW and FW</a:t>
            </a:r>
          </a:p>
          <a:p>
            <a:endParaRPr lang="sv-SE" dirty="0">
              <a:solidFill>
                <a:srgbClr val="002060"/>
              </a:solidFill>
              <a:latin typeface="Comic Sans MS" panose="030F0702030302020204" pitchFamily="66" charset="0"/>
            </a:endParaRPr>
          </a:p>
          <a:p>
            <a:r>
              <a:rPr lang="sv-SE" dirty="0">
                <a:solidFill>
                  <a:srgbClr val="002060"/>
                </a:solidFill>
                <a:latin typeface="Comic Sans MS" panose="030F0702030302020204" pitchFamily="66" charset="0"/>
              </a:rPr>
              <a:t>WP4: Data to computer, performance monitoring</a:t>
            </a:r>
          </a:p>
          <a:p>
            <a:endParaRPr lang="sv-SE" dirty="0">
              <a:solidFill>
                <a:srgbClr val="002060"/>
              </a:solidFill>
              <a:latin typeface="Comic Sans MS" panose="030F0702030302020204" pitchFamily="66" charset="0"/>
            </a:endParaRPr>
          </a:p>
          <a:p>
            <a:r>
              <a:rPr lang="sv-SE" dirty="0">
                <a:solidFill>
                  <a:srgbClr val="002060"/>
                </a:solidFill>
                <a:latin typeface="Comic Sans MS" panose="030F0702030302020204" pitchFamily="66" charset="0"/>
              </a:rPr>
              <a:t>WP5: Integration with detector, LV distribution, services, cooling, slow control</a:t>
            </a:r>
            <a:endParaRPr lang="en-US" dirty="0">
              <a:solidFill>
                <a:srgbClr val="002060"/>
              </a:solidFill>
              <a:latin typeface="Comic Sans MS" panose="030F0702030302020204" pitchFamily="66" charset="0"/>
            </a:endParaRPr>
          </a:p>
        </p:txBody>
      </p:sp>
      <p:sp>
        <p:nvSpPr>
          <p:cNvPr id="5" name="TextBox 4"/>
          <p:cNvSpPr txBox="1"/>
          <p:nvPr/>
        </p:nvSpPr>
        <p:spPr>
          <a:xfrm>
            <a:off x="5560153" y="1720840"/>
            <a:ext cx="6219972" cy="3693319"/>
          </a:xfrm>
          <a:prstGeom prst="rect">
            <a:avLst/>
          </a:prstGeom>
          <a:noFill/>
        </p:spPr>
        <p:txBody>
          <a:bodyPr wrap="none" rtlCol="0">
            <a:spAutoFit/>
          </a:bodyPr>
          <a:lstStyle/>
          <a:p>
            <a:r>
              <a:rPr lang="sv-SE" dirty="0">
                <a:solidFill>
                  <a:srgbClr val="FF0000"/>
                </a:solidFill>
                <a:latin typeface="Comic Sans MS" panose="030F0702030302020204" pitchFamily="66" charset="0"/>
              </a:rPr>
              <a:t>This project:</a:t>
            </a:r>
          </a:p>
          <a:p>
            <a:endParaRPr lang="sv-SE" dirty="0">
              <a:latin typeface="Comic Sans MS" panose="030F0702030302020204" pitchFamily="66" charset="0"/>
            </a:endParaRPr>
          </a:p>
          <a:p>
            <a:r>
              <a:rPr lang="sv-SE" dirty="0">
                <a:solidFill>
                  <a:srgbClr val="002060"/>
                </a:solidFill>
                <a:latin typeface="Comic Sans MS" panose="030F0702030302020204" pitchFamily="66" charset="0"/>
              </a:rPr>
              <a:t>WP1: CERN design and fab: </a:t>
            </a:r>
            <a:r>
              <a:rPr lang="sv-SE" dirty="0">
                <a:solidFill>
                  <a:srgbClr val="FF0000"/>
                </a:solidFill>
                <a:latin typeface="Comic Sans MS" panose="030F0702030302020204" pitchFamily="66" charset="0"/>
              </a:rPr>
              <a:t>Lund</a:t>
            </a:r>
            <a:r>
              <a:rPr lang="sv-SE" dirty="0">
                <a:solidFill>
                  <a:srgbClr val="002060"/>
                </a:solidFill>
                <a:latin typeface="Comic Sans MS" panose="030F0702030302020204" pitchFamily="66" charset="0"/>
              </a:rPr>
              <a:t> die packaging</a:t>
            </a:r>
          </a:p>
          <a:p>
            <a:endParaRPr lang="sv-SE" dirty="0">
              <a:solidFill>
                <a:srgbClr val="002060"/>
              </a:solidFill>
              <a:latin typeface="Comic Sans MS" panose="030F0702030302020204" pitchFamily="66" charset="0"/>
            </a:endParaRPr>
          </a:p>
          <a:p>
            <a:r>
              <a:rPr lang="sv-SE" dirty="0">
                <a:solidFill>
                  <a:srgbClr val="002060"/>
                </a:solidFill>
                <a:latin typeface="Comic Sans MS" panose="030F0702030302020204" pitchFamily="66" charset="0"/>
              </a:rPr>
              <a:t>WP2: </a:t>
            </a:r>
            <a:r>
              <a:rPr lang="sv-SE" dirty="0">
                <a:solidFill>
                  <a:srgbClr val="FF0000"/>
                </a:solidFill>
                <a:latin typeface="Comic Sans MS" panose="030F0702030302020204" pitchFamily="66" charset="0"/>
              </a:rPr>
              <a:t>Lund</a:t>
            </a:r>
            <a:r>
              <a:rPr lang="sv-SE" dirty="0">
                <a:solidFill>
                  <a:srgbClr val="002060"/>
                </a:solidFill>
                <a:latin typeface="Comic Sans MS" panose="030F0702030302020204" pitchFamily="66" charset="0"/>
              </a:rPr>
              <a:t>. Packaging intergrated with the board design</a:t>
            </a:r>
          </a:p>
          <a:p>
            <a:endParaRPr lang="sv-SE" dirty="0">
              <a:solidFill>
                <a:srgbClr val="002060"/>
              </a:solidFill>
              <a:latin typeface="Comic Sans MS" panose="030F0702030302020204" pitchFamily="66" charset="0"/>
            </a:endParaRPr>
          </a:p>
          <a:p>
            <a:r>
              <a:rPr lang="sv-SE" dirty="0">
                <a:solidFill>
                  <a:srgbClr val="002060"/>
                </a:solidFill>
                <a:latin typeface="Comic Sans MS" panose="030F0702030302020204" pitchFamily="66" charset="0"/>
              </a:rPr>
              <a:t>WP3: HW, SRU from RD51. FW partly done by master </a:t>
            </a:r>
          </a:p>
          <a:p>
            <a:r>
              <a:rPr lang="sv-SE" dirty="0">
                <a:solidFill>
                  <a:srgbClr val="002060"/>
                </a:solidFill>
                <a:latin typeface="Comic Sans MS" panose="030F0702030302020204" pitchFamily="66" charset="0"/>
              </a:rPr>
              <a:t>student in </a:t>
            </a:r>
            <a:r>
              <a:rPr lang="sv-SE" dirty="0">
                <a:solidFill>
                  <a:srgbClr val="FF0000"/>
                </a:solidFill>
                <a:latin typeface="Comic Sans MS" panose="030F0702030302020204" pitchFamily="66" charset="0"/>
              </a:rPr>
              <a:t>Lund</a:t>
            </a:r>
            <a:r>
              <a:rPr lang="sv-SE" dirty="0">
                <a:solidFill>
                  <a:srgbClr val="002060"/>
                </a:solidFill>
                <a:latin typeface="Comic Sans MS" panose="030F0702030302020204" pitchFamily="66" charset="0"/>
              </a:rPr>
              <a:t>.</a:t>
            </a:r>
          </a:p>
          <a:p>
            <a:endParaRPr lang="sv-SE" dirty="0">
              <a:solidFill>
                <a:srgbClr val="002060"/>
              </a:solidFill>
              <a:latin typeface="Comic Sans MS" panose="030F0702030302020204" pitchFamily="66" charset="0"/>
            </a:endParaRPr>
          </a:p>
          <a:p>
            <a:r>
              <a:rPr lang="sv-SE" dirty="0">
                <a:solidFill>
                  <a:srgbClr val="002060"/>
                </a:solidFill>
                <a:latin typeface="Comic Sans MS" panose="030F0702030302020204" pitchFamily="66" charset="0"/>
              </a:rPr>
              <a:t>WP4. </a:t>
            </a:r>
            <a:r>
              <a:rPr lang="sv-SE" dirty="0">
                <a:solidFill>
                  <a:srgbClr val="FF0000"/>
                </a:solidFill>
                <a:latin typeface="Comic Sans MS" panose="030F0702030302020204" pitchFamily="66" charset="0"/>
              </a:rPr>
              <a:t>Lund</a:t>
            </a:r>
            <a:r>
              <a:rPr lang="sv-SE" dirty="0">
                <a:solidFill>
                  <a:srgbClr val="002060"/>
                </a:solidFill>
                <a:latin typeface="Comic Sans MS" panose="030F0702030302020204" pitchFamily="66" charset="0"/>
              </a:rPr>
              <a:t> responsible for all evaluation</a:t>
            </a:r>
          </a:p>
          <a:p>
            <a:endParaRPr lang="sv-SE" dirty="0">
              <a:solidFill>
                <a:srgbClr val="002060"/>
              </a:solidFill>
              <a:latin typeface="Comic Sans MS" panose="030F0702030302020204" pitchFamily="66" charset="0"/>
            </a:endParaRPr>
          </a:p>
          <a:p>
            <a:r>
              <a:rPr lang="sv-SE" dirty="0">
                <a:solidFill>
                  <a:srgbClr val="002060"/>
                </a:solidFill>
                <a:latin typeface="Comic Sans MS" panose="030F0702030302020204" pitchFamily="66" charset="0"/>
              </a:rPr>
              <a:t>WP5: Cooling PISA. Slow control DESY? The rest is </a:t>
            </a:r>
          </a:p>
          <a:p>
            <a:r>
              <a:rPr lang="sv-SE" dirty="0">
                <a:solidFill>
                  <a:srgbClr val="FF0000"/>
                </a:solidFill>
                <a:latin typeface="Comic Sans MS" panose="030F0702030302020204" pitchFamily="66" charset="0"/>
              </a:rPr>
              <a:t>Lund</a:t>
            </a:r>
            <a:r>
              <a:rPr lang="sv-SE" dirty="0">
                <a:solidFill>
                  <a:srgbClr val="002060"/>
                </a:solidFill>
                <a:latin typeface="Comic Sans MS" panose="030F0702030302020204" pitchFamily="66" charset="0"/>
              </a:rPr>
              <a:t> work in progress</a:t>
            </a:r>
            <a:endParaRPr lang="en-US" dirty="0">
              <a:solidFill>
                <a:srgbClr val="002060"/>
              </a:solidFill>
              <a:latin typeface="Comic Sans MS" panose="030F0702030302020204" pitchFamily="66" charset="0"/>
            </a:endParaRPr>
          </a:p>
        </p:txBody>
      </p:sp>
    </p:spTree>
    <p:extLst>
      <p:ext uri="{BB962C8B-B14F-4D97-AF65-F5344CB8AC3E}">
        <p14:creationId xmlns:p14="http://schemas.microsoft.com/office/powerpoint/2010/main" val="24382616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0254D71-CE99-45EC-A656-A3A24B3BBA98}"/>
              </a:ext>
            </a:extLst>
          </p:cNvPr>
          <p:cNvSpPr txBox="1"/>
          <p:nvPr/>
        </p:nvSpPr>
        <p:spPr>
          <a:xfrm>
            <a:off x="326572" y="447869"/>
            <a:ext cx="10870164" cy="5293757"/>
          </a:xfrm>
          <a:prstGeom prst="rect">
            <a:avLst/>
          </a:prstGeom>
          <a:noFill/>
        </p:spPr>
        <p:txBody>
          <a:bodyPr wrap="square" rtlCol="0">
            <a:spAutoFit/>
          </a:bodyPr>
          <a:lstStyle/>
          <a:p>
            <a:r>
              <a:rPr lang="en-GB" dirty="0">
                <a:solidFill>
                  <a:srgbClr val="FF0000"/>
                </a:solidFill>
                <a:latin typeface="Comic Sans MS" panose="030F0702030302020204" pitchFamily="66" charset="0"/>
              </a:rPr>
              <a:t>Retrospect:</a:t>
            </a:r>
          </a:p>
          <a:p>
            <a:endParaRPr lang="en-GB" dirty="0">
              <a:solidFill>
                <a:srgbClr val="FF0000"/>
              </a:solidFill>
              <a:latin typeface="Comic Sans MS" panose="030F0702030302020204" pitchFamily="66" charset="0"/>
            </a:endParaRPr>
          </a:p>
          <a:p>
            <a:r>
              <a:rPr lang="en-GB" dirty="0">
                <a:solidFill>
                  <a:srgbClr val="002060"/>
                </a:solidFill>
                <a:latin typeface="Comic Sans MS" panose="030F0702030302020204" pitchFamily="66" charset="0"/>
              </a:rPr>
              <a:t>The packaging of the SALTRO-dies was started at the end of 2017.</a:t>
            </a:r>
          </a:p>
          <a:p>
            <a:endParaRPr lang="en-GB" dirty="0">
              <a:solidFill>
                <a:srgbClr val="002060"/>
              </a:solidFill>
              <a:latin typeface="Comic Sans MS" panose="030F0702030302020204" pitchFamily="66" charset="0"/>
            </a:endParaRPr>
          </a:p>
          <a:p>
            <a:r>
              <a:rPr lang="en-GB" dirty="0">
                <a:solidFill>
                  <a:srgbClr val="FF0000"/>
                </a:solidFill>
                <a:latin typeface="Comic Sans MS" panose="030F0702030302020204" pitchFamily="66" charset="0"/>
              </a:rPr>
              <a:t>             </a:t>
            </a:r>
            <a:r>
              <a:rPr lang="en-GB" dirty="0"/>
              <a:t> Top side          </a:t>
            </a:r>
            <a:r>
              <a:rPr lang="en-GB" sz="1400" dirty="0"/>
              <a:t>12 mm</a:t>
            </a:r>
            <a:r>
              <a:rPr lang="en-GB" dirty="0"/>
              <a:t>                                                   Bottom side with soldering balls in BGA pattern</a:t>
            </a:r>
          </a:p>
          <a:p>
            <a:endParaRPr lang="en-GB" dirty="0">
              <a:latin typeface="Comic Sans MS" panose="030F0702030302020204" pitchFamily="66" charset="0"/>
              <a:sym typeface="Symbol" panose="05050102010706020507" pitchFamily="18" charset="2"/>
            </a:endParaRPr>
          </a:p>
          <a:p>
            <a:endParaRPr lang="en-GB" dirty="0">
              <a:latin typeface="Comic Sans MS" panose="030F0702030302020204" pitchFamily="66" charset="0"/>
              <a:sym typeface="Symbol" panose="05050102010706020507" pitchFamily="18" charset="2"/>
            </a:endParaRPr>
          </a:p>
          <a:p>
            <a:r>
              <a:rPr lang="en-GB" dirty="0">
                <a:latin typeface="Comic Sans MS" panose="030F0702030302020204" pitchFamily="66" charset="0"/>
                <a:sym typeface="Symbol" panose="05050102010706020507" pitchFamily="18" charset="2"/>
              </a:rPr>
              <a:t>                                                        </a:t>
            </a:r>
          </a:p>
          <a:p>
            <a:r>
              <a:rPr lang="en-GB" sz="1400" dirty="0">
                <a:latin typeface="Comic Sans MS" panose="030F0702030302020204" pitchFamily="66" charset="0"/>
                <a:sym typeface="Symbol" panose="05050102010706020507" pitchFamily="18" charset="2"/>
              </a:rPr>
              <a:t>                                                                         9 mm</a:t>
            </a:r>
          </a:p>
          <a:p>
            <a:endParaRPr lang="en-GB" dirty="0">
              <a:latin typeface="Comic Sans MS" panose="030F0702030302020204" pitchFamily="66" charset="0"/>
              <a:sym typeface="Symbol" panose="05050102010706020507" pitchFamily="18" charset="2"/>
            </a:endParaRPr>
          </a:p>
          <a:p>
            <a:endParaRPr lang="en-GB" dirty="0">
              <a:latin typeface="Comic Sans MS" panose="030F0702030302020204" pitchFamily="66" charset="0"/>
              <a:sym typeface="Symbol" panose="05050102010706020507" pitchFamily="18" charset="2"/>
            </a:endParaRPr>
          </a:p>
          <a:p>
            <a:endParaRPr lang="en-GB" dirty="0">
              <a:latin typeface="Comic Sans MS" panose="030F0702030302020204" pitchFamily="66" charset="0"/>
              <a:sym typeface="Symbol" panose="05050102010706020507" pitchFamily="18" charset="2"/>
            </a:endParaRPr>
          </a:p>
          <a:p>
            <a:endParaRPr lang="en-GB" dirty="0">
              <a:latin typeface="Comic Sans MS" panose="030F0702030302020204" pitchFamily="66" charset="0"/>
              <a:sym typeface="Symbol" panose="05050102010706020507" pitchFamily="18" charset="2"/>
            </a:endParaRPr>
          </a:p>
          <a:p>
            <a:r>
              <a:rPr lang="en-GB" dirty="0">
                <a:latin typeface="Comic Sans MS" panose="030F0702030302020204" pitchFamily="66" charset="0"/>
                <a:sym typeface="Symbol" panose="05050102010706020507" pitchFamily="18" charset="2"/>
              </a:rPr>
              <a:t> </a:t>
            </a:r>
            <a:r>
              <a:rPr lang="en-GB" dirty="0">
                <a:solidFill>
                  <a:srgbClr val="002060"/>
                </a:solidFill>
                <a:latin typeface="Comic Sans MS" panose="030F0702030302020204" pitchFamily="66" charset="0"/>
              </a:rPr>
              <a:t>Prior to the full production two pre-samples including in total 89 chips were packaged and tested. </a:t>
            </a:r>
          </a:p>
          <a:p>
            <a:endParaRPr lang="en-GB" dirty="0">
              <a:solidFill>
                <a:srgbClr val="002060"/>
              </a:solidFill>
              <a:latin typeface="Comic Sans MS" panose="030F0702030302020204" pitchFamily="66" charset="0"/>
            </a:endParaRPr>
          </a:p>
          <a:p>
            <a:r>
              <a:rPr lang="en-GB" dirty="0">
                <a:solidFill>
                  <a:srgbClr val="002060"/>
                </a:solidFill>
                <a:latin typeface="Comic Sans MS" panose="030F0702030302020204" pitchFamily="66" charset="0"/>
                <a:sym typeface="Symbol" panose="05050102010706020507" pitchFamily="18" charset="2"/>
              </a:rPr>
              <a:t> </a:t>
            </a:r>
            <a:r>
              <a:rPr lang="en-GB" dirty="0">
                <a:solidFill>
                  <a:srgbClr val="002060"/>
                </a:solidFill>
                <a:latin typeface="Comic Sans MS" panose="030F0702030302020204" pitchFamily="66" charset="0"/>
              </a:rPr>
              <a:t>The packaging of the full number of dies was completed at the end of 2018 after careful tests of the pre-samples. Out of the initial number of 794 dies sent to the company, 748 were successfully packaged and delivered to Lund.</a:t>
            </a:r>
          </a:p>
          <a:p>
            <a:r>
              <a:rPr lang="en-GB" dirty="0"/>
              <a:t> </a:t>
            </a:r>
            <a:endParaRPr lang="en-SE" dirty="0"/>
          </a:p>
        </p:txBody>
      </p:sp>
      <p:pic>
        <p:nvPicPr>
          <p:cNvPr id="7" name="Picture 6">
            <a:extLst>
              <a:ext uri="{FF2B5EF4-FFF2-40B4-BE49-F238E27FC236}">
                <a16:creationId xmlns:a16="http://schemas.microsoft.com/office/drawing/2014/main" id="{2E5F8478-4232-4C37-9A01-0FBBA6B2F38D}"/>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1374169" y="1954974"/>
            <a:ext cx="2760599" cy="1474026"/>
          </a:xfrm>
          <a:prstGeom prst="rect">
            <a:avLst/>
          </a:prstGeom>
        </p:spPr>
      </p:pic>
      <p:pic>
        <p:nvPicPr>
          <p:cNvPr id="8" name="Picture 7">
            <a:extLst>
              <a:ext uri="{FF2B5EF4-FFF2-40B4-BE49-F238E27FC236}">
                <a16:creationId xmlns:a16="http://schemas.microsoft.com/office/drawing/2014/main" id="{0E2EE7D4-84E1-4459-8F06-1FDBD3B80FAD}"/>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5761654" y="1954973"/>
            <a:ext cx="2802255" cy="1474027"/>
          </a:xfrm>
          <a:prstGeom prst="rect">
            <a:avLst/>
          </a:prstGeom>
        </p:spPr>
      </p:pic>
      <p:cxnSp>
        <p:nvCxnSpPr>
          <p:cNvPr id="12" name="Straight Arrow Connector 11">
            <a:extLst>
              <a:ext uri="{FF2B5EF4-FFF2-40B4-BE49-F238E27FC236}">
                <a16:creationId xmlns:a16="http://schemas.microsoft.com/office/drawing/2014/main" id="{D8CB71DF-0F76-417A-A3B6-71F44262AD1A}"/>
              </a:ext>
            </a:extLst>
          </p:cNvPr>
          <p:cNvCxnSpPr>
            <a:cxnSpLocks/>
          </p:cNvCxnSpPr>
          <p:nvPr/>
        </p:nvCxnSpPr>
        <p:spPr>
          <a:xfrm flipV="1">
            <a:off x="4310743" y="2288186"/>
            <a:ext cx="0" cy="333716"/>
          </a:xfrm>
          <a:prstGeom prst="straightConnector1">
            <a:avLst/>
          </a:prstGeom>
          <a:ln w="9525">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51E0D96A-F928-46FB-BE6F-F58D375C563C}"/>
              </a:ext>
            </a:extLst>
          </p:cNvPr>
          <p:cNvCxnSpPr>
            <a:cxnSpLocks/>
          </p:cNvCxnSpPr>
          <p:nvPr/>
        </p:nvCxnSpPr>
        <p:spPr>
          <a:xfrm>
            <a:off x="3237722" y="1754151"/>
            <a:ext cx="251926" cy="0"/>
          </a:xfrm>
          <a:prstGeom prst="straightConnector1">
            <a:avLst/>
          </a:prstGeom>
          <a:ln w="9525">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5763D39F-6991-485F-A1E5-779786343596}"/>
              </a:ext>
            </a:extLst>
          </p:cNvPr>
          <p:cNvCxnSpPr>
            <a:cxnSpLocks/>
          </p:cNvCxnSpPr>
          <p:nvPr/>
        </p:nvCxnSpPr>
        <p:spPr>
          <a:xfrm flipH="1" flipV="1">
            <a:off x="2304661" y="1754151"/>
            <a:ext cx="256592" cy="1"/>
          </a:xfrm>
          <a:prstGeom prst="straightConnector1">
            <a:avLst/>
          </a:prstGeom>
          <a:ln w="9525">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F6B1242F-7F10-41B6-82C9-F686FE72A4C3}"/>
              </a:ext>
            </a:extLst>
          </p:cNvPr>
          <p:cNvCxnSpPr>
            <a:cxnSpLocks/>
          </p:cNvCxnSpPr>
          <p:nvPr/>
        </p:nvCxnSpPr>
        <p:spPr>
          <a:xfrm>
            <a:off x="4320074" y="2976466"/>
            <a:ext cx="0" cy="195943"/>
          </a:xfrm>
          <a:prstGeom prst="straightConnector1">
            <a:avLst/>
          </a:prstGeom>
          <a:ln w="952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828718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6296DF3-BCE0-4A8C-BAFF-764271973307}"/>
              </a:ext>
            </a:extLst>
          </p:cNvPr>
          <p:cNvSpPr txBox="1"/>
          <p:nvPr/>
        </p:nvSpPr>
        <p:spPr>
          <a:xfrm>
            <a:off x="690466" y="634481"/>
            <a:ext cx="3496470" cy="369332"/>
          </a:xfrm>
          <a:prstGeom prst="rect">
            <a:avLst/>
          </a:prstGeom>
          <a:noFill/>
        </p:spPr>
        <p:txBody>
          <a:bodyPr wrap="none" rtlCol="0">
            <a:spAutoFit/>
          </a:bodyPr>
          <a:lstStyle/>
          <a:p>
            <a:r>
              <a:rPr lang="en-GB" dirty="0">
                <a:solidFill>
                  <a:srgbClr val="FF0000"/>
                </a:solidFill>
                <a:latin typeface="Comic Sans MS" panose="030F0702030302020204" pitchFamily="66" charset="0"/>
              </a:rPr>
              <a:t>Test of the first MCM-version</a:t>
            </a:r>
            <a:endParaRPr lang="en-SE" dirty="0">
              <a:solidFill>
                <a:srgbClr val="FF0000"/>
              </a:solidFill>
              <a:latin typeface="Comic Sans MS" panose="030F0702030302020204" pitchFamily="66" charset="0"/>
            </a:endParaRPr>
          </a:p>
        </p:txBody>
      </p:sp>
      <p:sp>
        <p:nvSpPr>
          <p:cNvPr id="5" name="TextBox 4">
            <a:extLst>
              <a:ext uri="{FF2B5EF4-FFF2-40B4-BE49-F238E27FC236}">
                <a16:creationId xmlns:a16="http://schemas.microsoft.com/office/drawing/2014/main" id="{641D0A7A-B60F-43A6-A982-51E7F581E0C4}"/>
              </a:ext>
            </a:extLst>
          </p:cNvPr>
          <p:cNvSpPr txBox="1"/>
          <p:nvPr/>
        </p:nvSpPr>
        <p:spPr>
          <a:xfrm>
            <a:off x="690466" y="1475429"/>
            <a:ext cx="10407016" cy="2862322"/>
          </a:xfrm>
          <a:prstGeom prst="rect">
            <a:avLst/>
          </a:prstGeom>
          <a:noFill/>
        </p:spPr>
        <p:txBody>
          <a:bodyPr wrap="none" rtlCol="0">
            <a:spAutoFit/>
          </a:bodyPr>
          <a:lstStyle/>
          <a:p>
            <a:r>
              <a:rPr lang="en-GB" dirty="0">
                <a:solidFill>
                  <a:srgbClr val="002060"/>
                </a:solidFill>
                <a:latin typeface="Comic Sans MS" panose="030F0702030302020204" pitchFamily="66" charset="0"/>
                <a:sym typeface="Symbol" panose="05050102010706020507" pitchFamily="18" charset="2"/>
              </a:rPr>
              <a:t> </a:t>
            </a:r>
            <a:r>
              <a:rPr lang="en-GB" dirty="0">
                <a:solidFill>
                  <a:srgbClr val="002060"/>
                </a:solidFill>
                <a:latin typeface="Comic Sans MS" panose="030F0702030302020204" pitchFamily="66" charset="0"/>
              </a:rPr>
              <a:t>The first two boards were mounted at the end of 2019 by the DESY electronic workshop. </a:t>
            </a:r>
          </a:p>
          <a:p>
            <a:r>
              <a:rPr lang="en-GB" dirty="0">
                <a:solidFill>
                  <a:srgbClr val="002060"/>
                </a:solidFill>
                <a:latin typeface="Comic Sans MS" panose="030F0702030302020204" pitchFamily="66" charset="0"/>
              </a:rPr>
              <a:t>the first version was intended for testing the design</a:t>
            </a:r>
            <a:r>
              <a:rPr lang="en" dirty="0">
                <a:solidFill>
                  <a:srgbClr val="002060"/>
                </a:solidFill>
                <a:latin typeface="Comic Sans MS" panose="030F0702030302020204" pitchFamily="66" charset="0"/>
              </a:rPr>
              <a:t> and because of this on</a:t>
            </a:r>
            <a:r>
              <a:rPr lang="en-GB" dirty="0" err="1">
                <a:solidFill>
                  <a:srgbClr val="002060"/>
                </a:solidFill>
                <a:latin typeface="Comic Sans MS" panose="030F0702030302020204" pitchFamily="66" charset="0"/>
              </a:rPr>
              <a:t>ly</a:t>
            </a:r>
            <a:r>
              <a:rPr lang="en-GB" dirty="0">
                <a:solidFill>
                  <a:srgbClr val="002060"/>
                </a:solidFill>
                <a:latin typeface="Comic Sans MS" panose="030F0702030302020204" pitchFamily="66" charset="0"/>
              </a:rPr>
              <a:t> two chips were </a:t>
            </a:r>
          </a:p>
          <a:p>
            <a:r>
              <a:rPr lang="en-GB" dirty="0">
                <a:solidFill>
                  <a:srgbClr val="002060"/>
                </a:solidFill>
                <a:latin typeface="Comic Sans MS" panose="030F0702030302020204" pitchFamily="66" charset="0"/>
              </a:rPr>
              <a:t>mounted on one board and seven on the second.</a:t>
            </a:r>
          </a:p>
          <a:p>
            <a:r>
              <a:rPr lang="en-GB" dirty="0">
                <a:solidFill>
                  <a:srgbClr val="002060"/>
                </a:solidFill>
                <a:latin typeface="Comic Sans MS" panose="030F0702030302020204" pitchFamily="66" charset="0"/>
              </a:rPr>
              <a:t> </a:t>
            </a:r>
          </a:p>
          <a:p>
            <a:r>
              <a:rPr lang="en-GB" dirty="0">
                <a:solidFill>
                  <a:srgbClr val="002060"/>
                </a:solidFill>
                <a:latin typeface="Comic Sans MS" panose="030F0702030302020204" pitchFamily="66" charset="0"/>
                <a:sym typeface="Symbol" panose="05050102010706020507" pitchFamily="18" charset="2"/>
              </a:rPr>
              <a:t> The test revealed the need for a few corrections to the circuit board design. These were </a:t>
            </a:r>
          </a:p>
          <a:p>
            <a:r>
              <a:rPr lang="en-GB" dirty="0">
                <a:solidFill>
                  <a:srgbClr val="002060"/>
                </a:solidFill>
                <a:latin typeface="Comic Sans MS" panose="030F0702030302020204" pitchFamily="66" charset="0"/>
                <a:sym typeface="Symbol" panose="05050102010706020507" pitchFamily="18" charset="2"/>
              </a:rPr>
              <a:t>implemented and a new version was manufactured.</a:t>
            </a:r>
          </a:p>
          <a:p>
            <a:endParaRPr lang="en-GB" dirty="0">
              <a:solidFill>
                <a:srgbClr val="002060"/>
              </a:solidFill>
              <a:latin typeface="Comic Sans MS" panose="030F0702030302020204" pitchFamily="66" charset="0"/>
              <a:sym typeface="Symbol" panose="05050102010706020507" pitchFamily="18" charset="2"/>
            </a:endParaRPr>
          </a:p>
          <a:p>
            <a:r>
              <a:rPr lang="en-GB" dirty="0">
                <a:solidFill>
                  <a:srgbClr val="002060"/>
                </a:solidFill>
                <a:latin typeface="Comic Sans MS" panose="030F0702030302020204" pitchFamily="66" charset="0"/>
                <a:sym typeface="Symbol" panose="05050102010706020507" pitchFamily="18" charset="2"/>
              </a:rPr>
              <a:t> The miniature MCM circuit board is very complicated to manufacture. Only a limited number </a:t>
            </a:r>
          </a:p>
          <a:p>
            <a:r>
              <a:rPr lang="en-GB" dirty="0">
                <a:solidFill>
                  <a:srgbClr val="002060"/>
                </a:solidFill>
                <a:latin typeface="Comic Sans MS" panose="030F0702030302020204" pitchFamily="66" charset="0"/>
                <a:sym typeface="Symbol" panose="05050102010706020507" pitchFamily="18" charset="2"/>
              </a:rPr>
              <a:t>of companies are able to carry out the work. The cost is high (about 6000 Euro) per order and </a:t>
            </a:r>
          </a:p>
          <a:p>
            <a:r>
              <a:rPr lang="en-GB" dirty="0">
                <a:solidFill>
                  <a:srgbClr val="002060"/>
                </a:solidFill>
                <a:latin typeface="Comic Sans MS" panose="030F0702030302020204" pitchFamily="66" charset="0"/>
                <a:sym typeface="Symbol" panose="05050102010706020507" pitchFamily="18" charset="2"/>
              </a:rPr>
              <a:t>the delivery time is about 2 months </a:t>
            </a:r>
            <a:endParaRPr lang="en-SE" dirty="0"/>
          </a:p>
        </p:txBody>
      </p:sp>
    </p:spTree>
    <p:extLst>
      <p:ext uri="{BB962C8B-B14F-4D97-AF65-F5344CB8AC3E}">
        <p14:creationId xmlns:p14="http://schemas.microsoft.com/office/powerpoint/2010/main" val="11504010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D7BCDEF-7913-4B6B-AD88-0230DE8C729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0733" r="29924" b="28435"/>
          <a:stretch/>
        </p:blipFill>
        <p:spPr>
          <a:xfrm>
            <a:off x="1743335" y="3284375"/>
            <a:ext cx="1736984" cy="3359019"/>
          </a:xfrm>
          <a:prstGeom prst="rect">
            <a:avLst/>
          </a:prstGeom>
        </p:spPr>
      </p:pic>
      <p:pic>
        <p:nvPicPr>
          <p:cNvPr id="11" name="Picture 10">
            <a:extLst>
              <a:ext uri="{FF2B5EF4-FFF2-40B4-BE49-F238E27FC236}">
                <a16:creationId xmlns:a16="http://schemas.microsoft.com/office/drawing/2014/main" id="{F3FCFDE8-A365-4E5E-BFA7-BDE71DEE4D8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0007" t="13606" r="21580" b="14829"/>
          <a:stretch/>
        </p:blipFill>
        <p:spPr>
          <a:xfrm>
            <a:off x="4190820" y="3283565"/>
            <a:ext cx="2071395" cy="3359019"/>
          </a:xfrm>
          <a:prstGeom prst="rect">
            <a:avLst/>
          </a:prstGeom>
        </p:spPr>
      </p:pic>
      <p:pic>
        <p:nvPicPr>
          <p:cNvPr id="13" name="Picture 12">
            <a:extLst>
              <a:ext uri="{FF2B5EF4-FFF2-40B4-BE49-F238E27FC236}">
                <a16:creationId xmlns:a16="http://schemas.microsoft.com/office/drawing/2014/main" id="{1CA83A33-5926-4FF3-896D-2CFEB8D7F274}"/>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22909" t="20884" r="25390" b="13945"/>
          <a:stretch/>
        </p:blipFill>
        <p:spPr>
          <a:xfrm>
            <a:off x="7156579" y="3283565"/>
            <a:ext cx="1998581" cy="3359020"/>
          </a:xfrm>
          <a:prstGeom prst="rect">
            <a:avLst/>
          </a:prstGeom>
        </p:spPr>
      </p:pic>
      <p:sp>
        <p:nvSpPr>
          <p:cNvPr id="14" name="TextBox 13">
            <a:extLst>
              <a:ext uri="{FF2B5EF4-FFF2-40B4-BE49-F238E27FC236}">
                <a16:creationId xmlns:a16="http://schemas.microsoft.com/office/drawing/2014/main" id="{A5E36D5A-3DFF-4218-818B-28362A926F0D}"/>
              </a:ext>
            </a:extLst>
          </p:cNvPr>
          <p:cNvSpPr txBox="1"/>
          <p:nvPr/>
        </p:nvSpPr>
        <p:spPr>
          <a:xfrm>
            <a:off x="942391" y="214605"/>
            <a:ext cx="2775119" cy="369332"/>
          </a:xfrm>
          <a:prstGeom prst="rect">
            <a:avLst/>
          </a:prstGeom>
          <a:noFill/>
        </p:spPr>
        <p:txBody>
          <a:bodyPr wrap="none" rtlCol="0">
            <a:spAutoFit/>
          </a:bodyPr>
          <a:lstStyle/>
          <a:p>
            <a:r>
              <a:rPr lang="en-GB" dirty="0">
                <a:solidFill>
                  <a:srgbClr val="FF0000"/>
                </a:solidFill>
                <a:latin typeface="Comic Sans MS" panose="030F0702030302020204" pitchFamily="66" charset="0"/>
              </a:rPr>
              <a:t>The LV prototype board</a:t>
            </a:r>
            <a:endParaRPr lang="en-SE" dirty="0">
              <a:solidFill>
                <a:srgbClr val="FF0000"/>
              </a:solidFill>
              <a:latin typeface="Comic Sans MS" panose="030F0702030302020204" pitchFamily="66" charset="0"/>
            </a:endParaRPr>
          </a:p>
        </p:txBody>
      </p:sp>
      <p:sp>
        <p:nvSpPr>
          <p:cNvPr id="15" name="TextBox 14">
            <a:extLst>
              <a:ext uri="{FF2B5EF4-FFF2-40B4-BE49-F238E27FC236}">
                <a16:creationId xmlns:a16="http://schemas.microsoft.com/office/drawing/2014/main" id="{67A72DED-3F57-4149-8C18-F0AEE28C5BF8}"/>
              </a:ext>
            </a:extLst>
          </p:cNvPr>
          <p:cNvSpPr txBox="1"/>
          <p:nvPr/>
        </p:nvSpPr>
        <p:spPr>
          <a:xfrm>
            <a:off x="942391" y="727787"/>
            <a:ext cx="10366311" cy="2308324"/>
          </a:xfrm>
          <a:prstGeom prst="rect">
            <a:avLst/>
          </a:prstGeom>
          <a:noFill/>
        </p:spPr>
        <p:txBody>
          <a:bodyPr wrap="square" rtlCol="0">
            <a:spAutoFit/>
          </a:bodyPr>
          <a:lstStyle/>
          <a:p>
            <a:r>
              <a:rPr lang="en-GB" dirty="0">
                <a:solidFill>
                  <a:srgbClr val="002060"/>
                </a:solidFill>
                <a:latin typeface="Comic Sans MS" panose="030F0702030302020204" pitchFamily="66" charset="0"/>
                <a:sym typeface="Symbol" panose="05050102010706020507" pitchFamily="18" charset="2"/>
              </a:rPr>
              <a:t> </a:t>
            </a:r>
            <a:r>
              <a:rPr lang="en-GB" dirty="0">
                <a:solidFill>
                  <a:srgbClr val="002060"/>
                </a:solidFill>
                <a:latin typeface="Comic Sans MS" panose="030F0702030302020204" pitchFamily="66" charset="0"/>
              </a:rPr>
              <a:t>For the tests of single MCM-boards a prototype LV-board was designed. The final LV-board will supply voltages for 5 MCM-boards.</a:t>
            </a:r>
          </a:p>
          <a:p>
            <a:endParaRPr lang="en-GB" dirty="0">
              <a:solidFill>
                <a:srgbClr val="002060"/>
              </a:solidFill>
              <a:latin typeface="Comic Sans MS" panose="030F0702030302020204" pitchFamily="66" charset="0"/>
              <a:sym typeface="Symbol" panose="05050102010706020507" pitchFamily="18" charset="2"/>
            </a:endParaRPr>
          </a:p>
          <a:p>
            <a:r>
              <a:rPr lang="en-GB" dirty="0">
                <a:solidFill>
                  <a:srgbClr val="002060"/>
                </a:solidFill>
                <a:latin typeface="Comic Sans MS" panose="030F0702030302020204" pitchFamily="66" charset="0"/>
                <a:sym typeface="Symbol" panose="05050102010706020507" pitchFamily="18" charset="2"/>
              </a:rPr>
              <a:t> </a:t>
            </a:r>
            <a:r>
              <a:rPr lang="en-GB" dirty="0">
                <a:solidFill>
                  <a:srgbClr val="002060"/>
                </a:solidFill>
                <a:latin typeface="Comic Sans MS" panose="030F0702030302020204" pitchFamily="66" charset="0"/>
              </a:rPr>
              <a:t>Due to the small size of the MCM-board the voltage regulators have to be placed on the LV-board.</a:t>
            </a:r>
          </a:p>
          <a:p>
            <a:endParaRPr lang="en-GB" dirty="0">
              <a:solidFill>
                <a:srgbClr val="002060"/>
              </a:solidFill>
              <a:latin typeface="Comic Sans MS" panose="030F0702030302020204" pitchFamily="66" charset="0"/>
              <a:sym typeface="Symbol" panose="05050102010706020507" pitchFamily="18" charset="2"/>
            </a:endParaRPr>
          </a:p>
          <a:p>
            <a:r>
              <a:rPr lang="en-GB" dirty="0">
                <a:solidFill>
                  <a:srgbClr val="002060"/>
                </a:solidFill>
                <a:latin typeface="Comic Sans MS" panose="030F0702030302020204" pitchFamily="66" charset="0"/>
                <a:sym typeface="Symbol" panose="05050102010706020507" pitchFamily="18" charset="2"/>
              </a:rPr>
              <a:t> The MCM has seven different power domains. The R&amp;D work has proven that these can be</a:t>
            </a:r>
          </a:p>
          <a:p>
            <a:r>
              <a:rPr lang="en-GB" dirty="0">
                <a:solidFill>
                  <a:srgbClr val="002060"/>
                </a:solidFill>
                <a:latin typeface="Comic Sans MS" panose="030F0702030302020204" pitchFamily="66" charset="0"/>
                <a:sym typeface="Symbol" panose="05050102010706020507" pitchFamily="18" charset="2"/>
              </a:rPr>
              <a:t>reduced to two, requiring the power supplies 1.5 and 2.5 volts.</a:t>
            </a:r>
            <a:endParaRPr lang="en-GB" dirty="0">
              <a:solidFill>
                <a:srgbClr val="002060"/>
              </a:solidFill>
              <a:latin typeface="Comic Sans MS" panose="030F0702030302020204" pitchFamily="66" charset="0"/>
            </a:endParaRPr>
          </a:p>
        </p:txBody>
      </p:sp>
    </p:spTree>
    <p:extLst>
      <p:ext uri="{BB962C8B-B14F-4D97-AF65-F5344CB8AC3E}">
        <p14:creationId xmlns:p14="http://schemas.microsoft.com/office/powerpoint/2010/main" val="10209436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5B3F8FB-20DD-44F6-85AE-FBFE551F50B7}"/>
              </a:ext>
            </a:extLst>
          </p:cNvPr>
          <p:cNvSpPr txBox="1"/>
          <p:nvPr/>
        </p:nvSpPr>
        <p:spPr>
          <a:xfrm>
            <a:off x="615820" y="746450"/>
            <a:ext cx="11112759" cy="5355312"/>
          </a:xfrm>
          <a:prstGeom prst="rect">
            <a:avLst/>
          </a:prstGeom>
          <a:noFill/>
        </p:spPr>
        <p:txBody>
          <a:bodyPr wrap="square" rtlCol="0">
            <a:spAutoFit/>
          </a:bodyPr>
          <a:lstStyle/>
          <a:p>
            <a:r>
              <a:rPr lang="en-GB" dirty="0">
                <a:solidFill>
                  <a:srgbClr val="FF0000"/>
                </a:solidFill>
                <a:latin typeface="Comic Sans MS" panose="030F0702030302020204" pitchFamily="66" charset="0"/>
              </a:rPr>
              <a:t>Readout problems known so far: </a:t>
            </a:r>
          </a:p>
          <a:p>
            <a:endParaRPr lang="en-GB" dirty="0">
              <a:solidFill>
                <a:srgbClr val="FF0000"/>
              </a:solidFill>
              <a:latin typeface="Comic Sans MS" panose="030F0702030302020204" pitchFamily="66" charset="0"/>
            </a:endParaRPr>
          </a:p>
          <a:p>
            <a:pPr marL="285750" indent="-285750">
              <a:buFont typeface="Symbol" panose="05050102010706020507" pitchFamily="18" charset="2"/>
              <a:buChar char="·"/>
            </a:pPr>
            <a:r>
              <a:rPr lang="sv-SE" dirty="0">
                <a:solidFill>
                  <a:srgbClr val="002060"/>
                </a:solidFill>
                <a:latin typeface="Comic Sans MS" panose="030F0702030302020204" pitchFamily="66" charset="0"/>
              </a:rPr>
              <a:t>With the present DAQ-system we are limited to either perform a full readout of 2 channels out </a:t>
            </a:r>
          </a:p>
          <a:p>
            <a:r>
              <a:rPr lang="sv-SE" dirty="0">
                <a:solidFill>
                  <a:srgbClr val="002060"/>
                </a:solidFill>
                <a:latin typeface="Comic Sans MS" panose="030F0702030302020204" pitchFamily="66" charset="0"/>
              </a:rPr>
              <a:t>of 16, or to read out all channels but limited to 135 samples per chip and per MCM.</a:t>
            </a:r>
          </a:p>
          <a:p>
            <a:endParaRPr lang="sv-SE" dirty="0">
              <a:solidFill>
                <a:srgbClr val="002060"/>
              </a:solidFill>
              <a:latin typeface="Comic Sans MS" panose="030F0702030302020204" pitchFamily="66" charset="0"/>
            </a:endParaRPr>
          </a:p>
          <a:p>
            <a:r>
              <a:rPr lang="en-GB" dirty="0">
                <a:solidFill>
                  <a:srgbClr val="002060"/>
                </a:solidFill>
                <a:latin typeface="Comic Sans MS" panose="030F0702030302020204" pitchFamily="66" charset="0"/>
                <a:sym typeface="Symbol" panose="05050102010706020507" pitchFamily="18" charset="2"/>
              </a:rPr>
              <a:t> </a:t>
            </a:r>
            <a:r>
              <a:rPr lang="sv-SE" dirty="0">
                <a:solidFill>
                  <a:srgbClr val="002060"/>
                </a:solidFill>
                <a:latin typeface="Comic Sans MS" panose="030F0702030302020204" pitchFamily="66" charset="0"/>
              </a:rPr>
              <a:t>The SRU: A re-arrangement of the memory management is necessary for full readout of all 16 channels.</a:t>
            </a:r>
          </a:p>
          <a:p>
            <a:endParaRPr lang="sv-SE" dirty="0">
              <a:solidFill>
                <a:srgbClr val="002060"/>
              </a:solidFill>
              <a:latin typeface="Comic Sans MS" panose="030F0702030302020204" pitchFamily="66" charset="0"/>
            </a:endParaRPr>
          </a:p>
          <a:p>
            <a:r>
              <a:rPr lang="en-GB" dirty="0">
                <a:solidFill>
                  <a:srgbClr val="002060"/>
                </a:solidFill>
                <a:latin typeface="Comic Sans MS" panose="030F0702030302020204" pitchFamily="66" charset="0"/>
                <a:sym typeface="Symbol" panose="05050102010706020507" pitchFamily="18" charset="2"/>
              </a:rPr>
              <a:t> </a:t>
            </a:r>
            <a:r>
              <a:rPr lang="sv-SE" dirty="0">
                <a:solidFill>
                  <a:srgbClr val="002060"/>
                </a:solidFill>
                <a:latin typeface="Comic Sans MS" panose="030F0702030302020204" pitchFamily="66" charset="0"/>
              </a:rPr>
              <a:t>A bug which occasionally causes the system to hang has to be solved.</a:t>
            </a:r>
          </a:p>
          <a:p>
            <a:pPr marL="285750" indent="-285750">
              <a:buFont typeface="Symbol" panose="05050102010706020507" pitchFamily="18" charset="2"/>
              <a:buChar char="·"/>
            </a:pPr>
            <a:endParaRPr lang="sv-SE" dirty="0">
              <a:solidFill>
                <a:srgbClr val="002060"/>
              </a:solidFill>
              <a:latin typeface="Comic Sans MS" panose="030F0702030302020204" pitchFamily="66" charset="0"/>
            </a:endParaRPr>
          </a:p>
          <a:p>
            <a:r>
              <a:rPr lang="en-GB" dirty="0">
                <a:solidFill>
                  <a:srgbClr val="FF0000"/>
                </a:solidFill>
                <a:latin typeface="Comic Sans MS" panose="030F0702030302020204" pitchFamily="66" charset="0"/>
                <a:sym typeface="Symbol" panose="05050102010706020507" pitchFamily="18" charset="2"/>
              </a:rPr>
              <a:t> </a:t>
            </a:r>
            <a:r>
              <a:rPr lang="sv-SE" dirty="0">
                <a:solidFill>
                  <a:srgbClr val="FF0000"/>
                </a:solidFill>
                <a:latin typeface="Comic Sans MS" panose="030F0702030302020204" pitchFamily="66" charset="0"/>
              </a:rPr>
              <a:t>These problems have caused us months and months of delay </a:t>
            </a:r>
          </a:p>
          <a:p>
            <a:endParaRPr lang="sv-SE" dirty="0">
              <a:solidFill>
                <a:srgbClr val="002060"/>
              </a:solidFill>
              <a:latin typeface="Comic Sans MS" panose="030F0702030302020204" pitchFamily="66" charset="0"/>
            </a:endParaRPr>
          </a:p>
          <a:p>
            <a:r>
              <a:rPr lang="sv-SE" dirty="0">
                <a:solidFill>
                  <a:srgbClr val="FF0000"/>
                </a:solidFill>
                <a:latin typeface="Comic Sans MS" panose="030F0702030302020204" pitchFamily="66" charset="0"/>
              </a:rPr>
              <a:t>All this needs an FPGA programmer.</a:t>
            </a:r>
          </a:p>
          <a:p>
            <a:endParaRPr lang="sv-SE" dirty="0">
              <a:solidFill>
                <a:srgbClr val="FF0000"/>
              </a:solidFill>
              <a:latin typeface="Comic Sans MS" panose="030F0702030302020204" pitchFamily="66" charset="0"/>
            </a:endParaRPr>
          </a:p>
          <a:p>
            <a:r>
              <a:rPr lang="sv-SE" dirty="0">
                <a:solidFill>
                  <a:srgbClr val="FF0000"/>
                </a:solidFill>
                <a:latin typeface="Comic Sans MS" panose="030F0702030302020204" pitchFamily="66" charset="0"/>
              </a:rPr>
              <a:t>Until this has been solved no further chips will be tested. </a:t>
            </a:r>
            <a:endParaRPr lang="sv-SE" dirty="0">
              <a:solidFill>
                <a:srgbClr val="002060"/>
              </a:solidFill>
              <a:latin typeface="Comic Sans MS" panose="030F0702030302020204" pitchFamily="66" charset="0"/>
            </a:endParaRPr>
          </a:p>
          <a:p>
            <a:endParaRPr lang="sv-SE" dirty="0">
              <a:solidFill>
                <a:srgbClr val="002060"/>
              </a:solidFill>
              <a:latin typeface="Comic Sans MS" panose="030F0702030302020204" pitchFamily="66" charset="0"/>
            </a:endParaRPr>
          </a:p>
          <a:p>
            <a:r>
              <a:rPr lang="sv-SE" dirty="0">
                <a:solidFill>
                  <a:srgbClr val="002060"/>
                </a:solidFill>
                <a:latin typeface="Comic Sans MS" panose="030F0702030302020204" pitchFamily="66" charset="0"/>
                <a:sym typeface="Symbol" panose="05050102010706020507" pitchFamily="18" charset="2"/>
              </a:rPr>
              <a:t> </a:t>
            </a:r>
            <a:r>
              <a:rPr lang="sv-SE" dirty="0">
                <a:solidFill>
                  <a:srgbClr val="002060"/>
                </a:solidFill>
                <a:latin typeface="Comic Sans MS" panose="030F0702030302020204" pitchFamily="66" charset="0"/>
              </a:rPr>
              <a:t>In order to perform the full chip tests in a reasable time we plan to use parts of the automatic system that was used in the tests of the SAMPA chip.</a:t>
            </a:r>
          </a:p>
          <a:p>
            <a:endParaRPr lang="en-SE" dirty="0"/>
          </a:p>
        </p:txBody>
      </p:sp>
    </p:spTree>
    <p:extLst>
      <p:ext uri="{BB962C8B-B14F-4D97-AF65-F5344CB8AC3E}">
        <p14:creationId xmlns:p14="http://schemas.microsoft.com/office/powerpoint/2010/main" val="38511528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E838E8B-B7C5-4EF6-A157-66BB80D1B4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6829" y="3425127"/>
            <a:ext cx="5639171" cy="3174095"/>
          </a:xfrm>
          <a:prstGeom prst="rect">
            <a:avLst/>
          </a:prstGeom>
        </p:spPr>
      </p:pic>
      <p:pic>
        <p:nvPicPr>
          <p:cNvPr id="7" name="Picture 6">
            <a:extLst>
              <a:ext uri="{FF2B5EF4-FFF2-40B4-BE49-F238E27FC236}">
                <a16:creationId xmlns:a16="http://schemas.microsoft.com/office/drawing/2014/main" id="{06291BBC-1BC9-4CFC-B9DC-1C2BF4F603F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0" y="3425126"/>
            <a:ext cx="5639171" cy="3174095"/>
          </a:xfrm>
          <a:prstGeom prst="rect">
            <a:avLst/>
          </a:prstGeom>
        </p:spPr>
      </p:pic>
      <p:sp>
        <p:nvSpPr>
          <p:cNvPr id="10" name="TextBox 9">
            <a:extLst>
              <a:ext uri="{FF2B5EF4-FFF2-40B4-BE49-F238E27FC236}">
                <a16:creationId xmlns:a16="http://schemas.microsoft.com/office/drawing/2014/main" id="{6E7EBAA4-992A-4483-A244-BAAC4F51A224}"/>
              </a:ext>
            </a:extLst>
          </p:cNvPr>
          <p:cNvSpPr txBox="1"/>
          <p:nvPr/>
        </p:nvSpPr>
        <p:spPr>
          <a:xfrm>
            <a:off x="456829" y="864839"/>
            <a:ext cx="11137985" cy="2031325"/>
          </a:xfrm>
          <a:prstGeom prst="rect">
            <a:avLst/>
          </a:prstGeom>
          <a:noFill/>
        </p:spPr>
        <p:txBody>
          <a:bodyPr wrap="none" rtlCol="0">
            <a:spAutoFit/>
          </a:bodyPr>
          <a:lstStyle/>
          <a:p>
            <a:r>
              <a:rPr lang="en-GB" dirty="0">
                <a:solidFill>
                  <a:srgbClr val="002060"/>
                </a:solidFill>
                <a:latin typeface="Comic Sans MS" panose="030F0702030302020204" pitchFamily="66" charset="0"/>
                <a:sym typeface="Symbol" panose="05050102010706020507" pitchFamily="18" charset="2"/>
              </a:rPr>
              <a:t> The second version of the MCM-board was prepared and mounted in the middle of June 2020. Two</a:t>
            </a:r>
          </a:p>
          <a:p>
            <a:r>
              <a:rPr lang="en-GB" dirty="0">
                <a:solidFill>
                  <a:srgbClr val="002060"/>
                </a:solidFill>
                <a:latin typeface="Comic Sans MS" panose="030F0702030302020204" pitchFamily="66" charset="0"/>
                <a:sym typeface="Symbol" panose="05050102010706020507" pitchFamily="18" charset="2"/>
              </a:rPr>
              <a:t>MCM-boards were mounted with eight SALTRO-chips each.</a:t>
            </a:r>
          </a:p>
          <a:p>
            <a:r>
              <a:rPr lang="en-GB" dirty="0">
                <a:solidFill>
                  <a:srgbClr val="002060"/>
                </a:solidFill>
                <a:latin typeface="Comic Sans MS" panose="030F0702030302020204" pitchFamily="66" charset="0"/>
                <a:sym typeface="Symbol" panose="05050102010706020507" pitchFamily="18" charset="2"/>
              </a:rPr>
              <a:t> </a:t>
            </a:r>
            <a:r>
              <a:rPr lang="en-GB" dirty="0">
                <a:solidFill>
                  <a:srgbClr val="002060"/>
                </a:solidFill>
                <a:latin typeface="Comic Sans MS" panose="030F0702030302020204" pitchFamily="66" charset="0"/>
              </a:rPr>
              <a:t>One PCB panel contains 4 MCM-boards. Due to the small size of the soldering pads, the solder mask </a:t>
            </a:r>
          </a:p>
          <a:p>
            <a:r>
              <a:rPr lang="en-GB" dirty="0">
                <a:solidFill>
                  <a:srgbClr val="002060"/>
                </a:solidFill>
                <a:latin typeface="Comic Sans MS" panose="030F0702030302020204" pitchFamily="66" charset="0"/>
              </a:rPr>
              <a:t>has to be positioned very accurately.</a:t>
            </a:r>
          </a:p>
          <a:p>
            <a:r>
              <a:rPr lang="en-GB" dirty="0">
                <a:solidFill>
                  <a:srgbClr val="002060"/>
                </a:solidFill>
                <a:latin typeface="Comic Sans MS" panose="030F0702030302020204" pitchFamily="66" charset="0"/>
                <a:sym typeface="Symbol" panose="05050102010706020507" pitchFamily="18" charset="2"/>
              </a:rPr>
              <a:t> </a:t>
            </a:r>
            <a:r>
              <a:rPr lang="en-GB" dirty="0">
                <a:solidFill>
                  <a:srgbClr val="002060"/>
                </a:solidFill>
                <a:latin typeface="Comic Sans MS" panose="030F0702030302020204" pitchFamily="66" charset="0"/>
              </a:rPr>
              <a:t>The soldering balls of the chips are 0.3 mm in diameter. </a:t>
            </a:r>
          </a:p>
          <a:p>
            <a:r>
              <a:rPr lang="en-GB" dirty="0">
                <a:solidFill>
                  <a:srgbClr val="002060"/>
                </a:solidFill>
                <a:latin typeface="Comic Sans MS" panose="030F0702030302020204" pitchFamily="66" charset="0"/>
                <a:sym typeface="Symbol" panose="05050102010706020507" pitchFamily="18" charset="2"/>
              </a:rPr>
              <a:t> </a:t>
            </a:r>
            <a:r>
              <a:rPr lang="en-GB" dirty="0">
                <a:solidFill>
                  <a:srgbClr val="002060"/>
                </a:solidFill>
                <a:latin typeface="Comic Sans MS" panose="030F0702030302020204" pitchFamily="66" charset="0"/>
              </a:rPr>
              <a:t>In spite of the small and tight dimensions the challenging surface mounting of components by the </a:t>
            </a:r>
          </a:p>
          <a:p>
            <a:r>
              <a:rPr lang="en-GB" dirty="0">
                <a:solidFill>
                  <a:srgbClr val="002060"/>
                </a:solidFill>
                <a:latin typeface="Comic Sans MS" panose="030F0702030302020204" pitchFamily="66" charset="0"/>
              </a:rPr>
              <a:t>DESY electronics workshop was faultless for the two boards fully assembled.</a:t>
            </a:r>
          </a:p>
        </p:txBody>
      </p:sp>
      <p:cxnSp>
        <p:nvCxnSpPr>
          <p:cNvPr id="12" name="Straight Arrow Connector 11">
            <a:extLst>
              <a:ext uri="{FF2B5EF4-FFF2-40B4-BE49-F238E27FC236}">
                <a16:creationId xmlns:a16="http://schemas.microsoft.com/office/drawing/2014/main" id="{9464D098-8385-4B46-AFE9-89F31B566547}"/>
              </a:ext>
            </a:extLst>
          </p:cNvPr>
          <p:cNvCxnSpPr>
            <a:cxnSpLocks/>
          </p:cNvCxnSpPr>
          <p:nvPr/>
        </p:nvCxnSpPr>
        <p:spPr>
          <a:xfrm flipV="1">
            <a:off x="5293467" y="3910519"/>
            <a:ext cx="0" cy="30155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A4DAD4A0-CA6D-4B31-A9D3-70115D9B8F1B}"/>
              </a:ext>
            </a:extLst>
          </p:cNvPr>
          <p:cNvCxnSpPr>
            <a:cxnSpLocks/>
          </p:cNvCxnSpPr>
          <p:nvPr/>
        </p:nvCxnSpPr>
        <p:spPr>
          <a:xfrm>
            <a:off x="5293467" y="4562272"/>
            <a:ext cx="0" cy="34046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51C3D3CF-98C0-4C82-8A2C-A407B5BC44B2}"/>
              </a:ext>
            </a:extLst>
          </p:cNvPr>
          <p:cNvCxnSpPr>
            <a:cxnSpLocks/>
          </p:cNvCxnSpPr>
          <p:nvPr/>
        </p:nvCxnSpPr>
        <p:spPr>
          <a:xfrm flipH="1">
            <a:off x="3424137" y="3293603"/>
            <a:ext cx="102834" cy="168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83FC9AC8-D2C1-4F60-A06C-82AE9EDBA7B6}"/>
              </a:ext>
            </a:extLst>
          </p:cNvPr>
          <p:cNvCxnSpPr>
            <a:cxnSpLocks/>
          </p:cNvCxnSpPr>
          <p:nvPr/>
        </p:nvCxnSpPr>
        <p:spPr>
          <a:xfrm>
            <a:off x="4476896" y="3293603"/>
            <a:ext cx="138361" cy="168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C2815AE6-B502-4317-8DBB-594D229FDDF1}"/>
              </a:ext>
            </a:extLst>
          </p:cNvPr>
          <p:cNvSpPr txBox="1"/>
          <p:nvPr/>
        </p:nvSpPr>
        <p:spPr>
          <a:xfrm>
            <a:off x="5098163" y="4212076"/>
            <a:ext cx="840295" cy="369332"/>
          </a:xfrm>
          <a:prstGeom prst="rect">
            <a:avLst/>
          </a:prstGeom>
          <a:noFill/>
        </p:spPr>
        <p:txBody>
          <a:bodyPr wrap="none" rtlCol="0">
            <a:spAutoFit/>
          </a:bodyPr>
          <a:lstStyle/>
          <a:p>
            <a:r>
              <a:rPr lang="en-GB" dirty="0"/>
              <a:t>25 mm</a:t>
            </a:r>
            <a:endParaRPr lang="en-SE" dirty="0"/>
          </a:p>
        </p:txBody>
      </p:sp>
      <p:sp>
        <p:nvSpPr>
          <p:cNvPr id="32" name="TextBox 31">
            <a:extLst>
              <a:ext uri="{FF2B5EF4-FFF2-40B4-BE49-F238E27FC236}">
                <a16:creationId xmlns:a16="http://schemas.microsoft.com/office/drawing/2014/main" id="{4DCC962D-63BD-4686-B052-73541DBA0926}"/>
              </a:ext>
            </a:extLst>
          </p:cNvPr>
          <p:cNvSpPr txBox="1"/>
          <p:nvPr/>
        </p:nvSpPr>
        <p:spPr>
          <a:xfrm>
            <a:off x="3526971" y="3108937"/>
            <a:ext cx="1015021" cy="369332"/>
          </a:xfrm>
          <a:prstGeom prst="rect">
            <a:avLst/>
          </a:prstGeom>
          <a:noFill/>
        </p:spPr>
        <p:txBody>
          <a:bodyPr wrap="none" rtlCol="0">
            <a:spAutoFit/>
          </a:bodyPr>
          <a:lstStyle/>
          <a:p>
            <a:r>
              <a:rPr lang="en-GB" dirty="0"/>
              <a:t>32.5 mm</a:t>
            </a:r>
          </a:p>
        </p:txBody>
      </p:sp>
      <p:sp>
        <p:nvSpPr>
          <p:cNvPr id="36" name="TextBox 35">
            <a:extLst>
              <a:ext uri="{FF2B5EF4-FFF2-40B4-BE49-F238E27FC236}">
                <a16:creationId xmlns:a16="http://schemas.microsoft.com/office/drawing/2014/main" id="{E40920F7-E90F-4ABB-80D5-D518AE6A9441}"/>
              </a:ext>
            </a:extLst>
          </p:cNvPr>
          <p:cNvSpPr txBox="1"/>
          <p:nvPr/>
        </p:nvSpPr>
        <p:spPr>
          <a:xfrm>
            <a:off x="1541084" y="3090632"/>
            <a:ext cx="952825" cy="369332"/>
          </a:xfrm>
          <a:prstGeom prst="rect">
            <a:avLst/>
          </a:prstGeom>
          <a:noFill/>
        </p:spPr>
        <p:txBody>
          <a:bodyPr wrap="none" rtlCol="0">
            <a:spAutoFit/>
          </a:bodyPr>
          <a:lstStyle/>
          <a:p>
            <a:r>
              <a:rPr lang="en-GB" dirty="0"/>
              <a:t>Top side</a:t>
            </a:r>
            <a:endParaRPr lang="en-SE" dirty="0"/>
          </a:p>
        </p:txBody>
      </p:sp>
      <p:sp>
        <p:nvSpPr>
          <p:cNvPr id="37" name="TextBox 36">
            <a:extLst>
              <a:ext uri="{FF2B5EF4-FFF2-40B4-BE49-F238E27FC236}">
                <a16:creationId xmlns:a16="http://schemas.microsoft.com/office/drawing/2014/main" id="{D596B121-A07F-4643-B48B-4BF69F73C962}"/>
              </a:ext>
            </a:extLst>
          </p:cNvPr>
          <p:cNvSpPr txBox="1"/>
          <p:nvPr/>
        </p:nvSpPr>
        <p:spPr>
          <a:xfrm>
            <a:off x="6997224" y="3072485"/>
            <a:ext cx="1318887" cy="369332"/>
          </a:xfrm>
          <a:prstGeom prst="rect">
            <a:avLst/>
          </a:prstGeom>
          <a:noFill/>
        </p:spPr>
        <p:txBody>
          <a:bodyPr wrap="none" rtlCol="0">
            <a:spAutoFit/>
          </a:bodyPr>
          <a:lstStyle/>
          <a:p>
            <a:r>
              <a:rPr lang="en-GB" dirty="0"/>
              <a:t>Bottom side</a:t>
            </a:r>
            <a:endParaRPr lang="en-SE" dirty="0"/>
          </a:p>
        </p:txBody>
      </p:sp>
      <p:sp>
        <p:nvSpPr>
          <p:cNvPr id="38" name="TextBox 37">
            <a:extLst>
              <a:ext uri="{FF2B5EF4-FFF2-40B4-BE49-F238E27FC236}">
                <a16:creationId xmlns:a16="http://schemas.microsoft.com/office/drawing/2014/main" id="{DB3818C0-6F8A-4D36-9F59-F223E4E8F4BF}"/>
              </a:ext>
            </a:extLst>
          </p:cNvPr>
          <p:cNvSpPr txBox="1"/>
          <p:nvPr/>
        </p:nvSpPr>
        <p:spPr>
          <a:xfrm>
            <a:off x="456829" y="355480"/>
            <a:ext cx="2249334" cy="369332"/>
          </a:xfrm>
          <a:prstGeom prst="rect">
            <a:avLst/>
          </a:prstGeom>
          <a:noFill/>
        </p:spPr>
        <p:txBody>
          <a:bodyPr wrap="none" rtlCol="0">
            <a:spAutoFit/>
          </a:bodyPr>
          <a:lstStyle/>
          <a:p>
            <a:r>
              <a:rPr lang="en-GB" dirty="0">
                <a:solidFill>
                  <a:srgbClr val="FF0000"/>
                </a:solidFill>
                <a:latin typeface="Comic Sans MS" panose="030F0702030302020204" pitchFamily="66" charset="0"/>
              </a:rPr>
              <a:t>The present status</a:t>
            </a:r>
            <a:endParaRPr lang="en-SE" dirty="0">
              <a:solidFill>
                <a:srgbClr val="FF0000"/>
              </a:solidFill>
              <a:latin typeface="Comic Sans MS" panose="030F0702030302020204" pitchFamily="66" charset="0"/>
            </a:endParaRPr>
          </a:p>
        </p:txBody>
      </p:sp>
    </p:spTree>
    <p:extLst>
      <p:ext uri="{BB962C8B-B14F-4D97-AF65-F5344CB8AC3E}">
        <p14:creationId xmlns:p14="http://schemas.microsoft.com/office/powerpoint/2010/main" val="41203108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a:extLst>
              <a:ext uri="{FF2B5EF4-FFF2-40B4-BE49-F238E27FC236}">
                <a16:creationId xmlns:a16="http://schemas.microsoft.com/office/drawing/2014/main" id="{36FE30F2-C75D-4EA4-8CAE-1D73D3442916}"/>
              </a:ext>
            </a:extLst>
          </p:cNvPr>
          <p:cNvCxnSpPr>
            <a:cxnSpLocks/>
          </p:cNvCxnSpPr>
          <p:nvPr/>
        </p:nvCxnSpPr>
        <p:spPr>
          <a:xfrm>
            <a:off x="2765821" y="3457543"/>
            <a:ext cx="5000437"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6AD48703-F6EB-483C-B10D-14E0897A3ED4}"/>
              </a:ext>
            </a:extLst>
          </p:cNvPr>
          <p:cNvCxnSpPr>
            <a:cxnSpLocks/>
          </p:cNvCxnSpPr>
          <p:nvPr/>
        </p:nvCxnSpPr>
        <p:spPr>
          <a:xfrm>
            <a:off x="2789374" y="4153711"/>
            <a:ext cx="497122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957971DC-A2D7-479F-9932-B542873A37CA}"/>
              </a:ext>
            </a:extLst>
          </p:cNvPr>
          <p:cNvCxnSpPr>
            <a:cxnSpLocks/>
          </p:cNvCxnSpPr>
          <p:nvPr/>
        </p:nvCxnSpPr>
        <p:spPr>
          <a:xfrm>
            <a:off x="2782110" y="2081719"/>
            <a:ext cx="7264" cy="246886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1E88E36-D4C6-4BBC-A023-BED5C68DEBB3}"/>
              </a:ext>
            </a:extLst>
          </p:cNvPr>
          <p:cNvCxnSpPr>
            <a:cxnSpLocks/>
          </p:cNvCxnSpPr>
          <p:nvPr/>
        </p:nvCxnSpPr>
        <p:spPr>
          <a:xfrm>
            <a:off x="2782110" y="2081719"/>
            <a:ext cx="4960478" cy="61349"/>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08A061FB-EB0C-4926-8CD4-31E803B6B533}"/>
              </a:ext>
            </a:extLst>
          </p:cNvPr>
          <p:cNvCxnSpPr>
            <a:cxnSpLocks/>
          </p:cNvCxnSpPr>
          <p:nvPr/>
        </p:nvCxnSpPr>
        <p:spPr>
          <a:xfrm flipH="1">
            <a:off x="4611031" y="2081717"/>
            <a:ext cx="1" cy="246886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268491BD-7ECB-48D7-A84D-1D467491E4AA}"/>
              </a:ext>
            </a:extLst>
          </p:cNvPr>
          <p:cNvCxnSpPr>
            <a:cxnSpLocks/>
          </p:cNvCxnSpPr>
          <p:nvPr/>
        </p:nvCxnSpPr>
        <p:spPr>
          <a:xfrm flipV="1">
            <a:off x="2782110" y="3058978"/>
            <a:ext cx="4972313" cy="1196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DF6B9892-F002-4461-8032-A19E3FF72CA0}"/>
              </a:ext>
            </a:extLst>
          </p:cNvPr>
          <p:cNvSpPr txBox="1"/>
          <p:nvPr/>
        </p:nvSpPr>
        <p:spPr>
          <a:xfrm>
            <a:off x="3758581" y="2081718"/>
            <a:ext cx="913327" cy="646331"/>
          </a:xfrm>
          <a:prstGeom prst="rect">
            <a:avLst/>
          </a:prstGeom>
          <a:noFill/>
        </p:spPr>
        <p:txBody>
          <a:bodyPr wrap="none" rtlCol="0">
            <a:spAutoFit/>
          </a:bodyPr>
          <a:lstStyle/>
          <a:p>
            <a:r>
              <a:rPr lang="en-GB" dirty="0"/>
              <a:t>Gain</a:t>
            </a:r>
          </a:p>
          <a:p>
            <a:r>
              <a:rPr lang="en-GB" dirty="0"/>
              <a:t>(mV/</a:t>
            </a:r>
            <a:r>
              <a:rPr lang="en-GB" dirty="0" err="1"/>
              <a:t>fC</a:t>
            </a:r>
            <a:r>
              <a:rPr lang="en-GB" dirty="0"/>
              <a:t>)</a:t>
            </a:r>
          </a:p>
        </p:txBody>
      </p:sp>
      <p:sp>
        <p:nvSpPr>
          <p:cNvPr id="24" name="TextBox 23">
            <a:extLst>
              <a:ext uri="{FF2B5EF4-FFF2-40B4-BE49-F238E27FC236}">
                <a16:creationId xmlns:a16="http://schemas.microsoft.com/office/drawing/2014/main" id="{B06F2166-6595-40F2-AD59-FE1846EF7FD3}"/>
              </a:ext>
            </a:extLst>
          </p:cNvPr>
          <p:cNvSpPr txBox="1"/>
          <p:nvPr/>
        </p:nvSpPr>
        <p:spPr>
          <a:xfrm>
            <a:off x="2739107" y="2412647"/>
            <a:ext cx="1055097" cy="646331"/>
          </a:xfrm>
          <a:prstGeom prst="rect">
            <a:avLst/>
          </a:prstGeom>
          <a:noFill/>
        </p:spPr>
        <p:txBody>
          <a:bodyPr wrap="none" rtlCol="0">
            <a:spAutoFit/>
          </a:bodyPr>
          <a:lstStyle/>
          <a:p>
            <a:r>
              <a:rPr lang="en-GB" dirty="0"/>
              <a:t>Shaping </a:t>
            </a:r>
          </a:p>
          <a:p>
            <a:r>
              <a:rPr lang="en-GB" dirty="0"/>
              <a:t>Time (ns)</a:t>
            </a:r>
          </a:p>
        </p:txBody>
      </p:sp>
      <p:cxnSp>
        <p:nvCxnSpPr>
          <p:cNvPr id="28" name="Straight Connector 27">
            <a:extLst>
              <a:ext uri="{FF2B5EF4-FFF2-40B4-BE49-F238E27FC236}">
                <a16:creationId xmlns:a16="http://schemas.microsoft.com/office/drawing/2014/main" id="{8EECDDA3-0527-4A59-8CE0-CAA8EC8FF9B8}"/>
              </a:ext>
            </a:extLst>
          </p:cNvPr>
          <p:cNvCxnSpPr>
            <a:cxnSpLocks/>
          </p:cNvCxnSpPr>
          <p:nvPr/>
        </p:nvCxnSpPr>
        <p:spPr>
          <a:xfrm>
            <a:off x="2789375" y="2099982"/>
            <a:ext cx="1821655" cy="97095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327ABBD9-4CEA-4F17-B359-76DC6566B937}"/>
              </a:ext>
            </a:extLst>
          </p:cNvPr>
          <p:cNvCxnSpPr>
            <a:cxnSpLocks/>
          </p:cNvCxnSpPr>
          <p:nvPr/>
        </p:nvCxnSpPr>
        <p:spPr>
          <a:xfrm>
            <a:off x="7742588" y="2143386"/>
            <a:ext cx="18014" cy="240719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939BA7B6-ED8E-43AF-B825-94FFADD5679B}"/>
              </a:ext>
            </a:extLst>
          </p:cNvPr>
          <p:cNvCxnSpPr>
            <a:cxnSpLocks/>
          </p:cNvCxnSpPr>
          <p:nvPr/>
        </p:nvCxnSpPr>
        <p:spPr>
          <a:xfrm>
            <a:off x="2782109" y="3811278"/>
            <a:ext cx="4984149" cy="1559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C76B04AF-D3C6-43F2-8973-269A146CDF71}"/>
              </a:ext>
            </a:extLst>
          </p:cNvPr>
          <p:cNvCxnSpPr>
            <a:cxnSpLocks/>
          </p:cNvCxnSpPr>
          <p:nvPr/>
        </p:nvCxnSpPr>
        <p:spPr>
          <a:xfrm flipV="1">
            <a:off x="2782109" y="4540313"/>
            <a:ext cx="4978493" cy="1026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39306ACD-06CB-4D87-B8E8-DD0EC7A95531}"/>
              </a:ext>
            </a:extLst>
          </p:cNvPr>
          <p:cNvCxnSpPr>
            <a:cxnSpLocks/>
          </p:cNvCxnSpPr>
          <p:nvPr/>
        </p:nvCxnSpPr>
        <p:spPr>
          <a:xfrm>
            <a:off x="5382993" y="2115508"/>
            <a:ext cx="0" cy="243507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4E007CE4-8048-441F-A57A-397704768590}"/>
              </a:ext>
            </a:extLst>
          </p:cNvPr>
          <p:cNvSpPr txBox="1"/>
          <p:nvPr/>
        </p:nvSpPr>
        <p:spPr>
          <a:xfrm>
            <a:off x="4761009" y="2396359"/>
            <a:ext cx="418704" cy="369332"/>
          </a:xfrm>
          <a:prstGeom prst="rect">
            <a:avLst/>
          </a:prstGeom>
          <a:noFill/>
        </p:spPr>
        <p:txBody>
          <a:bodyPr wrap="none" rtlCol="0">
            <a:spAutoFit/>
          </a:bodyPr>
          <a:lstStyle/>
          <a:p>
            <a:r>
              <a:rPr lang="en-GB" dirty="0"/>
              <a:t>12</a:t>
            </a:r>
            <a:endParaRPr lang="en-SE" dirty="0"/>
          </a:p>
        </p:txBody>
      </p:sp>
      <p:cxnSp>
        <p:nvCxnSpPr>
          <p:cNvPr id="48" name="Straight Connector 47">
            <a:extLst>
              <a:ext uri="{FF2B5EF4-FFF2-40B4-BE49-F238E27FC236}">
                <a16:creationId xmlns:a16="http://schemas.microsoft.com/office/drawing/2014/main" id="{1A4276E9-6393-457D-8F4C-8B2694805F56}"/>
              </a:ext>
            </a:extLst>
          </p:cNvPr>
          <p:cNvCxnSpPr>
            <a:cxnSpLocks/>
          </p:cNvCxnSpPr>
          <p:nvPr/>
        </p:nvCxnSpPr>
        <p:spPr>
          <a:xfrm flipH="1">
            <a:off x="6134674" y="2099982"/>
            <a:ext cx="20281" cy="244033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51" name="TextBox 50">
            <a:extLst>
              <a:ext uri="{FF2B5EF4-FFF2-40B4-BE49-F238E27FC236}">
                <a16:creationId xmlns:a16="http://schemas.microsoft.com/office/drawing/2014/main" id="{1F8285E8-EB0F-48D5-A7F8-6A32BECD44C2}"/>
              </a:ext>
            </a:extLst>
          </p:cNvPr>
          <p:cNvSpPr txBox="1"/>
          <p:nvPr/>
        </p:nvSpPr>
        <p:spPr>
          <a:xfrm>
            <a:off x="3500459" y="3098843"/>
            <a:ext cx="418704" cy="369332"/>
          </a:xfrm>
          <a:prstGeom prst="rect">
            <a:avLst/>
          </a:prstGeom>
          <a:noFill/>
        </p:spPr>
        <p:txBody>
          <a:bodyPr wrap="none" rtlCol="0">
            <a:spAutoFit/>
          </a:bodyPr>
          <a:lstStyle/>
          <a:p>
            <a:r>
              <a:rPr lang="en-GB" dirty="0"/>
              <a:t>30</a:t>
            </a:r>
          </a:p>
        </p:txBody>
      </p:sp>
      <p:sp>
        <p:nvSpPr>
          <p:cNvPr id="52" name="TextBox 51">
            <a:extLst>
              <a:ext uri="{FF2B5EF4-FFF2-40B4-BE49-F238E27FC236}">
                <a16:creationId xmlns:a16="http://schemas.microsoft.com/office/drawing/2014/main" id="{62FBF94A-5498-4570-B0AC-6E2E463A24D4}"/>
              </a:ext>
            </a:extLst>
          </p:cNvPr>
          <p:cNvSpPr txBox="1"/>
          <p:nvPr/>
        </p:nvSpPr>
        <p:spPr>
          <a:xfrm>
            <a:off x="3518473" y="3457543"/>
            <a:ext cx="418704" cy="369332"/>
          </a:xfrm>
          <a:prstGeom prst="rect">
            <a:avLst/>
          </a:prstGeom>
          <a:noFill/>
        </p:spPr>
        <p:txBody>
          <a:bodyPr wrap="none" rtlCol="0">
            <a:spAutoFit/>
          </a:bodyPr>
          <a:lstStyle/>
          <a:p>
            <a:r>
              <a:rPr lang="en-GB" dirty="0"/>
              <a:t>60</a:t>
            </a:r>
            <a:endParaRPr lang="en-SE" dirty="0"/>
          </a:p>
        </p:txBody>
      </p:sp>
      <p:sp>
        <p:nvSpPr>
          <p:cNvPr id="53" name="TextBox 52">
            <a:extLst>
              <a:ext uri="{FF2B5EF4-FFF2-40B4-BE49-F238E27FC236}">
                <a16:creationId xmlns:a16="http://schemas.microsoft.com/office/drawing/2014/main" id="{687F4B9B-49FB-4BF9-A30A-CBE56FACAF98}"/>
              </a:ext>
            </a:extLst>
          </p:cNvPr>
          <p:cNvSpPr txBox="1"/>
          <p:nvPr/>
        </p:nvSpPr>
        <p:spPr>
          <a:xfrm>
            <a:off x="3535833" y="3811597"/>
            <a:ext cx="418704" cy="369332"/>
          </a:xfrm>
          <a:prstGeom prst="rect">
            <a:avLst/>
          </a:prstGeom>
          <a:noFill/>
        </p:spPr>
        <p:txBody>
          <a:bodyPr wrap="none" rtlCol="0">
            <a:spAutoFit/>
          </a:bodyPr>
          <a:lstStyle/>
          <a:p>
            <a:r>
              <a:rPr lang="en-GB" dirty="0"/>
              <a:t>90</a:t>
            </a:r>
            <a:endParaRPr lang="en-SE" dirty="0"/>
          </a:p>
        </p:txBody>
      </p:sp>
      <p:sp>
        <p:nvSpPr>
          <p:cNvPr id="54" name="TextBox 53">
            <a:extLst>
              <a:ext uri="{FF2B5EF4-FFF2-40B4-BE49-F238E27FC236}">
                <a16:creationId xmlns:a16="http://schemas.microsoft.com/office/drawing/2014/main" id="{810AF639-80A8-4B06-AB01-9FE4B6B64BF5}"/>
              </a:ext>
            </a:extLst>
          </p:cNvPr>
          <p:cNvSpPr txBox="1"/>
          <p:nvPr/>
        </p:nvSpPr>
        <p:spPr>
          <a:xfrm>
            <a:off x="3500459" y="4170981"/>
            <a:ext cx="535724" cy="369332"/>
          </a:xfrm>
          <a:prstGeom prst="rect">
            <a:avLst/>
          </a:prstGeom>
          <a:noFill/>
        </p:spPr>
        <p:txBody>
          <a:bodyPr wrap="none" rtlCol="0">
            <a:spAutoFit/>
          </a:bodyPr>
          <a:lstStyle/>
          <a:p>
            <a:r>
              <a:rPr lang="en-GB" dirty="0"/>
              <a:t>120</a:t>
            </a:r>
            <a:endParaRPr lang="en-SE" dirty="0"/>
          </a:p>
        </p:txBody>
      </p:sp>
      <p:sp>
        <p:nvSpPr>
          <p:cNvPr id="55" name="TextBox 54">
            <a:extLst>
              <a:ext uri="{FF2B5EF4-FFF2-40B4-BE49-F238E27FC236}">
                <a16:creationId xmlns:a16="http://schemas.microsoft.com/office/drawing/2014/main" id="{98BBFF74-C43A-4EF0-8BDD-7E0BE466896C}"/>
              </a:ext>
            </a:extLst>
          </p:cNvPr>
          <p:cNvSpPr txBox="1"/>
          <p:nvPr/>
        </p:nvSpPr>
        <p:spPr>
          <a:xfrm>
            <a:off x="5553756" y="2396325"/>
            <a:ext cx="418704" cy="369332"/>
          </a:xfrm>
          <a:prstGeom prst="rect">
            <a:avLst/>
          </a:prstGeom>
          <a:noFill/>
        </p:spPr>
        <p:txBody>
          <a:bodyPr wrap="none" rtlCol="0">
            <a:spAutoFit/>
          </a:bodyPr>
          <a:lstStyle/>
          <a:p>
            <a:r>
              <a:rPr lang="en-GB" dirty="0"/>
              <a:t>15</a:t>
            </a:r>
            <a:endParaRPr lang="en-SE" dirty="0"/>
          </a:p>
        </p:txBody>
      </p:sp>
      <p:cxnSp>
        <p:nvCxnSpPr>
          <p:cNvPr id="56" name="Straight Connector 55">
            <a:extLst>
              <a:ext uri="{FF2B5EF4-FFF2-40B4-BE49-F238E27FC236}">
                <a16:creationId xmlns:a16="http://schemas.microsoft.com/office/drawing/2014/main" id="{7C7A4E16-E7C3-42A3-819A-1C38F8207A9F}"/>
              </a:ext>
            </a:extLst>
          </p:cNvPr>
          <p:cNvCxnSpPr>
            <a:cxnSpLocks/>
          </p:cNvCxnSpPr>
          <p:nvPr/>
        </p:nvCxnSpPr>
        <p:spPr>
          <a:xfrm>
            <a:off x="6906638" y="2148215"/>
            <a:ext cx="0" cy="240236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70" name="TextBox 69">
            <a:extLst>
              <a:ext uri="{FF2B5EF4-FFF2-40B4-BE49-F238E27FC236}">
                <a16:creationId xmlns:a16="http://schemas.microsoft.com/office/drawing/2014/main" id="{B6494AF9-1F29-49F4-B304-BE94660CB06A}"/>
              </a:ext>
            </a:extLst>
          </p:cNvPr>
          <p:cNvSpPr txBox="1"/>
          <p:nvPr/>
        </p:nvSpPr>
        <p:spPr>
          <a:xfrm>
            <a:off x="6305436" y="2414987"/>
            <a:ext cx="418704" cy="369332"/>
          </a:xfrm>
          <a:prstGeom prst="rect">
            <a:avLst/>
          </a:prstGeom>
          <a:noFill/>
        </p:spPr>
        <p:txBody>
          <a:bodyPr wrap="none" rtlCol="0">
            <a:spAutoFit/>
          </a:bodyPr>
          <a:lstStyle/>
          <a:p>
            <a:r>
              <a:rPr lang="en-GB" dirty="0"/>
              <a:t>19</a:t>
            </a:r>
            <a:endParaRPr lang="en-SE" dirty="0"/>
          </a:p>
        </p:txBody>
      </p:sp>
      <p:sp>
        <p:nvSpPr>
          <p:cNvPr id="71" name="TextBox 70">
            <a:extLst>
              <a:ext uri="{FF2B5EF4-FFF2-40B4-BE49-F238E27FC236}">
                <a16:creationId xmlns:a16="http://schemas.microsoft.com/office/drawing/2014/main" id="{C7424D08-23ED-496E-A7DF-3FF6958F0909}"/>
              </a:ext>
            </a:extLst>
          </p:cNvPr>
          <p:cNvSpPr txBox="1"/>
          <p:nvPr/>
        </p:nvSpPr>
        <p:spPr>
          <a:xfrm>
            <a:off x="7050685" y="2409058"/>
            <a:ext cx="418704" cy="369332"/>
          </a:xfrm>
          <a:prstGeom prst="rect">
            <a:avLst/>
          </a:prstGeom>
          <a:noFill/>
        </p:spPr>
        <p:txBody>
          <a:bodyPr wrap="none" rtlCol="0">
            <a:spAutoFit/>
          </a:bodyPr>
          <a:lstStyle/>
          <a:p>
            <a:r>
              <a:rPr lang="en-GB" dirty="0"/>
              <a:t>27</a:t>
            </a:r>
            <a:endParaRPr lang="en-SE" dirty="0"/>
          </a:p>
        </p:txBody>
      </p:sp>
      <p:sp>
        <p:nvSpPr>
          <p:cNvPr id="73" name="TextBox 72">
            <a:extLst>
              <a:ext uri="{FF2B5EF4-FFF2-40B4-BE49-F238E27FC236}">
                <a16:creationId xmlns:a16="http://schemas.microsoft.com/office/drawing/2014/main" id="{495F0C5F-117D-438D-8499-B80613605698}"/>
              </a:ext>
            </a:extLst>
          </p:cNvPr>
          <p:cNvSpPr txBox="1"/>
          <p:nvPr/>
        </p:nvSpPr>
        <p:spPr>
          <a:xfrm>
            <a:off x="2435290" y="5264016"/>
            <a:ext cx="3676006" cy="646331"/>
          </a:xfrm>
          <a:prstGeom prst="rect">
            <a:avLst/>
          </a:prstGeom>
          <a:noFill/>
        </p:spPr>
        <p:txBody>
          <a:bodyPr wrap="none" rtlCol="0">
            <a:spAutoFit/>
          </a:bodyPr>
          <a:lstStyle/>
          <a:p>
            <a:r>
              <a:rPr lang="en-GB" dirty="0"/>
              <a:t>Preamp decay time:	500 ns  </a:t>
            </a:r>
          </a:p>
          <a:p>
            <a:r>
              <a:rPr lang="en-GB" dirty="0"/>
              <a:t>Polarity:			positive</a:t>
            </a:r>
            <a:endParaRPr lang="en-SE" dirty="0"/>
          </a:p>
        </p:txBody>
      </p:sp>
      <p:sp>
        <p:nvSpPr>
          <p:cNvPr id="74" name="TextBox 73">
            <a:extLst>
              <a:ext uri="{FF2B5EF4-FFF2-40B4-BE49-F238E27FC236}">
                <a16:creationId xmlns:a16="http://schemas.microsoft.com/office/drawing/2014/main" id="{5E0F3229-D089-4C60-95DC-6E7395235E95}"/>
              </a:ext>
            </a:extLst>
          </p:cNvPr>
          <p:cNvSpPr txBox="1"/>
          <p:nvPr/>
        </p:nvSpPr>
        <p:spPr>
          <a:xfrm>
            <a:off x="2435290" y="1101012"/>
            <a:ext cx="2279407" cy="369332"/>
          </a:xfrm>
          <a:prstGeom prst="rect">
            <a:avLst/>
          </a:prstGeom>
          <a:noFill/>
        </p:spPr>
        <p:txBody>
          <a:bodyPr wrap="none" rtlCol="0">
            <a:spAutoFit/>
          </a:bodyPr>
          <a:lstStyle/>
          <a:p>
            <a:r>
              <a:rPr lang="en-GB" dirty="0"/>
              <a:t>Tests performed so far</a:t>
            </a:r>
            <a:endParaRPr lang="en-SE" dirty="0"/>
          </a:p>
        </p:txBody>
      </p:sp>
      <p:sp>
        <p:nvSpPr>
          <p:cNvPr id="2" name="TextBox 1">
            <a:extLst>
              <a:ext uri="{FF2B5EF4-FFF2-40B4-BE49-F238E27FC236}">
                <a16:creationId xmlns:a16="http://schemas.microsoft.com/office/drawing/2014/main" id="{6384A2EA-DF88-4B80-9BED-F768650792EA}"/>
              </a:ext>
            </a:extLst>
          </p:cNvPr>
          <p:cNvSpPr txBox="1"/>
          <p:nvPr/>
        </p:nvSpPr>
        <p:spPr>
          <a:xfrm>
            <a:off x="4622083" y="4146947"/>
            <a:ext cx="735379" cy="369332"/>
          </a:xfrm>
          <a:prstGeom prst="rect">
            <a:avLst/>
          </a:prstGeom>
          <a:noFill/>
        </p:spPr>
        <p:txBody>
          <a:bodyPr wrap="square" rtlCol="0">
            <a:spAutoFit/>
          </a:bodyPr>
          <a:lstStyle/>
          <a:p>
            <a:r>
              <a:rPr lang="en-GB" dirty="0"/>
              <a:t>P, TS</a:t>
            </a:r>
            <a:endParaRPr lang="en-SE" dirty="0"/>
          </a:p>
        </p:txBody>
      </p:sp>
      <p:sp>
        <p:nvSpPr>
          <p:cNvPr id="3" name="TextBox 2">
            <a:extLst>
              <a:ext uri="{FF2B5EF4-FFF2-40B4-BE49-F238E27FC236}">
                <a16:creationId xmlns:a16="http://schemas.microsoft.com/office/drawing/2014/main" id="{B9457956-9B00-4C36-A2D7-C7F7BB98277B}"/>
              </a:ext>
            </a:extLst>
          </p:cNvPr>
          <p:cNvSpPr txBox="1"/>
          <p:nvPr/>
        </p:nvSpPr>
        <p:spPr>
          <a:xfrm>
            <a:off x="6941599" y="4146947"/>
            <a:ext cx="676121" cy="369332"/>
          </a:xfrm>
          <a:prstGeom prst="rect">
            <a:avLst/>
          </a:prstGeom>
          <a:noFill/>
        </p:spPr>
        <p:txBody>
          <a:bodyPr wrap="square" rtlCol="0">
            <a:spAutoFit/>
          </a:bodyPr>
          <a:lstStyle/>
          <a:p>
            <a:r>
              <a:rPr lang="en-GB" dirty="0"/>
              <a:t>P, TS</a:t>
            </a:r>
            <a:endParaRPr lang="en-SE" dirty="0"/>
          </a:p>
        </p:txBody>
      </p:sp>
      <p:sp>
        <p:nvSpPr>
          <p:cNvPr id="4" name="TextBox 3">
            <a:extLst>
              <a:ext uri="{FF2B5EF4-FFF2-40B4-BE49-F238E27FC236}">
                <a16:creationId xmlns:a16="http://schemas.microsoft.com/office/drawing/2014/main" id="{020A9B80-A234-4E72-BA31-7FD73092EA80}"/>
              </a:ext>
            </a:extLst>
          </p:cNvPr>
          <p:cNvSpPr txBox="1"/>
          <p:nvPr/>
        </p:nvSpPr>
        <p:spPr>
          <a:xfrm>
            <a:off x="5399943" y="4146947"/>
            <a:ext cx="832834" cy="369332"/>
          </a:xfrm>
          <a:prstGeom prst="rect">
            <a:avLst/>
          </a:prstGeom>
          <a:noFill/>
        </p:spPr>
        <p:txBody>
          <a:bodyPr wrap="square" rtlCol="0">
            <a:spAutoFit/>
          </a:bodyPr>
          <a:lstStyle/>
          <a:p>
            <a:r>
              <a:rPr lang="en-GB" dirty="0"/>
              <a:t>P, TS</a:t>
            </a:r>
            <a:endParaRPr lang="en-SE" dirty="0"/>
          </a:p>
        </p:txBody>
      </p:sp>
      <p:sp>
        <p:nvSpPr>
          <p:cNvPr id="8" name="TextBox 7">
            <a:extLst>
              <a:ext uri="{FF2B5EF4-FFF2-40B4-BE49-F238E27FC236}">
                <a16:creationId xmlns:a16="http://schemas.microsoft.com/office/drawing/2014/main" id="{A8135E84-C952-41D4-A7F0-99FCA472974C}"/>
              </a:ext>
            </a:extLst>
          </p:cNvPr>
          <p:cNvSpPr txBox="1"/>
          <p:nvPr/>
        </p:nvSpPr>
        <p:spPr>
          <a:xfrm>
            <a:off x="6171905" y="4146947"/>
            <a:ext cx="779450" cy="369332"/>
          </a:xfrm>
          <a:prstGeom prst="rect">
            <a:avLst/>
          </a:prstGeom>
          <a:noFill/>
        </p:spPr>
        <p:txBody>
          <a:bodyPr wrap="square" rtlCol="0">
            <a:spAutoFit/>
          </a:bodyPr>
          <a:lstStyle/>
          <a:p>
            <a:r>
              <a:rPr lang="en-GB" dirty="0"/>
              <a:t>P, TS</a:t>
            </a:r>
            <a:endParaRPr lang="en-SE" dirty="0"/>
          </a:p>
        </p:txBody>
      </p:sp>
      <p:sp>
        <p:nvSpPr>
          <p:cNvPr id="9" name="TextBox 8">
            <a:extLst>
              <a:ext uri="{FF2B5EF4-FFF2-40B4-BE49-F238E27FC236}">
                <a16:creationId xmlns:a16="http://schemas.microsoft.com/office/drawing/2014/main" id="{DFD9CFB4-ED11-4C4B-AAB4-E97DE309CBD2}"/>
              </a:ext>
            </a:extLst>
          </p:cNvPr>
          <p:cNvSpPr txBox="1"/>
          <p:nvPr/>
        </p:nvSpPr>
        <p:spPr>
          <a:xfrm>
            <a:off x="4636565" y="3797038"/>
            <a:ext cx="824255" cy="369332"/>
          </a:xfrm>
          <a:prstGeom prst="rect">
            <a:avLst/>
          </a:prstGeom>
          <a:noFill/>
        </p:spPr>
        <p:txBody>
          <a:bodyPr wrap="square" rtlCol="0">
            <a:spAutoFit/>
          </a:bodyPr>
          <a:lstStyle/>
          <a:p>
            <a:r>
              <a:rPr lang="en-GB" dirty="0"/>
              <a:t>P, TS</a:t>
            </a:r>
            <a:endParaRPr lang="en-SE" dirty="0"/>
          </a:p>
        </p:txBody>
      </p:sp>
      <p:sp>
        <p:nvSpPr>
          <p:cNvPr id="10" name="TextBox 9">
            <a:extLst>
              <a:ext uri="{FF2B5EF4-FFF2-40B4-BE49-F238E27FC236}">
                <a16:creationId xmlns:a16="http://schemas.microsoft.com/office/drawing/2014/main" id="{B23DF232-D709-433A-A192-1785F26D713F}"/>
              </a:ext>
            </a:extLst>
          </p:cNvPr>
          <p:cNvSpPr txBox="1"/>
          <p:nvPr/>
        </p:nvSpPr>
        <p:spPr>
          <a:xfrm>
            <a:off x="4628391" y="3482619"/>
            <a:ext cx="771551" cy="369332"/>
          </a:xfrm>
          <a:prstGeom prst="rect">
            <a:avLst/>
          </a:prstGeom>
          <a:noFill/>
        </p:spPr>
        <p:txBody>
          <a:bodyPr wrap="square" rtlCol="0">
            <a:spAutoFit/>
          </a:bodyPr>
          <a:lstStyle/>
          <a:p>
            <a:r>
              <a:rPr lang="en-GB" dirty="0"/>
              <a:t>P, TS</a:t>
            </a:r>
            <a:endParaRPr lang="en-SE" dirty="0"/>
          </a:p>
        </p:txBody>
      </p:sp>
      <p:sp>
        <p:nvSpPr>
          <p:cNvPr id="11" name="TextBox 10">
            <a:extLst>
              <a:ext uri="{FF2B5EF4-FFF2-40B4-BE49-F238E27FC236}">
                <a16:creationId xmlns:a16="http://schemas.microsoft.com/office/drawing/2014/main" id="{7F50CE8F-B6B6-42F9-B7DA-9358E8D59F28}"/>
              </a:ext>
            </a:extLst>
          </p:cNvPr>
          <p:cNvSpPr txBox="1"/>
          <p:nvPr/>
        </p:nvSpPr>
        <p:spPr>
          <a:xfrm>
            <a:off x="4638068" y="3131481"/>
            <a:ext cx="646607" cy="369332"/>
          </a:xfrm>
          <a:prstGeom prst="rect">
            <a:avLst/>
          </a:prstGeom>
          <a:noFill/>
        </p:spPr>
        <p:txBody>
          <a:bodyPr wrap="square" rtlCol="0">
            <a:spAutoFit/>
          </a:bodyPr>
          <a:lstStyle/>
          <a:p>
            <a:r>
              <a:rPr lang="en-GB" dirty="0"/>
              <a:t>P, TS</a:t>
            </a:r>
            <a:endParaRPr lang="en-SE" dirty="0"/>
          </a:p>
        </p:txBody>
      </p:sp>
      <p:sp>
        <p:nvSpPr>
          <p:cNvPr id="13" name="TextBox 12">
            <a:extLst>
              <a:ext uri="{FF2B5EF4-FFF2-40B4-BE49-F238E27FC236}">
                <a16:creationId xmlns:a16="http://schemas.microsoft.com/office/drawing/2014/main" id="{04ED9E84-819B-465A-92F9-5421C0C38A15}"/>
              </a:ext>
            </a:extLst>
          </p:cNvPr>
          <p:cNvSpPr txBox="1"/>
          <p:nvPr/>
        </p:nvSpPr>
        <p:spPr>
          <a:xfrm>
            <a:off x="8369559" y="2920482"/>
            <a:ext cx="1790298" cy="646331"/>
          </a:xfrm>
          <a:prstGeom prst="rect">
            <a:avLst/>
          </a:prstGeom>
          <a:noFill/>
        </p:spPr>
        <p:txBody>
          <a:bodyPr wrap="none" rtlCol="0">
            <a:spAutoFit/>
          </a:bodyPr>
          <a:lstStyle/>
          <a:p>
            <a:r>
              <a:rPr lang="en-GB" dirty="0"/>
              <a:t>P = pedestal runs</a:t>
            </a:r>
          </a:p>
          <a:p>
            <a:r>
              <a:rPr lang="en-GB" dirty="0"/>
              <a:t>TS = time sweep</a:t>
            </a:r>
            <a:endParaRPr lang="en-SE" dirty="0"/>
          </a:p>
        </p:txBody>
      </p:sp>
    </p:spTree>
    <p:extLst>
      <p:ext uri="{BB962C8B-B14F-4D97-AF65-F5344CB8AC3E}">
        <p14:creationId xmlns:p14="http://schemas.microsoft.com/office/powerpoint/2010/main" val="253681725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2679</TotalTime>
  <Words>1353</Words>
  <Application>Microsoft Office PowerPoint</Application>
  <PresentationFormat>Widescreen</PresentationFormat>
  <Paragraphs>199</Paragraphs>
  <Slides>25</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25</vt:i4>
      </vt:variant>
    </vt:vector>
  </HeadingPairs>
  <TitlesOfParts>
    <vt:vector size="31" baseType="lpstr">
      <vt:lpstr>Arial</vt:lpstr>
      <vt:lpstr>Calibri</vt:lpstr>
      <vt:lpstr>Calibri Light</vt:lpstr>
      <vt:lpstr>Comic Sans MS</vt:lpstr>
      <vt:lpstr>Symbol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leif</dc:creator>
  <cp:lastModifiedBy>leif</cp:lastModifiedBy>
  <cp:revision>126</cp:revision>
  <dcterms:created xsi:type="dcterms:W3CDTF">2020-12-29T10:42:05Z</dcterms:created>
  <dcterms:modified xsi:type="dcterms:W3CDTF">2021-01-11T09:46:27Z</dcterms:modified>
</cp:coreProperties>
</file>