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4" r:id="rId31"/>
    <p:sldId id="295" r:id="rId32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92" autoAdjust="0"/>
    <p:restoredTop sz="96512" autoAdjust="0"/>
  </p:normalViewPr>
  <p:slideViewPr>
    <p:cSldViewPr snapToGrid="0" snapToObjects="1">
      <p:cViewPr varScale="1">
        <p:scale>
          <a:sx n="157" d="100"/>
          <a:sy n="157" d="100"/>
        </p:scale>
        <p:origin x="192" y="176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1/14/21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1/14/21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4FA1-A6B9-1842-A62E-8E6E15E2E799}"/>
              </a:ext>
            </a:extLst>
          </p:cNvPr>
          <p:cNvSpPr txBox="1"/>
          <p:nvPr userDrawn="1"/>
        </p:nvSpPr>
        <p:spPr>
          <a:xfrm>
            <a:off x="3378200" y="1473200"/>
            <a:ext cx="535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solidFill>
                  <a:schemeClr val="bg1"/>
                </a:solidFill>
              </a:rPr>
              <a:t>International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3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42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1" name="Picture 1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GDE-logo_transparent_bg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165100"/>
            <a:ext cx="5873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C5A570-B83C-7848-BB6C-2D69335D2319}"/>
              </a:ext>
            </a:extLst>
          </p:cNvPr>
          <p:cNvSpPr txBox="1"/>
          <p:nvPr userDrawn="1"/>
        </p:nvSpPr>
        <p:spPr>
          <a:xfrm>
            <a:off x="158750" y="16510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800" b="1" i="0" dirty="0">
                <a:solidFill>
                  <a:schemeClr val="tx2"/>
                </a:solidFill>
              </a:rPr>
              <a:t>IDT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3" r:id="rId3"/>
    <p:sldLayoutId id="2147483712" r:id="rId4"/>
    <p:sldLayoutId id="2147483710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11" r:id="rId12"/>
    <p:sldLayoutId id="2147483706" r:id="rId13"/>
    <p:sldLayoutId id="2147483707" r:id="rId14"/>
    <p:sldLayoutId id="2147483708" r:id="rId15"/>
    <p:sldLayoutId id="2147483709" r:id="rId16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tif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tif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7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BB0E0F-5E23-A04E-915E-62EC721DE22E}"/>
              </a:ext>
            </a:extLst>
          </p:cNvPr>
          <p:cNvSpPr txBox="1"/>
          <p:nvPr/>
        </p:nvSpPr>
        <p:spPr>
          <a:xfrm>
            <a:off x="3198614" y="3383280"/>
            <a:ext cx="555953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ILC accelerator R&amp;D proposal for the </a:t>
            </a:r>
            <a:r>
              <a:rPr lang="en-GB" b="1" dirty="0" err="1">
                <a:solidFill>
                  <a:schemeClr val="bg1"/>
                </a:solidFill>
              </a:rPr>
              <a:t>PreLab</a:t>
            </a:r>
            <a:r>
              <a:rPr lang="en-GB" b="1" dirty="0">
                <a:solidFill>
                  <a:schemeClr val="bg1"/>
                </a:solidFill>
              </a:rPr>
              <a:t> phase 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Benno List, DESY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ILC@DESY Project Meeting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15.1.2021</a:t>
            </a:r>
          </a:p>
        </p:txBody>
      </p:sp>
    </p:spTree>
    <p:extLst>
      <p:ext uri="{BB962C8B-B14F-4D97-AF65-F5344CB8AC3E}">
        <p14:creationId xmlns:p14="http://schemas.microsoft.com/office/powerpoint/2010/main" val="459876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D0A4F1-A493-9048-9EB2-AFF79310763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2 Concepts:</a:t>
            </a:r>
          </a:p>
          <a:p>
            <a:pPr lvl="1"/>
            <a:r>
              <a:rPr lang="en-DE" dirty="0"/>
              <a:t>Undulator source (baseline)</a:t>
            </a:r>
          </a:p>
          <a:p>
            <a:pPr lvl="1"/>
            <a:r>
              <a:rPr lang="en-DE" dirty="0"/>
              <a:t>Electron driven source (backup)</a:t>
            </a:r>
          </a:p>
          <a:p>
            <a:r>
              <a:rPr lang="en-DE" b="1" dirty="0"/>
              <a:t>Downselect during prelab phase</a:t>
            </a:r>
            <a:br>
              <a:rPr lang="en-DE" dirty="0"/>
            </a:br>
            <a:r>
              <a:rPr lang="en-DE" dirty="0"/>
              <a:t>-&gt; now planned for </a:t>
            </a:r>
            <a:r>
              <a:rPr lang="en-DE" b="1" dirty="0"/>
              <a:t>mid-24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CACBA7-1A94-0F4C-AEE2-ABED4AE32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System 3: Positron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F3D62-7A13-2943-B7C0-5341462C2A7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DE57B-417D-C245-9169-98F1D27CDD8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0111F-313E-4D4F-8EC5-6E36FD6E2C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CDC37-6022-B741-8A2F-21BBCC146F88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948266"/>
            <a:ext cx="3575050" cy="363908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3B3380-167A-AA42-84EB-823ED9BB5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66" y="2911690"/>
            <a:ext cx="4232134" cy="238421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120502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878131-4677-2B42-B93A-312DB618A34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3 Work Packages: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E5871D-FC04-7544-8374-DA055B11B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System 3.1: Undulator P</a:t>
            </a:r>
            <a:r>
              <a:rPr lang="en-GB" dirty="0"/>
              <a:t>o</a:t>
            </a:r>
            <a:r>
              <a:rPr lang="en-DE" dirty="0"/>
              <a:t>sitron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52E95-DEF7-2A42-BDF3-652B8ED97BB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0B1C2-5EE7-4842-A625-3C0C9EA72DA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137DB-A299-A247-8FED-BB4431B387F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9133EE4-2874-2F44-83DB-F7A20BF8CD42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1031516"/>
            <a:ext cx="3575050" cy="347258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4883AE6-ACB1-AD44-A7EC-D6C54FBB8FA1}"/>
              </a:ext>
            </a:extLst>
          </p:cNvPr>
          <p:cNvGrpSpPr/>
          <p:nvPr/>
        </p:nvGrpSpPr>
        <p:grpSpPr>
          <a:xfrm>
            <a:off x="841663" y="1197798"/>
            <a:ext cx="3581400" cy="1116579"/>
            <a:chOff x="2632363" y="1414785"/>
            <a:chExt cx="3581400" cy="111657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652FBF-1793-D444-A8F2-65A347AFD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32363" y="1414785"/>
              <a:ext cx="3581400" cy="609600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50800" dir="2700000" algn="tl" rotWithShape="0">
                <a:schemeClr val="accent5"/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BF641A0-C787-554C-B4FC-AB0EB265A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57763" y="1972564"/>
              <a:ext cx="3556000" cy="558800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50800" dir="2700000" algn="tl" rotWithShape="0">
                <a:schemeClr val="accent5"/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046440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0AF02E-B6B7-4849-A243-39947DB2470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U</a:t>
            </a:r>
            <a:r>
              <a:rPr lang="en-DE" dirty="0"/>
              <a:t>ndulator regarded as mature</a:t>
            </a:r>
          </a:p>
          <a:p>
            <a:r>
              <a:rPr lang="en-DE" dirty="0"/>
              <a:t>Goals: </a:t>
            </a:r>
            <a:endParaRPr lang="en-GB" dirty="0"/>
          </a:p>
          <a:p>
            <a:pPr lvl="1"/>
            <a:r>
              <a:rPr lang="en-GB" dirty="0"/>
              <a:t>Simulation of heating by the photons </a:t>
            </a:r>
          </a:p>
          <a:p>
            <a:pPr lvl="1"/>
            <a:r>
              <a:rPr lang="en-GB" dirty="0"/>
              <a:t>Simulation with field errors and misalignment </a:t>
            </a:r>
          </a:p>
          <a:p>
            <a:pPr lvl="1"/>
            <a:r>
              <a:rPr lang="en-GB" dirty="0"/>
              <a:t>Optimization study of undulator parameters (pitch, K, aperture) </a:t>
            </a:r>
          </a:p>
          <a:p>
            <a:pPr marL="0" indent="0">
              <a:buNone/>
            </a:pPr>
            <a:endParaRPr lang="en-DE" dirty="0"/>
          </a:p>
          <a:p>
            <a:r>
              <a:rPr lang="en-DE" dirty="0"/>
              <a:t>Ressources</a:t>
            </a:r>
          </a:p>
          <a:p>
            <a:pPr lvl="1"/>
            <a:r>
              <a:rPr lang="en-DE" dirty="0"/>
              <a:t>None (outside work done in contributing labs)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E17B0A-7424-B74B-9F07-7525166E0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WP5: Undulator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D5F90-9589-F443-B52D-013DB6CD183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8DB9C-4A87-D94D-AEF8-7033040CF77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F60F2-A878-D64C-A454-F71C7B7D184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51754EE-A130-5B43-B620-AD12D6C14F51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854575" y="1637506"/>
            <a:ext cx="3314700" cy="22606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040054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20F49B-D664-C74C-8836-CA211C30422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GB" dirty="0"/>
              <a:t>Design finalization of the rotating wheel with radiative cooling design and laboratory test of a stationary sector model. This is labelled as “priority” item. </a:t>
            </a:r>
          </a:p>
          <a:p>
            <a:pPr lvl="1"/>
            <a:r>
              <a:rPr lang="en-GB" dirty="0"/>
              <a:t>Magnetic bearings, feasibility study </a:t>
            </a:r>
          </a:p>
          <a:p>
            <a:pPr lvl="1"/>
            <a:r>
              <a:rPr lang="en-GB" b="1" dirty="0"/>
              <a:t>Fabrication of full model </a:t>
            </a:r>
          </a:p>
          <a:p>
            <a:endParaRPr lang="en-DE" dirty="0"/>
          </a:p>
          <a:p>
            <a:r>
              <a:rPr lang="en-DE" dirty="0"/>
              <a:t>Ressources</a:t>
            </a:r>
          </a:p>
          <a:p>
            <a:pPr lvl="1"/>
            <a:r>
              <a:rPr lang="en-DE" dirty="0"/>
              <a:t>0,4 MILCU + 5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520C03-5820-1244-A6A5-99C15842F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WP6: Target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D7CE9-F48C-3E47-817C-84D9456980F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75C3E-CCB4-C44C-B2CF-11030629DFE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E951D-CB36-4649-A7B9-2AA3612651A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200DE05-04E4-1644-B041-FF75DB58425C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572000" y="752560"/>
            <a:ext cx="3022600" cy="22098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3DDBE5-F529-A643-ABB8-DF006C04B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137587"/>
            <a:ext cx="3161971" cy="198308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588358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322074-9B55-ED46-A28C-D16CD58331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Goals:</a:t>
            </a:r>
            <a:endParaRPr lang="en-GB" dirty="0"/>
          </a:p>
          <a:p>
            <a:pPr lvl="1"/>
            <a:r>
              <a:rPr lang="en-GB" dirty="0"/>
              <a:t>Final design choice among the possible focusing devices with yield calculation </a:t>
            </a:r>
          </a:p>
          <a:p>
            <a:pPr lvl="1"/>
            <a:r>
              <a:rPr lang="en-GB" dirty="0"/>
              <a:t>Construction of the prototype of OMD and the rotating wheel </a:t>
            </a:r>
          </a:p>
          <a:p>
            <a:r>
              <a:rPr lang="en-GB" dirty="0" err="1"/>
              <a:t>Ressources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0,5 MILCU + 4 FTE-y</a:t>
            </a:r>
            <a:br>
              <a:rPr lang="en-GB" dirty="0"/>
            </a:br>
            <a:endParaRPr lang="en-GB" dirty="0"/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207CEF-AEBA-E44F-BF44-2F85F944B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WP7: Magnetic Focussing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56569-88C6-4444-A531-DA970FF443C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B211D-1039-9749-BBCD-B61143755AF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1A2F9-4522-2E4F-925B-0EE9B174274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9E7F745-0E3A-E348-9FEF-2B159D33E6B0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5041338" y="661526"/>
            <a:ext cx="3068229" cy="427145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574492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576D7B-077F-2B44-B497-0BDC9E5772D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4 Work Packages</a:t>
            </a:r>
          </a:p>
          <a:p>
            <a:pPr lvl="1"/>
            <a:r>
              <a:rPr lang="en-DE" dirty="0"/>
              <a:t>3 electron driven specific</a:t>
            </a:r>
          </a:p>
          <a:p>
            <a:pPr lvl="1"/>
            <a:r>
              <a:rPr lang="en-DE" dirty="0"/>
              <a:t>1 for target handling: both concepts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CC5EB9-7BFC-0849-9FF4-545FFB25E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System 3.2: Electron-Driven P</a:t>
            </a:r>
            <a:r>
              <a:rPr lang="en-GB" dirty="0"/>
              <a:t>o</a:t>
            </a:r>
            <a:r>
              <a:rPr lang="en-DE" dirty="0"/>
              <a:t>sitron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72E39-1985-E745-B355-0E4308BA7FC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A0304-DA55-174D-8CD7-E34D7E34951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65852-48A8-044C-A3D1-7BB6207ACA5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3952E9C-7D0C-AE43-B69E-32B3CF6099E8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980898" y="752475"/>
            <a:ext cx="3062054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61C3F4-0870-7344-B951-B4045EDF5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97" y="1820708"/>
            <a:ext cx="4213532" cy="163239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730533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47B4ED-C84A-D54F-A3F5-B4CDE8CEAA8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Goals:</a:t>
            </a:r>
          </a:p>
          <a:p>
            <a:pPr lvl="1"/>
            <a:r>
              <a:rPr lang="en-GB" dirty="0"/>
              <a:t>More accurate calculation of the target stress and fatigue effect to improve the design </a:t>
            </a:r>
          </a:p>
          <a:p>
            <a:pPr lvl="1"/>
            <a:r>
              <a:rPr lang="en-GB" dirty="0"/>
              <a:t>The required high vacuum (in the order of e−6 Pa at the accelerator) should be maintained for a long time. </a:t>
            </a:r>
          </a:p>
          <a:p>
            <a:pPr lvl="1"/>
            <a:r>
              <a:rPr lang="en-GB" dirty="0"/>
              <a:t>Stable target prototype operation; the test operation of the target prototype is set to start in the Spring of 2021. </a:t>
            </a:r>
          </a:p>
          <a:p>
            <a:r>
              <a:rPr lang="en-GB" dirty="0" err="1"/>
              <a:t>Ressources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1,6 MILCU + 1,3 FTE-y</a:t>
            </a:r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6D29C0-202E-F74C-8C53-4E9A4EDC2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225552"/>
            <a:ext cx="7481455" cy="304801"/>
          </a:xfrm>
        </p:spPr>
        <p:txBody>
          <a:bodyPr/>
          <a:lstStyle/>
          <a:p>
            <a:r>
              <a:rPr lang="en-DE" dirty="0"/>
              <a:t>WP8: Target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8A4E5-0174-DD47-9D97-2ED3DC0E61B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217DF-775B-084F-9EA0-7D8B7E6B78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AC070-680A-FA4B-8075-BCA21E3510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34EC14A-457E-1746-A643-B70D39203B3B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132389" y="619178"/>
            <a:ext cx="2860674" cy="235392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2C4646-3B96-CB4B-B524-C852339B2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627" y="3099162"/>
            <a:ext cx="3056835" cy="202699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037875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77356A-2631-9040-BF74-8AA08F0CB8C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Goals:</a:t>
            </a:r>
          </a:p>
          <a:p>
            <a:pPr lvl="1"/>
            <a:r>
              <a:rPr lang="en-GB" dirty="0"/>
              <a:t>The electrical, thermal, and mechanical properties of the FC conductor should be verified through simulations </a:t>
            </a:r>
          </a:p>
          <a:p>
            <a:pPr lvl="1"/>
            <a:r>
              <a:rPr lang="en-GB" dirty="0"/>
              <a:t>Transmission line design </a:t>
            </a:r>
          </a:p>
          <a:p>
            <a:pPr lvl="1"/>
            <a:r>
              <a:rPr lang="en-GB" dirty="0"/>
              <a:t>Power source design </a:t>
            </a:r>
          </a:p>
          <a:p>
            <a:pPr lvl="1"/>
            <a:r>
              <a:rPr lang="en-GB" dirty="0"/>
              <a:t>FC system (FC conductor, transmission line, and power source) </a:t>
            </a:r>
            <a:r>
              <a:rPr lang="en-GB" b="1" dirty="0"/>
              <a:t>prototyping and test operation</a:t>
            </a:r>
          </a:p>
          <a:p>
            <a:r>
              <a:rPr lang="en-GB" dirty="0" err="1"/>
              <a:t>Ressources</a:t>
            </a:r>
            <a:endParaRPr lang="en-GB" dirty="0"/>
          </a:p>
          <a:p>
            <a:pPr lvl="1"/>
            <a:r>
              <a:rPr lang="en-GB" dirty="0"/>
              <a:t>1,07 MILCU + 1,4 FTE-y</a:t>
            </a:r>
          </a:p>
          <a:p>
            <a:pPr lvl="1"/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FB0537-D75C-8141-BFD0-D3C07951E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WP9: Flux Concentrator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017F1-648E-D640-8C91-1C7E5CD5B4B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2907F-726A-CE43-BA9B-BE063B53F5F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007D4-A2B9-FF4E-9812-CE02CE2D9AA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28EF2A7-24B3-1047-B3D6-AB27EE16B9A2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5032375" y="1034256"/>
            <a:ext cx="2959100" cy="34671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233038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3889B5-F002-AB44-AB8C-F79620A84A9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Goals:</a:t>
            </a:r>
          </a:p>
          <a:p>
            <a:pPr lvl="1"/>
            <a:r>
              <a:rPr lang="en-GB" dirty="0"/>
              <a:t>RF design of APS cavity </a:t>
            </a:r>
          </a:p>
          <a:p>
            <a:pPr lvl="1"/>
            <a:r>
              <a:rPr lang="en-GB" dirty="0"/>
              <a:t>Establish beam loading compensation and </a:t>
            </a:r>
            <a:r>
              <a:rPr lang="en-GB" dirty="0" err="1"/>
              <a:t>linac</a:t>
            </a:r>
            <a:r>
              <a:rPr lang="en-GB" dirty="0"/>
              <a:t> tuning method </a:t>
            </a:r>
          </a:p>
          <a:p>
            <a:pPr lvl="1"/>
            <a:r>
              <a:rPr lang="en-GB" dirty="0"/>
              <a:t>Power unit design and prototyping (L-band klystron + modulator) </a:t>
            </a:r>
          </a:p>
          <a:p>
            <a:pPr lvl="1"/>
            <a:r>
              <a:rPr lang="en-GB" dirty="0"/>
              <a:t>Solenoid magnet design </a:t>
            </a:r>
          </a:p>
          <a:p>
            <a:pPr lvl="1"/>
            <a:r>
              <a:rPr lang="en-GB" dirty="0"/>
              <a:t>Test operation of APS cavity with developed power source </a:t>
            </a:r>
          </a:p>
          <a:p>
            <a:r>
              <a:rPr lang="en-GB" dirty="0" err="1"/>
              <a:t>Ressources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1,66 MILCU + 1,8 FTE-y</a:t>
            </a:r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586287-3E1C-D044-BA57-B82D4C888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WP10: Capture Linac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E37EE2-15C7-2545-9BB9-F109C1C59EE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5E5BB-0B01-0445-9A1F-56346492E0E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5E6CC-69F8-8C49-9D0D-BF0B42C69CF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69E0473-E73B-4446-B8D1-116B2902BB92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224463" y="606727"/>
            <a:ext cx="2451100" cy="19431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9B4EFB-4402-4A4B-85D5-1EE8DE2E4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9612" y="2636084"/>
            <a:ext cx="1955800" cy="21463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018989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31AAD4-B95C-5C46-87D2-3DE965061E2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GB" dirty="0"/>
              <a:t>Complete the technical design </a:t>
            </a:r>
          </a:p>
          <a:p>
            <a:pPr lvl="1"/>
            <a:r>
              <a:rPr lang="en-GB" dirty="0"/>
              <a:t>Fabricate a mock-up to confirm the function </a:t>
            </a:r>
          </a:p>
          <a:p>
            <a:pPr lvl="1"/>
            <a:r>
              <a:rPr lang="en-GB" dirty="0"/>
              <a:t>Develop a fail-safe system </a:t>
            </a:r>
          </a:p>
          <a:p>
            <a:r>
              <a:rPr lang="en-DE" dirty="0"/>
              <a:t>Ressources</a:t>
            </a:r>
          </a:p>
          <a:p>
            <a:pPr lvl="1"/>
            <a:r>
              <a:rPr lang="en-DE" dirty="0"/>
              <a:t>0,02 MILCU + 0,5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6C240C-FFC3-0D48-925D-71D8AD786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WP11: Target Maintenance (both source concepts)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A19A4-96ED-B04F-9CE0-7B08925DD7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A1624-E118-A54B-963C-2DA0686A8EE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E54E6-FDDB-9C43-A2B7-E79216735EE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4D5AF81-22BF-BE40-B45B-3BC685C36BB9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451475" y="1425566"/>
            <a:ext cx="2950038" cy="3453041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A38663-C868-E74A-94F7-A876474B8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6" y="2269270"/>
            <a:ext cx="2583503" cy="2609337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663975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316715-A20A-9340-990D-6F3BCD03F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692019-3B5C-5C45-8455-25AA8686A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8ABFB-0C0E-BC48-873F-CCD0E52BC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42D9D8-8117-6B4B-AEB3-2A39C281B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8830"/>
            <a:ext cx="9148701" cy="514187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4A303B8-B1BB-6E4D-8CB1-77B2B820649A}"/>
              </a:ext>
            </a:extLst>
          </p:cNvPr>
          <p:cNvSpPr/>
          <p:nvPr/>
        </p:nvSpPr>
        <p:spPr>
          <a:xfrm>
            <a:off x="89012" y="890124"/>
            <a:ext cx="8051576" cy="114906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1448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127D4D-133E-A24C-89FB-203416E2675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3 Work Packages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BAB84C-8694-CF46-8C64-3C0D04496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</a:t>
            </a:r>
            <a:r>
              <a:rPr lang="en-GB" dirty="0"/>
              <a:t>y</a:t>
            </a:r>
            <a:r>
              <a:rPr lang="en-DE" dirty="0"/>
              <a:t>stem 4: Damping 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C222E-715D-2845-8D26-71EE6D94353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462F1-A9D7-2F41-BDE7-A23591C30F9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784A8-0AE7-9048-9985-8CF059502B1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F017A89-4A74-A14B-8314-52C68A5E2D56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1112904"/>
            <a:ext cx="3575050" cy="3309804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400C3B-271B-A746-962E-2B33286FE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63" y="2078494"/>
            <a:ext cx="4384893" cy="181405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119028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BA0650-9BF3-EF41-9884-EF277379A20D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DE" dirty="0"/>
              <a:t>Optimize beam optics</a:t>
            </a:r>
          </a:p>
          <a:p>
            <a:pPr lvl="1"/>
            <a:r>
              <a:rPr lang="en-DE" dirty="0"/>
              <a:t>Evaluate effect of magnet field errors</a:t>
            </a:r>
          </a:p>
          <a:p>
            <a:pPr lvl="1"/>
            <a:r>
              <a:rPr lang="en-DE" dirty="0"/>
              <a:t>Investigate P</a:t>
            </a:r>
            <a:r>
              <a:rPr lang="en-GB" dirty="0"/>
              <a:t>o</a:t>
            </a:r>
            <a:r>
              <a:rPr lang="en-DE" dirty="0"/>
              <a:t>tential to use permanent magnets: build prototypes</a:t>
            </a:r>
          </a:p>
          <a:p>
            <a:r>
              <a:rPr lang="en-DE" dirty="0"/>
              <a:t>Ressources</a:t>
            </a:r>
          </a:p>
          <a:p>
            <a:pPr lvl="1"/>
            <a:r>
              <a:rPr lang="en-DE" dirty="0"/>
              <a:t>0,7 MILCU + 8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18756D-6738-4D4A-956D-73BE50B3C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WP12: System Design of ILC Damping 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76272-8E1E-6B44-9C42-D42B43BB232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5E71B-7E7D-0642-A4F2-0EC2E155C6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77262-83DD-6246-8EB6-341E2F6187C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AA02B91-0B5E-DE46-B033-12C95E934104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2" y="713666"/>
            <a:ext cx="3429000" cy="21590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00B2A3-2C76-0741-A869-3DD34CA33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3203" y="2940552"/>
            <a:ext cx="3136900" cy="22733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B28851-620D-144E-B6AD-93D8A45943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713" y="3214734"/>
            <a:ext cx="4305300" cy="10668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7736331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AB5F69-470A-794C-BBBF-3FCADDC4FBD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DE" dirty="0"/>
              <a:t>Investigate (simulate) electron cloud (EC) and Fast Ion Instabilities (FII)</a:t>
            </a:r>
          </a:p>
          <a:p>
            <a:pPr lvl="1"/>
            <a:r>
              <a:rPr lang="en-DE" dirty="0"/>
              <a:t>Develop high-resolution fast feedback system</a:t>
            </a:r>
          </a:p>
          <a:p>
            <a:r>
              <a:rPr lang="en-DE" dirty="0"/>
              <a:t>Ressources</a:t>
            </a:r>
          </a:p>
          <a:p>
            <a:pPr lvl="1"/>
            <a:r>
              <a:rPr lang="en-DE" dirty="0"/>
              <a:t>1 MILCU + 12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3DAC93-E44E-9F49-9AE5-547340E19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WP13: Evaluation fo collective effects in ILC damping 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FBB27-6699-9645-816F-C9B77E239AD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7F844A-7EC6-5B42-B863-E84F5C1B703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A500-34E8-5E47-AB24-7430730469C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F7F0643-70BA-BF47-95E1-4A27140DB78A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1299754"/>
            <a:ext cx="3575050" cy="2936104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F39CC6-0C7F-4F49-BA33-11C24AB70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026" y="3464571"/>
            <a:ext cx="4178300" cy="11811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515840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807147-7611-D04A-A165-245D3EF0F93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DE" dirty="0"/>
              <a:t>Perform long-term stability test of fast kicker system at ATF</a:t>
            </a:r>
          </a:p>
          <a:p>
            <a:pPr lvl="1"/>
            <a:r>
              <a:rPr lang="en-DE" dirty="0"/>
              <a:t>Develop injection kicker system for electron driven source</a:t>
            </a:r>
          </a:p>
          <a:p>
            <a:pPr lvl="1"/>
            <a:endParaRPr lang="en-DE" dirty="0"/>
          </a:p>
          <a:p>
            <a:r>
              <a:rPr lang="en-DE" dirty="0"/>
              <a:t>Ressources</a:t>
            </a:r>
          </a:p>
          <a:p>
            <a:pPr lvl="1"/>
            <a:r>
              <a:rPr lang="en-DE" dirty="0"/>
              <a:t>0,805MILCU + 8,5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8F88D1-D76D-EE44-A7D5-3795A9A46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WP14: System design of ILC DR injection/extraction kickers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EEAD0-D1F4-5E44-A12E-99A2710226F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E58B6-E6AB-5847-B900-12CBBBF432C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F778D-0BBE-CC44-97D0-7F06291791D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B29E4E4-8872-7C47-89C6-B8882F3C0C9B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044845" y="752475"/>
            <a:ext cx="2934160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B869E2-08FF-EF4B-BD4D-03E1232E3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282" y="3748722"/>
            <a:ext cx="4034161" cy="924707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5611809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35DC5A-AF79-7845-82FF-F2BC1BC5B92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2 Work packages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C7CED2-D93D-1B46-B2C4-05D88CF96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System 5: Beam Delivery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74E06-A866-C743-A32F-988A48900A8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CEB81-F627-CC4A-B853-B76D242D6F5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82EC3-743D-5445-8E52-B945E86A01F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9F1DFA3-CE69-854E-A8B8-55DE1AFEB8C4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1013486"/>
            <a:ext cx="3575050" cy="350864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6D1E82-3916-034D-99A6-6CED03625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97" y="1651000"/>
            <a:ext cx="4025900" cy="12065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2876753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702865-C22D-1744-A3DE-C3A80DD4C17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GB" dirty="0"/>
              <a:t>Further d</a:t>
            </a:r>
            <a:r>
              <a:rPr lang="en-DE" dirty="0"/>
              <a:t>evelop Final Focus System</a:t>
            </a:r>
          </a:p>
          <a:p>
            <a:pPr lvl="1"/>
            <a:r>
              <a:rPr lang="en-GB" dirty="0"/>
              <a:t>T</a:t>
            </a:r>
            <a:r>
              <a:rPr lang="en-DE" dirty="0"/>
              <a:t>est t</a:t>
            </a:r>
            <a:r>
              <a:rPr lang="en-GB" dirty="0"/>
              <a:t>he</a:t>
            </a:r>
            <a:r>
              <a:rPr lang="en-DE" dirty="0"/>
              <a:t> concepts at ATF-3</a:t>
            </a:r>
          </a:p>
          <a:p>
            <a:pPr lvl="2"/>
            <a:r>
              <a:rPr lang="en-GB" b="1" dirty="0"/>
              <a:t>ATF3 ILC-FFS assessment system design </a:t>
            </a:r>
            <a:endParaRPr lang="en-GB" dirty="0"/>
          </a:p>
          <a:p>
            <a:pPr lvl="2"/>
            <a:r>
              <a:rPr lang="en-GB" dirty="0"/>
              <a:t>Hardware optimization: vacuum chambers, magnets, IP-BSM laser, CBPMs, IP-BPMs </a:t>
            </a:r>
          </a:p>
          <a:p>
            <a:pPr lvl="2"/>
            <a:r>
              <a:rPr lang="en-GB" dirty="0"/>
              <a:t>Realistic S2E “beam-dynamics-driven” design and IP optimization </a:t>
            </a:r>
          </a:p>
          <a:p>
            <a:pPr lvl="2"/>
            <a:r>
              <a:rPr lang="en-GB" b="1" dirty="0"/>
              <a:t>ATF3 ILC-FFS oriented beam tests </a:t>
            </a:r>
          </a:p>
          <a:p>
            <a:pPr lvl="2"/>
            <a:r>
              <a:rPr lang="en-GB" dirty="0"/>
              <a:t>Long-term stability: nominal (10β</a:t>
            </a:r>
            <a:r>
              <a:rPr lang="en-GB" baseline="-25000" dirty="0"/>
              <a:t>x</a:t>
            </a:r>
            <a:r>
              <a:rPr lang="en-GB" baseline="30000" dirty="0"/>
              <a:t>*</a:t>
            </a:r>
            <a:r>
              <a:rPr lang="en-GB" dirty="0"/>
              <a:t>×β</a:t>
            </a:r>
            <a:r>
              <a:rPr lang="en-GB" baseline="-25000" dirty="0"/>
              <a:t>y</a:t>
            </a:r>
            <a:r>
              <a:rPr lang="en-GB" baseline="30000" dirty="0"/>
              <a:t>*</a:t>
            </a:r>
            <a:r>
              <a:rPr lang="en-GB" dirty="0"/>
              <a:t>) routine operation assessment</a:t>
            </a:r>
          </a:p>
          <a:p>
            <a:pPr lvl="2"/>
            <a:r>
              <a:rPr lang="en-GB" dirty="0"/>
              <a:t>High-order aberrations</a:t>
            </a:r>
          </a:p>
          <a:p>
            <a:pPr lvl="2"/>
            <a:r>
              <a:rPr lang="en-GB" dirty="0"/>
              <a:t>Other ILC R&amp;D complementary studies: ILC collimation issues, ILC type CPBMs, new instrumentation </a:t>
            </a:r>
            <a:endParaRPr lang="en-DE" dirty="0"/>
          </a:p>
          <a:p>
            <a:r>
              <a:rPr lang="en-DE" dirty="0"/>
              <a:t>Ressources</a:t>
            </a:r>
          </a:p>
          <a:p>
            <a:pPr lvl="1"/>
            <a:r>
              <a:rPr lang="en-DE" dirty="0"/>
              <a:t>1,86 MILCU + 12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E90D39-4410-2845-9B97-3B2B7FB88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WP15: System design of ILC final focus beamline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9B13B-AD23-0B4F-9D3E-2E1A91453D0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C71DF-7427-EC41-991F-98DC452824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19E84-B848-4D4A-8BAB-2FF646387FA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6BDFC7F-BFEA-B345-903E-5B5C94BF0350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800107"/>
            <a:ext cx="3575050" cy="3935399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1BE705-50E4-824A-B0D4-AF1E33173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94" y="4255841"/>
            <a:ext cx="4419600" cy="13081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5408238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9F96CB-2587-B74B-8C1D-5AF8C77F5F9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DE" dirty="0"/>
              <a:t>Design final focus magnets for 250GeV</a:t>
            </a:r>
          </a:p>
          <a:p>
            <a:pPr lvl="1"/>
            <a:r>
              <a:rPr lang="en-DE" dirty="0"/>
              <a:t>Build prototype</a:t>
            </a:r>
          </a:p>
          <a:p>
            <a:r>
              <a:rPr lang="en-DE" dirty="0"/>
              <a:t>Ressources:</a:t>
            </a:r>
          </a:p>
          <a:p>
            <a:pPr lvl="1"/>
            <a:r>
              <a:rPr lang="en-DE" dirty="0"/>
              <a:t>0,36 MILCU + 4,5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0768D8-8A4F-0E44-BEE2-B1883CDB0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WP16: Final Doublet Design Optimization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C90B1-71F4-A748-9F56-BDD3960C30C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2059B-7A36-3542-82CD-F671FABE525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8F156-528D-E449-8A96-5A53918A65F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F1075683-90CA-8C4B-9040-36F9F6A922B2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803932" y="752475"/>
            <a:ext cx="3415986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D5AFDA-F2AE-9249-A452-83AAC5049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3537784"/>
            <a:ext cx="4000500" cy="12446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0520730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83D609-194E-F742-B4E6-B2C524947A7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2 Work packages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809B43-A8AD-9549-A1CB-33D43FAEE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System 6: B</a:t>
            </a:r>
            <a:r>
              <a:rPr lang="en-GB" dirty="0"/>
              <a:t>e</a:t>
            </a:r>
            <a:r>
              <a:rPr lang="en-DE" dirty="0"/>
              <a:t>am Dumps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6A612-0BE3-DD44-9DD3-30A350F9928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94164-7E9E-E440-86A3-8293F7C2A7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4A644-89D5-0F43-86AC-B9793B6D4B0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50E6D0E-A487-E240-A7A5-ADBB4DC276CB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941422"/>
            <a:ext cx="3575050" cy="3652768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FB87B7-56A4-0744-A615-E9B12FECE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00" y="3668502"/>
            <a:ext cx="4025900" cy="10160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6209266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F8AE43-B81E-FA43-8FB3-3E8F49B1BE1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G</a:t>
            </a:r>
            <a:r>
              <a:rPr lang="en-DE" dirty="0"/>
              <a:t>oal:</a:t>
            </a:r>
          </a:p>
          <a:p>
            <a:pPr lvl="1"/>
            <a:r>
              <a:rPr lang="en-GB" dirty="0"/>
              <a:t>Establish the engineering design of the whole dump system. </a:t>
            </a:r>
          </a:p>
          <a:p>
            <a:r>
              <a:rPr lang="en-DE" dirty="0"/>
              <a:t>Ressources:</a:t>
            </a:r>
          </a:p>
          <a:p>
            <a:pPr lvl="1"/>
            <a:r>
              <a:rPr lang="en-DE" dirty="0"/>
              <a:t>2,8 MILCU + 8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CEBA54-550B-594A-9D1B-127E7DE63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WP17: System design of the main dump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00873-F28B-B94D-B147-CB3FA810C46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89F6E-B0AA-8848-9E49-1FBCFF8A89C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60AEB-539E-DC43-9657-24954F92D29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1BCD326-39F6-D746-A4C2-6DAEC97FD604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080671" y="752475"/>
            <a:ext cx="2862507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9539334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DD90A5-4A09-3D4E-ACED-D908CF78CAA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Goal:</a:t>
            </a:r>
          </a:p>
          <a:p>
            <a:pPr lvl="1"/>
            <a:r>
              <a:rPr lang="en-GB" dirty="0"/>
              <a:t>The system design of the photon dump is established at an engineering level, including the photon absorption structure, infrastructures	 for cooling, and the maintenance of the activated equipment </a:t>
            </a:r>
          </a:p>
          <a:p>
            <a:r>
              <a:rPr lang="en-DE" dirty="0"/>
              <a:t>Ressources:</a:t>
            </a:r>
          </a:p>
          <a:p>
            <a:pPr lvl="1"/>
            <a:r>
              <a:rPr lang="en-DE" dirty="0"/>
              <a:t>0,4 MILCU, 8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E4AC4A-8280-5B47-9CD7-9B45BE38A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144632"/>
            <a:ext cx="7797167" cy="304801"/>
          </a:xfrm>
        </p:spPr>
        <p:txBody>
          <a:bodyPr/>
          <a:lstStyle/>
          <a:p>
            <a:r>
              <a:rPr lang="en-DE" dirty="0"/>
              <a:t>WP18: Design of photon dump for the undulator positron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BFC2F-87A7-544F-94DE-661295D6FD2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4A295-1D02-9F4D-81A2-3397F561187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A985D-6E5E-7447-81B6-7F8055DBB45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48CE76C-80FE-B44A-BB70-FCAFD61958F0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985803" y="752475"/>
            <a:ext cx="3052243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16474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7F870-D7A5-AE43-BDBD-BA69654CE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B20399-0E70-9E40-9486-11C573418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E452D-C1F4-7742-9FA1-CB50AEF26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283242-ECF8-1E4C-AD62-D99B1C305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544"/>
            <a:ext cx="9144000" cy="510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3748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9D5A909-9249-6B46-89A8-1490E2068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7818"/>
            <a:ext cx="7480878" cy="416919"/>
          </a:xfrm>
        </p:spPr>
        <p:txBody>
          <a:bodyPr/>
          <a:lstStyle/>
          <a:p>
            <a:r>
              <a:rPr lang="en-DE" dirty="0"/>
              <a:t>Towards the Engineering Design Reports EDR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0B1188-EFD9-6D42-A79A-0BBCFD441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F5BBCD-E194-3A4D-B6AF-DD901F53DF88}" type="datetime1">
              <a:rPr lang="en-US" smtClean="0"/>
              <a:pPr>
                <a:defRPr/>
              </a:pPr>
              <a:t>1/15/21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CAF425-1F7B-8E4E-81ED-1408CA75F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4D2B1-CE1D-C346-A9A3-5B2F1FDC0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5A8F0-F7AE-DC43-A199-62937CA7DB8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BF5001-17A4-FD4A-9069-818CE6EAC0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4737"/>
            <a:ext cx="9144000" cy="494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8764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FEFBE66-D2C7-3B47-825B-47CED3A83C1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R&amp;D Program for the Prelab Phase has been formulated</a:t>
            </a:r>
          </a:p>
          <a:p>
            <a:r>
              <a:rPr lang="en-DE" dirty="0"/>
              <a:t>Money-wise, focus is on SRF, especially high gradient cavities and cryomodule transport</a:t>
            </a:r>
          </a:p>
          <a:p>
            <a:r>
              <a:rPr lang="en-DE" dirty="0"/>
              <a:t>New activity on electron source </a:t>
            </a:r>
          </a:p>
          <a:p>
            <a:r>
              <a:rPr lang="en-DE" dirty="0"/>
              <a:t>Positron source in focus, </a:t>
            </a:r>
            <a:br>
              <a:rPr lang="en-DE" dirty="0"/>
            </a:br>
            <a:r>
              <a:rPr lang="en-DE" dirty="0"/>
              <a:t>technology decision schedule provides time for (re)formation of R&amp;D efforts</a:t>
            </a:r>
          </a:p>
          <a:p>
            <a:r>
              <a:rPr lang="en-DE" dirty="0"/>
              <a:t>Damping ring design continues,</a:t>
            </a:r>
            <a:br>
              <a:rPr lang="en-DE" dirty="0"/>
            </a:br>
            <a:r>
              <a:rPr lang="en-DE" dirty="0"/>
              <a:t>permanent magnet option of interest</a:t>
            </a:r>
            <a:br>
              <a:rPr lang="en-DE" dirty="0"/>
            </a:br>
            <a:r>
              <a:rPr lang="en-DE" dirty="0"/>
              <a:t>-&gt; would fix beam polarity (no e-e-)</a:t>
            </a:r>
          </a:p>
          <a:p>
            <a:r>
              <a:rPr lang="en-DE" dirty="0"/>
              <a:t>BDS R&amp;D continues – boosts ATF-3 programme, synergies with CLIC</a:t>
            </a:r>
          </a:p>
          <a:p>
            <a:r>
              <a:rPr lang="en-DE" dirty="0"/>
              <a:t>Dumps are a critical R&amp;D item</a:t>
            </a:r>
          </a:p>
          <a:p>
            <a:endParaRPr lang="en-DE" dirty="0"/>
          </a:p>
          <a:p>
            <a:endParaRPr lang="en-DE" dirty="0"/>
          </a:p>
          <a:p>
            <a:endParaRPr lang="en-DE" dirty="0"/>
          </a:p>
          <a:p>
            <a:endParaRPr lang="en-DE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C8AB43D-9DBC-7B49-A435-96EA60415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Summary and Conclusions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780B3-4CF4-4A4D-8309-A5457BADE78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1/15/21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01E5B-74F6-9A40-855E-C4B2AFCB962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869B4B-B883-ED40-A334-6CE2C7C21FC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8E4950D-400C-8A42-85E2-F272330A2367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DE" dirty="0"/>
              <a:t>Next step: From R&amp;D to design:</a:t>
            </a:r>
            <a:br>
              <a:rPr lang="en-DE" dirty="0"/>
            </a:br>
            <a:r>
              <a:rPr lang="en-DE" dirty="0"/>
              <a:t>Take up the overall accelerator design again</a:t>
            </a:r>
          </a:p>
          <a:p>
            <a:pPr lvl="1"/>
            <a:r>
              <a:rPr lang="en-DE" dirty="0"/>
              <a:t>Design complete accelerator systems</a:t>
            </a:r>
          </a:p>
          <a:p>
            <a:pPr lvl="1"/>
            <a:r>
              <a:rPr lang="en-DE" dirty="0"/>
              <a:t>Value engineering of important (in terms of volume or value) components  and subsystems</a:t>
            </a:r>
          </a:p>
          <a:p>
            <a:pPr lvl="1"/>
            <a:r>
              <a:rPr lang="en-DE" dirty="0"/>
              <a:t>Provide input to management (cost and schedule) and civil engineering (power, cooling)</a:t>
            </a:r>
          </a:p>
          <a:p>
            <a:pPr marL="144000" lvl="1" indent="0">
              <a:buNone/>
            </a:pP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652858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84F33B5-3126-414D-93CB-2DE2458F57C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All proposals in one document</a:t>
            </a:r>
          </a:p>
          <a:p>
            <a:r>
              <a:rPr lang="en-DE" dirty="0"/>
              <a:t>83 pages</a:t>
            </a:r>
          </a:p>
          <a:p>
            <a:r>
              <a:rPr lang="en-DE" dirty="0"/>
              <a:t>Not yet public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EE03258-F130-7247-AF4A-DD0F02862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Proposal Document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33276D-C0BB-1746-A817-E92D64AA2BF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B9A08D-70C7-304E-9B56-D4BB3092A82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B5FBF0-0B51-8D4A-820B-44DE4ECAEB2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9283AEA-125D-2848-9E0A-B7271BD7268F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505782" y="144632"/>
            <a:ext cx="2365141" cy="338812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5F440A-6699-7443-837E-7AAF1FAE1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83" y="2109990"/>
            <a:ext cx="2168017" cy="298723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5C3C6AB-C525-6B46-86EE-9D9203F8F6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0997" y="2097578"/>
            <a:ext cx="2110093" cy="301205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6D0F2A1-6805-334C-95DD-20AA1F0ED5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987" y="2114127"/>
            <a:ext cx="2060444" cy="297895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403CCE2-D142-8546-AE72-F443A18677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3327" y="2097578"/>
            <a:ext cx="2093544" cy="3012054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814092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02EF828-1081-C241-A3C3-E9D8036423E9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1162797" y="752475"/>
            <a:ext cx="2938555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A03E52-1824-264E-B361-3D644E2FC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1: Main Linac and SRF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AC419-78FA-644D-9A16-D4C81677488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A9439-315E-7241-AB14-2DFDB6E40D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0B67C-CE64-FD47-A62B-755D19A40C4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2EED822-9EAE-EA49-A89D-F89C19215CAA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5080582" y="752475"/>
            <a:ext cx="2862686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624869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046B40-93D1-1540-8FFE-FFC28803596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3791609" cy="4029824"/>
          </a:xfrm>
        </p:spPr>
        <p:txBody>
          <a:bodyPr/>
          <a:lstStyle/>
          <a:p>
            <a:r>
              <a:rPr lang="en-DE" dirty="0"/>
              <a:t>Goals:</a:t>
            </a:r>
          </a:p>
          <a:p>
            <a:pPr lvl="1"/>
            <a:r>
              <a:rPr lang="en-DE" dirty="0"/>
              <a:t>Prepare cavity mass production</a:t>
            </a:r>
          </a:p>
          <a:p>
            <a:pPr lvl="1"/>
            <a:r>
              <a:rPr lang="en-GB" b="1" dirty="0"/>
              <a:t>P</a:t>
            </a:r>
            <a:r>
              <a:rPr lang="en-DE" b="1" dirty="0"/>
              <a:t>roduce 3x40 cavities (40 / region),</a:t>
            </a:r>
            <a:br>
              <a:rPr lang="en-DE" dirty="0"/>
            </a:br>
            <a:r>
              <a:rPr lang="en-DE" dirty="0"/>
              <a:t>3 x 16 for cryomodule installatioon (WP2)</a:t>
            </a:r>
          </a:p>
          <a:p>
            <a:pPr lvl="1"/>
            <a:r>
              <a:rPr lang="en-DE" dirty="0"/>
              <a:t>Decide tuner design</a:t>
            </a:r>
          </a:p>
          <a:p>
            <a:pPr lvl="1"/>
            <a:r>
              <a:rPr lang="en-GB" dirty="0"/>
              <a:t>E</a:t>
            </a:r>
            <a:r>
              <a:rPr lang="en-DE" dirty="0"/>
              <a:t>stablish plug-compatible interface</a:t>
            </a:r>
          </a:p>
          <a:p>
            <a:pPr lvl="1"/>
            <a:r>
              <a:rPr lang="en-DE" dirty="0"/>
              <a:t>Develop recipe for cavity treatment</a:t>
            </a:r>
          </a:p>
          <a:p>
            <a:pPr lvl="1"/>
            <a:r>
              <a:rPr lang="en-DE" b="1" dirty="0"/>
              <a:t>(Try to) Establish improved cavity gradient / Q0</a:t>
            </a:r>
          </a:p>
          <a:p>
            <a:r>
              <a:rPr lang="en-DE" dirty="0"/>
              <a:t>Resources</a:t>
            </a:r>
          </a:p>
          <a:p>
            <a:pPr lvl="1"/>
            <a:r>
              <a:rPr lang="en-DE" dirty="0"/>
              <a:t>24MILCU + 40 FTE-y</a:t>
            </a:r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9D47DC-8EBB-5847-8D34-6D857D299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WP1: Cavity Industrial Production Readiness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B7137-2C4B-0842-AD6D-EC83877B3DA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83A0B-05BE-4345-A07A-EDED0CE1766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FC1D4-4D50-E34F-859D-5E509027963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80D55C2-CF30-AD45-B2F1-A7B65B074D4E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075026" y="752475"/>
            <a:ext cx="2873798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5591D3-A981-6F4C-BAA4-857CB163C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53" y="3867984"/>
            <a:ext cx="4127500" cy="9144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159441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B150CE-C45F-B547-B2BE-064C642ABBB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3726873" cy="4029824"/>
          </a:xfrm>
        </p:spPr>
        <p:txBody>
          <a:bodyPr/>
          <a:lstStyle/>
          <a:p>
            <a:r>
              <a:rPr lang="en-DE" dirty="0"/>
              <a:t>Goals:</a:t>
            </a:r>
          </a:p>
          <a:p>
            <a:pPr lvl="1"/>
            <a:r>
              <a:rPr lang="en-DE" b="1" dirty="0"/>
              <a:t>Produce 3x2 ILC type cryomodules (2 / region)</a:t>
            </a:r>
          </a:p>
          <a:p>
            <a:pPr lvl="1"/>
            <a:r>
              <a:rPr lang="en-DE" dirty="0"/>
              <a:t>Develop and prototype all parts: cold mass, coupler, magnet package</a:t>
            </a:r>
          </a:p>
          <a:p>
            <a:pPr lvl="1"/>
            <a:r>
              <a:rPr lang="en-DE" dirty="0"/>
              <a:t>Develop transport container / cage</a:t>
            </a:r>
          </a:p>
          <a:p>
            <a:pPr lvl="1"/>
            <a:r>
              <a:rPr lang="en-DE" dirty="0"/>
              <a:t>”</a:t>
            </a:r>
            <a:r>
              <a:rPr lang="en-DE" b="1" dirty="0"/>
              <a:t>CM Global Transfer Program</a:t>
            </a:r>
            <a:r>
              <a:rPr lang="en-DE" dirty="0"/>
              <a:t>”:</a:t>
            </a:r>
            <a:br>
              <a:rPr lang="en-DE" dirty="0"/>
            </a:br>
            <a:r>
              <a:rPr lang="en-DE" dirty="0"/>
              <a:t>ship 1 CM/region to Japan, </a:t>
            </a:r>
          </a:p>
          <a:p>
            <a:pPr lvl="1"/>
            <a:r>
              <a:rPr lang="en-DE" dirty="0"/>
              <a:t>Demonstrate performance in Japan</a:t>
            </a:r>
          </a:p>
          <a:p>
            <a:r>
              <a:rPr lang="en-DE" dirty="0"/>
              <a:t>Ressources</a:t>
            </a:r>
          </a:p>
          <a:p>
            <a:pPr lvl="1"/>
            <a:r>
              <a:rPr lang="en-DE" dirty="0"/>
              <a:t>15,4 MILCU + 200 FTE-y</a:t>
            </a:r>
          </a:p>
          <a:p>
            <a:pPr lvl="1"/>
            <a:endParaRPr lang="en-DE" dirty="0"/>
          </a:p>
          <a:p>
            <a:pPr lvl="1"/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277E1E-F1C1-E747-BA70-F9356C9C5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144632"/>
            <a:ext cx="7869995" cy="304801"/>
          </a:xfrm>
        </p:spPr>
        <p:txBody>
          <a:bodyPr/>
          <a:lstStyle/>
          <a:p>
            <a:r>
              <a:rPr lang="en-DE" dirty="0"/>
              <a:t>WP2: Cryomodule Global Transfer and Performance Assurance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026F7-92C5-0543-9444-B26095D89A8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361C7-5841-B34E-95DF-A4D8EC24390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C19EF-F405-0947-A273-16117B28589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8C41E8A-4E45-374B-B0A3-ECE83ED5A70C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75725" y="752475"/>
            <a:ext cx="3472399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65328E-2E45-5641-8E7F-E4728E4D6B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" y="3880684"/>
            <a:ext cx="4165600" cy="9017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2739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9FC65E-18B9-8047-AB58-4B553A8DF96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DE" dirty="0"/>
              <a:t>Design, produce and test prototype cryomodule: cavity, coupler, tuner, cryomodule </a:t>
            </a:r>
          </a:p>
          <a:p>
            <a:pPr lvl="1"/>
            <a:endParaRPr lang="en-DE" dirty="0"/>
          </a:p>
          <a:p>
            <a:r>
              <a:rPr lang="en-DE" dirty="0"/>
              <a:t>Ressources</a:t>
            </a:r>
          </a:p>
          <a:p>
            <a:pPr lvl="1"/>
            <a:r>
              <a:rPr lang="en-DE" dirty="0"/>
              <a:t>2,3 MILCU + 29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DDE270-9A25-9F4F-B79F-0240D54C2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WP3: Crab-Cavity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73514-76F4-FA43-89FD-2D96B7F10D8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91F9B-FFA8-6B43-9839-B5F4565943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9B72C-5F0A-974D-8623-1B63EC671B7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296BF46-5E0D-6A4B-BF27-735DE4CD0136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874121" y="752475"/>
            <a:ext cx="3275607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9AD3FA-3132-9746-B1DB-CD9E4C7098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765" y="4015330"/>
            <a:ext cx="4211637" cy="92450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071315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06D49F-6CC8-6347-93A0-D0A63521DED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GB" dirty="0" err="1"/>
              <a:t>Reevaluate</a:t>
            </a:r>
            <a:r>
              <a:rPr lang="en-GB" dirty="0"/>
              <a:t> the drive laser design and cost, build a prototype to demonstrate the beam pattern, </a:t>
            </a:r>
          </a:p>
          <a:p>
            <a:pPr lvl="1"/>
            <a:r>
              <a:rPr lang="en-GB" dirty="0"/>
              <a:t>Design a higher voltage gun 350 kV with greater reliability/headroom, and build it, </a:t>
            </a:r>
          </a:p>
          <a:p>
            <a:pPr lvl="1"/>
            <a:r>
              <a:rPr lang="en-GB" dirty="0"/>
              <a:t>Evaluate if higher gun voltage and shorter laser pulse length relaxes harmonic bunching, </a:t>
            </a:r>
          </a:p>
          <a:p>
            <a:pPr lvl="1"/>
            <a:r>
              <a:rPr lang="en-GB" dirty="0"/>
              <a:t>Produce GaAs/</a:t>
            </a:r>
            <a:r>
              <a:rPr lang="en-GB" dirty="0" err="1"/>
              <a:t>GaAsP</a:t>
            </a:r>
            <a:r>
              <a:rPr lang="en-GB" dirty="0"/>
              <a:t> photocathodes with P&gt;90%, QE&gt;1%, work with vendor to commercialize </a:t>
            </a:r>
          </a:p>
          <a:p>
            <a:pPr lvl="1"/>
            <a:endParaRPr lang="en-DE" dirty="0"/>
          </a:p>
          <a:p>
            <a:r>
              <a:rPr lang="en-DE" dirty="0"/>
              <a:t>Ressources</a:t>
            </a:r>
          </a:p>
          <a:p>
            <a:pPr lvl="1"/>
            <a:r>
              <a:rPr lang="en-DE" dirty="0"/>
              <a:t>2,6 MILCU + 6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0B480E-FC8C-6F4F-A5E4-2FA6DDFB0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2 = WP4: Electron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8B32E-F68C-0240-B5A1-D9AA1E22B24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1/14/21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0493D-4F6D-DF45-9862-ECC9C76C752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C5713-8584-E548-B2B9-2521807C242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C0BB633-6701-8341-9621-A0039F2FD771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132141" y="625032"/>
            <a:ext cx="2374900" cy="15240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0E9657-7E1A-9543-A8BB-9A01648C5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591" y="2149032"/>
            <a:ext cx="2650039" cy="2001887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35BEC2-D930-D84D-A0A3-063875358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9552" y="3388358"/>
            <a:ext cx="2650039" cy="169715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520180671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LCC">
    <a:dk1>
      <a:sysClr val="windowText" lastClr="000000"/>
    </a:dk1>
    <a:lt1>
      <a:sysClr val="window" lastClr="FFFFFF"/>
    </a:lt1>
    <a:dk2>
      <a:srgbClr val="660922"/>
    </a:dk2>
    <a:lt2>
      <a:srgbClr val="F3E4B2"/>
    </a:lt2>
    <a:accent1>
      <a:srgbClr val="EB112D"/>
    </a:accent1>
    <a:accent2>
      <a:srgbClr val="A32638"/>
    </a:accent2>
    <a:accent3>
      <a:srgbClr val="660922"/>
    </a:accent3>
    <a:accent4>
      <a:srgbClr val="6D3321"/>
    </a:accent4>
    <a:accent5>
      <a:srgbClr val="A6A6A6"/>
    </a:accent5>
    <a:accent6>
      <a:srgbClr val="F3E4B2"/>
    </a:accent6>
    <a:hlink>
      <a:srgbClr val="664975"/>
    </a:hlink>
    <a:folHlink>
      <a:srgbClr val="44273A"/>
    </a:folHlink>
  </a:clrScheme>
</a:themeOverride>
</file>

<file path=ppt/theme/themeOverride2.xml><?xml version="1.0" encoding="utf-8"?>
<a:themeOverride xmlns:a="http://schemas.openxmlformats.org/drawingml/2006/main">
  <a:clrScheme name="LCC">
    <a:dk1>
      <a:sysClr val="windowText" lastClr="000000"/>
    </a:dk1>
    <a:lt1>
      <a:sysClr val="window" lastClr="FFFFFF"/>
    </a:lt1>
    <a:dk2>
      <a:srgbClr val="660922"/>
    </a:dk2>
    <a:lt2>
      <a:srgbClr val="F3E4B2"/>
    </a:lt2>
    <a:accent1>
      <a:srgbClr val="EB112D"/>
    </a:accent1>
    <a:accent2>
      <a:srgbClr val="A32638"/>
    </a:accent2>
    <a:accent3>
      <a:srgbClr val="660922"/>
    </a:accent3>
    <a:accent4>
      <a:srgbClr val="6D3321"/>
    </a:accent4>
    <a:accent5>
      <a:srgbClr val="A6A6A6"/>
    </a:accent5>
    <a:accent6>
      <a:srgbClr val="F3E4B2"/>
    </a:accent6>
    <a:hlink>
      <a:srgbClr val="664975"/>
    </a:hlink>
    <a:folHlink>
      <a:srgbClr val="44273A"/>
    </a:folHlink>
  </a:clrScheme>
</a:themeOverride>
</file>

<file path=ppt/theme/themeOverride3.xml><?xml version="1.0" encoding="utf-8"?>
<a:themeOverride xmlns:a="http://schemas.openxmlformats.org/drawingml/2006/main">
  <a:clrScheme name="LCC">
    <a:dk1>
      <a:sysClr val="windowText" lastClr="000000"/>
    </a:dk1>
    <a:lt1>
      <a:sysClr val="window" lastClr="FFFFFF"/>
    </a:lt1>
    <a:dk2>
      <a:srgbClr val="660922"/>
    </a:dk2>
    <a:lt2>
      <a:srgbClr val="F3E4B2"/>
    </a:lt2>
    <a:accent1>
      <a:srgbClr val="EB112D"/>
    </a:accent1>
    <a:accent2>
      <a:srgbClr val="A32638"/>
    </a:accent2>
    <a:accent3>
      <a:srgbClr val="660922"/>
    </a:accent3>
    <a:accent4>
      <a:srgbClr val="6D3321"/>
    </a:accent4>
    <a:accent5>
      <a:srgbClr val="A6A6A6"/>
    </a:accent5>
    <a:accent6>
      <a:srgbClr val="F3E4B2"/>
    </a:accent6>
    <a:hlink>
      <a:srgbClr val="664975"/>
    </a:hlink>
    <a:folHlink>
      <a:srgbClr val="44273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7559</TotalTime>
  <Words>1280</Words>
  <Application>Microsoft Macintosh PowerPoint</Application>
  <PresentationFormat>On-screen Show (16:10)</PresentationFormat>
  <Paragraphs>268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Lucida Grande</vt:lpstr>
      <vt:lpstr>LLC_PowerPoint</vt:lpstr>
      <vt:lpstr>PowerPoint Presentation</vt:lpstr>
      <vt:lpstr>PowerPoint Presentation</vt:lpstr>
      <vt:lpstr>PowerPoint Presentation</vt:lpstr>
      <vt:lpstr>Proposal Document</vt:lpstr>
      <vt:lpstr>Area 1: Main Linac and SRF</vt:lpstr>
      <vt:lpstr>WP1: Cavity Industrial Production Readiness</vt:lpstr>
      <vt:lpstr>WP2: Cryomodule Global Transfer and Performance Assurance</vt:lpstr>
      <vt:lpstr>WP3: Crab-Cavity System</vt:lpstr>
      <vt:lpstr>Area 2 = WP4: Electron Source</vt:lpstr>
      <vt:lpstr>Area System 3: Positron Source</vt:lpstr>
      <vt:lpstr>Area System 3.1: Undulator Positron Source</vt:lpstr>
      <vt:lpstr>WP5: Undulator Technology</vt:lpstr>
      <vt:lpstr>WP6: Target Technology</vt:lpstr>
      <vt:lpstr>WP7: Magnetic Focussing System</vt:lpstr>
      <vt:lpstr>Area System 3.2: Electron-Driven Positron Source</vt:lpstr>
      <vt:lpstr>WP8: Target</vt:lpstr>
      <vt:lpstr>WP9: Flux Concentrator</vt:lpstr>
      <vt:lpstr>WP10: Capture Linac</vt:lpstr>
      <vt:lpstr>WP11: Target Maintenance (both source concepts) </vt:lpstr>
      <vt:lpstr>Area System 4: Damping Ring</vt:lpstr>
      <vt:lpstr>WP12: System Design of ILC Damping Ring</vt:lpstr>
      <vt:lpstr>WP13: Evaluation fo collective effects in ILC damping ring</vt:lpstr>
      <vt:lpstr>WP14: System design of ILC DR injection/extraction kickers</vt:lpstr>
      <vt:lpstr>Area System 5: Beam Delivery System</vt:lpstr>
      <vt:lpstr>WP15: System design of ILC final focus beamline</vt:lpstr>
      <vt:lpstr>WP16: Final Doublet Design Optimization</vt:lpstr>
      <vt:lpstr>Area System 6: Beam Dumps</vt:lpstr>
      <vt:lpstr>WP17: System design of the main dump</vt:lpstr>
      <vt:lpstr>WP18: Design of photon dump for the undulator positron source</vt:lpstr>
      <vt:lpstr>Towards the Engineering Design Reports EDR</vt:lpstr>
      <vt:lpstr>Summary and Conclusions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263</cp:revision>
  <dcterms:created xsi:type="dcterms:W3CDTF">2013-03-22T17:34:51Z</dcterms:created>
  <dcterms:modified xsi:type="dcterms:W3CDTF">2021-01-15T09:00:40Z</dcterms:modified>
</cp:coreProperties>
</file>