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26" r:id="rId3"/>
    <p:sldId id="332" r:id="rId4"/>
    <p:sldId id="334" r:id="rId5"/>
    <p:sldId id="301" r:id="rId6"/>
    <p:sldId id="293" r:id="rId7"/>
    <p:sldId id="33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mamoto Akira" initials="YA" lastIdx="1" clrIdx="0">
    <p:extLst>
      <p:ext uri="{19B8F6BF-5375-455C-9EA6-DF929625EA0E}">
        <p15:presenceInfo xmlns:p15="http://schemas.microsoft.com/office/powerpoint/2012/main" userId="2dc024468f2e192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FF"/>
    <a:srgbClr val="666633"/>
    <a:srgbClr val="993366"/>
    <a:srgbClr val="00FFCC"/>
    <a:srgbClr val="990000"/>
    <a:srgbClr val="99FF66"/>
    <a:srgbClr val="B2B2B2"/>
    <a:srgbClr val="66FFFF"/>
    <a:srgbClr val="FFFFCC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68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295" y="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7EB0F-4D4D-47C4-A7B7-4D2CFD5B604E}" type="datetimeFigureOut">
              <a:rPr kumimoji="1" lang="ja-JP" altLang="en-US" smtClean="0"/>
              <a:t>2021/1/18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CC543-2839-4E6D-8E56-23BD0717A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939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DD1802-C2BD-43BB-8ABD-0BC4B5FF22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6BC274-CB86-4856-AA60-FDC50B228C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82D8AB-860E-4D6B-A886-8E6FA1509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18/Jan/2021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D79A7F-4F07-44DF-AF48-3A890E6A5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9th IDT WG2 meeting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997DCC-353C-4D68-9C54-9E78FC80E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893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A6B19B-C402-499F-BB2D-A90F111D1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3598D33-8E79-4B8D-893B-D097DE27B4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EC7277-6976-4184-B04B-C8A6AFDE7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18/Jan/2021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824CE3-401D-4676-8585-A4EAD6D0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9th IDT WG2 meeting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68A2C9-A97C-4A35-8248-D1CCCA635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59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9BDEDC3-6EE8-4AEE-9D6F-5DF3BD1BCB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5905BE1-6DA3-44B5-BE98-111BE86524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72A12F0-E3D5-4655-8A02-037818EC9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18/Jan/2021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CAC507-02EA-4C18-9659-6C8CA82B2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9th IDT WG2 meeting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37470E-D7D7-4EB3-AB49-DAFE9A2BF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386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184AE7-CC3A-4316-9E57-5EBF34BE3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5CE17D-6EA2-4956-B0E4-BCF24C89E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E76F40-354B-4E71-AEF7-1264E6410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18/Jan/2021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405676-A00F-439D-AA96-671ECA48A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9th IDT WG2 meeting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1A1C35-3FC5-487E-A1E9-B94362F87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03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893DF3-F8FC-4AAB-91C6-6CE671D08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8215B66-C18C-4C46-A21D-B644595F8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773BF7-B1EE-4FA4-BE00-5CA8EDEED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18/Jan/2021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E93256-9062-4D8F-867D-F2D5DCDCE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9th IDT WG2 meeting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726BDD-0114-4B0B-9AEE-B128EF8ED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87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AE55D2-DCB7-454F-964E-1CE5E749B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87CF14-4424-4E88-9D7E-CAFBABDE1F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2F4F7AC-0902-430A-9C4A-B9585EFA9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5855C8-0AB7-4B17-A0FA-A7C4E29C8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18/Jan/2021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5005A5-54F1-45C1-AC2E-3D29F18D1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9th IDT WG2 meeting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ADBA45-F9C1-49AC-ADA8-57FF146BA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281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416B61-8469-4DA8-B21A-7E8979F97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7885665-D759-49D9-A750-C75861B413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CC4D99C-C984-4155-BE4E-057F862F9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0FF1649-E31D-48F1-B912-CA36C0FBE5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6755835-9CCF-49CA-B0B6-07916F6C38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C087B9C-9741-4109-A1BB-71A580420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18/Jan/2021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7653359-8971-4C5C-B829-07D9DB36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9th IDT WG2 meeting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559524D-1EFB-476D-9A6B-B269EB6D8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24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4DF71E-3CD5-49EC-BCE8-4D2E90577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121816D-13AC-4F81-9492-0962A3E5B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18/Jan/2021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629BFF9-8925-4311-A741-ED0CEF7AA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9th IDT WG2 meeting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46B968-2382-44A9-A651-033266A7A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44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87C4AE4-3D27-4EDE-A8FC-F2AD219CD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18/Jan/2021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FD94285-654D-41E3-8D25-3AC9464EA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9th IDT WG2 meeting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13BE1D7-1B31-43CA-B5BC-E7DFC4A0C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581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96BAD9-5133-489B-80A3-EC980A1AB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472C3B-7425-4ABC-8DCC-F094244AB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F2DD986-8C03-4B66-8773-4A7750A12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B8BC53-F81C-4853-84F8-5102ED9BD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18/Jan/2021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5CEEFE-9D3B-4445-91A7-6AF26091E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9th IDT WG2 meeting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192F62-1396-4E4B-8CC2-7564B37C7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1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C81DF6-B85D-404C-B120-8BF62469B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6F72EB0-CD0B-41D0-825A-89DEE3C9D3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C0FD0A0-D258-41C2-B4C1-16568069C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17313A-B173-4CBF-9CE6-A71FBB766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18/Jan/2021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19615C-C2E0-4CCC-8DE9-2831E4F5E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9th IDT WG2 meeting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4661E4-C3F6-42B5-92A3-E56AF4A48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85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B85EB80-4AC2-4E1A-AD5F-380B40D23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C049018-B9B2-4F2C-BD32-176825647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4441B4-5261-49E3-B440-75CF6BC10F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18/Jan/2021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EA0D07-D45B-4B06-8EA9-4BF07BD6B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9th IDT WG2 meeting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54F42D-9BC5-4823-AC0D-E330286C4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50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087CAF-26F2-49C3-9A22-D896861C9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0928"/>
            <a:ext cx="12192000" cy="1454384"/>
          </a:xfrm>
        </p:spPr>
        <p:txBody>
          <a:bodyPr anchor="ctr">
            <a:normAutofit/>
          </a:bodyPr>
          <a:lstStyle/>
          <a:p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ja-JP" sz="4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meeting of SRF subgroup in IDT/WG2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4F269A3-1B59-4633-AAFA-6F2F8A9E6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3872" y="1573123"/>
            <a:ext cx="8444254" cy="2816047"/>
          </a:xfrm>
        </p:spPr>
        <p:txBody>
          <a:bodyPr anchor="ctr"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member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review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Detailed Explanation on cost estimation based on TDR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kumimoji="1"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</a:t>
            </a: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sions on crab cavity workshop</a:t>
            </a:r>
            <a:endParaRPr kumimoji="1" lang="en-US" altLang="ja-JP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kumimoji="1"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Others (if any)</a:t>
            </a:r>
            <a:endParaRPr kumimoji="1" lang="ja-JP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18/Jan/2021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9th IDT WG2 meeting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4E950F0-0B9A-473C-B995-03CB9CC392C2}"/>
              </a:ext>
            </a:extLst>
          </p:cNvPr>
          <p:cNvSpPr txBox="1"/>
          <p:nvPr/>
        </p:nvSpPr>
        <p:spPr>
          <a:xfrm>
            <a:off x="11242425" y="6262040"/>
            <a:ext cx="7489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400" b="1" i="1" dirty="0">
                <a:solidFill>
                  <a:srgbClr val="66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Kirk</a:t>
            </a:r>
            <a:endParaRPr kumimoji="1" lang="ja-JP" altLang="en-US" sz="2400" b="1" i="1" dirty="0">
              <a:solidFill>
                <a:srgbClr val="66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0A74EA7-3A8A-4A38-B17E-7D995D7FACD1}"/>
              </a:ext>
            </a:extLst>
          </p:cNvPr>
          <p:cNvSpPr txBox="1"/>
          <p:nvPr/>
        </p:nvSpPr>
        <p:spPr>
          <a:xfrm>
            <a:off x="0" y="4855131"/>
            <a:ext cx="12192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Attendees: A. Yamamoto, S. </a:t>
            </a:r>
            <a:r>
              <a:rPr kumimoji="1"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Michizono</a:t>
            </a:r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H. </a:t>
            </a:r>
            <a:r>
              <a:rPr kumimoji="1"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Hayano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Umemori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N.C.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Lasheras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Delikaris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Posen, S.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Belomestnykh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Rimmer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R.Geng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Liepe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Cenni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L. Monaco, P. Burrows,</a:t>
            </a:r>
            <a:r>
              <a:rPr lang="ja-JP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 McIntosh, L.G.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Tabares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Faus-Golfe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B. List, A. Lankford, S.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Stapnes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Kirk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16FED57-BBCB-4054-9524-7C1A0ED17219}"/>
              </a:ext>
            </a:extLst>
          </p:cNvPr>
          <p:cNvSpPr txBox="1"/>
          <p:nvPr/>
        </p:nvSpPr>
        <p:spPr>
          <a:xfrm>
            <a:off x="3870518" y="5615709"/>
            <a:ext cx="4450962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https://agenda.linearcollider.org/category/256/</a:t>
            </a:r>
          </a:p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https://agenda.linearcollider.org/event/9047/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5157B301-27F3-40E5-9429-A79B05567431}"/>
              </a:ext>
            </a:extLst>
          </p:cNvPr>
          <p:cNvSpPr/>
          <p:nvPr/>
        </p:nvSpPr>
        <p:spPr>
          <a:xfrm>
            <a:off x="7771949" y="6310272"/>
            <a:ext cx="3353702" cy="279275"/>
          </a:xfrm>
          <a:prstGeom prst="wedgeRoundRectCallout">
            <a:avLst>
              <a:gd name="adj1" fmla="val -40769"/>
              <a:gd name="adj2" fmla="val -11635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can download 2</a:t>
            </a:r>
            <a:r>
              <a:rPr kumimoji="1" lang="en-US" altLang="ja-JP" sz="1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kumimoji="1"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version of </a:t>
            </a:r>
            <a:r>
              <a:rPr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kumimoji="1"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draft</a:t>
            </a:r>
            <a:endParaRPr kumimoji="1" lang="ja-JP" alt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572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18/Jan/2021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9th IDT WG2 meeting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A432029-67EF-4BD6-A957-1536FFD648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" y="283"/>
            <a:ext cx="12190992" cy="685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730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18/Jan/2021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9th IDT WG2 meeting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タイトル 12">
            <a:extLst>
              <a:ext uri="{FF2B5EF4-FFF2-40B4-BE49-F238E27FC236}">
                <a16:creationId xmlns:a16="http://schemas.microsoft.com/office/drawing/2014/main" id="{CEC83AE3-835F-4C9A-8642-EF7C98B5B9C6}"/>
              </a:ext>
            </a:extLst>
          </p:cNvPr>
          <p:cNvSpPr txBox="1">
            <a:spLocks/>
          </p:cNvSpPr>
          <p:nvPr/>
        </p:nvSpPr>
        <p:spPr>
          <a:xfrm>
            <a:off x="-1" y="-1"/>
            <a:ext cx="12188825" cy="8548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(internal) review on SRF technology</a:t>
            </a:r>
            <a:endParaRPr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9B7911E-4688-44B8-B494-A8297562ADD3}"/>
              </a:ext>
            </a:extLst>
          </p:cNvPr>
          <p:cNvSpPr txBox="1"/>
          <p:nvPr/>
        </p:nvSpPr>
        <p:spPr>
          <a:xfrm>
            <a:off x="1091649" y="860561"/>
            <a:ext cx="10008702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Date/time: Feb. or Mar. (2~3 hours) after workshop of crab cavity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Organizer: IDT Executive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Reviewers: Three experts from three regions (Asia, America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s,</a:t>
            </a: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Europe)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Contents: Overview (Kirk)</a:t>
            </a:r>
          </a:p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WP-1 (FNAL)</a:t>
            </a:r>
          </a:p>
          <a:p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WP-2 (Kirk)</a:t>
            </a:r>
          </a:p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WP-3 (UK, or US?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Presenter to be discussed in the crab workshop)</a:t>
            </a:r>
            <a:endParaRPr kumimoji="1"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talk </a:t>
            </a:r>
            <a:r>
              <a:rPr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kumimoji="1"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30 min incl. 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Important points: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there any items missing from the table of budget request?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WP-1, -2, and -3 are valid?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proposal will be presented, not recent status of R&amp;Ds</a:t>
            </a:r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concerns (background for each item should be presented):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Recipe of surface treatment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 material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Tuner/Coupler/SCQ-Magnet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51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18/Jan/2021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9th IDT WG2 meeting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タイトル 12">
            <a:extLst>
              <a:ext uri="{FF2B5EF4-FFF2-40B4-BE49-F238E27FC236}">
                <a16:creationId xmlns:a16="http://schemas.microsoft.com/office/drawing/2014/main" id="{CEC83AE3-835F-4C9A-8642-EF7C98B5B9C6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12188825" cy="6222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Workshop of crab cavity</a:t>
            </a:r>
            <a:endParaRPr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9B7911E-4688-44B8-B494-A8297562ADD3}"/>
              </a:ext>
            </a:extLst>
          </p:cNvPr>
          <p:cNvSpPr txBox="1"/>
          <p:nvPr/>
        </p:nvSpPr>
        <p:spPr>
          <a:xfrm>
            <a:off x="0" y="664449"/>
            <a:ext cx="9634240" cy="5786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Date/time: 18/Feb? (not fixed yet) before international review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Organizer: IDT WG2 SRF subgroup (chair person is Kirk)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Expected attendees: Members of SRF subgroup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G. Burt, A. Wheelhouse, S. </a:t>
            </a:r>
            <a:r>
              <a:rPr lang="en-US" altLang="ja-JP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Pattalwar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UK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R. </a:t>
            </a:r>
            <a:r>
              <a:rPr kumimoji="1" lang="en-US" altLang="ja-JP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Calaga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CERN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         J. </a:t>
            </a:r>
            <a:r>
              <a:rPr lang="en-US" altLang="ja-JP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Delayen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ODU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Yakovlev from FNAL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Contents: Overview/history (if necessary)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Presentation from UK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Presentation from CERN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Presentation from JLAB/ODU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Presentation from FNAL</a:t>
            </a:r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talk </a:t>
            </a:r>
            <a:r>
              <a:rPr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kumimoji="1"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30 min incl. 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Important points: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presents at the international review?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or which lab. organizes the activity of crab cavity after this workshop?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design is fitted to the installation area?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property is valid?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Timing issues and present achievement to be checked (everyone can gather these information)</a:t>
            </a:r>
            <a:endParaRPr kumimoji="1" lang="en-US" altLang="ja-JP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AC1D920-0782-4C79-A670-A57105642B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080" y="664447"/>
            <a:ext cx="3759723" cy="531680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83F5F84-2B6F-48C7-8418-56DB97368800}"/>
              </a:ext>
            </a:extLst>
          </p:cNvPr>
          <p:cNvSpPr txBox="1"/>
          <p:nvPr/>
        </p:nvSpPr>
        <p:spPr>
          <a:xfrm>
            <a:off x="5778190" y="3198167"/>
            <a:ext cx="2141933" cy="461665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18/Feb. is o.k.?</a:t>
            </a:r>
            <a:endParaRPr kumimoji="1" lang="ja-JP" alt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670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18/Jan/2021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9th IDT WG2 meeting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5F34F4E5-A655-4FBE-A719-FF52F17E96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5984753"/>
              </p:ext>
            </p:extLst>
          </p:nvPr>
        </p:nvGraphicFramePr>
        <p:xfrm>
          <a:off x="2" y="670014"/>
          <a:ext cx="12191998" cy="490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1307">
                  <a:extLst>
                    <a:ext uri="{9D8B030D-6E8A-4147-A177-3AD203B41FA5}">
                      <a16:colId xmlns:a16="http://schemas.microsoft.com/office/drawing/2014/main" val="2874742148"/>
                    </a:ext>
                  </a:extLst>
                </a:gridCol>
                <a:gridCol w="1612374">
                  <a:extLst>
                    <a:ext uri="{9D8B030D-6E8A-4147-A177-3AD203B41FA5}">
                      <a16:colId xmlns:a16="http://schemas.microsoft.com/office/drawing/2014/main" val="3544904016"/>
                    </a:ext>
                  </a:extLst>
                </a:gridCol>
                <a:gridCol w="9508317">
                  <a:extLst>
                    <a:ext uri="{9D8B030D-6E8A-4147-A177-3AD203B41FA5}">
                      <a16:colId xmlns:a16="http://schemas.microsoft.com/office/drawing/2014/main" val="1262205968"/>
                    </a:ext>
                  </a:extLst>
                </a:gridCol>
              </a:tblGrid>
              <a:tr h="2517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#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Contents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549950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8/Jan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Submission of budget request to EB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9174189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12/Jan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International review, Explanation on cost estimation, Discussions</a:t>
                      </a:r>
                      <a:r>
                        <a:rPr kumimoji="1" lang="en-US" altLang="ja-JP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on c</a:t>
                      </a:r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rab cavity workshop plan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0315989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19~21/Jan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TTC meeting 2021 on virtual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8669069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26/Jan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1294765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9/Feb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2698791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18/Feb (?)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Crab cavity workshop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6474131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23/Feb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6475589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Feb or Mar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International review on SRF, BDS, Sources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6069102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9/Mar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567692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16~19/Mar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LCWS 2021 on virtual hosted by Europe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100668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23/Mar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943168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Preparation for MOU between/among laboratories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5791430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Jun~Jul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Submission of budget request to MEXT, in case of Japan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544966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28/Jun~2/Jul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SRF 2021 on virtual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4151383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26~29/Oct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International conference related to ILC on virtual hosted by Japan (True name is not fixed yet!)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4420783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Schedule of SRF (incl. crab) subgroup meeting in IDT/WG2</a:t>
            </a:r>
            <a:endParaRPr kumimoji="1" lang="ja-JP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144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18/Jan/2021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9th IDT WG2 meeting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D124D76-4137-485B-86FD-28C7F290CE1B}"/>
              </a:ext>
            </a:extLst>
          </p:cNvPr>
          <p:cNvSpPr txBox="1"/>
          <p:nvPr/>
        </p:nvSpPr>
        <p:spPr>
          <a:xfrm>
            <a:off x="1" y="15906"/>
            <a:ext cx="1219199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Questions/Discussions/Comments (memorandum) @8</a:t>
            </a:r>
            <a:r>
              <a:rPr lang="en-US" altLang="ja-JP" sz="3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meeting</a:t>
            </a:r>
            <a:endParaRPr kumimoji="1" lang="ja-JP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23CB239-DA4A-4AA7-9616-EA83038A9F07}"/>
              </a:ext>
            </a:extLst>
          </p:cNvPr>
          <p:cNvSpPr txBox="1"/>
          <p:nvPr/>
        </p:nvSpPr>
        <p:spPr>
          <a:xfrm>
            <a:off x="10029646" y="646331"/>
            <a:ext cx="1997535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Translation by Kirk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EE8B07B-B005-4579-947C-D796D085AF61}"/>
              </a:ext>
            </a:extLst>
          </p:cNvPr>
          <p:cNvSpPr txBox="1"/>
          <p:nvPr/>
        </p:nvSpPr>
        <p:spPr>
          <a:xfrm>
            <a:off x="0" y="586811"/>
            <a:ext cx="12191999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International review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Global situation and proposal can be presented, not status of each region and R&amp;D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Technology topics are included?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The background can be presented</a:t>
            </a:r>
          </a:p>
          <a:p>
            <a:pPr marL="1657350" lvl="3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Recipe for surface treatment, Nb material, design of tuner/coupler/SCQ-Mag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FNAL can present about WP-1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After the crab cavity workshop, this review will be held, and someone will present about WP-3 (to be discussed in the workshop)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Detailed explanation on cost estimation based on TDR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MILCU is used up to when?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Translation table should be added in the table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kumimoji="1"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How much </a:t>
            </a: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is</a:t>
            </a:r>
            <a:r>
              <a:rPr kumimoji="1"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MILCU </a:t>
            </a: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expectedly</a:t>
            </a:r>
            <a:r>
              <a:rPr kumimoji="1"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increased in 2022-2025?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kumimoji="1"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20-30%, or 10-15%?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Crab cavity workshop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Should be held before the international review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At 17/Feb, Snowmass will be held in US, 18/Feb is much better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kumimoji="1"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Kirk is the chair person for this workshop, but after this, we have to discuss who leads the activity of crab cavity?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kumimoji="1"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And, also who will present in the international review?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kumimoji="1"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Other technical items should be discussed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LCWS2021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Not fixed yet, but there are four parallel sessions incl. CLIC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kumimoji="1"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Until the end of Jan, it will be fixed</a:t>
            </a:r>
          </a:p>
        </p:txBody>
      </p:sp>
    </p:spTree>
    <p:extLst>
      <p:ext uri="{BB962C8B-B14F-4D97-AF65-F5344CB8AC3E}">
        <p14:creationId xmlns:p14="http://schemas.microsoft.com/office/powerpoint/2010/main" val="790706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18/Jan/2021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9th IDT WG2 meeting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タイトル 12">
            <a:extLst>
              <a:ext uri="{FF2B5EF4-FFF2-40B4-BE49-F238E27FC236}">
                <a16:creationId xmlns:a16="http://schemas.microsoft.com/office/drawing/2014/main" id="{CEC83AE3-835F-4C9A-8642-EF7C98B5B9C6}"/>
              </a:ext>
            </a:extLst>
          </p:cNvPr>
          <p:cNvSpPr txBox="1">
            <a:spLocks/>
          </p:cNvSpPr>
          <p:nvPr/>
        </p:nvSpPr>
        <p:spPr>
          <a:xfrm>
            <a:off x="-1" y="-1"/>
            <a:ext cx="12188825" cy="8548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Requests/Questions from SRF subgroup members</a:t>
            </a:r>
            <a:endParaRPr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9B7911E-4688-44B8-B494-A8297562ADD3}"/>
              </a:ext>
            </a:extLst>
          </p:cNvPr>
          <p:cNvSpPr txBox="1"/>
          <p:nvPr/>
        </p:nvSpPr>
        <p:spPr>
          <a:xfrm>
            <a:off x="1104102" y="1242442"/>
            <a:ext cx="9980617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Sam (FNAL)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cost estimation, how do we separate between the property cost and the labor cost?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Especially, CM assembly?</a:t>
            </a:r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Enrico (IRFU/CEA)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Nomura Research Institute report in English version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Peter (STFC)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 UK to WP-2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47E2C54-58DD-464C-91B9-FD2432A4AA12}"/>
              </a:ext>
            </a:extLst>
          </p:cNvPr>
          <p:cNvSpPr txBox="1"/>
          <p:nvPr/>
        </p:nvSpPr>
        <p:spPr>
          <a:xfrm>
            <a:off x="2241143" y="4935357"/>
            <a:ext cx="7706533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you have any other requests or questions, please send us by e-mail!</a:t>
            </a:r>
            <a:endParaRPr kumimoji="1" lang="ja-JP" altLang="en-US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288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45272</TotalTime>
  <Words>1004</Words>
  <Application>Microsoft Office PowerPoint</Application>
  <PresentationFormat>ワイド画面</PresentationFormat>
  <Paragraphs>137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游ゴシック</vt:lpstr>
      <vt:lpstr>游ゴシック Light</vt:lpstr>
      <vt:lpstr>Arial</vt:lpstr>
      <vt:lpstr>Times New Roman</vt:lpstr>
      <vt:lpstr>Wingdings</vt:lpstr>
      <vt:lpstr>Office テーマ</vt:lpstr>
      <vt:lpstr>8th meeting of SRF subgroup in IDT/WG2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SRF group meeting of IDT/WG2</dc:title>
  <dc:creator>山本 康史</dc:creator>
  <cp:lastModifiedBy>山本 康史</cp:lastModifiedBy>
  <cp:revision>1250</cp:revision>
  <cp:lastPrinted>2020-11-23T15:37:09Z</cp:lastPrinted>
  <dcterms:created xsi:type="dcterms:W3CDTF">2020-09-27T07:10:37Z</dcterms:created>
  <dcterms:modified xsi:type="dcterms:W3CDTF">2021-01-18T09:47:35Z</dcterms:modified>
</cp:coreProperties>
</file>