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0"/>
  </p:notesMasterIdLst>
  <p:sldIdLst>
    <p:sldId id="256" r:id="rId3"/>
    <p:sldId id="334" r:id="rId4"/>
    <p:sldId id="332" r:id="rId5"/>
    <p:sldId id="336" r:id="rId6"/>
    <p:sldId id="338" r:id="rId7"/>
    <p:sldId id="341" r:id="rId8"/>
    <p:sldId id="340" r:id="rId9"/>
    <p:sldId id="301" r:id="rId10"/>
    <p:sldId id="293" r:id="rId11"/>
    <p:sldId id="289" r:id="rId12"/>
    <p:sldId id="283" r:id="rId13"/>
    <p:sldId id="330" r:id="rId14"/>
    <p:sldId id="327" r:id="rId15"/>
    <p:sldId id="328" r:id="rId16"/>
    <p:sldId id="300" r:id="rId17"/>
    <p:sldId id="324" r:id="rId18"/>
    <p:sldId id="262" r:id="rId19"/>
    <p:sldId id="323" r:id="rId20"/>
    <p:sldId id="271" r:id="rId21"/>
    <p:sldId id="304" r:id="rId22"/>
    <p:sldId id="299" r:id="rId23"/>
    <p:sldId id="294" r:id="rId24"/>
    <p:sldId id="273" r:id="rId25"/>
    <p:sldId id="302" r:id="rId26"/>
    <p:sldId id="303" r:id="rId27"/>
    <p:sldId id="298" r:id="rId28"/>
    <p:sldId id="288" r:id="rId29"/>
    <p:sldId id="295" r:id="rId30"/>
    <p:sldId id="280" r:id="rId31"/>
    <p:sldId id="296" r:id="rId32"/>
    <p:sldId id="281" r:id="rId33"/>
    <p:sldId id="284" r:id="rId34"/>
    <p:sldId id="291" r:id="rId35"/>
    <p:sldId id="290" r:id="rId36"/>
    <p:sldId id="276" r:id="rId37"/>
    <p:sldId id="275" r:id="rId38"/>
    <p:sldId id="272" r:id="rId39"/>
    <p:sldId id="260" r:id="rId40"/>
    <p:sldId id="282" r:id="rId41"/>
    <p:sldId id="335" r:id="rId42"/>
    <p:sldId id="331" r:id="rId43"/>
    <p:sldId id="329" r:id="rId44"/>
    <p:sldId id="325" r:id="rId45"/>
    <p:sldId id="306" r:id="rId46"/>
    <p:sldId id="297" r:id="rId47"/>
    <p:sldId id="292" r:id="rId48"/>
    <p:sldId id="285" r:id="rId4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0000FF"/>
    <a:srgbClr val="FFFFCC"/>
    <a:srgbClr val="FFC000"/>
    <a:srgbClr val="6666FF"/>
    <a:srgbClr val="666633"/>
    <a:srgbClr val="993366"/>
    <a:srgbClr val="00FFCC"/>
    <a:srgbClr val="990000"/>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57" autoAdjust="0"/>
    <p:restoredTop sz="94660"/>
  </p:normalViewPr>
  <p:slideViewPr>
    <p:cSldViewPr snapToGrid="0">
      <p:cViewPr varScale="1">
        <p:scale>
          <a:sx n="90" d="100"/>
          <a:sy n="90" d="100"/>
        </p:scale>
        <p:origin x="309" y="45"/>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2021/1/27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9th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9th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9th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26/Jan/2021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9th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26/Jan/2021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9th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26/Jan/2021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9th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26/Jan/2021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9th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26/Jan/2021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9th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26/Jan/2021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26/Jan/2021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26/Jan/2021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26/Jan/2021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26/Jan/2021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26/Jan/2021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9th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26/Jan/2021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9th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26/Jan/2021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9th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7.tiff"/><Relationship Id="rId5" Type="http://schemas.openxmlformats.org/officeDocument/2006/relationships/image" Target="../media/image16.tiff"/><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5.w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9</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a:t>
            </a:r>
            <a:r>
              <a:rPr kumimoji="1" lang="en-US" altLang="ja-JP" sz="4800" dirty="0">
                <a:latin typeface="Times New Roman" panose="02020603050405020304" pitchFamily="18" charset="0"/>
                <a:cs typeface="Times New Roman" panose="02020603050405020304" pitchFamily="18" charset="0"/>
              </a:rPr>
              <a:t>meeting of SRF subgroup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733245" y="1367523"/>
            <a:ext cx="10725508" cy="2816047"/>
          </a:xfrm>
        </p:spPr>
        <p:txBody>
          <a:bodyPr anchor="ctr">
            <a:normAutofit/>
          </a:bodyPr>
          <a:lstStyle/>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Preparation progress for crab cavity workshop</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Progress of technical preparation document (incl. response from Americas/Europe)</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International review</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Progress report about high-pressure gas safety act in Japan</a:t>
            </a:r>
          </a:p>
          <a:p>
            <a:pPr marL="342900" indent="-342900" algn="l">
              <a:buFont typeface="Wingdings" panose="05000000000000000000" pitchFamily="2" charset="2"/>
              <a:buChar char="ü"/>
            </a:pPr>
            <a:r>
              <a:rPr kumimoji="1" lang="en-US" altLang="ja-JP" dirty="0">
                <a:latin typeface="Times New Roman" panose="02020603050405020304" pitchFamily="18" charset="0"/>
                <a:cs typeface="Times New Roman" panose="02020603050405020304" pitchFamily="18" charset="0"/>
              </a:rPr>
              <a:t>Others (if any)</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993300"/>
                </a:solidFill>
                <a:latin typeface="Times New Roman" panose="02020603050405020304" pitchFamily="18" charset="0"/>
                <a:cs typeface="Times New Roman" panose="02020603050405020304" pitchFamily="18" charset="0"/>
              </a:rPr>
              <a:t>Kirk</a:t>
            </a:r>
            <a:endParaRPr kumimoji="1" lang="ja-JP" altLang="en-US" sz="2400" b="1" i="1" dirty="0">
              <a:solidFill>
                <a:srgbClr val="993300"/>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kumimoji="1" lang="en-US" altLang="ja-JP" sz="1400" dirty="0">
                <a:latin typeface="Times New Roman" panose="02020603050405020304" pitchFamily="18" charset="0"/>
                <a:cs typeface="Times New Roman" panose="02020603050405020304" pitchFamily="18" charset="0"/>
              </a:rPr>
              <a:t>, H. </a:t>
            </a:r>
            <a:r>
              <a:rPr kumimoji="1" lang="en-US" altLang="ja-JP" sz="1400" dirty="0" err="1">
                <a:latin typeface="Times New Roman" panose="02020603050405020304" pitchFamily="18" charset="0"/>
                <a:cs typeface="Times New Roman" panose="02020603050405020304" pitchFamily="18" charset="0"/>
              </a:rPr>
              <a:t>Hayano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N.C. </a:t>
            </a:r>
            <a:r>
              <a:rPr lang="en-US" altLang="ja-JP" sz="1400" dirty="0" err="1">
                <a:latin typeface="Times New Roman" panose="02020603050405020304" pitchFamily="18" charset="0"/>
                <a:cs typeface="Times New Roman" panose="02020603050405020304" pitchFamily="18" charset="0"/>
              </a:rPr>
              <a:t>Lasheras</a:t>
            </a:r>
            <a:r>
              <a:rPr lang="en-US" altLang="ja-JP" sz="1400" dirty="0">
                <a:latin typeface="Times New Roman" panose="02020603050405020304" pitchFamily="18" charset="0"/>
                <a:cs typeface="Times New Roman" panose="02020603050405020304" pitchFamily="18" charset="0"/>
              </a:rPr>
              <a:t>,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S. Posen,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L. Monaco,</a:t>
            </a:r>
            <a:r>
              <a:rPr lang="ja-JP" altLang="en-US" sz="1400" dirty="0">
                <a:latin typeface="Times New Roman" panose="02020603050405020304" pitchFamily="18" charset="0"/>
                <a:cs typeface="Times New Roman" panose="02020603050405020304" pitchFamily="18" charset="0"/>
              </a:rPr>
              <a:t> </a:t>
            </a:r>
            <a:endParaRPr lang="en-US" altLang="ja-JP" sz="1400" dirty="0">
              <a:latin typeface="Times New Roman" panose="02020603050405020304" pitchFamily="18" charset="0"/>
              <a:cs typeface="Times New Roman" panose="02020603050405020304" pitchFamily="18" charset="0"/>
            </a:endParaRPr>
          </a:p>
          <a:p>
            <a:r>
              <a:rPr lang="en-US" altLang="ja-JP" sz="1400" dirty="0">
                <a:latin typeface="Times New Roman" panose="02020603050405020304" pitchFamily="18" charset="0"/>
                <a:cs typeface="Times New Roman" panose="02020603050405020304" pitchFamily="18" charset="0"/>
              </a:rPr>
              <a:t>                  P. McIntosh, B. List,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3870518" y="5615709"/>
            <a:ext cx="4515082" cy="646331"/>
          </a:xfrm>
          <a:prstGeom prst="rect">
            <a:avLst/>
          </a:prstGeom>
          <a:noFill/>
        </p:spPr>
        <p:txBody>
          <a:bodyPr wrap="none" rtlCol="0" anchor="ctr">
            <a:spAutoFit/>
          </a:bodyPr>
          <a:lstStyle/>
          <a:p>
            <a:r>
              <a:rPr kumimoji="1" lang="en-US" altLang="ja-JP" dirty="0">
                <a:latin typeface="Times New Roman" panose="02020603050405020304" pitchFamily="18" charset="0"/>
                <a:cs typeface="Times New Roman" panose="02020603050405020304" pitchFamily="18" charset="0"/>
              </a:rPr>
              <a:t>https://agenda.linearcollider.org/category/256/</a:t>
            </a:r>
          </a:p>
          <a:p>
            <a:r>
              <a:rPr lang="en-US" altLang="ja-JP" dirty="0">
                <a:latin typeface="Times New Roman" panose="02020603050405020304" pitchFamily="18" charset="0"/>
                <a:cs typeface="Times New Roman" panose="02020603050405020304" pitchFamily="18" charset="0"/>
              </a:rPr>
              <a:t>https://agenda.linearcollider.org/event/9047/</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71949" y="6310272"/>
            <a:ext cx="3353702" cy="279275"/>
          </a:xfrm>
          <a:prstGeom prst="wedgeRoundRectCallout">
            <a:avLst>
              <a:gd name="adj1" fmla="val -40769"/>
              <a:gd name="adj2" fmla="val -11635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2</a:t>
            </a:r>
            <a:r>
              <a:rPr kumimoji="1" lang="en-US" altLang="ja-JP" sz="1400" baseline="30000" dirty="0">
                <a:solidFill>
                  <a:srgbClr val="FF0000"/>
                </a:solidFill>
                <a:latin typeface="Times New Roman" panose="02020603050405020304" pitchFamily="18" charset="0"/>
                <a:cs typeface="Times New Roman" panose="02020603050405020304" pitchFamily="18" charset="0"/>
              </a:rPr>
              <a:t>nd</a:t>
            </a:r>
            <a:r>
              <a:rPr kumimoji="1" lang="en-US" altLang="ja-JP" sz="1400" dirty="0">
                <a:solidFill>
                  <a:srgbClr val="FF0000"/>
                </a:solidFill>
                <a:latin typeface="Times New Roman" panose="02020603050405020304" pitchFamily="18" charset="0"/>
                <a:cs typeface="Times New Roman" panose="02020603050405020304" pitchFamily="18" charset="0"/>
              </a:rPr>
              <a:t> version of </a:t>
            </a:r>
            <a:r>
              <a:rPr lang="en-US" altLang="ja-JP" sz="1400" dirty="0">
                <a:solidFill>
                  <a:srgbClr val="FF0000"/>
                </a:solidFill>
                <a:latin typeface="Times New Roman" panose="02020603050405020304" pitchFamily="18" charset="0"/>
                <a:cs typeface="Times New Roman" panose="02020603050405020304" pitchFamily="18" charset="0"/>
              </a:rPr>
              <a:t>the </a:t>
            </a:r>
            <a:r>
              <a:rPr kumimoji="1" lang="en-US" altLang="ja-JP" sz="1400" dirty="0">
                <a:solidFill>
                  <a:srgbClr val="FF0000"/>
                </a:solidFill>
                <a:latin typeface="Times New Roman" panose="02020603050405020304" pitchFamily="18" charset="0"/>
                <a:cs typeface="Times New Roman" panose="02020603050405020304" pitchFamily="18" charset="0"/>
              </a:rPr>
              <a:t>draft</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2192816" y="673792"/>
            <a:ext cx="7806368" cy="6001643"/>
          </a:xfrm>
          <a:prstGeom prst="rect">
            <a:avLst/>
          </a:prstGeom>
          <a:noFill/>
        </p:spPr>
        <p:txBody>
          <a:bodyPr wrap="none" rtlCol="0">
            <a:spAutoFit/>
          </a:bodyPr>
          <a:lstStyle/>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20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26/Jan/2021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9th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6222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Preparation progress for crab cavity workshop</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1006305" y="622225"/>
            <a:ext cx="10179390" cy="6093976"/>
          </a:xfrm>
          <a:prstGeom prst="rect">
            <a:avLst/>
          </a:prstGeom>
          <a:noFill/>
        </p:spPr>
        <p:txBody>
          <a:bodyPr wrap="none" rtlCol="0">
            <a:spAutoFit/>
          </a:bodyPr>
          <a:lstStyle/>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Date/time: </a:t>
            </a:r>
            <a:r>
              <a:rPr lang="en-US" altLang="ja-JP" sz="2000" b="1" dirty="0">
                <a:solidFill>
                  <a:srgbClr val="FF0000"/>
                </a:solidFill>
                <a:latin typeface="Times New Roman" panose="02020603050405020304" pitchFamily="18" charset="0"/>
                <a:cs typeface="Times New Roman" panose="02020603050405020304" pitchFamily="18" charset="0"/>
              </a:rPr>
              <a:t>18/Feb 22:00~25:00 @JST </a:t>
            </a:r>
            <a:r>
              <a:rPr lang="en-US" altLang="ja-JP" sz="2000" dirty="0">
                <a:latin typeface="Times New Roman" panose="02020603050405020304" pitchFamily="18" charset="0"/>
                <a:cs typeface="Times New Roman" panose="02020603050405020304" pitchFamily="18" charset="0"/>
              </a:rPr>
              <a:t>(to be fixed in this meeting) before international review</a:t>
            </a:r>
          </a:p>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Organizer: IDT WG2 SRF subgroup (chairperson is Kirk)</a:t>
            </a:r>
          </a:p>
          <a:p>
            <a:pPr marL="285750"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Expected attendees: Members of SRF subgroup</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a:t>
            </a:r>
            <a:r>
              <a:rPr lang="en-US" altLang="ja-JP" sz="2000" u="sng" dirty="0">
                <a:latin typeface="Times New Roman" panose="02020603050405020304" pitchFamily="18" charset="0"/>
                <a:cs typeface="Times New Roman" panose="02020603050405020304" pitchFamily="18" charset="0"/>
              </a:rPr>
              <a:t>G. Burt</a:t>
            </a:r>
            <a:r>
              <a:rPr lang="en-US" altLang="ja-JP" sz="2000" dirty="0">
                <a:latin typeface="Times New Roman" panose="02020603050405020304" pitchFamily="18" charset="0"/>
                <a:cs typeface="Times New Roman" panose="02020603050405020304" pitchFamily="18" charset="0"/>
              </a:rPr>
              <a:t>, A. Wheelhouse, S. </a:t>
            </a:r>
            <a:r>
              <a:rPr lang="en-US" altLang="ja-JP" sz="2000" dirty="0" err="1">
                <a:latin typeface="Times New Roman" panose="02020603050405020304" pitchFamily="18" charset="0"/>
                <a:cs typeface="Times New Roman" panose="02020603050405020304" pitchFamily="18" charset="0"/>
              </a:rPr>
              <a:t>Pattalwar</a:t>
            </a:r>
            <a:r>
              <a:rPr lang="en-US" altLang="ja-JP" sz="2000" dirty="0">
                <a:latin typeface="Times New Roman" panose="02020603050405020304" pitchFamily="18" charset="0"/>
                <a:cs typeface="Times New Roman" panose="02020603050405020304" pitchFamily="18" charset="0"/>
              </a:rPr>
              <a:t> from UK</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a:t>
            </a:r>
            <a:r>
              <a:rPr kumimoji="1" lang="en-US" altLang="ja-JP" sz="2000" u="sng" dirty="0">
                <a:latin typeface="Times New Roman" panose="02020603050405020304" pitchFamily="18" charset="0"/>
                <a:cs typeface="Times New Roman" panose="02020603050405020304" pitchFamily="18" charset="0"/>
              </a:rPr>
              <a:t>R. </a:t>
            </a:r>
            <a:r>
              <a:rPr kumimoji="1" lang="en-US" altLang="ja-JP" sz="2000" u="sng" dirty="0" err="1">
                <a:latin typeface="Times New Roman" panose="02020603050405020304" pitchFamily="18" charset="0"/>
                <a:cs typeface="Times New Roman" panose="02020603050405020304" pitchFamily="18" charset="0"/>
              </a:rPr>
              <a:t>Calaga</a:t>
            </a:r>
            <a:r>
              <a:rPr kumimoji="1" lang="en-US" altLang="ja-JP" sz="2000" dirty="0">
                <a:latin typeface="Times New Roman" panose="02020603050405020304" pitchFamily="18" charset="0"/>
                <a:cs typeface="Times New Roman" panose="02020603050405020304" pitchFamily="18" charset="0"/>
              </a:rPr>
              <a:t> from CERN</a:t>
            </a:r>
          </a:p>
          <a:p>
            <a:r>
              <a:rPr lang="en-US" altLang="ja-JP" sz="2000" dirty="0">
                <a:latin typeface="Times New Roman" panose="02020603050405020304" pitchFamily="18" charset="0"/>
                <a:cs typeface="Times New Roman" panose="02020603050405020304" pitchFamily="18" charset="0"/>
              </a:rPr>
              <a:t>		         </a:t>
            </a:r>
            <a:r>
              <a:rPr lang="en-US" altLang="ja-JP" sz="2000" u="sng" dirty="0">
                <a:latin typeface="Times New Roman" panose="02020603050405020304" pitchFamily="18" charset="0"/>
                <a:cs typeface="Times New Roman" panose="02020603050405020304" pitchFamily="18" charset="0"/>
              </a:rPr>
              <a:t>J. </a:t>
            </a:r>
            <a:r>
              <a:rPr lang="en-US" altLang="ja-JP" sz="2000" u="sng" dirty="0" err="1">
                <a:latin typeface="Times New Roman" panose="02020603050405020304" pitchFamily="18" charset="0"/>
                <a:cs typeface="Times New Roman" panose="02020603050405020304" pitchFamily="18" charset="0"/>
              </a:rPr>
              <a:t>Delayen</a:t>
            </a:r>
            <a:r>
              <a:rPr lang="en-US" altLang="ja-JP" sz="2000" dirty="0">
                <a:latin typeface="Times New Roman" panose="02020603050405020304" pitchFamily="18" charset="0"/>
                <a:cs typeface="Times New Roman" panose="02020603050405020304" pitchFamily="18" charset="0"/>
              </a:rPr>
              <a:t>/</a:t>
            </a:r>
            <a:r>
              <a:rPr lang="en-US" altLang="ja-JP" sz="2000" dirty="0" err="1">
                <a:latin typeface="Times New Roman" panose="02020603050405020304" pitchFamily="18" charset="0"/>
                <a:cs typeface="Times New Roman" panose="02020603050405020304" pitchFamily="18" charset="0"/>
              </a:rPr>
              <a:t>Subashini</a:t>
            </a:r>
            <a:r>
              <a:rPr lang="en-US" altLang="ja-JP" sz="2000" dirty="0">
                <a:latin typeface="Times New Roman" panose="02020603050405020304" pitchFamily="18" charset="0"/>
                <a:cs typeface="Times New Roman" panose="02020603050405020304" pitchFamily="18" charset="0"/>
              </a:rPr>
              <a:t> De Silva from ODU/JLAB</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a:t>
            </a:r>
            <a:r>
              <a:rPr kumimoji="1" lang="en-US" altLang="ja-JP" sz="2000" u="sng" dirty="0">
                <a:latin typeface="Times New Roman" panose="02020603050405020304" pitchFamily="18" charset="0"/>
                <a:cs typeface="Times New Roman" panose="02020603050405020304" pitchFamily="18" charset="0"/>
              </a:rPr>
              <a:t>S. Yakovlev</a:t>
            </a:r>
            <a:r>
              <a:rPr kumimoji="1" lang="en-US" altLang="ja-JP" sz="2000" dirty="0">
                <a:latin typeface="Times New Roman" panose="02020603050405020304" pitchFamily="18" charset="0"/>
                <a:cs typeface="Times New Roman" panose="02020603050405020304" pitchFamily="18" charset="0"/>
              </a:rPr>
              <a:t> from FNAL</a:t>
            </a:r>
          </a:p>
          <a:p>
            <a:r>
              <a:rPr lang="en-US" altLang="ja-JP" sz="2000" dirty="0">
                <a:latin typeface="Times New Roman" panose="02020603050405020304" pitchFamily="18" charset="0"/>
                <a:cs typeface="Times New Roman" panose="02020603050405020304" pitchFamily="18" charset="0"/>
              </a:rPr>
              <a:t>		         ※the person with the underlined name is the candidate presenter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Contents: Overview/history (if necessary)</a:t>
            </a:r>
          </a:p>
          <a:p>
            <a:r>
              <a:rPr lang="en-US" altLang="ja-JP" sz="2000" dirty="0">
                <a:latin typeface="Times New Roman" panose="02020603050405020304" pitchFamily="18" charset="0"/>
                <a:cs typeface="Times New Roman" panose="02020603050405020304" pitchFamily="18" charset="0"/>
              </a:rPr>
              <a:t>	        Presentation from UK</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Presentation from CERN</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Presentation from JLAB/ODU</a:t>
            </a:r>
          </a:p>
          <a:p>
            <a:r>
              <a:rPr kumimoji="1" lang="en-US" altLang="ja-JP"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Presentation from FNAL</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000" dirty="0">
                <a:solidFill>
                  <a:srgbClr val="FF0000"/>
                </a:solidFill>
                <a:latin typeface="Times New Roman" panose="02020603050405020304" pitchFamily="18" charset="0"/>
                <a:cs typeface="Times New Roman" panose="02020603050405020304" pitchFamily="18" charset="0"/>
              </a:rPr>
              <a:t>Each talk </a:t>
            </a:r>
            <a:r>
              <a:rPr lang="en-US" altLang="ja-JP" sz="2000" dirty="0">
                <a:solidFill>
                  <a:srgbClr val="FF0000"/>
                </a:solidFill>
                <a:latin typeface="Times New Roman" panose="02020603050405020304" pitchFamily="18" charset="0"/>
                <a:cs typeface="Times New Roman" panose="02020603050405020304" pitchFamily="18" charset="0"/>
              </a:rPr>
              <a:t>has</a:t>
            </a:r>
            <a:r>
              <a:rPr kumimoji="1" lang="en-US" altLang="ja-JP" sz="2000" dirty="0">
                <a:solidFill>
                  <a:srgbClr val="FF0000"/>
                </a:solidFill>
                <a:latin typeface="Times New Roman" panose="02020603050405020304" pitchFamily="18" charset="0"/>
                <a:cs typeface="Times New Roman" panose="02020603050405020304" pitchFamily="18" charset="0"/>
              </a:rPr>
              <a:t> 30 min incl. questions</a:t>
            </a:r>
          </a:p>
          <a:p>
            <a:pPr marL="285750"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Important points: </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Who presents at the international review?</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Who or which lab. organizes the activity of crab cavity after this workshop?</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Each design is fitted to the installation area?</a:t>
            </a:r>
          </a:p>
          <a:p>
            <a:pPr marL="742950" lvl="1"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RF property is valid?</a:t>
            </a:r>
          </a:p>
          <a:p>
            <a:pPr marL="742950" lvl="1"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Timing issues and present achievement to be checked (everyone can gather these information)</a:t>
            </a:r>
            <a:endParaRPr kumimoji="1" lang="en-US" altLang="ja-JP"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3670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technical preparation document</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999381" y="1183727"/>
            <a:ext cx="10190059" cy="3785652"/>
          </a:xfrm>
          <a:prstGeom prst="rect">
            <a:avLst/>
          </a:prstGeom>
          <a:noFill/>
        </p:spPr>
        <p:txBody>
          <a:bodyPr wrap="square" rtlCol="0">
            <a:spAutoFit/>
          </a:bodyPr>
          <a:lstStyle/>
          <a:p>
            <a:pPr marL="285750" indent="-285750">
              <a:buFont typeface="Arial" panose="020B0604020202020204" pitchFamily="34" charset="0"/>
              <a:buChar char="•"/>
            </a:pPr>
            <a:r>
              <a:rPr lang="en-US" altLang="ja-JP" sz="2400" b="1" dirty="0">
                <a:solidFill>
                  <a:srgbClr val="FF0000"/>
                </a:solidFill>
                <a:latin typeface="Times New Roman" panose="02020603050405020304" pitchFamily="18" charset="0"/>
                <a:cs typeface="Times New Roman" panose="02020603050405020304" pitchFamily="18" charset="0"/>
              </a:rPr>
              <a:t>This document will be public, but not opened for the document including cost/FTE-</a:t>
            </a:r>
            <a:r>
              <a:rPr lang="en-US" altLang="ja-JP" sz="2400" b="1" dirty="0" err="1">
                <a:solidFill>
                  <a:srgbClr val="FF0000"/>
                </a:solidFill>
                <a:latin typeface="Times New Roman" panose="02020603050405020304" pitchFamily="18" charset="0"/>
                <a:cs typeface="Times New Roman" panose="02020603050405020304" pitchFamily="18" charset="0"/>
              </a:rPr>
              <a:t>yr</a:t>
            </a:r>
            <a:r>
              <a:rPr lang="en-US" altLang="ja-JP" sz="2400" b="1" dirty="0">
                <a:solidFill>
                  <a:srgbClr val="FF0000"/>
                </a:solidFill>
                <a:latin typeface="Times New Roman" panose="02020603050405020304" pitchFamily="18" charset="0"/>
                <a:cs typeface="Times New Roman" panose="02020603050405020304" pitchFamily="18" charset="0"/>
              </a:rPr>
              <a:t> information in Appendix</a:t>
            </a:r>
          </a:p>
          <a:p>
            <a:pPr marL="742950" lvl="1"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Candidate labs. a</a:t>
            </a:r>
            <a:r>
              <a:rPr lang="en-US" altLang="ja-JP" sz="2000" dirty="0">
                <a:latin typeface="Times New Roman" panose="02020603050405020304" pitchFamily="18" charset="0"/>
                <a:cs typeface="Times New Roman" panose="02020603050405020304" pitchFamily="18" charset="0"/>
              </a:rPr>
              <a:t>re also included in Appendix</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The recent version (ver.3) was already updated</a:t>
            </a:r>
          </a:p>
          <a:p>
            <a:pPr marL="742950" lvl="1"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One note was added in “ML and SRF”</a:t>
            </a:r>
          </a:p>
          <a:p>
            <a:pPr marL="742950" lvl="1"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4-years profile of cost/FTE-</a:t>
            </a:r>
            <a:r>
              <a:rPr kumimoji="1" lang="en-US" altLang="ja-JP" sz="2000" dirty="0" err="1">
                <a:latin typeface="Times New Roman" panose="02020603050405020304" pitchFamily="18" charset="0"/>
                <a:cs typeface="Times New Roman" panose="02020603050405020304" pitchFamily="18" charset="0"/>
              </a:rPr>
              <a:t>yr</a:t>
            </a:r>
            <a:r>
              <a:rPr kumimoji="1" lang="en-US" altLang="ja-JP" sz="2000" dirty="0">
                <a:latin typeface="Times New Roman" panose="02020603050405020304" pitchFamily="18" charset="0"/>
                <a:cs typeface="Times New Roman" panose="02020603050405020304" pitchFamily="18" charset="0"/>
              </a:rPr>
              <a:t> incl. EDR preparation is under consideration in KEK</a:t>
            </a:r>
          </a:p>
          <a:p>
            <a:pPr marL="1200150" lvl="2"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Possibly, each region/lab can also think about 4-years profile</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Response from Americas/Europe</a:t>
            </a:r>
          </a:p>
          <a:p>
            <a:pPr marL="742950" lvl="1"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How about the recent progress?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951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91557744"/>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beamline</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3.9 GHz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bunch compression in injector, Same type as E-XFEL/LCLS-II</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610878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64795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International (internal) review on SRF technology</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859324" y="647952"/>
            <a:ext cx="10470174" cy="6001643"/>
          </a:xfrm>
          <a:prstGeom prst="rect">
            <a:avLst/>
          </a:prstGeom>
          <a:noFill/>
        </p:spPr>
        <p:txBody>
          <a:bodyPr wrap="non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Date/time: Feb. or Mar. (2~3 hours) after workshop of crab cavity (not fixed yet)</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Organizer: IDT Executive Board</a:t>
            </a: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Reviewers: Three experts from three regions (Asia, America</a:t>
            </a:r>
            <a:r>
              <a:rPr lang="en-US" altLang="ja-JP" sz="2400" dirty="0">
                <a:latin typeface="Times New Roman" panose="02020603050405020304" pitchFamily="18" charset="0"/>
                <a:cs typeface="Times New Roman" panose="02020603050405020304" pitchFamily="18" charset="0"/>
              </a:rPr>
              <a:t>s,</a:t>
            </a:r>
            <a:r>
              <a:rPr kumimoji="1" lang="en-US" altLang="ja-JP" sz="2400" dirty="0">
                <a:latin typeface="Times New Roman" panose="02020603050405020304" pitchFamily="18" charset="0"/>
                <a:cs typeface="Times New Roman" panose="02020603050405020304" pitchFamily="18" charset="0"/>
              </a:rPr>
              <a:t> Europe)</a:t>
            </a: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Contents: Overview (Kirk)</a:t>
            </a:r>
          </a:p>
          <a:p>
            <a:r>
              <a:rPr lang="en-US" altLang="ja-JP" sz="2400" dirty="0">
                <a:latin typeface="Times New Roman" panose="02020603050405020304" pitchFamily="18" charset="0"/>
                <a:cs typeface="Times New Roman" panose="02020603050405020304" pitchFamily="18" charset="0"/>
              </a:rPr>
              <a:t>	        WP-1 (FNAL)</a:t>
            </a:r>
          </a:p>
          <a:p>
            <a:r>
              <a:rPr kumimoji="1" lang="en-US" altLang="ja-JP" sz="2400" dirty="0">
                <a:latin typeface="Times New Roman" panose="02020603050405020304" pitchFamily="18" charset="0"/>
                <a:cs typeface="Times New Roman" panose="02020603050405020304" pitchFamily="18" charset="0"/>
              </a:rPr>
              <a:t>	        WP-2 (Kirk)</a:t>
            </a:r>
          </a:p>
          <a:p>
            <a:r>
              <a:rPr lang="en-US" altLang="ja-JP" sz="2400" dirty="0">
                <a:latin typeface="Times New Roman" panose="02020603050405020304" pitchFamily="18" charset="0"/>
                <a:cs typeface="Times New Roman" panose="02020603050405020304" pitchFamily="18" charset="0"/>
              </a:rPr>
              <a:t>	        WP-3 (UK, or US?</a:t>
            </a:r>
            <a:r>
              <a:rPr lang="ja-JP" altLang="en-US" sz="2400" dirty="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Presenter to be discussed in the crab workshop)</a:t>
            </a:r>
            <a:endParaRPr kumimoji="1" lang="en-US" altLang="ja-JP"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Timeslot is not fixed yet</a:t>
            </a: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Each talk </a:t>
            </a:r>
            <a:r>
              <a:rPr lang="en-US" altLang="ja-JP" sz="2400" dirty="0">
                <a:latin typeface="Times New Roman" panose="02020603050405020304" pitchFamily="18" charset="0"/>
                <a:cs typeface="Times New Roman" panose="02020603050405020304" pitchFamily="18" charset="0"/>
              </a:rPr>
              <a:t>has</a:t>
            </a:r>
            <a:r>
              <a:rPr kumimoji="1" lang="en-US" altLang="ja-JP" sz="2400" dirty="0">
                <a:latin typeface="Times New Roman" panose="02020603050405020304" pitchFamily="18" charset="0"/>
                <a:cs typeface="Times New Roman" panose="02020603050405020304" pitchFamily="18" charset="0"/>
              </a:rPr>
              <a:t> 30 min incl. questions</a:t>
            </a:r>
          </a:p>
          <a:p>
            <a:pPr marL="285750"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Important points: </a:t>
            </a:r>
          </a:p>
          <a:p>
            <a:pPr marL="742950" lvl="1"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Are there any items missing from the table of budget request?</a:t>
            </a:r>
          </a:p>
          <a:p>
            <a:pPr marL="742950" lvl="1"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Contents</a:t>
            </a:r>
            <a:r>
              <a:rPr kumimoji="1" lang="en-US" altLang="ja-JP" sz="2000" dirty="0">
                <a:latin typeface="Times New Roman" panose="02020603050405020304" pitchFamily="18" charset="0"/>
                <a:cs typeface="Times New Roman" panose="02020603050405020304" pitchFamily="18" charset="0"/>
              </a:rPr>
              <a:t> of WP-1, -2, and -3 are valid?</a:t>
            </a:r>
          </a:p>
          <a:p>
            <a:pPr marL="742950" lvl="1"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Only proposal will be presented, not recent status of R&amp;Ds</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Material concerns (background for each item should be presented):</a:t>
            </a:r>
          </a:p>
          <a:p>
            <a:pPr marL="742950" lvl="1"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Recipe of surface treatment</a:t>
            </a:r>
          </a:p>
          <a:p>
            <a:pPr marL="742950" lvl="1" indent="-285750">
              <a:buFont typeface="Arial" panose="020B0604020202020204" pitchFamily="34" charset="0"/>
              <a:buChar char="•"/>
            </a:pPr>
            <a:r>
              <a:rPr lang="en-US" altLang="ja-JP" sz="2000" dirty="0">
                <a:latin typeface="Times New Roman" panose="02020603050405020304" pitchFamily="18" charset="0"/>
                <a:cs typeface="Times New Roman" panose="02020603050405020304" pitchFamily="18" charset="0"/>
              </a:rPr>
              <a:t>Nb material</a:t>
            </a:r>
          </a:p>
          <a:p>
            <a:pPr marL="742950" lvl="1" indent="-285750">
              <a:buFont typeface="Arial" panose="020B0604020202020204" pitchFamily="34" charset="0"/>
              <a:buChar char="•"/>
            </a:pPr>
            <a:r>
              <a:rPr kumimoji="1" lang="en-US" altLang="ja-JP" sz="2000" dirty="0">
                <a:latin typeface="Times New Roman" panose="02020603050405020304" pitchFamily="18" charset="0"/>
                <a:cs typeface="Times New Roman" panose="02020603050405020304" pitchFamily="18" charset="0"/>
              </a:rPr>
              <a:t>Design of Tuner/Coupler/SCQ-Magnet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2488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dirty="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3211355445"/>
              </p:ext>
            </p:extLst>
          </p:nvPr>
        </p:nvGraphicFramePr>
        <p:xfrm>
          <a:off x="2" y="670014"/>
          <a:ext cx="12191998" cy="52120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8/Jan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Submission of budget request to EB</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91741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International review, Explanation on cost estimation, 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703159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19~21/Jan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TTC meeting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6866906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9</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26/Jan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a:t>
                      </a:r>
                      <a:r>
                        <a:rPr kumimoji="1" lang="en-US" altLang="ja-JP" sz="1400" baseline="0" dirty="0">
                          <a:latin typeface="Times New Roman" panose="02020603050405020304" pitchFamily="18" charset="0"/>
                          <a:cs typeface="Times New Roman" panose="02020603050405020304" pitchFamily="18" charset="0"/>
                        </a:rPr>
                        <a:t> on c</a:t>
                      </a:r>
                      <a:r>
                        <a:rPr kumimoji="1" lang="en-US" altLang="ja-JP" sz="1400" dirty="0">
                          <a:latin typeface="Times New Roman" panose="02020603050405020304" pitchFamily="18" charset="0"/>
                          <a:cs typeface="Times New Roman" panose="02020603050405020304" pitchFamily="18" charset="0"/>
                        </a:rPr>
                        <a:t>rab cavity workshop plan, technical preparation document, international review, HPG safety act in Japan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41294765"/>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10</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12698791"/>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FF0000"/>
                          </a:solidFill>
                          <a:latin typeface="Times New Roman" panose="02020603050405020304" pitchFamily="18" charset="0"/>
                          <a:cs typeface="Times New Roman" panose="02020603050405020304" pitchFamily="18" charset="0"/>
                        </a:rPr>
                        <a:t>18/Feb</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Crab cavity workshop</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3647413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11</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23/Feb</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26475589"/>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Feb or 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on SRF, BDS, Sources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606910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15~19/Mar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Europe</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23/Mar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Preparation for MOU between/among laboratories</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1579143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err="1">
                          <a:latin typeface="Times New Roman" panose="02020603050405020304" pitchFamily="18" charset="0"/>
                          <a:cs typeface="Times New Roman" panose="02020603050405020304" pitchFamily="18" charset="0"/>
                        </a:rPr>
                        <a:t>Jun~Jul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Submission of budget request to MEXT, in case of Japan</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7654496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International conference related to ILC on virtual hosted by Japan (True name is not fixed yet!)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subgroup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26/Jan/2021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9th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46733</TotalTime>
  <Words>8811</Words>
  <Application>Microsoft Office PowerPoint</Application>
  <PresentationFormat>ワイド画面</PresentationFormat>
  <Paragraphs>1054</Paragraphs>
  <Slides>47</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47</vt:i4>
      </vt:variant>
    </vt:vector>
  </HeadingPairs>
  <TitlesOfParts>
    <vt:vector size="60" baseType="lpstr">
      <vt:lpstr>Arial Unicode MS</vt:lpstr>
      <vt:lpstr>游ゴシック</vt:lpstr>
      <vt:lpstr>游ゴシック Light</vt:lpstr>
      <vt:lpstr>Arial</vt:lpstr>
      <vt:lpstr>Calibri</vt:lpstr>
      <vt:lpstr>Calibri Light</vt:lpstr>
      <vt:lpstr>Century</vt:lpstr>
      <vt:lpstr>Times</vt:lpstr>
      <vt:lpstr>Times New Roman</vt:lpstr>
      <vt:lpstr>Wingdings</vt:lpstr>
      <vt:lpstr>Office テーマ</vt:lpstr>
      <vt:lpstr>Default Theme</vt:lpstr>
      <vt:lpstr>KGPlot</vt:lpstr>
      <vt:lpstr>9th meeting of SRF subgroup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1376</cp:revision>
  <cp:lastPrinted>2020-11-23T15:37:09Z</cp:lastPrinted>
  <dcterms:created xsi:type="dcterms:W3CDTF">2020-09-27T07:10:37Z</dcterms:created>
  <dcterms:modified xsi:type="dcterms:W3CDTF">2021-01-27T07:43:36Z</dcterms:modified>
</cp:coreProperties>
</file>