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334" r:id="rId3"/>
    <p:sldId id="332" r:id="rId4"/>
    <p:sldId id="336" r:id="rId5"/>
    <p:sldId id="338" r:id="rId6"/>
    <p:sldId id="341" r:id="rId7"/>
    <p:sldId id="340" r:id="rId8"/>
    <p:sldId id="301" r:id="rId9"/>
    <p:sldId id="293" r:id="rId10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Yamamoto Akira" initials="YA" lastIdx="1" clrIdx="0">
    <p:extLst>
      <p:ext uri="{19B8F6BF-5375-455C-9EA6-DF929625EA0E}">
        <p15:presenceInfo xmlns:p15="http://schemas.microsoft.com/office/powerpoint/2012/main" userId="2dc024468f2e1927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3300"/>
    <a:srgbClr val="0000FF"/>
    <a:srgbClr val="FFFFCC"/>
    <a:srgbClr val="FFC000"/>
    <a:srgbClr val="6666FF"/>
    <a:srgbClr val="666633"/>
    <a:srgbClr val="993366"/>
    <a:srgbClr val="00FFCC"/>
    <a:srgbClr val="990000"/>
    <a:srgbClr val="99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0A15C55-8517-42AA-B614-E9B94910E393}" styleName="中間スタイル 2 - アクセント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8799B23B-EC83-4686-B30A-512413B5E67A}" styleName="淡色スタイル 3 - アクセント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357" autoAdjust="0"/>
    <p:restoredTop sz="94660"/>
  </p:normalViewPr>
  <p:slideViewPr>
    <p:cSldViewPr snapToGrid="0">
      <p:cViewPr varScale="1">
        <p:scale>
          <a:sx n="97" d="100"/>
          <a:sy n="97" d="100"/>
        </p:scale>
        <p:origin x="79" y="11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1F7EB0F-4D4D-47C4-A7B7-4D2CFD5B604E}" type="datetimeFigureOut">
              <a:rPr kumimoji="1" lang="ja-JP" altLang="en-US" smtClean="0"/>
              <a:t>2021/2/1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51CC543-2839-4E6D-8E56-23BD0717AF0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989395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CDD1802-C2BD-43BB-8ABD-0BC4B5FF222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846BC274-CB86-4856-AA60-FDC50B228CD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4382D8AB-860E-4D6B-A886-8E6FA1509E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02/Feb/2021</a:t>
            </a:r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34D79A7F-4F07-44DF-AF48-3A890E6A56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10th IDT WG2 Meeting</a:t>
            </a:r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C997DCC-353C-4D68-9C54-9E78FC80E6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8205C-53F2-4FC3-AB38-4372D95CE47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708935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DA6B19B-C402-499F-BB2D-A90F111D12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33598D33-8E79-4B8D-893B-D097DE27B4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4EEC7277-6976-4184-B04B-C8A6AFDE72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02/Feb/2021</a:t>
            </a:r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47824CE3-401D-4676-8585-A4EAD6D059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10th IDT WG2 Meeting</a:t>
            </a:r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E68A2C9-A97C-4A35-8248-D1CCCA635F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8205C-53F2-4FC3-AB38-4372D95CE47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155969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29BDEDC3-6EE8-4AEE-9D6F-5DF3BD1BCB8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E5905BE1-6DA3-44B5-BE98-111BE865248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172A12F0-E3D5-4655-8A02-037818EC9C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02/Feb/2021</a:t>
            </a:r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7CAC507-02EA-4C18-9659-6C8CA82B2F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10th IDT WG2 Meeting</a:t>
            </a:r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837470E-D7D7-4EB3-AB49-DAFE9A2BFB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8205C-53F2-4FC3-AB38-4372D95CE47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763866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F184AE7-CC3A-4316-9E57-5EBF34BE3B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EA5CE17D-6EA2-4956-B0E4-BCF24C89EBF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4E76F40-354B-4E71-AEF7-1264E6410C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02/Feb/2021</a:t>
            </a:r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9405676-A00F-439D-AA96-671ECA48AE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10th IDT WG2 Meeting</a:t>
            </a:r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91A1C35-3FC5-487E-A1E9-B94362F870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8205C-53F2-4FC3-AB38-4372D95CE47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170302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1893DF3-F8FC-4AAB-91C6-6CE671D083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18215B66-C18C-4C46-A21D-B644595F81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2E773BF7-B1EE-4FA4-BE00-5CA8EDEEDB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02/Feb/2021</a:t>
            </a:r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7E93256-9062-4D8F-867D-F2D5DCDCE4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10th IDT WG2 Meeting</a:t>
            </a:r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4726BDD-0114-4B0B-9AEE-B128EF8ED1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8205C-53F2-4FC3-AB38-4372D95CE47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78766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4AE55D2-DCB7-454F-964E-1CE5E749BC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7587CF14-4424-4E88-9D7E-CAFBABDE1FD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82F4F7AC-0902-430A-9C4A-B9585EFA930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205855C8-0AB7-4B17-A0FA-A7C4E29C8B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02/Feb/2021</a:t>
            </a:r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ED5005A5-54F1-45C1-AC2E-3D29F18D19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10th IDT WG2 Meeting</a:t>
            </a:r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B7ADBA45-F9C1-49AC-ADA8-57FF146BA2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8205C-53F2-4FC3-AB38-4372D95CE47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712815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3416B61-8469-4DA8-B21A-7E8979F974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D7885665-D759-49D9-A750-C75861B413E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3CC4D99C-C984-4155-BE4E-057F862F97D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30FF1649-E31D-48F1-B912-CA36C0FBE5E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66755835-9CCF-49CA-B0B6-07916F6C382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BC087B9C-9741-4109-A1BB-71A5804204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02/Feb/2021</a:t>
            </a:r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B7653359-8971-4C5C-B829-07D9DB367D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10th IDT WG2 Meeting</a:t>
            </a:r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E559524D-1EFB-476D-9A6B-B269EB6D84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8205C-53F2-4FC3-AB38-4372D95CE47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182468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C4DF71E-3CD5-49EC-BCE8-4D2E905772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B121816D-13AC-4F81-9492-0962A3E5B6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02/Feb/2021</a:t>
            </a:r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D629BFF9-8925-4311-A741-ED0CEF7AA2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10th IDT WG2 Meeting</a:t>
            </a:r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1546B968-2382-44A9-A651-033266A7AB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8205C-53F2-4FC3-AB38-4372D95CE47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364422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287C4AE4-3D27-4EDE-A8FC-F2AD219CD5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02/Feb/2021</a:t>
            </a:r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BFD94285-654D-41E3-8D25-3AC9464EAA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10th IDT WG2 Meeting</a:t>
            </a:r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A13BE1D7-1B31-43CA-B5BC-E7DFC4A0C1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8205C-53F2-4FC3-AB38-4372D95CE47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185819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496BAD9-5133-489B-80A3-EC980A1ABE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3472C3B-7425-4ABC-8DCC-F094244AB8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DF2DD986-8C03-4B66-8773-4A7750A1246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55B8BC53-F81C-4853-84F8-5102ED9BD6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02/Feb/2021</a:t>
            </a:r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315CEEFE-9D3B-4445-91A7-6AF26091EC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10th IDT WG2 Meeting</a:t>
            </a:r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94192F62-1396-4E4B-8CC2-7564B37C7B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8205C-53F2-4FC3-AB38-4372D95CE47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01511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4C81DF6-B85D-404C-B120-8BF62469B3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16F72EB0-CD0B-41D0-825A-89DEE3C9D35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3C0FD0A0-D258-41C2-B4C1-16568069C75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1517313A-B173-4CBF-9CE6-A71FBB7666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02/Feb/2021</a:t>
            </a:r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8419615C-C2E0-4CCC-8DE9-2831E4F5EF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10th IDT WG2 Meeting</a:t>
            </a:r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9F4661E4-C3F6-42B5-92A3-E56AF4A488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8205C-53F2-4FC3-AB38-4372D95CE47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698519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DB85EB80-4AC2-4E1A-AD5F-380B40D230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EC049018-B9B2-4F2C-BD32-176825647E8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64441B4-5261-49E3-B440-75CF6BC10FB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kumimoji="1" lang="en-US" altLang="ja-JP"/>
              <a:t>02/Feb/2021</a:t>
            </a:r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5EA0D07-D45B-4B06-8EA9-4BF07BD6B7F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kumimoji="1" lang="en-US" altLang="ja-JP"/>
              <a:t>10th IDT WG2 Meeting</a:t>
            </a:r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E54F42D-9BC5-4823-AC0D-E330286C44C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F8205C-53F2-4FC3-AB38-4372D95CE47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035049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8087CAF-26F2-49C3-9A22-D896861C9BE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10928"/>
            <a:ext cx="12192000" cy="1454384"/>
          </a:xfrm>
        </p:spPr>
        <p:txBody>
          <a:bodyPr anchor="ctr">
            <a:normAutofit/>
          </a:bodyPr>
          <a:lstStyle/>
          <a:p>
            <a:r>
              <a:rPr lang="en-US" altLang="ja-JP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9</a:t>
            </a:r>
            <a:r>
              <a:rPr lang="en-US" altLang="ja-JP" sz="48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</a:t>
            </a:r>
            <a:r>
              <a:rPr lang="en-US" altLang="ja-JP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1" lang="en-US" altLang="ja-JP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meeting of SRF subgroup in IDT/WG2</a:t>
            </a:r>
            <a:endParaRPr kumimoji="1" lang="ja-JP" altLang="en-US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04F269A3-1B59-4633-AAFA-6F2F8A9E611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33245" y="1367523"/>
            <a:ext cx="10725508" cy="2816047"/>
          </a:xfrm>
        </p:spPr>
        <p:txBody>
          <a:bodyPr anchor="ctr">
            <a:normAutofit/>
          </a:bodyPr>
          <a:lstStyle/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Preparation progress for crab cavity workshop</a:t>
            </a:r>
          </a:p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Progress of technical preparation document (incl. response from Americas/Europe)</a:t>
            </a:r>
          </a:p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International review</a:t>
            </a:r>
          </a:p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Progress report about high-pressure gas safety act in Japan</a:t>
            </a:r>
          </a:p>
          <a:p>
            <a:pPr marL="342900" indent="-342900" algn="l">
              <a:buFont typeface="Wingdings" panose="05000000000000000000" pitchFamily="2" charset="2"/>
              <a:buChar char="ü"/>
            </a:pPr>
            <a:r>
              <a:rPr kumimoji="1"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Others (if any)</a:t>
            </a:r>
            <a:endParaRPr kumimoji="1" lang="ja-JP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1064757-09F9-478C-A310-04889EFFCFE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0" y="6492875"/>
            <a:ext cx="2743200" cy="365125"/>
          </a:xfrm>
        </p:spPr>
        <p:txBody>
          <a:bodyPr/>
          <a:lstStyle/>
          <a:p>
            <a:r>
              <a:rPr kumimoji="1" lang="en-US" altLang="ja-JP" sz="1400">
                <a:latin typeface="Times New Roman" panose="02020603050405020304" pitchFamily="18" charset="0"/>
                <a:cs typeface="Times New Roman" panose="02020603050405020304" pitchFamily="18" charset="0"/>
              </a:rPr>
              <a:t>02/Feb/2021</a:t>
            </a:r>
            <a:endParaRPr kumimoji="1" lang="ja-JP" altLang="en-US" sz="1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DA1DDA4-4381-429D-9BC7-436D55537E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0" y="6492873"/>
            <a:ext cx="12192000" cy="365125"/>
          </a:xfrm>
        </p:spPr>
        <p:txBody>
          <a:bodyPr/>
          <a:lstStyle/>
          <a:p>
            <a:r>
              <a:rPr kumimoji="1" lang="en-US" altLang="ja-JP" sz="1400">
                <a:latin typeface="Times New Roman" panose="02020603050405020304" pitchFamily="18" charset="0"/>
                <a:cs typeface="Times New Roman" panose="02020603050405020304" pitchFamily="18" charset="0"/>
              </a:rPr>
              <a:t>10th IDT WG2 Meeting</a:t>
            </a:r>
            <a:endParaRPr kumimoji="1" lang="ja-JP" altLang="en-US" sz="1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10D2D4D-D7E6-45C6-AC3E-ADD5E1652C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92874"/>
            <a:ext cx="2743200" cy="365125"/>
          </a:xfrm>
        </p:spPr>
        <p:txBody>
          <a:bodyPr/>
          <a:lstStyle/>
          <a:p>
            <a:fld id="{54F8205C-53F2-4FC3-AB38-4372D95CE470}" type="slidenum">
              <a:rPr kumimoji="1" lang="ja-JP" altLang="en-US" sz="1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fld>
            <a:endParaRPr kumimoji="1" lang="ja-JP" altLang="en-US" sz="1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54E950F0-0B9A-473C-B995-03CB9CC392C2}"/>
              </a:ext>
            </a:extLst>
          </p:cNvPr>
          <p:cNvSpPr txBox="1"/>
          <p:nvPr/>
        </p:nvSpPr>
        <p:spPr>
          <a:xfrm>
            <a:off x="11242425" y="6262040"/>
            <a:ext cx="748923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ja-JP" sz="2400" b="1" i="1" dirty="0">
                <a:solidFill>
                  <a:srgbClr val="99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Kirk</a:t>
            </a:r>
            <a:endParaRPr kumimoji="1" lang="ja-JP" altLang="en-US" sz="2400" b="1" i="1" dirty="0">
              <a:solidFill>
                <a:srgbClr val="9933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E0A74EA7-3A8A-4A38-B17E-7D995D7FACD1}"/>
              </a:ext>
            </a:extLst>
          </p:cNvPr>
          <p:cNvSpPr txBox="1"/>
          <p:nvPr/>
        </p:nvSpPr>
        <p:spPr>
          <a:xfrm>
            <a:off x="0" y="4855131"/>
            <a:ext cx="12192000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kumimoji="1" lang="en-US" altLang="ja-JP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Attendees: A. Yamamoto, S. </a:t>
            </a:r>
            <a:r>
              <a:rPr kumimoji="1" lang="en-US" altLang="ja-JP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Michizono</a:t>
            </a:r>
            <a:r>
              <a:rPr kumimoji="1" lang="en-US" altLang="ja-JP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H. </a:t>
            </a:r>
            <a:r>
              <a:rPr kumimoji="1" lang="en-US" altLang="ja-JP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Hayano</a:t>
            </a:r>
            <a:r>
              <a:rPr lang="en-US" altLang="ja-JP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K. </a:t>
            </a:r>
            <a:r>
              <a:rPr lang="en-US" altLang="ja-JP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Umemori</a:t>
            </a:r>
            <a:r>
              <a:rPr lang="en-US" altLang="ja-JP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N.C. </a:t>
            </a:r>
            <a:r>
              <a:rPr lang="en-US" altLang="ja-JP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Lasheras</a:t>
            </a:r>
            <a:r>
              <a:rPr lang="en-US" altLang="ja-JP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D. </a:t>
            </a:r>
            <a:r>
              <a:rPr lang="en-US" altLang="ja-JP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Delikaris</a:t>
            </a:r>
            <a:r>
              <a:rPr lang="en-US" altLang="ja-JP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S. Posen, S. </a:t>
            </a:r>
            <a:r>
              <a:rPr lang="en-US" altLang="ja-JP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Belomestnykh</a:t>
            </a:r>
            <a:r>
              <a:rPr lang="en-US" altLang="ja-JP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R. </a:t>
            </a:r>
            <a:r>
              <a:rPr lang="en-US" altLang="ja-JP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Rimmer</a:t>
            </a:r>
            <a:r>
              <a:rPr lang="en-US" altLang="ja-JP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M. </a:t>
            </a:r>
            <a:r>
              <a:rPr lang="en-US" altLang="ja-JP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Liepe</a:t>
            </a:r>
            <a:r>
              <a:rPr lang="en-US" altLang="ja-JP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E. </a:t>
            </a:r>
            <a:r>
              <a:rPr lang="en-US" altLang="ja-JP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Cenni</a:t>
            </a:r>
            <a:r>
              <a:rPr lang="en-US" altLang="ja-JP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L. Monaco,</a:t>
            </a:r>
            <a:r>
              <a:rPr lang="ja-JP" alt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altLang="ja-JP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altLang="ja-JP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P. McIntosh, B. List, S. </a:t>
            </a:r>
            <a:r>
              <a:rPr lang="en-US" altLang="ja-JP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Stapnes</a:t>
            </a:r>
            <a:r>
              <a:rPr lang="en-US" altLang="ja-JP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Kirk</a:t>
            </a:r>
            <a:endParaRPr kumimoji="1" lang="ja-JP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516FED57-BBCB-4054-9524-7C1A0ED17219}"/>
              </a:ext>
            </a:extLst>
          </p:cNvPr>
          <p:cNvSpPr txBox="1"/>
          <p:nvPr/>
        </p:nvSpPr>
        <p:spPr>
          <a:xfrm>
            <a:off x="3870518" y="5615709"/>
            <a:ext cx="4515082" cy="64633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kumimoji="1"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https://agenda.linearcollider.org/category/256/</a:t>
            </a:r>
          </a:p>
          <a:p>
            <a:r>
              <a:rPr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https://agenda.linearcollider.org/event/9047/</a:t>
            </a:r>
            <a:endParaRPr kumimoji="1" lang="ja-JP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吹き出し: 角を丸めた四角形 9">
            <a:extLst>
              <a:ext uri="{FF2B5EF4-FFF2-40B4-BE49-F238E27FC236}">
                <a16:creationId xmlns:a16="http://schemas.microsoft.com/office/drawing/2014/main" id="{5157B301-27F3-40E5-9429-A79B05567431}"/>
              </a:ext>
            </a:extLst>
          </p:cNvPr>
          <p:cNvSpPr/>
          <p:nvPr/>
        </p:nvSpPr>
        <p:spPr>
          <a:xfrm>
            <a:off x="7771949" y="6310272"/>
            <a:ext cx="3353702" cy="279275"/>
          </a:xfrm>
          <a:prstGeom prst="wedgeRoundRectCallout">
            <a:avLst>
              <a:gd name="adj1" fmla="val -40769"/>
              <a:gd name="adj2" fmla="val -116358"/>
              <a:gd name="adj3" fmla="val 16667"/>
            </a:avLst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You can download 3</a:t>
            </a:r>
            <a:r>
              <a:rPr kumimoji="1" lang="en-US" altLang="ja-JP" sz="1400" baseline="30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rd</a:t>
            </a:r>
            <a:r>
              <a:rPr kumimoji="1" lang="en-US" altLang="ja-JP" sz="1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version of </a:t>
            </a:r>
            <a:r>
              <a:rPr lang="en-US" altLang="ja-JP" sz="1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kumimoji="1" lang="en-US" altLang="ja-JP" sz="1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draft</a:t>
            </a:r>
            <a:endParaRPr kumimoji="1" lang="ja-JP" altLang="en-US" sz="14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985729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1064757-09F9-478C-A310-04889EFFCFE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0" y="6492875"/>
            <a:ext cx="2743200" cy="365125"/>
          </a:xfrm>
        </p:spPr>
        <p:txBody>
          <a:bodyPr/>
          <a:lstStyle/>
          <a:p>
            <a:r>
              <a:rPr kumimoji="1" lang="en-US" altLang="ja-JP" sz="1400">
                <a:latin typeface="Times New Roman" panose="02020603050405020304" pitchFamily="18" charset="0"/>
                <a:cs typeface="Times New Roman" panose="02020603050405020304" pitchFamily="18" charset="0"/>
              </a:rPr>
              <a:t>02/Feb/2021</a:t>
            </a:r>
            <a:endParaRPr kumimoji="1" lang="ja-JP" altLang="en-US" sz="1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DA1DDA4-4381-429D-9BC7-436D55537E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0" y="6492873"/>
            <a:ext cx="12192000" cy="365125"/>
          </a:xfrm>
        </p:spPr>
        <p:txBody>
          <a:bodyPr/>
          <a:lstStyle/>
          <a:p>
            <a:r>
              <a:rPr kumimoji="1" lang="en-US" altLang="ja-JP" sz="1400">
                <a:latin typeface="Times New Roman" panose="02020603050405020304" pitchFamily="18" charset="0"/>
                <a:cs typeface="Times New Roman" panose="02020603050405020304" pitchFamily="18" charset="0"/>
              </a:rPr>
              <a:t>10th IDT WG2 Meeting</a:t>
            </a:r>
            <a:endParaRPr kumimoji="1" lang="ja-JP" altLang="en-US" sz="1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10D2D4D-D7E6-45C6-AC3E-ADD5E1652C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92874"/>
            <a:ext cx="2743200" cy="365125"/>
          </a:xfrm>
        </p:spPr>
        <p:txBody>
          <a:bodyPr/>
          <a:lstStyle/>
          <a:p>
            <a:fld id="{54F8205C-53F2-4FC3-AB38-4372D95CE470}" type="slidenum">
              <a:rPr kumimoji="1" lang="ja-JP" altLang="en-US" sz="1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fld>
            <a:endParaRPr kumimoji="1" lang="ja-JP" altLang="en-US" sz="1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タイトル 12">
            <a:extLst>
              <a:ext uri="{FF2B5EF4-FFF2-40B4-BE49-F238E27FC236}">
                <a16:creationId xmlns:a16="http://schemas.microsoft.com/office/drawing/2014/main" id="{CEC83AE3-835F-4C9A-8642-EF7C98B5B9C6}"/>
              </a:ext>
            </a:extLst>
          </p:cNvPr>
          <p:cNvSpPr txBox="1">
            <a:spLocks/>
          </p:cNvSpPr>
          <p:nvPr/>
        </p:nvSpPr>
        <p:spPr>
          <a:xfrm>
            <a:off x="-1" y="0"/>
            <a:ext cx="12188825" cy="6222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ja-JP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Preparation progress for crab cavity workshop</a:t>
            </a:r>
            <a:endParaRPr lang="ja-JP" altLang="en-US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99B7911E-4688-44B8-B494-A8297562ADD3}"/>
              </a:ext>
            </a:extLst>
          </p:cNvPr>
          <p:cNvSpPr txBox="1"/>
          <p:nvPr/>
        </p:nvSpPr>
        <p:spPr>
          <a:xfrm>
            <a:off x="1006305" y="622225"/>
            <a:ext cx="10179390" cy="60939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ja-JP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Date/time: </a:t>
            </a:r>
            <a:r>
              <a:rPr lang="en-US" altLang="ja-JP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18/Feb 22:00~25:00 @JST </a:t>
            </a:r>
            <a:r>
              <a:rPr lang="en-US" altLang="ja-JP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(to be fixed in this meeting) before international review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ja-JP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Organizer: IDT WG2 SRF subgroup (chairperson is Kirk)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ja-JP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Expected attendees: Members of SRF subgroup</a:t>
            </a:r>
          </a:p>
          <a:p>
            <a:r>
              <a:rPr kumimoji="1" lang="en-US" altLang="ja-JP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altLang="ja-JP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         </a:t>
            </a:r>
            <a:r>
              <a:rPr lang="en-US" altLang="ja-JP" sz="20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G. Burt</a:t>
            </a:r>
            <a:r>
              <a:rPr lang="en-US" altLang="ja-JP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A. Wheelhouse, S. </a:t>
            </a:r>
            <a:r>
              <a:rPr lang="en-US" altLang="ja-JP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Pattalwar</a:t>
            </a:r>
            <a:r>
              <a:rPr lang="en-US" altLang="ja-JP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from UK</a:t>
            </a:r>
          </a:p>
          <a:p>
            <a:r>
              <a:rPr kumimoji="1" lang="en-US" altLang="ja-JP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altLang="ja-JP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         </a:t>
            </a:r>
            <a:r>
              <a:rPr kumimoji="1" lang="en-US" altLang="ja-JP" sz="20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R. </a:t>
            </a:r>
            <a:r>
              <a:rPr kumimoji="1" lang="en-US" altLang="ja-JP" sz="2000" u="sng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Calaga</a:t>
            </a:r>
            <a:r>
              <a:rPr kumimoji="1" lang="en-US" altLang="ja-JP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from CERN</a:t>
            </a:r>
          </a:p>
          <a:p>
            <a:r>
              <a:rPr lang="en-US" altLang="ja-JP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         </a:t>
            </a:r>
            <a:r>
              <a:rPr lang="en-US" altLang="ja-JP" sz="20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J. </a:t>
            </a:r>
            <a:r>
              <a:rPr lang="en-US" altLang="ja-JP" sz="2000" u="sng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Delayen</a:t>
            </a:r>
            <a:r>
              <a:rPr lang="en-US" altLang="ja-JP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en-US" altLang="ja-JP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Subashini</a:t>
            </a:r>
            <a:r>
              <a:rPr lang="en-US" altLang="ja-JP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De Silva from ODU/JLAB</a:t>
            </a:r>
          </a:p>
          <a:p>
            <a:r>
              <a:rPr kumimoji="1" lang="en-US" altLang="ja-JP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altLang="ja-JP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         </a:t>
            </a:r>
            <a:r>
              <a:rPr kumimoji="1" lang="en-US" altLang="ja-JP" sz="20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S. Yakovlev</a:t>
            </a:r>
            <a:r>
              <a:rPr kumimoji="1" lang="en-US" altLang="ja-JP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from FNAL</a:t>
            </a:r>
          </a:p>
          <a:p>
            <a:r>
              <a:rPr lang="en-US" altLang="ja-JP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         ※the person with the underlined name is the candidate presenter</a:t>
            </a:r>
            <a:endParaRPr kumimoji="1" lang="en-US" altLang="ja-JP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en-US" altLang="ja-JP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Contents: Overview/history (if necessary)</a:t>
            </a:r>
          </a:p>
          <a:p>
            <a:r>
              <a:rPr lang="en-US" altLang="ja-JP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        Presentation from UK</a:t>
            </a:r>
          </a:p>
          <a:p>
            <a:r>
              <a:rPr kumimoji="1" lang="en-US" altLang="ja-JP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altLang="ja-JP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Presentation from CERN</a:t>
            </a:r>
          </a:p>
          <a:p>
            <a:r>
              <a:rPr kumimoji="1" lang="en-US" altLang="ja-JP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altLang="ja-JP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Presentation from JLAB/ODU</a:t>
            </a:r>
          </a:p>
          <a:p>
            <a:r>
              <a:rPr kumimoji="1" lang="en-US" altLang="ja-JP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altLang="ja-JP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Presentation from FNAL</a:t>
            </a:r>
            <a:endParaRPr kumimoji="1" lang="en-US" altLang="ja-JP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en-US" altLang="ja-JP" sz="2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Each talk </a:t>
            </a:r>
            <a:r>
              <a:rPr lang="en-US" altLang="ja-JP" sz="2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has</a:t>
            </a:r>
            <a:r>
              <a:rPr kumimoji="1" lang="en-US" altLang="ja-JP" sz="2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30 min incl. questions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en-US" altLang="ja-JP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Important points: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Who presents at the international review?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Who or which lab. organizes the activity of crab cavity after this workshop?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Each design is fitted to the installation area?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kumimoji="1"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RF property is valid?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Timing issues and present achievement to be checked (everyone can gather these information)</a:t>
            </a:r>
            <a:endParaRPr kumimoji="1" lang="en-US" altLang="ja-JP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836705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1064757-09F9-478C-A310-04889EFFCFE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0" y="6492875"/>
            <a:ext cx="2743200" cy="365125"/>
          </a:xfrm>
        </p:spPr>
        <p:txBody>
          <a:bodyPr/>
          <a:lstStyle/>
          <a:p>
            <a:r>
              <a:rPr kumimoji="1" lang="en-US" altLang="ja-JP" sz="1400">
                <a:latin typeface="Times New Roman" panose="02020603050405020304" pitchFamily="18" charset="0"/>
                <a:cs typeface="Times New Roman" panose="02020603050405020304" pitchFamily="18" charset="0"/>
              </a:rPr>
              <a:t>02/Feb/2021</a:t>
            </a:r>
            <a:endParaRPr kumimoji="1" lang="ja-JP" altLang="en-US" sz="1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DA1DDA4-4381-429D-9BC7-436D55537E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0" y="6492873"/>
            <a:ext cx="12192000" cy="365125"/>
          </a:xfrm>
        </p:spPr>
        <p:txBody>
          <a:bodyPr/>
          <a:lstStyle/>
          <a:p>
            <a:r>
              <a:rPr kumimoji="1" lang="en-US" altLang="ja-JP" sz="1400">
                <a:latin typeface="Times New Roman" panose="02020603050405020304" pitchFamily="18" charset="0"/>
                <a:cs typeface="Times New Roman" panose="02020603050405020304" pitchFamily="18" charset="0"/>
              </a:rPr>
              <a:t>10th IDT WG2 Meeting</a:t>
            </a:r>
            <a:endParaRPr kumimoji="1" lang="ja-JP" altLang="en-US" sz="1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10D2D4D-D7E6-45C6-AC3E-ADD5E1652C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92874"/>
            <a:ext cx="2743200" cy="365125"/>
          </a:xfrm>
        </p:spPr>
        <p:txBody>
          <a:bodyPr/>
          <a:lstStyle/>
          <a:p>
            <a:fld id="{54F8205C-53F2-4FC3-AB38-4372D95CE470}" type="slidenum">
              <a:rPr kumimoji="1" lang="ja-JP" altLang="en-US" sz="1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fld>
            <a:endParaRPr kumimoji="1" lang="ja-JP" altLang="en-US" sz="1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タイトル 12">
            <a:extLst>
              <a:ext uri="{FF2B5EF4-FFF2-40B4-BE49-F238E27FC236}">
                <a16:creationId xmlns:a16="http://schemas.microsoft.com/office/drawing/2014/main" id="{CEC83AE3-835F-4C9A-8642-EF7C98B5B9C6}"/>
              </a:ext>
            </a:extLst>
          </p:cNvPr>
          <p:cNvSpPr txBox="1">
            <a:spLocks/>
          </p:cNvSpPr>
          <p:nvPr/>
        </p:nvSpPr>
        <p:spPr>
          <a:xfrm>
            <a:off x="-1" y="-1"/>
            <a:ext cx="12188825" cy="85488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ja-JP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Progress of technical preparation document</a:t>
            </a:r>
            <a:endParaRPr lang="ja-JP" altLang="en-US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99B7911E-4688-44B8-B494-A8297562ADD3}"/>
              </a:ext>
            </a:extLst>
          </p:cNvPr>
          <p:cNvSpPr txBox="1"/>
          <p:nvPr/>
        </p:nvSpPr>
        <p:spPr>
          <a:xfrm>
            <a:off x="999381" y="1183727"/>
            <a:ext cx="10190059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ja-JP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This document will be public, but not opened for the document including cost/FTE-</a:t>
            </a:r>
            <a:r>
              <a:rPr lang="en-US" altLang="ja-JP" sz="2400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yr</a:t>
            </a:r>
            <a:r>
              <a:rPr lang="en-US" altLang="ja-JP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information in Appendix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kumimoji="1" lang="en-US" altLang="ja-JP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Candidate labs. a</a:t>
            </a:r>
            <a:r>
              <a:rPr lang="en-US" altLang="ja-JP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 also included in Appendix</a:t>
            </a:r>
            <a:endParaRPr kumimoji="1" lang="en-US" altLang="ja-JP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kumimoji="1" lang="en-US" altLang="ja-JP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en-US" altLang="ja-JP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recent version (ver.3) was already updated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ja-JP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One note was added in “ML and SRF”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kumimoji="1" lang="en-US" altLang="ja-JP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4-years profile of cost/FTE-</a:t>
            </a:r>
            <a:r>
              <a:rPr kumimoji="1" lang="en-US" altLang="ja-JP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yr</a:t>
            </a:r>
            <a:r>
              <a:rPr kumimoji="1" lang="en-US" altLang="ja-JP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incl. EDR preparation is under consideration in KEK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altLang="ja-JP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Possibly, each region/lab can also think about 4-years profile</a:t>
            </a:r>
            <a:endParaRPr kumimoji="1" lang="en-US" altLang="ja-JP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altLang="ja-JP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en-US" altLang="ja-JP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Response from Americas/Europe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ja-JP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How about the recent progress?</a:t>
            </a:r>
            <a:endParaRPr kumimoji="1" lang="ja-JP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39510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1064757-09F9-478C-A310-04889EFFCFE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0" y="6492875"/>
            <a:ext cx="2743200" cy="365125"/>
          </a:xfrm>
        </p:spPr>
        <p:txBody>
          <a:bodyPr/>
          <a:lstStyle/>
          <a:p>
            <a:r>
              <a:rPr kumimoji="1" lang="en-US" altLang="ja-JP" sz="1400">
                <a:latin typeface="Times New Roman" panose="02020603050405020304" pitchFamily="18" charset="0"/>
                <a:cs typeface="Times New Roman" panose="02020603050405020304" pitchFamily="18" charset="0"/>
              </a:rPr>
              <a:t>02/Feb/2021</a:t>
            </a:r>
            <a:endParaRPr kumimoji="1" lang="ja-JP" altLang="en-US" sz="1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DA1DDA4-4381-429D-9BC7-436D55537E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0" y="6492873"/>
            <a:ext cx="12192000" cy="365125"/>
          </a:xfrm>
        </p:spPr>
        <p:txBody>
          <a:bodyPr/>
          <a:lstStyle/>
          <a:p>
            <a:r>
              <a:rPr kumimoji="1" lang="en-US" altLang="ja-JP" sz="1400">
                <a:latin typeface="Times New Roman" panose="02020603050405020304" pitchFamily="18" charset="0"/>
                <a:cs typeface="Times New Roman" panose="02020603050405020304" pitchFamily="18" charset="0"/>
              </a:rPr>
              <a:t>10th IDT WG2 Meeting</a:t>
            </a:r>
            <a:endParaRPr kumimoji="1" lang="ja-JP" altLang="en-US" sz="1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10D2D4D-D7E6-45C6-AC3E-ADD5E1652C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92874"/>
            <a:ext cx="2743200" cy="365125"/>
          </a:xfrm>
        </p:spPr>
        <p:txBody>
          <a:bodyPr/>
          <a:lstStyle/>
          <a:p>
            <a:fld id="{54F8205C-53F2-4FC3-AB38-4372D95CE470}" type="slidenum">
              <a:rPr kumimoji="1" lang="ja-JP" altLang="en-US" sz="1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fld>
            <a:endParaRPr kumimoji="1" lang="ja-JP" altLang="en-US" sz="1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タイトル 12">
            <a:extLst>
              <a:ext uri="{FF2B5EF4-FFF2-40B4-BE49-F238E27FC236}">
                <a16:creationId xmlns:a16="http://schemas.microsoft.com/office/drawing/2014/main" id="{CEC83AE3-835F-4C9A-8642-EF7C98B5B9C6}"/>
              </a:ext>
            </a:extLst>
          </p:cNvPr>
          <p:cNvSpPr txBox="1">
            <a:spLocks/>
          </p:cNvSpPr>
          <p:nvPr/>
        </p:nvSpPr>
        <p:spPr>
          <a:xfrm>
            <a:off x="-1" y="-1"/>
            <a:ext cx="12188825" cy="64795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ja-JP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International (internal) review on SRF technology</a:t>
            </a:r>
            <a:endParaRPr lang="ja-JP" altLang="en-US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99B7911E-4688-44B8-B494-A8297562ADD3}"/>
              </a:ext>
            </a:extLst>
          </p:cNvPr>
          <p:cNvSpPr txBox="1"/>
          <p:nvPr/>
        </p:nvSpPr>
        <p:spPr>
          <a:xfrm>
            <a:off x="859324" y="647952"/>
            <a:ext cx="10470174" cy="60016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ja-JP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Date/time: Feb. or Mar. (2~3 hours) after workshop of crab cavity (not fixed yet)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ja-JP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Organizer: IDT Executive Board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en-US" altLang="ja-JP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Reviewers: Three experts from three regions (Asia, America</a:t>
            </a:r>
            <a:r>
              <a:rPr lang="en-US" altLang="ja-JP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s,</a:t>
            </a:r>
            <a:r>
              <a:rPr kumimoji="1" lang="en-US" altLang="ja-JP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Europe)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en-US" altLang="ja-JP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Contents: Overview (Kirk)</a:t>
            </a:r>
          </a:p>
          <a:p>
            <a:r>
              <a:rPr lang="en-US" altLang="ja-JP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        WP-1 (FNAL)</a:t>
            </a:r>
          </a:p>
          <a:p>
            <a:r>
              <a:rPr kumimoji="1" lang="en-US" altLang="ja-JP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        WP-2 (Kirk)</a:t>
            </a:r>
          </a:p>
          <a:p>
            <a:r>
              <a:rPr lang="en-US" altLang="ja-JP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        WP-3 (UK, or US?</a:t>
            </a:r>
            <a:r>
              <a:rPr lang="ja-JP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ja-JP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Presenter to be discussed in the crab workshop)</a:t>
            </a:r>
            <a:endParaRPr kumimoji="1" lang="en-US" altLang="ja-JP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en-US" altLang="ja-JP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Timeslot is not fixed yet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en-US" altLang="ja-JP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Each talk </a:t>
            </a:r>
            <a:r>
              <a:rPr lang="en-US" altLang="ja-JP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has</a:t>
            </a:r>
            <a:r>
              <a:rPr kumimoji="1" lang="en-US" altLang="ja-JP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30 min incl. questions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en-US" altLang="ja-JP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Important points: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kumimoji="1" lang="en-US" altLang="ja-JP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Are there any items missing from the table of budget request?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ja-JP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Contents</a:t>
            </a:r>
            <a:r>
              <a:rPr kumimoji="1" lang="en-US" altLang="ja-JP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of WP-1, -2, and -3 are valid?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ja-JP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Only proposal will be presented, not recent status of R&amp;Ds</a:t>
            </a:r>
            <a:endParaRPr kumimoji="1" lang="en-US" altLang="ja-JP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ja-JP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Material concerns (background for each item should be presented):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kumimoji="1" lang="en-US" altLang="ja-JP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Recipe of surface treatment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ja-JP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Nb material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kumimoji="1" lang="en-US" altLang="ja-JP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Design of Tuner/Coupler/SCQ-Magnet</a:t>
            </a:r>
            <a:endParaRPr kumimoji="1" lang="ja-JP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432488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1064757-09F9-478C-A310-04889EFFCFE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0" y="6492875"/>
            <a:ext cx="2743200" cy="365125"/>
          </a:xfrm>
        </p:spPr>
        <p:txBody>
          <a:bodyPr/>
          <a:lstStyle/>
          <a:p>
            <a:r>
              <a:rPr kumimoji="1" lang="en-US" altLang="ja-JP" sz="1400">
                <a:latin typeface="Times New Roman" panose="02020603050405020304" pitchFamily="18" charset="0"/>
                <a:cs typeface="Times New Roman" panose="02020603050405020304" pitchFamily="18" charset="0"/>
              </a:rPr>
              <a:t>02/Feb/2021</a:t>
            </a:r>
            <a:endParaRPr kumimoji="1" lang="ja-JP" altLang="en-US" sz="1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DA1DDA4-4381-429D-9BC7-436D55537E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0" y="6492873"/>
            <a:ext cx="12192000" cy="365125"/>
          </a:xfrm>
        </p:spPr>
        <p:txBody>
          <a:bodyPr/>
          <a:lstStyle/>
          <a:p>
            <a:r>
              <a:rPr kumimoji="1" lang="en-US" altLang="ja-JP" sz="1400">
                <a:latin typeface="Times New Roman" panose="02020603050405020304" pitchFamily="18" charset="0"/>
                <a:cs typeface="Times New Roman" panose="02020603050405020304" pitchFamily="18" charset="0"/>
              </a:rPr>
              <a:t>10th IDT WG2 Meeting</a:t>
            </a:r>
            <a:endParaRPr kumimoji="1" lang="ja-JP" altLang="en-US" sz="1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10D2D4D-D7E6-45C6-AC3E-ADD5E1652C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92874"/>
            <a:ext cx="2743200" cy="365125"/>
          </a:xfrm>
        </p:spPr>
        <p:txBody>
          <a:bodyPr/>
          <a:lstStyle/>
          <a:p>
            <a:fld id="{54F8205C-53F2-4FC3-AB38-4372D95CE470}" type="slidenum">
              <a:rPr kumimoji="1" lang="ja-JP" altLang="en-US" sz="1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fld>
            <a:endParaRPr kumimoji="1" lang="ja-JP" altLang="en-US" sz="1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タイトル 12">
            <a:extLst>
              <a:ext uri="{FF2B5EF4-FFF2-40B4-BE49-F238E27FC236}">
                <a16:creationId xmlns:a16="http://schemas.microsoft.com/office/drawing/2014/main" id="{CEC83AE3-835F-4C9A-8642-EF7C98B5B9C6}"/>
              </a:ext>
            </a:extLst>
          </p:cNvPr>
          <p:cNvSpPr txBox="1">
            <a:spLocks/>
          </p:cNvSpPr>
          <p:nvPr/>
        </p:nvSpPr>
        <p:spPr>
          <a:xfrm>
            <a:off x="-1" y="-1"/>
            <a:ext cx="12188825" cy="85488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ja-JP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Progress of High-Pressure Gas Safety Act in Japan</a:t>
            </a:r>
            <a:endParaRPr lang="ja-JP" altLang="en-US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99B7911E-4688-44B8-B494-A8297562ADD3}"/>
              </a:ext>
            </a:extLst>
          </p:cNvPr>
          <p:cNvSpPr txBox="1"/>
          <p:nvPr/>
        </p:nvSpPr>
        <p:spPr>
          <a:xfrm>
            <a:off x="274248" y="1316171"/>
            <a:ext cx="11640326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ja-JP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Two categories in Japan (see next slide by </a:t>
            </a:r>
            <a:r>
              <a:rPr lang="en-US" altLang="ja-JP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Nakai</a:t>
            </a:r>
            <a:r>
              <a:rPr lang="en-US" altLang="ja-JP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-san)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ja-JP" sz="24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General High-Pressure Gas Safety (General HPGS) Ordinance (Regulations)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ja-JP" sz="24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Refrigeration Safety (RS) Ordinance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ja-JP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Current status of KEK as follows (due to historical reason since 1970’s)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kumimoji="1" lang="en-US" altLang="ja-JP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SC Magnet </a:t>
            </a:r>
            <a:r>
              <a:rPr lang="en-US" altLang="ja-JP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systems</a:t>
            </a:r>
            <a:r>
              <a:rPr kumimoji="1" lang="en-US" altLang="ja-JP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have (mostly) moved to the </a:t>
            </a:r>
            <a:r>
              <a:rPr kumimoji="1" lang="en-US" altLang="ja-JP" sz="24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RS </a:t>
            </a:r>
            <a:r>
              <a:rPr lang="en-US" altLang="ja-JP" sz="24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Ordinance</a:t>
            </a:r>
            <a:endParaRPr kumimoji="1" lang="en-US" altLang="ja-JP" sz="2400" b="1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ja-JP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SC Cavity (SRF) systems  have (mostly) stayed at the </a:t>
            </a:r>
            <a:r>
              <a:rPr lang="en-US" altLang="ja-JP" sz="24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General HPGS Ordinance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ja-JP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Recent</a:t>
            </a:r>
            <a:r>
              <a:rPr kumimoji="1" lang="en-US" altLang="ja-JP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advances</a:t>
            </a:r>
            <a:r>
              <a:rPr lang="en-US" altLang="ja-JP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in</a:t>
            </a:r>
            <a:r>
              <a:rPr kumimoji="1" lang="en-US" altLang="ja-JP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new SRF cavity/CM projects in Japan, as follows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ja-JP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RILAC </a:t>
            </a:r>
            <a:r>
              <a:rPr kumimoji="1" lang="en-US" altLang="ja-JP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SRF cavities </a:t>
            </a:r>
            <a:r>
              <a:rPr lang="en-US" altLang="ja-JP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@RIKEN with the </a:t>
            </a:r>
            <a:r>
              <a:rPr lang="en-US" altLang="ja-JP" sz="24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RS Ordinance </a:t>
            </a:r>
            <a:r>
              <a:rPr lang="en-US" altLang="ja-JP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→ in operation since 2020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kumimoji="1" lang="en-US" altLang="ja-JP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IFMIF </a:t>
            </a:r>
            <a:r>
              <a:rPr kumimoji="1" lang="ja-JP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1" lang="en-US" altLang="ja-JP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SRF cavities @</a:t>
            </a:r>
            <a:r>
              <a:rPr lang="en-US" altLang="ja-JP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QST with </a:t>
            </a:r>
            <a:r>
              <a:rPr lang="en-US" altLang="ja-JP" sz="24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RS Ordinance </a:t>
            </a:r>
            <a:r>
              <a:rPr lang="en-US" altLang="ja-JP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→ under construction</a:t>
            </a:r>
            <a:endParaRPr kumimoji="1" lang="ja-JP" alt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B0F80586-467F-4200-90A0-B4E051793085}"/>
              </a:ext>
            </a:extLst>
          </p:cNvPr>
          <p:cNvSpPr txBox="1"/>
          <p:nvPr/>
        </p:nvSpPr>
        <p:spPr>
          <a:xfrm>
            <a:off x="2037945" y="5104850"/>
            <a:ext cx="8112932" cy="1015663"/>
          </a:xfrm>
          <a:prstGeom prst="rect">
            <a:avLst/>
          </a:prstGeom>
          <a:solidFill>
            <a:srgbClr val="FFFFCC"/>
          </a:solidFill>
          <a:ln w="19050"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ja-JP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</a:t>
            </a:r>
            <a:r>
              <a:rPr kumimoji="1" lang="en-US" altLang="ja-JP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 </a:t>
            </a:r>
            <a:r>
              <a:rPr lang="en-US" altLang="ja-JP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are considering </a:t>
            </a:r>
            <a:r>
              <a:rPr kumimoji="1" lang="en-US" altLang="ja-JP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1" lang="en-US" altLang="ja-JP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en-US" altLang="ja-JP" sz="20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kumimoji="1" lang="en-US" altLang="ja-JP" sz="20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efrigeration </a:t>
            </a:r>
            <a:r>
              <a:rPr lang="en-US" altLang="ja-JP" sz="20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Safety Ordinance</a:t>
            </a:r>
            <a:r>
              <a:rPr kumimoji="1" lang="en-US" altLang="ja-JP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 is suitable for ILC</a:t>
            </a:r>
            <a:r>
              <a:rPr kumimoji="1" lang="en-US" altLang="ja-JP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instead of “General High Pressure Gas Safety Ordinance”!</a:t>
            </a:r>
          </a:p>
          <a:p>
            <a:r>
              <a:rPr kumimoji="1" lang="en-US" altLang="ja-JP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(See more explanation following</a:t>
            </a:r>
            <a:r>
              <a:rPr lang="en-US" altLang="ja-JP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kumimoji="1" lang="ja-JP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228838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DA1DDA4-4381-429D-9BC7-436D55537E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0" y="6492873"/>
            <a:ext cx="12192000" cy="365125"/>
          </a:xfrm>
        </p:spPr>
        <p:txBody>
          <a:bodyPr/>
          <a:lstStyle/>
          <a:p>
            <a:r>
              <a:rPr kumimoji="1" lang="en-US" altLang="ja-JP" sz="1400">
                <a:latin typeface="Times New Roman" panose="02020603050405020304" pitchFamily="18" charset="0"/>
                <a:cs typeface="Times New Roman" panose="02020603050405020304" pitchFamily="18" charset="0"/>
              </a:rPr>
              <a:t>10th IDT WG2 Meeting</a:t>
            </a:r>
            <a:endParaRPr kumimoji="1" lang="ja-JP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図 7">
            <a:extLst>
              <a:ext uri="{FF2B5EF4-FFF2-40B4-BE49-F238E27FC236}">
                <a16:creationId xmlns:a16="http://schemas.microsoft.com/office/drawing/2014/main" id="{7A009FA6-BF58-4981-8924-A516B6E3ED56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28"/>
            <a:ext cx="12192000" cy="6857143"/>
          </a:xfrm>
          <a:prstGeom prst="rect">
            <a:avLst/>
          </a:prstGeom>
        </p:spPr>
      </p:pic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1064757-09F9-478C-A310-04889EFFCFE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0" y="6492875"/>
            <a:ext cx="2743200" cy="365125"/>
          </a:xfrm>
        </p:spPr>
        <p:txBody>
          <a:bodyPr/>
          <a:lstStyle/>
          <a:p>
            <a:r>
              <a:rPr kumimoji="1" lang="en-US" altLang="ja-JP" sz="1400">
                <a:latin typeface="Times New Roman" panose="02020603050405020304" pitchFamily="18" charset="0"/>
                <a:cs typeface="Times New Roman" panose="02020603050405020304" pitchFamily="18" charset="0"/>
              </a:rPr>
              <a:t>02/Feb/2021</a:t>
            </a:r>
            <a:endParaRPr kumimoji="1" lang="ja-JP" altLang="en-US" sz="1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10D2D4D-D7E6-45C6-AC3E-ADD5E1652C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92874"/>
            <a:ext cx="2743200" cy="365125"/>
          </a:xfrm>
        </p:spPr>
        <p:txBody>
          <a:bodyPr/>
          <a:lstStyle/>
          <a:p>
            <a:fld id="{54F8205C-53F2-4FC3-AB38-4372D95CE470}" type="slidenum">
              <a:rPr kumimoji="1" lang="ja-JP" altLang="en-US" sz="1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fld>
            <a:endParaRPr kumimoji="1" lang="ja-JP" altLang="en-US" sz="1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5283311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図 25" descr="COI-Assembly-hall_V11-e-simple.PNG">
            <a:extLst>
              <a:ext uri="{FF2B5EF4-FFF2-40B4-BE49-F238E27FC236}">
                <a16:creationId xmlns:a16="http://schemas.microsoft.com/office/drawing/2014/main" id="{E6A69ACF-D6F6-DF4F-9B34-09370A1F1E6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1597" t="21635" r="3400" b="32675"/>
          <a:stretch/>
        </p:blipFill>
        <p:spPr>
          <a:xfrm>
            <a:off x="6240193" y="1821426"/>
            <a:ext cx="5767777" cy="2457469"/>
          </a:xfrm>
          <a:prstGeom prst="rect">
            <a:avLst/>
          </a:prstGeom>
          <a:ln>
            <a:solidFill>
              <a:schemeClr val="accent5">
                <a:lumMod val="20000"/>
                <a:lumOff val="80000"/>
              </a:schemeClr>
            </a:solidFill>
          </a:ln>
        </p:spPr>
      </p:pic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1064757-09F9-478C-A310-04889EFFCFE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0" y="6492875"/>
            <a:ext cx="2743200" cy="365125"/>
          </a:xfrm>
        </p:spPr>
        <p:txBody>
          <a:bodyPr/>
          <a:lstStyle/>
          <a:p>
            <a:r>
              <a:rPr kumimoji="1" lang="en-US" altLang="ja-JP" sz="1400">
                <a:latin typeface="Times New Roman" panose="02020603050405020304" pitchFamily="18" charset="0"/>
                <a:cs typeface="Times New Roman" panose="02020603050405020304" pitchFamily="18" charset="0"/>
              </a:rPr>
              <a:t>02/Feb/2021</a:t>
            </a:r>
            <a:endParaRPr kumimoji="1" lang="ja-JP" altLang="en-US" sz="1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DA1DDA4-4381-429D-9BC7-436D55537E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0" y="6492873"/>
            <a:ext cx="12192000" cy="365125"/>
          </a:xfrm>
        </p:spPr>
        <p:txBody>
          <a:bodyPr/>
          <a:lstStyle/>
          <a:p>
            <a:r>
              <a:rPr kumimoji="1" lang="en-US" altLang="ja-JP" sz="1400">
                <a:latin typeface="Times New Roman" panose="02020603050405020304" pitchFamily="18" charset="0"/>
                <a:cs typeface="Times New Roman" panose="02020603050405020304" pitchFamily="18" charset="0"/>
              </a:rPr>
              <a:t>10th IDT WG2 Meeting</a:t>
            </a:r>
            <a:endParaRPr kumimoji="1" lang="ja-JP" altLang="en-US" sz="1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10D2D4D-D7E6-45C6-AC3E-ADD5E1652C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92874"/>
            <a:ext cx="2743200" cy="365125"/>
          </a:xfrm>
        </p:spPr>
        <p:txBody>
          <a:bodyPr/>
          <a:lstStyle/>
          <a:p>
            <a:fld id="{54F8205C-53F2-4FC3-AB38-4372D95CE470}" type="slidenum">
              <a:rPr kumimoji="1" lang="ja-JP" altLang="en-US" sz="1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fld>
            <a:endParaRPr kumimoji="1" lang="ja-JP" altLang="en-US" sz="1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タイトル 3">
            <a:extLst>
              <a:ext uri="{FF2B5EF4-FFF2-40B4-BE49-F238E27FC236}">
                <a16:creationId xmlns:a16="http://schemas.microsoft.com/office/drawing/2014/main" id="{850D5FC9-CB1D-4272-A4EC-2DA6F400174D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12192000" cy="7196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ja-JP" sz="3600" dirty="0"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Schematic view of STF/COI in KEK (Current Status/Plan)</a:t>
            </a:r>
            <a:endParaRPr lang="ja-JP" altLang="en-US" sz="3600" dirty="0">
              <a:latin typeface="Times New Roman" panose="02020603050405020304" pitchFamily="18" charset="0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</p:txBody>
      </p:sp>
      <p:pic>
        <p:nvPicPr>
          <p:cNvPr id="19" name="図 18" descr="STF_floor_2012_for-Panel.PNG">
            <a:extLst>
              <a:ext uri="{FF2B5EF4-FFF2-40B4-BE49-F238E27FC236}">
                <a16:creationId xmlns:a16="http://schemas.microsoft.com/office/drawing/2014/main" id="{A7AF1F92-0D74-4620-85D5-A5A150A86C09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8079" y="870404"/>
            <a:ext cx="5699295" cy="3935047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pic>
        <p:nvPicPr>
          <p:cNvPr id="20" name="図 19" descr="STF_tunnel_2008.PNG">
            <a:extLst>
              <a:ext uri="{FF2B5EF4-FFF2-40B4-BE49-F238E27FC236}">
                <a16:creationId xmlns:a16="http://schemas.microsoft.com/office/drawing/2014/main" id="{A79FEC20-6CDB-4022-BCC7-8504FB2025B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3025" y="4989563"/>
            <a:ext cx="5694349" cy="1503308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sp>
        <p:nvSpPr>
          <p:cNvPr id="22" name="吹き出し: 角を丸めた四角形 21">
            <a:extLst>
              <a:ext uri="{FF2B5EF4-FFF2-40B4-BE49-F238E27FC236}">
                <a16:creationId xmlns:a16="http://schemas.microsoft.com/office/drawing/2014/main" id="{0C0A6319-A5B4-4538-B4D0-3BD75A4BA2A5}"/>
              </a:ext>
            </a:extLst>
          </p:cNvPr>
          <p:cNvSpPr/>
          <p:nvPr/>
        </p:nvSpPr>
        <p:spPr>
          <a:xfrm>
            <a:off x="8060001" y="996193"/>
            <a:ext cx="3095226" cy="719617"/>
          </a:xfrm>
          <a:prstGeom prst="wedgeRoundRectCallout">
            <a:avLst>
              <a:gd name="adj1" fmla="val 22582"/>
              <a:gd name="adj2" fmla="val 101120"/>
              <a:gd name="adj3" fmla="val 16667"/>
            </a:avLst>
          </a:prstGeom>
          <a:solidFill>
            <a:schemeClr val="bg1"/>
          </a:solidFill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dirty="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CM</a:t>
            </a:r>
            <a:r>
              <a:rPr lang="ja-JP" altLang="en-US" dirty="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 </a:t>
            </a:r>
            <a:r>
              <a:rPr lang="en-US" altLang="ja-JP" dirty="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test</a:t>
            </a:r>
            <a:r>
              <a:rPr lang="ja-JP" altLang="en-US" dirty="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 </a:t>
            </a:r>
            <a:r>
              <a:rPr lang="en-US" altLang="ja-JP" dirty="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cave</a:t>
            </a:r>
          </a:p>
          <a:p>
            <a:pPr algn="ctr"/>
            <a:r>
              <a:rPr kumimoji="1" lang="en-US" altLang="ja-JP" dirty="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(for WP-2 “CM transport”)</a:t>
            </a:r>
            <a:endParaRPr kumimoji="1" lang="ja-JP" altLang="en-US" dirty="0">
              <a:solidFill>
                <a:schemeClr val="tx1"/>
              </a:solidFill>
              <a:latin typeface="Times New Roman" panose="02020603050405020304" pitchFamily="18" charset="0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</p:txBody>
      </p:sp>
      <p:sp>
        <p:nvSpPr>
          <p:cNvPr id="23" name="正方形/長方形 22">
            <a:extLst>
              <a:ext uri="{FF2B5EF4-FFF2-40B4-BE49-F238E27FC236}">
                <a16:creationId xmlns:a16="http://schemas.microsoft.com/office/drawing/2014/main" id="{8C4D8BAD-EC41-44B7-BAA6-11CDDC997B97}"/>
              </a:ext>
            </a:extLst>
          </p:cNvPr>
          <p:cNvSpPr/>
          <p:nvPr/>
        </p:nvSpPr>
        <p:spPr>
          <a:xfrm>
            <a:off x="4659086" y="2928257"/>
            <a:ext cx="740227" cy="1006929"/>
          </a:xfrm>
          <a:prstGeom prst="rect">
            <a:avLst/>
          </a:prstGeom>
          <a:noFill/>
          <a:ln w="38100">
            <a:solidFill>
              <a:srgbClr val="99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4" name="正方形/長方形 23">
            <a:extLst>
              <a:ext uri="{FF2B5EF4-FFF2-40B4-BE49-F238E27FC236}">
                <a16:creationId xmlns:a16="http://schemas.microsoft.com/office/drawing/2014/main" id="{F242B682-E8F0-4A57-8845-0F73E4341B9F}"/>
              </a:ext>
            </a:extLst>
          </p:cNvPr>
          <p:cNvSpPr/>
          <p:nvPr/>
        </p:nvSpPr>
        <p:spPr>
          <a:xfrm>
            <a:off x="7217225" y="3644283"/>
            <a:ext cx="1447451" cy="581130"/>
          </a:xfrm>
          <a:prstGeom prst="rect">
            <a:avLst/>
          </a:prstGeom>
          <a:noFill/>
          <a:ln w="38100">
            <a:solidFill>
              <a:srgbClr val="99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25" name="直線コネクタ 24">
            <a:extLst>
              <a:ext uri="{FF2B5EF4-FFF2-40B4-BE49-F238E27FC236}">
                <a16:creationId xmlns:a16="http://schemas.microsoft.com/office/drawing/2014/main" id="{6F2D2CF3-6E8A-4F9E-AD75-0254CCFC9A6C}"/>
              </a:ext>
            </a:extLst>
          </p:cNvPr>
          <p:cNvCxnSpPr>
            <a:cxnSpLocks/>
            <a:stCxn id="17" idx="2"/>
            <a:endCxn id="5" idx="0"/>
          </p:cNvCxnSpPr>
          <p:nvPr/>
        </p:nvCxnSpPr>
        <p:spPr>
          <a:xfrm>
            <a:off x="6096000" y="719617"/>
            <a:ext cx="0" cy="5773256"/>
          </a:xfrm>
          <a:prstGeom prst="line">
            <a:avLst/>
          </a:prstGeom>
          <a:ln w="381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B6C796BF-3E40-4463-82F3-A0BCB5680C8A}"/>
              </a:ext>
            </a:extLst>
          </p:cNvPr>
          <p:cNvSpPr txBox="1"/>
          <p:nvPr/>
        </p:nvSpPr>
        <p:spPr>
          <a:xfrm>
            <a:off x="0" y="719617"/>
            <a:ext cx="1499128" cy="73866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>
            <a:solidFill>
              <a:schemeClr val="accent2"/>
            </a:solidFill>
          </a:ln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ja-JP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STF</a:t>
            </a:r>
          </a:p>
          <a:p>
            <a:pPr algn="ctr"/>
            <a:r>
              <a:rPr kumimoji="1"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(ground level)</a:t>
            </a:r>
            <a:endParaRPr kumimoji="1" lang="ja-JP" alt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2B3FB23C-B408-4306-952D-F613D2143426}"/>
              </a:ext>
            </a:extLst>
          </p:cNvPr>
          <p:cNvSpPr txBox="1"/>
          <p:nvPr/>
        </p:nvSpPr>
        <p:spPr>
          <a:xfrm>
            <a:off x="11398370" y="723218"/>
            <a:ext cx="715260" cy="46166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>
            <a:solidFill>
              <a:schemeClr val="accent2"/>
            </a:solidFill>
          </a:ln>
        </p:spPr>
        <p:txBody>
          <a:bodyPr wrap="none" rtlCol="0" anchor="ctr">
            <a:spAutoFit/>
          </a:bodyPr>
          <a:lstStyle/>
          <a:p>
            <a:pPr algn="ctr"/>
            <a:r>
              <a:rPr lang="en-US" altLang="ja-JP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COI</a:t>
            </a:r>
            <a:endParaRPr kumimoji="1" lang="ja-JP" alt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B8C61DAC-7376-4580-8B30-BAB32AD7A365}"/>
              </a:ext>
            </a:extLst>
          </p:cNvPr>
          <p:cNvSpPr txBox="1"/>
          <p:nvPr/>
        </p:nvSpPr>
        <p:spPr>
          <a:xfrm>
            <a:off x="121139" y="6067102"/>
            <a:ext cx="915636" cy="73866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>
            <a:solidFill>
              <a:schemeClr val="accent2"/>
            </a:solidFill>
          </a:ln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ja-JP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STF</a:t>
            </a:r>
          </a:p>
          <a:p>
            <a:pPr algn="ctr"/>
            <a:r>
              <a:rPr kumimoji="1"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(tunnel)</a:t>
            </a:r>
            <a:endParaRPr kumimoji="1" lang="ja-JP" alt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1" name="吹き出し: 角を丸めた四角形 30">
            <a:extLst>
              <a:ext uri="{FF2B5EF4-FFF2-40B4-BE49-F238E27FC236}">
                <a16:creationId xmlns:a16="http://schemas.microsoft.com/office/drawing/2014/main" id="{1963B67B-4349-446A-BCBC-C6EC50321F7A}"/>
              </a:ext>
            </a:extLst>
          </p:cNvPr>
          <p:cNvSpPr/>
          <p:nvPr/>
        </p:nvSpPr>
        <p:spPr>
          <a:xfrm>
            <a:off x="1615669" y="4757532"/>
            <a:ext cx="4624524" cy="365125"/>
          </a:xfrm>
          <a:prstGeom prst="wedgeRoundRectCallout">
            <a:avLst>
              <a:gd name="adj1" fmla="val 23838"/>
              <a:gd name="adj2" fmla="val -256302"/>
              <a:gd name="adj3" fmla="val 16667"/>
            </a:avLst>
          </a:prstGeom>
          <a:solidFill>
            <a:schemeClr val="bg1"/>
          </a:solidFill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>
                <a:solidFill>
                  <a:srgbClr val="0000FF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Genera</a:t>
            </a:r>
            <a:r>
              <a:rPr lang="en-US" altLang="ja-JP" dirty="0">
                <a:solidFill>
                  <a:srgbClr val="0000FF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l High Pressure Gas Safety Ordinance</a:t>
            </a:r>
            <a:endParaRPr kumimoji="1" lang="ja-JP" altLang="en-US" dirty="0">
              <a:solidFill>
                <a:srgbClr val="0000FF"/>
              </a:solidFill>
              <a:latin typeface="Times New Roman" panose="02020603050405020304" pitchFamily="18" charset="0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</p:txBody>
      </p:sp>
      <p:sp>
        <p:nvSpPr>
          <p:cNvPr id="32" name="吹き出し: 角を丸めた四角形 31">
            <a:extLst>
              <a:ext uri="{FF2B5EF4-FFF2-40B4-BE49-F238E27FC236}">
                <a16:creationId xmlns:a16="http://schemas.microsoft.com/office/drawing/2014/main" id="{E5812D15-C595-4C0C-A733-79F834A02636}"/>
              </a:ext>
            </a:extLst>
          </p:cNvPr>
          <p:cNvSpPr/>
          <p:nvPr/>
        </p:nvSpPr>
        <p:spPr>
          <a:xfrm>
            <a:off x="6496673" y="4940095"/>
            <a:ext cx="5402302" cy="881217"/>
          </a:xfrm>
          <a:prstGeom prst="wedgeRoundRectCallout">
            <a:avLst>
              <a:gd name="adj1" fmla="val -20889"/>
              <a:gd name="adj2" fmla="val -123648"/>
              <a:gd name="adj3" fmla="val 16667"/>
            </a:avLst>
          </a:prstGeom>
          <a:solidFill>
            <a:schemeClr val="bg1"/>
          </a:solidFill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en-US" altLang="ja-JP" dirty="0">
                <a:solidFill>
                  <a:srgbClr val="0000FF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Genera</a:t>
            </a:r>
            <a:r>
              <a:rPr lang="en-US" altLang="ja-JP" dirty="0">
                <a:solidFill>
                  <a:srgbClr val="0000FF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l High Pressure Gas Safety Ordinance</a:t>
            </a:r>
            <a:r>
              <a:rPr lang="en-US" altLang="ja-JP" dirty="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, currently, and a possibility to convert to Refrigeration Safety Ordinance to be investigated. </a:t>
            </a:r>
          </a:p>
        </p:txBody>
      </p:sp>
    </p:spTree>
    <p:extLst>
      <p:ext uri="{BB962C8B-B14F-4D97-AF65-F5344CB8AC3E}">
        <p14:creationId xmlns:p14="http://schemas.microsoft.com/office/powerpoint/2010/main" val="111180467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1064757-09F9-478C-A310-04889EFFCFE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0" y="6492875"/>
            <a:ext cx="2743200" cy="365125"/>
          </a:xfrm>
        </p:spPr>
        <p:txBody>
          <a:bodyPr/>
          <a:lstStyle/>
          <a:p>
            <a:r>
              <a:rPr kumimoji="1" lang="en-US" altLang="ja-JP" sz="1400">
                <a:latin typeface="Times New Roman" panose="02020603050405020304" pitchFamily="18" charset="0"/>
                <a:cs typeface="Times New Roman" panose="02020603050405020304" pitchFamily="18" charset="0"/>
              </a:rPr>
              <a:t>02/Feb/2021</a:t>
            </a:r>
            <a:endParaRPr kumimoji="1" lang="ja-JP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DA1DDA4-4381-429D-9BC7-436D55537E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0" y="6492873"/>
            <a:ext cx="12192000" cy="365125"/>
          </a:xfrm>
        </p:spPr>
        <p:txBody>
          <a:bodyPr/>
          <a:lstStyle/>
          <a:p>
            <a:r>
              <a:rPr kumimoji="1" lang="en-US" altLang="ja-JP" sz="1400">
                <a:latin typeface="Times New Roman" panose="02020603050405020304" pitchFamily="18" charset="0"/>
                <a:cs typeface="Times New Roman" panose="02020603050405020304" pitchFamily="18" charset="0"/>
              </a:rPr>
              <a:t>10th IDT WG2 Meeting</a:t>
            </a:r>
            <a:endParaRPr kumimoji="1" lang="ja-JP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10D2D4D-D7E6-45C6-AC3E-ADD5E1652C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92874"/>
            <a:ext cx="2743200" cy="365125"/>
          </a:xfrm>
        </p:spPr>
        <p:txBody>
          <a:bodyPr/>
          <a:lstStyle/>
          <a:p>
            <a:fld id="{54F8205C-53F2-4FC3-AB38-4372D95CE470}" type="slidenum">
              <a:rPr kumimoji="1" lang="ja-JP" altLang="en-US" sz="1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8</a:t>
            </a:fld>
            <a:endParaRPr kumimoji="1" lang="ja-JP" altLang="en-US" sz="1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8" name="表 8">
            <a:extLst>
              <a:ext uri="{FF2B5EF4-FFF2-40B4-BE49-F238E27FC236}">
                <a16:creationId xmlns:a16="http://schemas.microsoft.com/office/drawing/2014/main" id="{5F34F4E5-A655-4FBE-A719-FF52F17E969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11355445"/>
              </p:ext>
            </p:extLst>
          </p:nvPr>
        </p:nvGraphicFramePr>
        <p:xfrm>
          <a:off x="2" y="670014"/>
          <a:ext cx="12191998" cy="52120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71307">
                  <a:extLst>
                    <a:ext uri="{9D8B030D-6E8A-4147-A177-3AD203B41FA5}">
                      <a16:colId xmlns:a16="http://schemas.microsoft.com/office/drawing/2014/main" val="2874742148"/>
                    </a:ext>
                  </a:extLst>
                </a:gridCol>
                <a:gridCol w="1612374">
                  <a:extLst>
                    <a:ext uri="{9D8B030D-6E8A-4147-A177-3AD203B41FA5}">
                      <a16:colId xmlns:a16="http://schemas.microsoft.com/office/drawing/2014/main" val="3544904016"/>
                    </a:ext>
                  </a:extLst>
                </a:gridCol>
                <a:gridCol w="9508317">
                  <a:extLst>
                    <a:ext uri="{9D8B030D-6E8A-4147-A177-3AD203B41FA5}">
                      <a16:colId xmlns:a16="http://schemas.microsoft.com/office/drawing/2014/main" val="1262205968"/>
                    </a:ext>
                  </a:extLst>
                </a:gridCol>
              </a:tblGrid>
              <a:tr h="25170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Meeting #</a:t>
                      </a:r>
                      <a:endParaRPr kumimoji="1" lang="ja-JP" altLang="en-US" sz="16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Date</a:t>
                      </a:r>
                      <a:endParaRPr kumimoji="1" lang="ja-JP" altLang="en-US" sz="16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Contents</a:t>
                      </a:r>
                      <a:endParaRPr kumimoji="1" lang="ja-JP" altLang="en-US" sz="16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12549950"/>
                  </a:ext>
                </a:extLst>
              </a:tr>
              <a:tr h="226530">
                <a:tc>
                  <a:txBody>
                    <a:bodyPr/>
                    <a:lstStyle/>
                    <a:p>
                      <a:pPr algn="ctr"/>
                      <a:endParaRPr kumimoji="1" lang="ja-JP" alt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8/Jan</a:t>
                      </a:r>
                      <a:endParaRPr kumimoji="1" lang="ja-JP" alt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Submission of budget request to EB</a:t>
                      </a:r>
                      <a:endParaRPr kumimoji="1" lang="ja-JP" alt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89174189"/>
                  </a:ext>
                </a:extLst>
              </a:tr>
              <a:tr h="22653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endParaRPr kumimoji="1" lang="ja-JP" alt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12/Jan</a:t>
                      </a:r>
                      <a:endParaRPr kumimoji="1" lang="ja-JP" alt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International review, Explanation on cost estimation, Discussions</a:t>
                      </a:r>
                      <a:r>
                        <a:rPr kumimoji="1" lang="en-US" altLang="ja-JP" sz="1400" baseline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on c</a:t>
                      </a:r>
                      <a:r>
                        <a:rPr kumimoji="1" lang="en-US" altLang="ja-JP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rab cavity workshop plan</a:t>
                      </a:r>
                      <a:endParaRPr kumimoji="1" lang="ja-JP" alt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70315989"/>
                  </a:ext>
                </a:extLst>
              </a:tr>
              <a:tr h="226530">
                <a:tc>
                  <a:txBody>
                    <a:bodyPr/>
                    <a:lstStyle/>
                    <a:p>
                      <a:pPr algn="ctr"/>
                      <a:endParaRPr kumimoji="1" lang="ja-JP" alt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b="1" dirty="0">
                          <a:solidFill>
                            <a:srgbClr val="00B0F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19~21/Jan</a:t>
                      </a:r>
                      <a:endParaRPr kumimoji="1" lang="ja-JP" altLang="en-US" sz="1400" b="1" dirty="0">
                        <a:solidFill>
                          <a:srgbClr val="00B0F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b="1" dirty="0">
                          <a:solidFill>
                            <a:srgbClr val="00B0F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TTC meeting 2021 on virtual</a:t>
                      </a:r>
                      <a:endParaRPr kumimoji="1" lang="ja-JP" altLang="en-US" sz="1400" b="1" dirty="0">
                        <a:solidFill>
                          <a:srgbClr val="00B0F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68669069"/>
                  </a:ext>
                </a:extLst>
              </a:tr>
              <a:tr h="22653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  <a:endParaRPr kumimoji="1" lang="ja-JP" alt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26/Jan</a:t>
                      </a:r>
                      <a:endParaRPr kumimoji="1" lang="ja-JP" alt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Discussions</a:t>
                      </a:r>
                      <a:r>
                        <a:rPr kumimoji="1" lang="en-US" altLang="ja-JP" sz="1400" baseline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on c</a:t>
                      </a:r>
                      <a:r>
                        <a:rPr kumimoji="1" lang="en-US" altLang="ja-JP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rab cavity workshop plan, technical preparation document, international review, HPG safety act in Japan</a:t>
                      </a:r>
                      <a:endParaRPr kumimoji="1" lang="ja-JP" alt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41294765"/>
                  </a:ext>
                </a:extLst>
              </a:tr>
              <a:tr h="22653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endParaRPr kumimoji="1" lang="ja-JP" alt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9/Feb</a:t>
                      </a:r>
                      <a:endParaRPr kumimoji="1" lang="ja-JP" alt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12698791"/>
                  </a:ext>
                </a:extLst>
              </a:tr>
              <a:tr h="226530">
                <a:tc>
                  <a:txBody>
                    <a:bodyPr/>
                    <a:lstStyle/>
                    <a:p>
                      <a:pPr algn="ctr"/>
                      <a:endParaRPr kumimoji="1" lang="ja-JP" alt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b="1" dirty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18/Feb</a:t>
                      </a:r>
                      <a:endParaRPr kumimoji="1" lang="ja-JP" altLang="en-US" sz="1400" b="1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b="1" dirty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Crab cavity workshop</a:t>
                      </a:r>
                      <a:endParaRPr kumimoji="1" lang="ja-JP" altLang="en-US" sz="1400" b="1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36474131"/>
                  </a:ext>
                </a:extLst>
              </a:tr>
              <a:tr h="22653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</a:t>
                      </a:r>
                      <a:endParaRPr kumimoji="1" lang="ja-JP" alt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23/Feb</a:t>
                      </a:r>
                      <a:endParaRPr kumimoji="1" lang="ja-JP" alt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26475589"/>
                  </a:ext>
                </a:extLst>
              </a:tr>
              <a:tr h="226530">
                <a:tc>
                  <a:txBody>
                    <a:bodyPr/>
                    <a:lstStyle/>
                    <a:p>
                      <a:pPr algn="ctr"/>
                      <a:endParaRPr kumimoji="1" lang="ja-JP" alt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Feb or Mar</a:t>
                      </a:r>
                      <a:endParaRPr kumimoji="1" lang="ja-JP" alt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b="1" dirty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International review on SRF, BDS, Sources</a:t>
                      </a:r>
                      <a:endParaRPr kumimoji="1" lang="ja-JP" altLang="en-US" sz="1400" b="1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96069102"/>
                  </a:ext>
                </a:extLst>
              </a:tr>
              <a:tr h="22653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</a:t>
                      </a:r>
                      <a:endParaRPr kumimoji="1" lang="ja-JP" alt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9/Mar</a:t>
                      </a:r>
                      <a:endParaRPr kumimoji="1" lang="ja-JP" alt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87567692"/>
                  </a:ext>
                </a:extLst>
              </a:tr>
              <a:tr h="226530">
                <a:tc>
                  <a:txBody>
                    <a:bodyPr/>
                    <a:lstStyle/>
                    <a:p>
                      <a:pPr algn="ctr"/>
                      <a:endParaRPr kumimoji="1" lang="ja-JP" alt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b="1" dirty="0">
                          <a:solidFill>
                            <a:srgbClr val="00B0F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15~18/Mar</a:t>
                      </a:r>
                      <a:endParaRPr kumimoji="1" lang="ja-JP" altLang="en-US" sz="1400" b="1" dirty="0">
                        <a:solidFill>
                          <a:srgbClr val="00B0F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b="1" dirty="0">
                          <a:solidFill>
                            <a:srgbClr val="00B0F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9th International Workshop on "Thin films applied to Superconducting RF: Pushing the limits of RF Superconductivity"</a:t>
                      </a:r>
                      <a:endParaRPr kumimoji="1" lang="ja-JP" altLang="en-US" sz="1400" b="1" dirty="0">
                        <a:solidFill>
                          <a:srgbClr val="00B0F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44949314"/>
                  </a:ext>
                </a:extLst>
              </a:tr>
              <a:tr h="226530">
                <a:tc>
                  <a:txBody>
                    <a:bodyPr/>
                    <a:lstStyle/>
                    <a:p>
                      <a:pPr algn="ctr"/>
                      <a:endParaRPr kumimoji="1" lang="ja-JP" alt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b="1" dirty="0">
                          <a:solidFill>
                            <a:srgbClr val="00B0F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15~19/Mar</a:t>
                      </a:r>
                      <a:endParaRPr kumimoji="1" lang="ja-JP" altLang="en-US" sz="1400" b="1" dirty="0">
                        <a:solidFill>
                          <a:srgbClr val="00B0F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b="1" dirty="0">
                          <a:solidFill>
                            <a:srgbClr val="00B0F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LCWS 2021 on virtual hosted by Europe</a:t>
                      </a:r>
                      <a:endParaRPr kumimoji="1" lang="ja-JP" altLang="en-US" sz="1400" b="1" dirty="0">
                        <a:solidFill>
                          <a:srgbClr val="00B0F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33100668"/>
                  </a:ext>
                </a:extLst>
              </a:tr>
              <a:tr h="22653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</a:t>
                      </a:r>
                      <a:endParaRPr kumimoji="1" lang="ja-JP" alt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23/Mar</a:t>
                      </a:r>
                      <a:endParaRPr kumimoji="1" lang="ja-JP" alt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01943168"/>
                  </a:ext>
                </a:extLst>
              </a:tr>
              <a:tr h="226530">
                <a:tc>
                  <a:txBody>
                    <a:bodyPr/>
                    <a:lstStyle/>
                    <a:p>
                      <a:pPr algn="ctr"/>
                      <a:endParaRPr kumimoji="1" lang="ja-JP" alt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Preparation for MOU between/among laboratories</a:t>
                      </a:r>
                      <a:endParaRPr kumimoji="1" lang="ja-JP" alt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15791430"/>
                  </a:ext>
                </a:extLst>
              </a:tr>
              <a:tr h="226530">
                <a:tc>
                  <a:txBody>
                    <a:bodyPr/>
                    <a:lstStyle/>
                    <a:p>
                      <a:pPr algn="ctr"/>
                      <a:endParaRPr kumimoji="1" lang="ja-JP" alt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Jun~Jul</a:t>
                      </a:r>
                      <a:endParaRPr kumimoji="1" lang="ja-JP" alt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Submission of budget request to MEXT, in case of Japan</a:t>
                      </a:r>
                      <a:endParaRPr kumimoji="1" lang="ja-JP" alt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76544966"/>
                  </a:ext>
                </a:extLst>
              </a:tr>
              <a:tr h="226530">
                <a:tc>
                  <a:txBody>
                    <a:bodyPr/>
                    <a:lstStyle/>
                    <a:p>
                      <a:pPr algn="ctr"/>
                      <a:endParaRPr kumimoji="1" lang="ja-JP" alt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b="1" dirty="0">
                          <a:solidFill>
                            <a:srgbClr val="00B0F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28/Jun~2/Jul</a:t>
                      </a:r>
                      <a:endParaRPr kumimoji="1" lang="ja-JP" altLang="en-US" sz="1400" b="1" dirty="0">
                        <a:solidFill>
                          <a:srgbClr val="00B0F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b="1" dirty="0">
                          <a:solidFill>
                            <a:srgbClr val="00B0F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SRF 2021 on virtual</a:t>
                      </a:r>
                      <a:endParaRPr kumimoji="1" lang="ja-JP" altLang="en-US" sz="1400" b="1" dirty="0">
                        <a:solidFill>
                          <a:srgbClr val="00B0F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64151383"/>
                  </a:ext>
                </a:extLst>
              </a:tr>
              <a:tr h="226530">
                <a:tc>
                  <a:txBody>
                    <a:bodyPr/>
                    <a:lstStyle/>
                    <a:p>
                      <a:pPr algn="ctr"/>
                      <a:endParaRPr kumimoji="1" lang="ja-JP" alt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b="1" dirty="0">
                          <a:solidFill>
                            <a:srgbClr val="00B0F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26~29/Oct</a:t>
                      </a:r>
                      <a:endParaRPr kumimoji="1" lang="ja-JP" altLang="en-US" sz="1400" b="1" dirty="0">
                        <a:solidFill>
                          <a:srgbClr val="00B0F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b="1" dirty="0">
                          <a:solidFill>
                            <a:srgbClr val="00B0F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International conference related to ILC on virtual hosted by Japan (True name is not fixed yet!)</a:t>
                      </a:r>
                      <a:endParaRPr kumimoji="1" lang="ja-JP" altLang="en-US" sz="1400" b="1" dirty="0">
                        <a:solidFill>
                          <a:srgbClr val="00B0F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24420783"/>
                  </a:ext>
                </a:extLst>
              </a:tr>
            </a:tbl>
          </a:graphicData>
        </a:graphic>
      </p:graphicFrame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443E903F-4F10-4164-97E1-904CF40718FC}"/>
              </a:ext>
            </a:extLst>
          </p:cNvPr>
          <p:cNvSpPr txBox="1"/>
          <p:nvPr/>
        </p:nvSpPr>
        <p:spPr>
          <a:xfrm>
            <a:off x="1" y="0"/>
            <a:ext cx="12191999" cy="5847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altLang="ja-JP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Schedule of SRF (incl. crab) subgroup meeting in IDT/WG2</a:t>
            </a:r>
            <a:endParaRPr kumimoji="1" lang="ja-JP" alt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2814478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5EE8B07B-B005-4579-947C-D796D085AF61}"/>
              </a:ext>
            </a:extLst>
          </p:cNvPr>
          <p:cNvSpPr txBox="1"/>
          <p:nvPr/>
        </p:nvSpPr>
        <p:spPr>
          <a:xfrm>
            <a:off x="0" y="586811"/>
            <a:ext cx="12191999" cy="41857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l"/>
            </a:pPr>
            <a:r>
              <a:rPr lang="en-US" altLang="ja-JP" sz="1400" dirty="0"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Crab cavity workshop</a:t>
            </a:r>
          </a:p>
          <a:p>
            <a:pPr marL="742950" lvl="1" indent="-285750">
              <a:buFont typeface="Wingdings" panose="05000000000000000000" pitchFamily="2" charset="2"/>
              <a:buChar char="l"/>
            </a:pPr>
            <a:r>
              <a:rPr lang="en-US" altLang="ja-JP" sz="1400" dirty="0"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The workshop date is fixed on 18/Feb</a:t>
            </a:r>
          </a:p>
          <a:p>
            <a:pPr marL="742950" lvl="1" indent="-285750">
              <a:buFont typeface="Wingdings" panose="05000000000000000000" pitchFamily="2" charset="2"/>
              <a:buChar char="l"/>
            </a:pPr>
            <a:r>
              <a:rPr lang="en-US" altLang="ja-JP" sz="1400" dirty="0"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All speakers agreed to join and present their proposals</a:t>
            </a:r>
          </a:p>
          <a:p>
            <a:pPr marL="285750" indent="-285750">
              <a:buFont typeface="Wingdings" panose="05000000000000000000" pitchFamily="2" charset="2"/>
              <a:buChar char="l"/>
            </a:pPr>
            <a:r>
              <a:rPr lang="en-US" altLang="ja-JP" sz="1400" dirty="0"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Technical preparation document</a:t>
            </a:r>
          </a:p>
          <a:p>
            <a:pPr marL="742950" lvl="1" indent="-285750">
              <a:buFont typeface="Wingdings" panose="05000000000000000000" pitchFamily="2" charset="2"/>
              <a:buChar char="l"/>
            </a:pPr>
            <a:r>
              <a:rPr lang="en-US" altLang="ja-JP" sz="1400" dirty="0"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The document is separated into public part and confidential part</a:t>
            </a:r>
          </a:p>
          <a:p>
            <a:pPr marL="742950" lvl="1" indent="-285750">
              <a:buFont typeface="Wingdings" panose="05000000000000000000" pitchFamily="2" charset="2"/>
              <a:buChar char="l"/>
            </a:pPr>
            <a:r>
              <a:rPr lang="en-US" altLang="ja-JP" sz="1400" dirty="0"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Cost/FTE-</a:t>
            </a:r>
            <a:r>
              <a:rPr lang="en-US" altLang="ja-JP" sz="1400" dirty="0" err="1"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yr</a:t>
            </a:r>
            <a:r>
              <a:rPr lang="en-US" altLang="ja-JP" sz="1400" dirty="0"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/Participating labs. are included in the confidential as appendix</a:t>
            </a:r>
          </a:p>
          <a:p>
            <a:pPr marL="742950" lvl="1" indent="-285750">
              <a:buFont typeface="Wingdings" panose="05000000000000000000" pitchFamily="2" charset="2"/>
              <a:buChar char="l"/>
            </a:pPr>
            <a:r>
              <a:rPr lang="en-US" altLang="ja-JP" sz="1400" dirty="0"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Cost estimation is committed? Authorized by DG?</a:t>
            </a:r>
          </a:p>
          <a:p>
            <a:pPr marL="742950" lvl="1" indent="-285750">
              <a:buFont typeface="Wingdings" panose="05000000000000000000" pitchFamily="2" charset="2"/>
              <a:buChar char="l"/>
            </a:pPr>
            <a:r>
              <a:rPr lang="en-US" altLang="ja-JP" sz="1400" dirty="0"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At international review, cost estimation will be reviewed. First of all, this has to be done by bottom-up scheme.</a:t>
            </a:r>
          </a:p>
          <a:p>
            <a:pPr marL="742950" lvl="1" indent="-285750">
              <a:buFont typeface="Wingdings" panose="05000000000000000000" pitchFamily="2" charset="2"/>
              <a:buChar char="l"/>
            </a:pPr>
            <a:r>
              <a:rPr lang="en-US" altLang="ja-JP" sz="1400" dirty="0"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In Europe, the situation to get budget is too complicated. Negotiation should be done each by each country.</a:t>
            </a:r>
          </a:p>
          <a:p>
            <a:pPr marL="742950" lvl="1" indent="-285750">
              <a:buFont typeface="Wingdings" panose="05000000000000000000" pitchFamily="2" charset="2"/>
              <a:buChar char="l"/>
            </a:pPr>
            <a:r>
              <a:rPr lang="en-US" altLang="ja-JP" sz="1400" dirty="0"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In this document, general cost/FTE-</a:t>
            </a:r>
            <a:r>
              <a:rPr lang="en-US" altLang="ja-JP" sz="1400" dirty="0" err="1"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yr</a:t>
            </a:r>
            <a:r>
              <a:rPr lang="en-US" altLang="ja-JP" sz="1400" dirty="0"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 are shown regardless of individual circumstances, but local cost is different at each region.</a:t>
            </a:r>
          </a:p>
          <a:p>
            <a:pPr marL="285750" indent="-285750">
              <a:buFont typeface="Wingdings" panose="05000000000000000000" pitchFamily="2" charset="2"/>
              <a:buChar char="l"/>
            </a:pPr>
            <a:r>
              <a:rPr lang="en-US" altLang="ja-JP" sz="1400" dirty="0"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International review</a:t>
            </a:r>
          </a:p>
          <a:p>
            <a:pPr marL="742950" lvl="1" indent="-285750">
              <a:buFont typeface="Wingdings" panose="05000000000000000000" pitchFamily="2" charset="2"/>
              <a:buChar char="l"/>
            </a:pPr>
            <a:r>
              <a:rPr lang="en-US" altLang="ja-JP" sz="1400" dirty="0"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The date is not fixed</a:t>
            </a:r>
          </a:p>
          <a:p>
            <a:pPr marL="742950" lvl="1" indent="-285750">
              <a:buFont typeface="Wingdings" panose="05000000000000000000" pitchFamily="2" charset="2"/>
              <a:buChar char="l"/>
            </a:pPr>
            <a:r>
              <a:rPr lang="en-US" altLang="ja-JP" sz="1400" dirty="0"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Presenter for WP-3 will be decided in the crab cavity workshop</a:t>
            </a:r>
          </a:p>
          <a:p>
            <a:pPr marL="285750" indent="-285750">
              <a:buFont typeface="Wingdings" panose="05000000000000000000" pitchFamily="2" charset="2"/>
              <a:buChar char="l"/>
            </a:pPr>
            <a:r>
              <a:rPr lang="en-US" altLang="ja-JP" sz="1400" dirty="0"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High pressure gas safety act in Japan</a:t>
            </a:r>
          </a:p>
          <a:p>
            <a:pPr marL="742950" lvl="1" indent="-285750">
              <a:buFont typeface="Wingdings" panose="05000000000000000000" pitchFamily="2" charset="2"/>
              <a:buChar char="l"/>
            </a:pPr>
            <a:r>
              <a:rPr lang="en-US" altLang="ja-JP" sz="1400" dirty="0"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Detailed presentation was given by Akira Yamamoto-san (</a:t>
            </a:r>
            <a:r>
              <a:rPr lang="en-US" altLang="ja-JP" sz="1400" dirty="0" err="1"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Nakai</a:t>
            </a:r>
            <a:r>
              <a:rPr lang="en-US" altLang="ja-JP" sz="1400" dirty="0"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-san’s slide is also useful to understand)</a:t>
            </a:r>
          </a:p>
          <a:p>
            <a:pPr marL="742950" lvl="1" indent="-285750">
              <a:buFont typeface="Wingdings" panose="05000000000000000000" pitchFamily="2" charset="2"/>
              <a:buChar char="l"/>
            </a:pPr>
            <a:r>
              <a:rPr lang="en-US" altLang="ja-JP" sz="1400" dirty="0"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When cavity/CM to transport to Japan is manufactured abroad, we (KEK/Abroad Labs or Company) need to visit to KHK (High-pressure gas authority of Japan) and local government (Ibaraki-ken, Iwate-ken and etc.) to discuss something “before production”. After their agreement to produce cavity/CM or construct SRF accelerator, we can start the production. We have to submit a lot of documents, drawings, inspection sheets, and etc. We need to get High-pressure gas safety act diploma (KEK can support instead of abroad labs.).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1064757-09F9-478C-A310-04889EFFCFE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0" y="6492875"/>
            <a:ext cx="2743200" cy="365125"/>
          </a:xfrm>
        </p:spPr>
        <p:txBody>
          <a:bodyPr/>
          <a:lstStyle/>
          <a:p>
            <a:r>
              <a:rPr kumimoji="1" lang="en-US" altLang="ja-JP" sz="1400">
                <a:latin typeface="Times New Roman" panose="02020603050405020304" pitchFamily="18" charset="0"/>
                <a:cs typeface="Times New Roman" panose="02020603050405020304" pitchFamily="18" charset="0"/>
              </a:rPr>
              <a:t>02/Feb/2021</a:t>
            </a:r>
            <a:endParaRPr kumimoji="1" lang="ja-JP" altLang="en-US" sz="1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DA1DDA4-4381-429D-9BC7-436D55537E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0" y="6492873"/>
            <a:ext cx="12192000" cy="365125"/>
          </a:xfrm>
        </p:spPr>
        <p:txBody>
          <a:bodyPr/>
          <a:lstStyle/>
          <a:p>
            <a:r>
              <a:rPr kumimoji="1" lang="en-US" altLang="ja-JP" sz="1400">
                <a:latin typeface="Times New Roman" panose="02020603050405020304" pitchFamily="18" charset="0"/>
                <a:cs typeface="Times New Roman" panose="02020603050405020304" pitchFamily="18" charset="0"/>
              </a:rPr>
              <a:t>10th IDT WG2 Meeting</a:t>
            </a:r>
            <a:endParaRPr kumimoji="1" lang="ja-JP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10D2D4D-D7E6-45C6-AC3E-ADD5E1652C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92874"/>
            <a:ext cx="2743200" cy="365125"/>
          </a:xfrm>
        </p:spPr>
        <p:txBody>
          <a:bodyPr/>
          <a:lstStyle/>
          <a:p>
            <a:fld id="{54F8205C-53F2-4FC3-AB38-4372D95CE470}" type="slidenum">
              <a:rPr kumimoji="1" lang="ja-JP" altLang="en-US" sz="1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9</a:t>
            </a:fld>
            <a:endParaRPr kumimoji="1" lang="ja-JP" altLang="en-US" sz="1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7D124D76-4137-485B-86FD-28C7F290CE1B}"/>
              </a:ext>
            </a:extLst>
          </p:cNvPr>
          <p:cNvSpPr txBox="1"/>
          <p:nvPr/>
        </p:nvSpPr>
        <p:spPr>
          <a:xfrm>
            <a:off x="1" y="15906"/>
            <a:ext cx="12191999" cy="58477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ja-JP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Questions/Discussions/Comments (memorandum) @9</a:t>
            </a:r>
            <a:r>
              <a:rPr lang="en-US" altLang="ja-JP" sz="32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</a:t>
            </a:r>
            <a:r>
              <a:rPr lang="en-US" altLang="ja-JP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meeting</a:t>
            </a:r>
            <a:endParaRPr kumimoji="1" lang="ja-JP" alt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A23CB239-DA4A-4AA7-9616-EA83038A9F07}"/>
              </a:ext>
            </a:extLst>
          </p:cNvPr>
          <p:cNvSpPr txBox="1"/>
          <p:nvPr/>
        </p:nvSpPr>
        <p:spPr>
          <a:xfrm>
            <a:off x="10029646" y="646331"/>
            <a:ext cx="1997535" cy="36933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12700">
            <a:solidFill>
              <a:srgbClr val="FF0000"/>
            </a:solidFill>
          </a:ln>
        </p:spPr>
        <p:txBody>
          <a:bodyPr wrap="none" rtlCol="0" anchor="ctr">
            <a:spAutoFit/>
          </a:bodyPr>
          <a:lstStyle/>
          <a:p>
            <a:pPr algn="ctr"/>
            <a:r>
              <a:rPr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Translation by Kirk</a:t>
            </a:r>
            <a:endParaRPr kumimoji="1" lang="ja-JP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9070611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47210</TotalTime>
  <Words>1374</Words>
  <Application>Microsoft Office PowerPoint</Application>
  <PresentationFormat>ワイド画面</PresentationFormat>
  <Paragraphs>166</Paragraphs>
  <Slides>9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9</vt:i4>
      </vt:variant>
    </vt:vector>
  </HeadingPairs>
  <TitlesOfParts>
    <vt:vector size="15" baseType="lpstr">
      <vt:lpstr>游ゴシック</vt:lpstr>
      <vt:lpstr>游ゴシック Light</vt:lpstr>
      <vt:lpstr>Arial</vt:lpstr>
      <vt:lpstr>Times New Roman</vt:lpstr>
      <vt:lpstr>Wingdings</vt:lpstr>
      <vt:lpstr>Office テーマ</vt:lpstr>
      <vt:lpstr>9th meeting of SRF subgroup in IDT/WG2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SRF group meeting of IDT/WG2</dc:title>
  <dc:creator>山本 康史</dc:creator>
  <cp:lastModifiedBy>山本 康史</cp:lastModifiedBy>
  <cp:revision>1378</cp:revision>
  <cp:lastPrinted>2020-11-23T15:37:09Z</cp:lastPrinted>
  <dcterms:created xsi:type="dcterms:W3CDTF">2020-09-27T07:10:37Z</dcterms:created>
  <dcterms:modified xsi:type="dcterms:W3CDTF">2021-02-01T09:37:03Z</dcterms:modified>
</cp:coreProperties>
</file>