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301" r:id="rId2"/>
    <p:sldId id="320" r:id="rId3"/>
    <p:sldId id="295" r:id="rId4"/>
    <p:sldId id="321" r:id="rId5"/>
    <p:sldId id="326" r:id="rId6"/>
    <p:sldId id="328" r:id="rId7"/>
    <p:sldId id="327" r:id="rId8"/>
    <p:sldId id="342" r:id="rId9"/>
    <p:sldId id="310" r:id="rId10"/>
    <p:sldId id="343" r:id="rId11"/>
    <p:sldId id="329" r:id="rId12"/>
    <p:sldId id="322" r:id="rId13"/>
    <p:sldId id="324" r:id="rId14"/>
    <p:sldId id="325" r:id="rId15"/>
    <p:sldId id="338" r:id="rId16"/>
    <p:sldId id="340" r:id="rId17"/>
    <p:sldId id="339" r:id="rId18"/>
    <p:sldId id="335" r:id="rId19"/>
    <p:sldId id="341" r:id="rId20"/>
    <p:sldId id="336" r:id="rId21"/>
    <p:sldId id="334" r:id="rId22"/>
    <p:sldId id="337" r:id="rId23"/>
    <p:sldId id="323" r:id="rId24"/>
    <p:sldId id="330" r:id="rId25"/>
    <p:sldId id="331" r:id="rId26"/>
    <p:sldId id="332" r:id="rId27"/>
    <p:sldId id="333" r:id="rId28"/>
    <p:sldId id="345" r:id="rId29"/>
    <p:sldId id="344" r:id="rId30"/>
    <p:sldId id="347" r:id="rId31"/>
    <p:sldId id="346" r:id="rId32"/>
    <p:sldId id="309" r:id="rId33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16">
          <p15:clr>
            <a:srgbClr val="A4A3A4"/>
          </p15:clr>
        </p15:guide>
        <p15:guide id="2" orient="horz" pos="167">
          <p15:clr>
            <a:srgbClr val="A4A3A4"/>
          </p15:clr>
        </p15:guide>
        <p15:guide id="3" orient="horz" pos="616">
          <p15:clr>
            <a:srgbClr val="A4A3A4"/>
          </p15:clr>
        </p15:guide>
        <p15:guide id="4" orient="horz" pos="2672">
          <p15:clr>
            <a:srgbClr val="A4A3A4"/>
          </p15:clr>
        </p15:guide>
        <p15:guide id="5" orient="horz" pos="1165">
          <p15:clr>
            <a:srgbClr val="A4A3A4"/>
          </p15:clr>
        </p15:guide>
        <p15:guide id="6" pos="5551">
          <p15:clr>
            <a:srgbClr val="A4A3A4"/>
          </p15:clr>
        </p15:guide>
        <p15:guide id="7" pos="1551">
          <p15:clr>
            <a:srgbClr val="A4A3A4"/>
          </p15:clr>
        </p15:guide>
        <p15:guide id="8" pos="4178">
          <p15:clr>
            <a:srgbClr val="A4A3A4"/>
          </p15:clr>
        </p15:guide>
        <p15:guide id="9" pos="2927">
          <p15:clr>
            <a:srgbClr val="A4A3A4"/>
          </p15:clr>
        </p15:guide>
        <p15:guide id="10" pos="2809">
          <p15:clr>
            <a:srgbClr val="A4A3A4"/>
          </p15:clr>
        </p15:guide>
        <p15:guide id="11" pos="178">
          <p15:clr>
            <a:srgbClr val="A4A3A4"/>
          </p15:clr>
        </p15:guide>
        <p15:guide id="12" pos="4299">
          <p15:clr>
            <a:srgbClr val="A4A3A4"/>
          </p15:clr>
        </p15:guide>
        <p15:guide id="13" pos="14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9900FF"/>
    <a:srgbClr val="FF0000"/>
    <a:srgbClr val="FFFFFF"/>
    <a:srgbClr val="FFCC66"/>
    <a:srgbClr val="FFFF99"/>
    <a:srgbClr val="FFFFCC"/>
    <a:srgbClr val="2AB4C2"/>
    <a:srgbClr val="00A5EB"/>
    <a:srgbClr val="D3E9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8" autoAdjust="0"/>
    <p:restoredTop sz="94374" autoAdjust="0"/>
  </p:normalViewPr>
  <p:slideViewPr>
    <p:cSldViewPr snapToGrid="0">
      <p:cViewPr varScale="1">
        <p:scale>
          <a:sx n="87" d="100"/>
          <a:sy n="87" d="100"/>
        </p:scale>
        <p:origin x="509" y="38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-1602" y="-90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image" Target="../media/image59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image" Target="../media/image4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36858A-39C2-4BA9-B2EA-2EBB3C5D7C04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03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3295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163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817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9752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446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4982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6330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260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141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0014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553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0898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787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1333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4734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647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9759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2539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2228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2483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9516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350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821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4595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31987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635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291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565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5622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8125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947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751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900113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8142" y="90011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900113" y="0"/>
            <a:ext cx="8219281" cy="900113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pic>
        <p:nvPicPr>
          <p:cNvPr id="402453" name="Picture 21" descr="HG_LOGO_70_ENG_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732094" y="6463378"/>
            <a:ext cx="7062531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 smtClean="0">
                <a:solidFill>
                  <a:schemeClr val="bg2"/>
                </a:solidFill>
              </a:rPr>
              <a:t>Wolfgang</a:t>
            </a:r>
            <a:r>
              <a:rPr lang="en-GB" sz="900" b="1" baseline="0" dirty="0" smtClean="0">
                <a:solidFill>
                  <a:schemeClr val="bg2"/>
                </a:solidFill>
              </a:rPr>
              <a:t> Lohmann</a:t>
            </a:r>
            <a:r>
              <a:rPr lang="en-GB" sz="900" dirty="0" smtClean="0">
                <a:solidFill>
                  <a:schemeClr val="bg2"/>
                </a:solidFill>
              </a:rPr>
              <a:t>  </a:t>
            </a:r>
            <a:r>
              <a:rPr lang="en-GB" sz="900" dirty="0">
                <a:solidFill>
                  <a:schemeClr val="bg2"/>
                </a:solidFill>
              </a:rPr>
              <a:t>| </a:t>
            </a:r>
            <a:r>
              <a:rPr lang="en-GB" sz="900" baseline="0" dirty="0" smtClean="0">
                <a:solidFill>
                  <a:schemeClr val="bg2"/>
                </a:solidFill>
              </a:rPr>
              <a:t> 02.07.2020 </a:t>
            </a:r>
            <a:r>
              <a:rPr lang="en-GB" sz="900" dirty="0" smtClean="0">
                <a:solidFill>
                  <a:schemeClr val="bg2"/>
                </a:solidFill>
              </a:rPr>
              <a:t>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ABA098E9-E6EE-44BF-9612-6777A6DF1330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‹Nr.›</a:t>
            </a:fld>
            <a:endParaRPr lang="en-GB" sz="9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340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80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03188"/>
            <a:ext cx="7912100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5" descr="CMSLogo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jpg"/><Relationship Id="rId5" Type="http://schemas.openxmlformats.org/officeDocument/2006/relationships/image" Target="../media/image20.e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6.emf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7.emf"/><Relationship Id="rId4" Type="http://schemas.openxmlformats.org/officeDocument/2006/relationships/oleObject" Target="../embeddings/oleObject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0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2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7.png"/><Relationship Id="rId5" Type="http://schemas.openxmlformats.org/officeDocument/2006/relationships/image" Target="../media/image44.emf"/><Relationship Id="rId10" Type="http://schemas.openxmlformats.org/officeDocument/2006/relationships/image" Target="../media/image46.emf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5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2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53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3" Type="http://schemas.openxmlformats.org/officeDocument/2006/relationships/notesSlide" Target="../notesSlides/notesSlide26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8.emf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notesSlide" Target="../notesSlides/notesSlide27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1.png"/><Relationship Id="rId5" Type="http://schemas.openxmlformats.org/officeDocument/2006/relationships/image" Target="../media/image59.emf"/><Relationship Id="rId4" Type="http://schemas.openxmlformats.org/officeDocument/2006/relationships/oleObject" Target="../embeddings/oleObject16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2.e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63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emf"/><Relationship Id="rId5" Type="http://schemas.openxmlformats.org/officeDocument/2006/relationships/image" Target="../media/image6.emf"/><Relationship Id="rId4" Type="http://schemas.openxmlformats.org/officeDocument/2006/relationships/image" Target="../media/image11.png"/><Relationship Id="rId9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8.e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  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19974" y="900113"/>
            <a:ext cx="8431469" cy="5170646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400" dirty="0" smtClean="0"/>
              <a:t>The LUXE Experiment </a:t>
            </a:r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400" dirty="0"/>
              <a:t>Wolfgang </a:t>
            </a:r>
            <a:r>
              <a:rPr lang="en-US" sz="2400" dirty="0" smtClean="0"/>
              <a:t>Lohmann</a:t>
            </a:r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1800" dirty="0" smtClean="0"/>
              <a:t>(Brandenburg University of Technology Cottbus and RWTH Aachen University)</a:t>
            </a:r>
            <a:endParaRPr lang="en-US" sz="18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2178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Technicalities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400" dirty="0" smtClean="0">
                <a:solidFill>
                  <a:srgbClr val="000000"/>
                </a:solidFill>
              </a:rPr>
              <a:t>     </a:t>
            </a:r>
            <a:r>
              <a:rPr lang="en-US" sz="2400" u="sng" dirty="0" smtClean="0">
                <a:solidFill>
                  <a:srgbClr val="000000"/>
                </a:solidFill>
              </a:rPr>
              <a:t> LASER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800" u="sng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800" u="sng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800" u="sng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800" u="sng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800" u="sng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800" u="sng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800" u="sng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800" u="sng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800" u="sng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800" u="sng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800" u="sng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800" u="sng" dirty="0">
              <a:solidFill>
                <a:srgbClr val="00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24658" y="1536007"/>
            <a:ext cx="7696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first run: 40 TW JETI, intensity 1.5 10</a:t>
            </a:r>
            <a:r>
              <a:rPr lang="en-US" sz="1800" baseline="30000" dirty="0" smtClean="0">
                <a:solidFill>
                  <a:srgbClr val="000000"/>
                </a:solidFill>
              </a:rPr>
              <a:t>20</a:t>
            </a:r>
            <a:r>
              <a:rPr lang="en-US" sz="1800" dirty="0" smtClean="0">
                <a:solidFill>
                  <a:srgbClr val="000000"/>
                </a:solidFill>
              </a:rPr>
              <a:t> Wcm</a:t>
            </a:r>
            <a:r>
              <a:rPr lang="en-US" sz="1800" baseline="30000" dirty="0" smtClean="0">
                <a:solidFill>
                  <a:srgbClr val="000000"/>
                </a:solidFill>
              </a:rPr>
              <a:t>-2 </a:t>
            </a:r>
            <a:r>
              <a:rPr lang="en-US" sz="1800" dirty="0" smtClean="0">
                <a:solidFill>
                  <a:srgbClr val="000000"/>
                </a:solidFill>
              </a:rPr>
              <a:t> (focal </a:t>
            </a:r>
            <a:r>
              <a:rPr lang="en-US" sz="1800" dirty="0">
                <a:solidFill>
                  <a:srgbClr val="000000"/>
                </a:solidFill>
              </a:rPr>
              <a:t>width 3 </a:t>
            </a:r>
            <a:r>
              <a:rPr lang="en-US" sz="1800" dirty="0" smtClean="0">
                <a:solidFill>
                  <a:srgbClr val="000000"/>
                </a:solidFill>
              </a:rPr>
              <a:t>µm)</a:t>
            </a:r>
            <a:endParaRPr lang="en-US" sz="1800" baseline="30000" dirty="0" smtClean="0">
              <a:solidFill>
                <a:srgbClr val="000000"/>
              </a:solidFill>
            </a:endParaRP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en-US" sz="1800" baseline="30000" dirty="0" smtClean="0">
                <a:solidFill>
                  <a:srgbClr val="000000"/>
                </a:solidFill>
              </a:rPr>
              <a:t>  </a:t>
            </a:r>
            <a:r>
              <a:rPr lang="en-US" sz="1800" dirty="0" smtClean="0">
                <a:solidFill>
                  <a:srgbClr val="000000"/>
                </a:solidFill>
              </a:rPr>
              <a:t>second run:  upgrade to 350 TW, intensity 1.1 10</a:t>
            </a:r>
            <a:r>
              <a:rPr lang="en-US" sz="1800" baseline="30000" dirty="0" smtClean="0">
                <a:solidFill>
                  <a:srgbClr val="000000"/>
                </a:solidFill>
              </a:rPr>
              <a:t>21</a:t>
            </a:r>
            <a:r>
              <a:rPr lang="en-US" sz="1800" dirty="0" smtClean="0">
                <a:solidFill>
                  <a:srgbClr val="000000"/>
                </a:solidFill>
              </a:rPr>
              <a:t> Wcm</a:t>
            </a:r>
            <a:r>
              <a:rPr lang="en-US" sz="1800" baseline="30000" dirty="0" smtClean="0">
                <a:solidFill>
                  <a:srgbClr val="000000"/>
                </a:solidFill>
              </a:rPr>
              <a:t>-2</a:t>
            </a:r>
            <a:endParaRPr lang="en-US" sz="1800" baseline="30000" dirty="0">
              <a:solidFill>
                <a:srgbClr val="000000"/>
              </a:solidFill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9046696"/>
              </p:ext>
            </p:extLst>
          </p:nvPr>
        </p:nvGraphicFramePr>
        <p:xfrm>
          <a:off x="375857" y="2634646"/>
          <a:ext cx="5518372" cy="1526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2" name="Acrobat Document" r:id="rId4" imgW="1782788" imgH="468324" progId="AcroExch.Document.DC">
                  <p:embed/>
                </p:oleObj>
              </mc:Choice>
              <mc:Fallback>
                <p:oleObj name="Acrobat Document" r:id="rId4" imgW="1782788" imgH="468324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5857" y="2634646"/>
                        <a:ext cx="5518372" cy="1526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fik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123" y="2473928"/>
            <a:ext cx="2829983" cy="408143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24658" y="4462480"/>
            <a:ext cx="546957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SzPct val="143000"/>
              <a:buFont typeface="Arial" panose="020B0604020202020204" pitchFamily="34" charset="0"/>
              <a:buChar char="•"/>
            </a:pPr>
            <a:r>
              <a:rPr lang="de-DE" dirty="0" smtClean="0"/>
              <a:t>Pulse </a:t>
            </a:r>
            <a:r>
              <a:rPr lang="de-DE" dirty="0" err="1" smtClean="0"/>
              <a:t>length</a:t>
            </a:r>
            <a:r>
              <a:rPr lang="de-DE" dirty="0" smtClean="0"/>
              <a:t>: 30 </a:t>
            </a:r>
            <a:r>
              <a:rPr lang="de-DE" dirty="0" err="1" smtClean="0"/>
              <a:t>fs</a:t>
            </a:r>
            <a:endParaRPr lang="de-DE" dirty="0" smtClean="0"/>
          </a:p>
          <a:p>
            <a:pPr marL="285750" indent="-285750">
              <a:buClr>
                <a:srgbClr val="002060"/>
              </a:buClr>
              <a:buSzPct val="143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Clr>
                <a:srgbClr val="002060"/>
              </a:buClr>
              <a:buSzPct val="143000"/>
              <a:buFont typeface="Arial" panose="020B0604020202020204" pitchFamily="34" charset="0"/>
              <a:buChar char="•"/>
            </a:pPr>
            <a:r>
              <a:rPr lang="de-DE" dirty="0" smtClean="0"/>
              <a:t>Repetition rate: 1 Hz </a:t>
            </a:r>
          </a:p>
          <a:p>
            <a:pPr marL="285750" indent="-285750">
              <a:buClr>
                <a:srgbClr val="002060"/>
              </a:buClr>
              <a:buSzPct val="143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Clr>
                <a:srgbClr val="002060"/>
              </a:buClr>
              <a:buSzPct val="143000"/>
              <a:buFont typeface="Arial" panose="020B0604020202020204" pitchFamily="34" charset="0"/>
              <a:buChar char="•"/>
            </a:pPr>
            <a:r>
              <a:rPr lang="de-DE" dirty="0" err="1" smtClean="0"/>
              <a:t>Sychronised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XFEL</a:t>
            </a:r>
          </a:p>
          <a:p>
            <a:pPr marL="285750" indent="-285750">
              <a:buClr>
                <a:srgbClr val="002060"/>
              </a:buClr>
              <a:buSzPct val="143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Clr>
                <a:srgbClr val="002060"/>
              </a:buClr>
              <a:buSzPct val="143000"/>
              <a:buFont typeface="Arial" panose="020B0604020202020204" pitchFamily="34" charset="0"/>
              <a:buChar char="•"/>
            </a:pPr>
            <a:r>
              <a:rPr lang="de-DE" dirty="0" smtClean="0"/>
              <a:t>Multiple </a:t>
            </a:r>
            <a:r>
              <a:rPr lang="de-DE" dirty="0" err="1" smtClean="0"/>
              <a:t>diagnostics</a:t>
            </a:r>
            <a:r>
              <a:rPr lang="de-DE" dirty="0" smtClean="0"/>
              <a:t> </a:t>
            </a:r>
            <a:r>
              <a:rPr lang="de-DE" dirty="0" err="1" smtClean="0"/>
              <a:t>systems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monitor</a:t>
            </a:r>
            <a:r>
              <a:rPr lang="de-DE" dirty="0" smtClean="0"/>
              <a:t> time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spacial</a:t>
            </a:r>
            <a:r>
              <a:rPr lang="de-DE" dirty="0" smtClean="0"/>
              <a:t> pulse </a:t>
            </a:r>
            <a:r>
              <a:rPr lang="de-DE" dirty="0" err="1" smtClean="0"/>
              <a:t>positions</a:t>
            </a:r>
            <a:r>
              <a:rPr lang="de-DE" dirty="0" smtClean="0"/>
              <a:t>, pulse </a:t>
            </a:r>
            <a:r>
              <a:rPr lang="de-DE" dirty="0" err="1" smtClean="0"/>
              <a:t>energy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sz="1800" dirty="0" smtClean="0">
                <a:latin typeface="Symbol" panose="05050102010706020507" pitchFamily="18" charset="2"/>
              </a:rPr>
              <a:t>x</a:t>
            </a:r>
            <a:r>
              <a:rPr lang="de-DE" dirty="0" smtClean="0"/>
              <a:t>.  </a:t>
            </a:r>
            <a:endParaRPr lang="en-GB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284522"/>
              </p:ext>
            </p:extLst>
          </p:nvPr>
        </p:nvGraphicFramePr>
        <p:xfrm>
          <a:off x="3536502" y="4259355"/>
          <a:ext cx="2202340" cy="14108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3" name="Acrobat Document" r:id="rId7" imgW="2579191" imgH="1653132" progId="AcroExch.Document.DC">
                  <p:embed/>
                </p:oleObj>
              </mc:Choice>
              <mc:Fallback>
                <p:oleObj name="Acrobat Document" r:id="rId7" imgW="2579191" imgH="1653132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36502" y="4259355"/>
                        <a:ext cx="2202340" cy="14108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227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area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239805" y="955531"/>
            <a:ext cx="8635854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654" y="900113"/>
            <a:ext cx="5867833" cy="387315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853" y="3917618"/>
            <a:ext cx="7837157" cy="258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90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The </a:t>
            </a:r>
            <a:r>
              <a:rPr lang="en-US" sz="2800" dirty="0" smtClean="0"/>
              <a:t>experiment - schematic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239805" y="955531"/>
            <a:ext cx="8635854" cy="501675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13" y="1010452"/>
            <a:ext cx="7264712" cy="517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5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The </a:t>
            </a:r>
            <a:r>
              <a:rPr lang="en-US" sz="2800" dirty="0" smtClean="0"/>
              <a:t>experiment - schematic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55531"/>
            <a:ext cx="9119394" cy="532453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715503"/>
              </p:ext>
            </p:extLst>
          </p:nvPr>
        </p:nvGraphicFramePr>
        <p:xfrm>
          <a:off x="900113" y="900113"/>
          <a:ext cx="7363146" cy="54065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Acrobat Document" r:id="rId4" imgW="5604503" imgH="4114800" progId="AcroExch.Document.DC">
                  <p:embed/>
                </p:oleObj>
              </mc:Choice>
              <mc:Fallback>
                <p:oleObj name="Acrobat Document" r:id="rId4" imgW="5604503" imgH="411480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00113" y="900113"/>
                        <a:ext cx="7363146" cy="54065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265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The </a:t>
            </a:r>
            <a:r>
              <a:rPr lang="en-US" sz="2800" dirty="0" smtClean="0"/>
              <a:t>experiment - schematic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32453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702968"/>
              </p:ext>
            </p:extLst>
          </p:nvPr>
        </p:nvGraphicFramePr>
        <p:xfrm>
          <a:off x="947728" y="955531"/>
          <a:ext cx="7194171" cy="5016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Acrobat Document" r:id="rId4" imgW="5901352" imgH="4114800" progId="AcroExch.Document.DC">
                  <p:embed/>
                </p:oleObj>
              </mc:Choice>
              <mc:Fallback>
                <p:oleObj name="Acrobat Document" r:id="rId4" imgW="5901352" imgH="4114800" progId="AcroExch.Document.DC">
                  <p:embed/>
                  <p:pic>
                    <p:nvPicPr>
                      <p:cNvPr id="3" name="Objekt 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47728" y="955531"/>
                        <a:ext cx="7194171" cy="50167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622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Electron detection system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91" y="1040426"/>
            <a:ext cx="4172006" cy="2860352"/>
          </a:xfrm>
          <a:prstGeom prst="rect">
            <a:avLst/>
          </a:prstGeom>
        </p:spPr>
      </p:pic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3190458"/>
              </p:ext>
            </p:extLst>
          </p:nvPr>
        </p:nvGraphicFramePr>
        <p:xfrm>
          <a:off x="3379428" y="3641888"/>
          <a:ext cx="2987714" cy="2582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Acrobat Document" r:id="rId5" imgW="2015179" imgH="1740942" progId="AcroExch.Document.DC">
                  <p:embed/>
                </p:oleObj>
              </mc:Choice>
              <mc:Fallback>
                <p:oleObj name="Acrobat Document" r:id="rId5" imgW="2015179" imgH="1740942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79428" y="3641888"/>
                        <a:ext cx="2987714" cy="2582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6652773" y="4873865"/>
            <a:ext cx="24666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r>
              <a:rPr lang="de-DE" dirty="0" smtClean="0"/>
              <a:t>50 </a:t>
            </a:r>
            <a:r>
              <a:rPr lang="de-DE" dirty="0" err="1" smtClean="0"/>
              <a:t>channels</a:t>
            </a:r>
            <a:r>
              <a:rPr lang="de-DE" dirty="0" smtClean="0"/>
              <a:t>,</a:t>
            </a:r>
          </a:p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radiator</a:t>
            </a:r>
            <a:r>
              <a:rPr lang="de-DE" dirty="0" smtClean="0"/>
              <a:t>: Ar,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match</a:t>
            </a:r>
            <a:r>
              <a:rPr lang="de-DE" dirty="0" smtClean="0"/>
              <a:t> </a:t>
            </a:r>
          </a:p>
          <a:p>
            <a:pPr>
              <a:buClr>
                <a:srgbClr val="002060"/>
              </a:buClr>
              <a:buSzPct val="146000"/>
            </a:pPr>
            <a:r>
              <a:rPr lang="de-DE" dirty="0"/>
              <a:t> </a:t>
            </a:r>
            <a:r>
              <a:rPr lang="de-DE" dirty="0" smtClean="0"/>
              <a:t>   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dynamic</a:t>
            </a:r>
            <a:r>
              <a:rPr lang="de-DE" dirty="0" smtClean="0"/>
              <a:t> </a:t>
            </a:r>
            <a:r>
              <a:rPr lang="de-DE" dirty="0" err="1" smtClean="0"/>
              <a:t>range</a:t>
            </a:r>
            <a:r>
              <a:rPr lang="de-DE" dirty="0" smtClean="0"/>
              <a:t> </a:t>
            </a:r>
          </a:p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r>
              <a:rPr lang="de-DE" dirty="0" err="1" smtClean="0"/>
              <a:t>SiPMs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4612205" y="1222618"/>
            <a:ext cx="44261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r>
              <a:rPr lang="de-DE" dirty="0" smtClean="0"/>
              <a:t>Measurement </a:t>
            </a:r>
            <a:r>
              <a:rPr lang="de-DE" dirty="0" err="1" smtClean="0"/>
              <a:t>range</a:t>
            </a:r>
            <a:r>
              <a:rPr lang="de-DE" dirty="0" smtClean="0"/>
              <a:t>: 10</a:t>
            </a:r>
            <a:r>
              <a:rPr lang="de-DE" sz="2000" baseline="30000" dirty="0" smtClean="0"/>
              <a:t>4</a:t>
            </a:r>
            <a:r>
              <a:rPr lang="de-DE" dirty="0" smtClean="0"/>
              <a:t>-10</a:t>
            </a:r>
            <a:r>
              <a:rPr lang="de-DE" sz="2000" baseline="30000" dirty="0" smtClean="0"/>
              <a:t>9</a:t>
            </a:r>
            <a:r>
              <a:rPr lang="de-DE" dirty="0" smtClean="0"/>
              <a:t> </a:t>
            </a:r>
            <a:r>
              <a:rPr lang="de-DE" dirty="0" err="1" smtClean="0"/>
              <a:t>electrons</a:t>
            </a:r>
            <a:r>
              <a:rPr lang="de-DE" dirty="0" smtClean="0"/>
              <a:t> per BX</a:t>
            </a:r>
          </a:p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r>
              <a:rPr lang="de-DE" dirty="0" err="1" smtClean="0"/>
              <a:t>Scintillation</a:t>
            </a:r>
            <a:r>
              <a:rPr lang="de-DE" dirty="0" smtClean="0"/>
              <a:t> </a:t>
            </a:r>
            <a:r>
              <a:rPr lang="de-DE" dirty="0" err="1" smtClean="0"/>
              <a:t>screen</a:t>
            </a:r>
            <a:r>
              <a:rPr lang="de-DE" dirty="0" smtClean="0"/>
              <a:t> </a:t>
            </a:r>
            <a:r>
              <a:rPr lang="de-DE" dirty="0" err="1" smtClean="0"/>
              <a:t>covers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momentum</a:t>
            </a:r>
            <a:r>
              <a:rPr lang="de-DE" dirty="0" smtClean="0"/>
              <a:t> </a:t>
            </a:r>
            <a:r>
              <a:rPr lang="de-DE" dirty="0" err="1" smtClean="0"/>
              <a:t>range</a:t>
            </a:r>
            <a:r>
              <a:rPr lang="de-DE" dirty="0" smtClean="0"/>
              <a:t>, </a:t>
            </a:r>
            <a:r>
              <a:rPr lang="de-DE" dirty="0" err="1" smtClean="0"/>
              <a:t>the</a:t>
            </a:r>
            <a:r>
              <a:rPr lang="de-DE" dirty="0" smtClean="0"/>
              <a:t> Cerenkov </a:t>
            </a:r>
            <a:r>
              <a:rPr lang="de-DE" dirty="0" err="1" smtClean="0"/>
              <a:t>detector</a:t>
            </a:r>
            <a:r>
              <a:rPr lang="de-DE" dirty="0" smtClean="0"/>
              <a:t> 5-8 </a:t>
            </a:r>
            <a:r>
              <a:rPr lang="de-DE" dirty="0" err="1" smtClean="0"/>
              <a:t>GeV</a:t>
            </a:r>
            <a:endParaRPr lang="de-DE" dirty="0" smtClean="0"/>
          </a:p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r>
              <a:rPr lang="de-DE" dirty="0" smtClean="0"/>
              <a:t>Cerenkov </a:t>
            </a:r>
            <a:r>
              <a:rPr lang="de-DE" dirty="0" err="1" smtClean="0"/>
              <a:t>detector</a:t>
            </a:r>
            <a:r>
              <a:rPr lang="de-DE" dirty="0" smtClean="0"/>
              <a:t> </a:t>
            </a:r>
            <a:r>
              <a:rPr lang="de-DE" dirty="0" err="1" smtClean="0"/>
              <a:t>developed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polarimetry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ILC</a:t>
            </a:r>
          </a:p>
          <a:p>
            <a:endParaRPr lang="de-DE" dirty="0"/>
          </a:p>
          <a:p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111715" y="4064314"/>
            <a:ext cx="289937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r>
              <a:rPr lang="de-DE" dirty="0" smtClean="0"/>
              <a:t>Screen </a:t>
            </a:r>
            <a:r>
              <a:rPr lang="de-DE" dirty="0" err="1" smtClean="0"/>
              <a:t>thicknes</a:t>
            </a:r>
            <a:r>
              <a:rPr lang="de-DE" dirty="0" smtClean="0"/>
              <a:t>: 0.5 mm</a:t>
            </a:r>
          </a:p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r>
              <a:rPr lang="de-DE" dirty="0" err="1" smtClean="0"/>
              <a:t>Scintillator</a:t>
            </a:r>
            <a:r>
              <a:rPr lang="de-DE" dirty="0" smtClean="0"/>
              <a:t>: </a:t>
            </a:r>
            <a:r>
              <a:rPr lang="de-DE" dirty="0" err="1" smtClean="0"/>
              <a:t>Gandolinium</a:t>
            </a:r>
            <a:r>
              <a:rPr lang="de-DE" dirty="0" smtClean="0"/>
              <a:t> </a:t>
            </a:r>
            <a:r>
              <a:rPr lang="de-DE" dirty="0" err="1" smtClean="0"/>
              <a:t>Oxysulfide</a:t>
            </a:r>
            <a:r>
              <a:rPr lang="de-DE" dirty="0" smtClean="0"/>
              <a:t>, Terbium </a:t>
            </a:r>
            <a:r>
              <a:rPr lang="de-DE" dirty="0" err="1" smtClean="0"/>
              <a:t>doped</a:t>
            </a:r>
            <a:endParaRPr lang="de-DE" dirty="0" smtClean="0"/>
          </a:p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r>
              <a:rPr lang="de-DE" dirty="0" smtClean="0"/>
              <a:t>Position </a:t>
            </a:r>
            <a:r>
              <a:rPr lang="de-DE" dirty="0" err="1" smtClean="0"/>
              <a:t>resolution</a:t>
            </a:r>
            <a:r>
              <a:rPr lang="de-DE" dirty="0" smtClean="0"/>
              <a:t>: </a:t>
            </a:r>
          </a:p>
          <a:p>
            <a:pPr>
              <a:buClr>
                <a:srgbClr val="002060"/>
              </a:buClr>
              <a:buSzPct val="146000"/>
            </a:pPr>
            <a:r>
              <a:rPr lang="de-DE" dirty="0"/>
              <a:t> </a:t>
            </a:r>
            <a:r>
              <a:rPr lang="de-DE" dirty="0" smtClean="0"/>
              <a:t>    500 </a:t>
            </a:r>
            <a:r>
              <a:rPr lang="de-DE" sz="1800" dirty="0" smtClean="0">
                <a:latin typeface="Symbol" panose="05050102010706020507" pitchFamily="18" charset="2"/>
              </a:rPr>
              <a:t>m</a:t>
            </a:r>
            <a:r>
              <a:rPr lang="de-DE" dirty="0" smtClean="0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273846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Electron detection system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-5610" y="900113"/>
            <a:ext cx="9144000" cy="532453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-5610" y="1110744"/>
            <a:ext cx="3472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u="sng" dirty="0" smtClean="0">
                <a:solidFill>
                  <a:schemeClr val="accent6">
                    <a:lumMod val="50000"/>
                  </a:schemeClr>
                </a:solidFill>
              </a:rPr>
              <a:t>Performance </a:t>
            </a:r>
            <a:r>
              <a:rPr lang="de-DE" sz="2400" u="sng" dirty="0" err="1" smtClean="0">
                <a:solidFill>
                  <a:schemeClr val="accent6">
                    <a:lumMod val="50000"/>
                  </a:schemeClr>
                </a:solidFill>
              </a:rPr>
              <a:t>studies</a:t>
            </a:r>
            <a:endParaRPr lang="en-GB" sz="2400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595" y="1071622"/>
            <a:ext cx="3470575" cy="2700264"/>
          </a:xfrm>
          <a:prstGeom prst="rect">
            <a:avLst/>
          </a:prstGeom>
        </p:spPr>
      </p:pic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4906124"/>
              </p:ext>
            </p:extLst>
          </p:nvPr>
        </p:nvGraphicFramePr>
        <p:xfrm>
          <a:off x="2563" y="3393940"/>
          <a:ext cx="3598940" cy="2575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6" name="Acrobat Document" r:id="rId5" imgW="2160210" imgH="1546656" progId="AcroExch.Document.DC">
                  <p:embed/>
                </p:oleObj>
              </mc:Choice>
              <mc:Fallback>
                <p:oleObj name="Acrobat Document" r:id="rId5" imgW="2160210" imgH="1546656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63" y="3393940"/>
                        <a:ext cx="3598940" cy="25755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960817"/>
              </p:ext>
            </p:extLst>
          </p:nvPr>
        </p:nvGraphicFramePr>
        <p:xfrm>
          <a:off x="5566955" y="3562380"/>
          <a:ext cx="3552439" cy="2542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7" name="Acrobat Document" r:id="rId7" imgW="2160210" imgH="1546656" progId="AcroExch.Document.DC">
                  <p:embed/>
                </p:oleObj>
              </mc:Choice>
              <mc:Fallback>
                <p:oleObj name="Acrobat Document" r:id="rId7" imgW="2160210" imgH="1546656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66955" y="3562380"/>
                        <a:ext cx="3552439" cy="25423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68159" y="1572409"/>
            <a:ext cx="17702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Electron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spectrum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scintillator</a:t>
            </a:r>
            <a:r>
              <a:rPr lang="de-DE" dirty="0" smtClean="0"/>
              <a:t> </a:t>
            </a:r>
            <a:r>
              <a:rPr lang="de-DE" dirty="0" err="1" smtClean="0"/>
              <a:t>screen</a:t>
            </a:r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3686890" y="4344594"/>
            <a:ext cx="17702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Electron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spectrum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/>
              <a:t> </a:t>
            </a:r>
            <a:r>
              <a:rPr lang="de-DE" dirty="0" smtClean="0"/>
              <a:t>Cerenkov </a:t>
            </a:r>
            <a:r>
              <a:rPr lang="de-DE" dirty="0" err="1" smtClean="0"/>
              <a:t>detector</a:t>
            </a:r>
            <a:endParaRPr lang="de-DE" dirty="0" smtClean="0"/>
          </a:p>
          <a:p>
            <a:endParaRPr lang="de-DE" dirty="0"/>
          </a:p>
          <a:p>
            <a:endParaRPr lang="en-GB" dirty="0"/>
          </a:p>
        </p:txBody>
      </p:sp>
      <p:sp>
        <p:nvSpPr>
          <p:cNvPr id="15" name="Textfeld 14"/>
          <p:cNvSpPr txBox="1"/>
          <p:nvPr/>
        </p:nvSpPr>
        <p:spPr>
          <a:xfrm>
            <a:off x="900113" y="4053819"/>
            <a:ext cx="10521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Symbol" panose="05050102010706020507" pitchFamily="18" charset="2"/>
              </a:rPr>
              <a:t>x</a:t>
            </a:r>
            <a:r>
              <a:rPr lang="de-DE" dirty="0" smtClean="0"/>
              <a:t> =  0.3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6342107" y="4177235"/>
            <a:ext cx="10521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Symbol" panose="05050102010706020507" pitchFamily="18" charset="2"/>
              </a:rPr>
              <a:t>x</a:t>
            </a:r>
            <a:r>
              <a:rPr lang="de-DE" dirty="0" smtClean="0"/>
              <a:t> =  1</a:t>
            </a:r>
          </a:p>
        </p:txBody>
      </p:sp>
    </p:spTree>
    <p:extLst>
      <p:ext uri="{BB962C8B-B14F-4D97-AF65-F5344CB8AC3E}">
        <p14:creationId xmlns:p14="http://schemas.microsoft.com/office/powerpoint/2010/main" val="120247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Photon detection systems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-24606" y="900113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532933" y="1093914"/>
            <a:ext cx="51049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r>
              <a:rPr lang="de-DE" sz="2400" dirty="0">
                <a:latin typeface="Symbol" panose="05050102010706020507" pitchFamily="18" charset="2"/>
              </a:rPr>
              <a:t>g</a:t>
            </a:r>
            <a:r>
              <a:rPr lang="de-DE" sz="2400" dirty="0"/>
              <a:t> </a:t>
            </a:r>
            <a:r>
              <a:rPr lang="de-DE" sz="2400" dirty="0" err="1"/>
              <a:t>flux</a:t>
            </a:r>
            <a:r>
              <a:rPr lang="de-DE" sz="2400" dirty="0"/>
              <a:t> </a:t>
            </a:r>
            <a:r>
              <a:rPr lang="de-DE" sz="2400" dirty="0" err="1" smtClean="0"/>
              <a:t>monitor</a:t>
            </a:r>
            <a:endParaRPr lang="de-DE" sz="2400" dirty="0" smtClean="0">
              <a:latin typeface="Symbol" panose="05050102010706020507" pitchFamily="18" charset="2"/>
            </a:endParaRPr>
          </a:p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endParaRPr lang="de-DE" sz="2400" dirty="0">
              <a:latin typeface="Symbol" panose="05050102010706020507" pitchFamily="18" charset="2"/>
            </a:endParaRPr>
          </a:p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Symbol" panose="05050102010706020507" pitchFamily="18" charset="2"/>
              </a:rPr>
              <a:t>g</a:t>
            </a:r>
            <a:r>
              <a:rPr lang="de-DE" sz="2400" dirty="0" smtClean="0"/>
              <a:t> </a:t>
            </a:r>
            <a:r>
              <a:rPr lang="de-DE" sz="2400" dirty="0" err="1" smtClean="0"/>
              <a:t>spectrometer</a:t>
            </a:r>
            <a:endParaRPr lang="de-DE" sz="2400" dirty="0" smtClean="0"/>
          </a:p>
          <a:p>
            <a:pPr>
              <a:buClr>
                <a:srgbClr val="002060"/>
              </a:buClr>
              <a:buSzPct val="146000"/>
            </a:pPr>
            <a:endParaRPr lang="de-DE" sz="2400" dirty="0" smtClean="0"/>
          </a:p>
          <a:p>
            <a:pPr marL="285750" indent="-285750">
              <a:buClr>
                <a:srgbClr val="002060"/>
              </a:buClr>
              <a:buSzPct val="146000"/>
              <a:buFont typeface="Arial" panose="020B0604020202020204" pitchFamily="34" charset="0"/>
              <a:buChar char="•"/>
            </a:pPr>
            <a:r>
              <a:rPr lang="de-DE" sz="2400" dirty="0" smtClean="0"/>
              <a:t> </a:t>
            </a:r>
            <a:r>
              <a:rPr lang="de-DE" sz="2400" dirty="0" smtClean="0">
                <a:latin typeface="Symbol" panose="05050102010706020507" pitchFamily="18" charset="2"/>
              </a:rPr>
              <a:t>g</a:t>
            </a:r>
            <a:r>
              <a:rPr lang="de-DE" sz="2400" dirty="0" smtClean="0"/>
              <a:t> </a:t>
            </a:r>
            <a:r>
              <a:rPr lang="de-DE" sz="2400" dirty="0" err="1" smtClean="0"/>
              <a:t>profiler</a:t>
            </a:r>
            <a:r>
              <a:rPr lang="de-DE" sz="2400" dirty="0" smtClean="0"/>
              <a:t> </a:t>
            </a:r>
          </a:p>
          <a:p>
            <a:pPr>
              <a:buClr>
                <a:srgbClr val="002060"/>
              </a:buClr>
              <a:buSzPct val="146000"/>
            </a:pPr>
            <a:endParaRPr lang="de-DE" sz="2400" dirty="0" smtClean="0"/>
          </a:p>
          <a:p>
            <a:pPr>
              <a:buClr>
                <a:srgbClr val="002060"/>
              </a:buClr>
              <a:buSzPct val="146000"/>
            </a:pP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6392" y="900113"/>
            <a:ext cx="4000523" cy="2252395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 bwMode="auto">
          <a:xfrm>
            <a:off x="3983904" y="2914353"/>
            <a:ext cx="639519" cy="30854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Gerade Verbindung mit Pfeil 6"/>
          <p:cNvCxnSpPr/>
          <p:nvPr/>
        </p:nvCxnSpPr>
        <p:spPr bwMode="auto">
          <a:xfrm flipV="1">
            <a:off x="2827347" y="1363185"/>
            <a:ext cx="1452943" cy="561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Gerade Verbindung mit Pfeil 13"/>
          <p:cNvCxnSpPr/>
          <p:nvPr/>
        </p:nvCxnSpPr>
        <p:spPr bwMode="auto">
          <a:xfrm>
            <a:off x="2978087" y="2069020"/>
            <a:ext cx="813424" cy="15172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Gerade Verbindung mit Pfeil 14"/>
          <p:cNvCxnSpPr/>
          <p:nvPr/>
        </p:nvCxnSpPr>
        <p:spPr bwMode="auto">
          <a:xfrm>
            <a:off x="3716713" y="2796400"/>
            <a:ext cx="1046021" cy="19032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8" name="Grafik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33" y="4602989"/>
            <a:ext cx="2276651" cy="1743061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466550" y="3402660"/>
            <a:ext cx="41568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2060"/>
              </a:buClr>
              <a:buSzPct val="146000"/>
              <a:buFont typeface="Symbol" panose="05050102010706020507" pitchFamily="18" charset="2"/>
              <a:buChar char="g"/>
            </a:pPr>
            <a:r>
              <a:rPr lang="de-DE" sz="2400" u="sng" dirty="0" err="1" smtClean="0"/>
              <a:t>flux</a:t>
            </a:r>
            <a:r>
              <a:rPr lang="de-DE" sz="2400" u="sng" dirty="0" smtClean="0"/>
              <a:t> </a:t>
            </a:r>
            <a:r>
              <a:rPr lang="de-DE" sz="2400" u="sng" dirty="0" err="1" smtClean="0"/>
              <a:t>monitor</a:t>
            </a:r>
            <a:endParaRPr lang="de-DE" sz="2400" u="sng" dirty="0" smtClean="0"/>
          </a:p>
          <a:p>
            <a:pPr>
              <a:buClr>
                <a:srgbClr val="002060"/>
              </a:buClr>
              <a:buSzPct val="146000"/>
            </a:pPr>
            <a:endParaRPr lang="de-DE" u="sng" dirty="0">
              <a:latin typeface="+mn-lt"/>
            </a:endParaRPr>
          </a:p>
          <a:p>
            <a:pPr>
              <a:buClr>
                <a:srgbClr val="002060"/>
              </a:buClr>
              <a:buSzPct val="146000"/>
            </a:pPr>
            <a:r>
              <a:rPr lang="de-DE" u="sng" dirty="0" err="1" smtClean="0">
                <a:latin typeface="+mn-lt"/>
              </a:rPr>
              <a:t>m</a:t>
            </a:r>
            <a:r>
              <a:rPr lang="de-DE" dirty="0" err="1" smtClean="0">
                <a:latin typeface="+mn-lt"/>
              </a:rPr>
              <a:t>easures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the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particles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backscattered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from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the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photon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dump</a:t>
            </a:r>
            <a:r>
              <a:rPr lang="de-DE" dirty="0" smtClean="0">
                <a:latin typeface="+mn-lt"/>
              </a:rPr>
              <a:t> </a:t>
            </a:r>
            <a:endParaRPr lang="de-DE" dirty="0">
              <a:latin typeface="+mn-lt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106485" y="4554017"/>
            <a:ext cx="1957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  <a:buSzPct val="146000"/>
            </a:pPr>
            <a:r>
              <a:rPr lang="de-DE" dirty="0" smtClean="0">
                <a:latin typeface="+mn-lt"/>
              </a:rPr>
              <a:t>Lead-</a:t>
            </a:r>
            <a:r>
              <a:rPr lang="de-DE" dirty="0" err="1" smtClean="0">
                <a:latin typeface="+mn-lt"/>
              </a:rPr>
              <a:t>glass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blocks</a:t>
            </a:r>
            <a:r>
              <a:rPr lang="de-DE" dirty="0" smtClean="0">
                <a:latin typeface="+mn-lt"/>
              </a:rPr>
              <a:t> </a:t>
            </a:r>
            <a:endParaRPr lang="de-DE" dirty="0">
              <a:latin typeface="+mn-lt"/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580" y="3578279"/>
            <a:ext cx="3947440" cy="276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87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Photon detection systems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-24606" y="885215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  <a:buSzPct val="146000"/>
            </a:pPr>
            <a:endParaRPr lang="de-DE" sz="2000" dirty="0" smtClean="0"/>
          </a:p>
          <a:p>
            <a:pPr>
              <a:buClr>
                <a:srgbClr val="002060"/>
              </a:buClr>
              <a:buSzPct val="146000"/>
            </a:pPr>
            <a:endParaRPr lang="de-DE" sz="2000" dirty="0"/>
          </a:p>
          <a:p>
            <a:pPr>
              <a:buClr>
                <a:srgbClr val="002060"/>
              </a:buClr>
              <a:buSzPct val="146000"/>
            </a:pPr>
            <a:endParaRPr lang="de-DE" sz="2000" dirty="0" smtClean="0"/>
          </a:p>
          <a:p>
            <a:pPr>
              <a:buClr>
                <a:srgbClr val="002060"/>
              </a:buClr>
              <a:buSzPct val="146000"/>
            </a:pPr>
            <a:endParaRPr lang="de-DE" sz="2000" dirty="0"/>
          </a:p>
          <a:p>
            <a:pPr>
              <a:buClr>
                <a:srgbClr val="002060"/>
              </a:buClr>
              <a:buSzPct val="146000"/>
            </a:pPr>
            <a:endParaRPr lang="de-DE" sz="2000" dirty="0" smtClean="0"/>
          </a:p>
          <a:p>
            <a:pPr>
              <a:buClr>
                <a:srgbClr val="002060"/>
              </a:buClr>
              <a:buSzPct val="146000"/>
            </a:pPr>
            <a:endParaRPr lang="de-DE" sz="2000" dirty="0"/>
          </a:p>
          <a:p>
            <a:pPr>
              <a:buClr>
                <a:srgbClr val="002060"/>
              </a:buClr>
              <a:buSzPct val="146000"/>
            </a:pPr>
            <a:endParaRPr lang="de-DE" sz="2000" dirty="0" smtClean="0"/>
          </a:p>
          <a:p>
            <a:pPr>
              <a:buClr>
                <a:srgbClr val="002060"/>
              </a:buClr>
              <a:buSzPct val="146000"/>
            </a:pPr>
            <a:endParaRPr lang="de-DE" sz="2000" dirty="0"/>
          </a:p>
          <a:p>
            <a:pPr>
              <a:buClr>
                <a:srgbClr val="002060"/>
              </a:buClr>
              <a:buSzPct val="146000"/>
            </a:pPr>
            <a:endParaRPr lang="de-DE" sz="2000" dirty="0" smtClean="0"/>
          </a:p>
          <a:p>
            <a:pPr>
              <a:buClr>
                <a:srgbClr val="002060"/>
              </a:buClr>
              <a:buSzPct val="146000"/>
            </a:pPr>
            <a:endParaRPr lang="de-DE" sz="2000" dirty="0"/>
          </a:p>
          <a:p>
            <a:pPr>
              <a:buClr>
                <a:srgbClr val="002060"/>
              </a:buClr>
              <a:buSzPct val="146000"/>
            </a:pPr>
            <a:endParaRPr lang="de-DE" sz="2000" dirty="0" smtClean="0"/>
          </a:p>
          <a:p>
            <a:pPr>
              <a:buClr>
                <a:srgbClr val="002060"/>
              </a:buClr>
              <a:buSzPct val="146000"/>
            </a:pPr>
            <a:endParaRPr lang="de-DE" sz="2000" dirty="0"/>
          </a:p>
          <a:p>
            <a:pPr>
              <a:buClr>
                <a:srgbClr val="002060"/>
              </a:buClr>
              <a:buSzPct val="146000"/>
            </a:pPr>
            <a:endParaRPr lang="de-DE" sz="2000" dirty="0" smtClean="0"/>
          </a:p>
          <a:p>
            <a:pPr>
              <a:buClr>
                <a:srgbClr val="002060"/>
              </a:buClr>
              <a:buSzPct val="146000"/>
            </a:pPr>
            <a:endParaRPr lang="de-DE" sz="2000" dirty="0"/>
          </a:p>
          <a:p>
            <a:pPr>
              <a:buClr>
                <a:srgbClr val="002060"/>
              </a:buClr>
              <a:buSzPct val="146000"/>
            </a:pPr>
            <a:endParaRPr lang="de-DE" sz="2000" dirty="0" smtClean="0"/>
          </a:p>
          <a:p>
            <a:pPr>
              <a:buClr>
                <a:srgbClr val="002060"/>
              </a:buClr>
              <a:buSzPct val="146000"/>
            </a:pPr>
            <a:endParaRPr lang="de-DE" sz="2000" dirty="0"/>
          </a:p>
          <a:p>
            <a:pPr>
              <a:buClr>
                <a:srgbClr val="002060"/>
              </a:buClr>
              <a:buSzPct val="146000"/>
            </a:pPr>
            <a:endParaRPr lang="de-DE" sz="2000" dirty="0" smtClean="0"/>
          </a:p>
          <a:p>
            <a:pPr>
              <a:buClr>
                <a:srgbClr val="002060"/>
              </a:buClr>
              <a:buSzPct val="146000"/>
            </a:pPr>
            <a:endParaRPr lang="de-DE" sz="2000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468887" y="1003480"/>
            <a:ext cx="2606022" cy="52322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  <a:buSzPct val="146000"/>
            </a:pPr>
            <a:r>
              <a:rPr lang="de-DE" sz="2800" u="sng" dirty="0">
                <a:latin typeface="Symbol" panose="05050102010706020507" pitchFamily="18" charset="2"/>
              </a:rPr>
              <a:t>g</a:t>
            </a:r>
            <a:r>
              <a:rPr lang="de-DE" sz="2400" u="sng" dirty="0"/>
              <a:t> </a:t>
            </a:r>
            <a:r>
              <a:rPr lang="de-DE" sz="2400" u="sng" dirty="0" err="1"/>
              <a:t>spectrometer</a:t>
            </a:r>
            <a:endParaRPr lang="de-DE" sz="2400" u="sng" dirty="0"/>
          </a:p>
        </p:txBody>
      </p:sp>
      <p:sp>
        <p:nvSpPr>
          <p:cNvPr id="6" name="Textfeld 5"/>
          <p:cNvSpPr txBox="1"/>
          <p:nvPr/>
        </p:nvSpPr>
        <p:spPr>
          <a:xfrm>
            <a:off x="389618" y="1739043"/>
            <a:ext cx="405788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Photon </a:t>
            </a:r>
            <a:r>
              <a:rPr lang="de-DE" dirty="0" err="1" smtClean="0"/>
              <a:t>conversion</a:t>
            </a:r>
            <a:r>
              <a:rPr lang="de-DE" dirty="0" smtClean="0"/>
              <a:t> in a 200 </a:t>
            </a:r>
            <a:r>
              <a:rPr lang="de-DE" sz="1800" dirty="0" smtClean="0">
                <a:latin typeface="Symbol" panose="05050102010706020507" pitchFamily="18" charset="2"/>
              </a:rPr>
              <a:t>m</a:t>
            </a:r>
            <a:r>
              <a:rPr lang="de-DE" dirty="0" smtClean="0"/>
              <a:t>m </a:t>
            </a:r>
            <a:r>
              <a:rPr lang="de-DE" dirty="0" err="1" smtClean="0"/>
              <a:t>Kapton</a:t>
            </a:r>
            <a:r>
              <a:rPr lang="de-DE" dirty="0" smtClean="0"/>
              <a:t> </a:t>
            </a:r>
            <a:r>
              <a:rPr lang="de-DE" dirty="0" err="1" smtClean="0"/>
              <a:t>foil</a:t>
            </a:r>
            <a:endParaRPr lang="de-DE" dirty="0" smtClean="0"/>
          </a:p>
          <a:p>
            <a:r>
              <a:rPr lang="de-DE" dirty="0" err="1" smtClean="0"/>
              <a:t>Scintillator</a:t>
            </a:r>
            <a:r>
              <a:rPr lang="de-DE" dirty="0" smtClean="0"/>
              <a:t> </a:t>
            </a:r>
            <a:r>
              <a:rPr lang="de-DE" dirty="0" err="1" smtClean="0"/>
              <a:t>screen</a:t>
            </a:r>
            <a:r>
              <a:rPr lang="de-DE" dirty="0" smtClean="0"/>
              <a:t>, Gd</a:t>
            </a:r>
            <a:r>
              <a:rPr lang="de-DE" sz="1800" baseline="-25000" dirty="0" smtClean="0"/>
              <a:t>2</a:t>
            </a:r>
            <a:r>
              <a:rPr lang="de-DE" dirty="0" smtClean="0"/>
              <a:t>O</a:t>
            </a:r>
            <a:r>
              <a:rPr lang="de-DE" sz="1800" baseline="-25000" dirty="0" smtClean="0"/>
              <a:t>2</a:t>
            </a:r>
            <a:r>
              <a:rPr lang="de-DE" dirty="0" smtClean="0"/>
              <a:t>S:TB, LYSO</a:t>
            </a:r>
          </a:p>
          <a:p>
            <a:r>
              <a:rPr lang="de-DE" dirty="0" smtClean="0"/>
              <a:t>Read out </a:t>
            </a:r>
            <a:r>
              <a:rPr lang="de-DE" dirty="0" err="1" smtClean="0"/>
              <a:t>using</a:t>
            </a:r>
            <a:r>
              <a:rPr lang="de-DE" dirty="0" smtClean="0"/>
              <a:t> an i-CCD </a:t>
            </a:r>
            <a:r>
              <a:rPr lang="de-DE" dirty="0" err="1" smtClean="0"/>
              <a:t>camera</a:t>
            </a:r>
            <a:endParaRPr lang="en-GB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500" y="992937"/>
            <a:ext cx="4341998" cy="2326492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5088103" y="885215"/>
            <a:ext cx="2849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Expected</a:t>
            </a:r>
            <a:r>
              <a:rPr lang="de-DE" dirty="0" smtClean="0"/>
              <a:t> </a:t>
            </a:r>
            <a:r>
              <a:rPr lang="de-DE" dirty="0" err="1" smtClean="0"/>
              <a:t>scintillation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en-GB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577" y="3744116"/>
            <a:ext cx="7541231" cy="2657955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1427436" y="5231881"/>
            <a:ext cx="10521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Symbol" panose="05050102010706020507" pitchFamily="18" charset="2"/>
              </a:rPr>
              <a:t>x</a:t>
            </a:r>
            <a:r>
              <a:rPr lang="de-DE" dirty="0" smtClean="0"/>
              <a:t> =  0.31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331868" y="5231881"/>
            <a:ext cx="10521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Symbol" panose="05050102010706020507" pitchFamily="18" charset="2"/>
              </a:rPr>
              <a:t>x</a:t>
            </a:r>
            <a:r>
              <a:rPr lang="de-DE" dirty="0" smtClean="0"/>
              <a:t> =  3.1</a:t>
            </a:r>
          </a:p>
        </p:txBody>
      </p:sp>
    </p:spTree>
    <p:extLst>
      <p:ext uri="{BB962C8B-B14F-4D97-AF65-F5344CB8AC3E}">
        <p14:creationId xmlns:p14="http://schemas.microsoft.com/office/powerpoint/2010/main" val="300808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Photon detection system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01675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74882" y="1009767"/>
            <a:ext cx="1851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u="sng" dirty="0">
                <a:solidFill>
                  <a:srgbClr val="C00000"/>
                </a:solidFill>
                <a:latin typeface="Symbol" panose="05050102010706020507" pitchFamily="18" charset="2"/>
              </a:rPr>
              <a:t>g</a:t>
            </a:r>
            <a:r>
              <a:rPr lang="de-DE" sz="2400" u="sng" dirty="0">
                <a:solidFill>
                  <a:srgbClr val="C00000"/>
                </a:solidFill>
                <a:latin typeface="+mn-lt"/>
              </a:rPr>
              <a:t> </a:t>
            </a:r>
            <a:r>
              <a:rPr lang="de-DE" sz="2400" u="sng" dirty="0" err="1">
                <a:solidFill>
                  <a:srgbClr val="C00000"/>
                </a:solidFill>
                <a:latin typeface="+mn-lt"/>
              </a:rPr>
              <a:t>profiler</a:t>
            </a:r>
            <a:endParaRPr lang="en-GB" sz="2400" u="sng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30003" y="1705383"/>
            <a:ext cx="601605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Measurement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angular </a:t>
            </a:r>
            <a:r>
              <a:rPr lang="de-DE" dirty="0" err="1" smtClean="0"/>
              <a:t>spectrum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photons</a:t>
            </a:r>
            <a:r>
              <a:rPr lang="de-DE" dirty="0" smtClean="0"/>
              <a:t> (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stations</a:t>
            </a:r>
            <a:r>
              <a:rPr lang="de-DE" dirty="0" smtClean="0"/>
              <a:t>)</a:t>
            </a:r>
          </a:p>
          <a:p>
            <a:endParaRPr lang="de-DE" dirty="0"/>
          </a:p>
          <a:p>
            <a:r>
              <a:rPr lang="de-DE" dirty="0" smtClean="0"/>
              <a:t>Single </a:t>
            </a:r>
            <a:r>
              <a:rPr lang="de-DE" dirty="0" err="1" smtClean="0"/>
              <a:t>crystal</a:t>
            </a:r>
            <a:r>
              <a:rPr lang="de-DE" dirty="0" smtClean="0"/>
              <a:t> </a:t>
            </a:r>
            <a:r>
              <a:rPr lang="de-DE" dirty="0" err="1" smtClean="0"/>
              <a:t>sapphire</a:t>
            </a:r>
            <a:r>
              <a:rPr lang="de-DE" dirty="0" smtClean="0"/>
              <a:t> </a:t>
            </a:r>
            <a:r>
              <a:rPr lang="de-DE" dirty="0" err="1" smtClean="0"/>
              <a:t>strip</a:t>
            </a:r>
            <a:r>
              <a:rPr lang="de-DE" dirty="0" smtClean="0"/>
              <a:t> </a:t>
            </a:r>
            <a:r>
              <a:rPr lang="de-DE" dirty="0" err="1" smtClean="0"/>
              <a:t>sensors</a:t>
            </a:r>
            <a:endParaRPr lang="de-DE" dirty="0" smtClean="0"/>
          </a:p>
          <a:p>
            <a:endParaRPr lang="de-DE" dirty="0"/>
          </a:p>
          <a:p>
            <a:pPr marL="285750" indent="-285750">
              <a:buClr>
                <a:srgbClr val="002060"/>
              </a:buClr>
              <a:buSzPct val="145000"/>
              <a:buFont typeface="Arial" panose="020B0604020202020204" pitchFamily="34" charset="0"/>
              <a:buChar char="•"/>
            </a:pPr>
            <a:r>
              <a:rPr lang="de-DE" dirty="0" smtClean="0"/>
              <a:t>Low CCE</a:t>
            </a:r>
          </a:p>
          <a:p>
            <a:endParaRPr lang="de-DE" dirty="0"/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dirty="0" smtClean="0"/>
              <a:t>Fast</a:t>
            </a: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dirty="0" smtClean="0"/>
              <a:t>Radiation </a:t>
            </a:r>
            <a:r>
              <a:rPr lang="de-DE" dirty="0" err="1" smtClean="0"/>
              <a:t>hard</a:t>
            </a:r>
            <a:endParaRPr lang="de-DE" dirty="0" smtClean="0"/>
          </a:p>
          <a:p>
            <a:endParaRPr lang="en-GB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5161030" y="900114"/>
            <a:ext cx="3294155" cy="4328018"/>
            <a:chOff x="7478992" y="880533"/>
            <a:chExt cx="3385178" cy="4399515"/>
          </a:xfrm>
        </p:grpSpPr>
        <p:pic>
          <p:nvPicPr>
            <p:cNvPr id="7" name="Picture 2" descr="How to Draw a Cartoon Sandwich - How to Draw Cartoons">
              <a:extLst>
                <a:ext uri="{FF2B5EF4-FFF2-40B4-BE49-F238E27FC236}">
                  <a16:creationId xmlns:a16="http://schemas.microsoft.com/office/drawing/2014/main" id="{6B093D22-B069-FA4E-BA2B-FCAE0C6CBB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664933">
              <a:off x="8064501" y="1794487"/>
              <a:ext cx="3175000" cy="195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D2CEED3-D64C-F448-B852-E771E3EAF9A4}"/>
                </a:ext>
              </a:extLst>
            </p:cNvPr>
            <p:cNvSpPr txBox="1"/>
            <p:nvPr/>
          </p:nvSpPr>
          <p:spPr>
            <a:xfrm rot="2366872">
              <a:off x="9093709" y="3656861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cm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id="{ADDE6600-98BC-A646-B49D-7A766979C491}"/>
                </a:ext>
              </a:extLst>
            </p:cNvPr>
            <p:cNvSpPr txBox="1"/>
            <p:nvPr/>
          </p:nvSpPr>
          <p:spPr>
            <a:xfrm rot="5400000">
              <a:off x="8324842" y="1969404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cm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id="{CAD277AD-5FED-3245-84DB-06076509A058}"/>
                </a:ext>
              </a:extLst>
            </p:cNvPr>
            <p:cNvSpPr txBox="1"/>
            <p:nvPr/>
          </p:nvSpPr>
          <p:spPr>
            <a:xfrm>
              <a:off x="9706993" y="4104251"/>
              <a:ext cx="928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0.01 cm</a:t>
              </a:r>
            </a:p>
          </p:txBody>
        </p:sp>
        <p:cxnSp>
          <p:nvCxnSpPr>
            <p:cNvPr id="11" name="Straight Arrow Connector 12">
              <a:extLst>
                <a:ext uri="{FF2B5EF4-FFF2-40B4-BE49-F238E27FC236}">
                  <a16:creationId xmlns:a16="http://schemas.microsoft.com/office/drawing/2014/main" id="{5728BCCC-2DFD-F040-BD56-A0396D2FD7F5}"/>
                </a:ext>
              </a:extLst>
            </p:cNvPr>
            <p:cNvCxnSpPr/>
            <p:nvPr/>
          </p:nvCxnSpPr>
          <p:spPr>
            <a:xfrm>
              <a:off x="8064099" y="2615753"/>
              <a:ext cx="130386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6">
              <a:extLst>
                <a:ext uri="{FF2B5EF4-FFF2-40B4-BE49-F238E27FC236}">
                  <a16:creationId xmlns:a16="http://schemas.microsoft.com/office/drawing/2014/main" id="{8B41D945-774D-E545-9F8C-0F6E316BF04F}"/>
                </a:ext>
              </a:extLst>
            </p:cNvPr>
            <p:cNvCxnSpPr>
              <a:cxnSpLocks/>
            </p:cNvCxnSpPr>
            <p:nvPr/>
          </p:nvCxnSpPr>
          <p:spPr>
            <a:xfrm>
              <a:off x="9512224" y="1388530"/>
              <a:ext cx="1121193" cy="6434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20">
              <a:extLst>
                <a:ext uri="{FF2B5EF4-FFF2-40B4-BE49-F238E27FC236}">
                  <a16:creationId xmlns:a16="http://schemas.microsoft.com/office/drawing/2014/main" id="{60ABF724-A6FC-C445-BCF9-41D4BC0BE1EF}"/>
                </a:ext>
              </a:extLst>
            </p:cNvPr>
            <p:cNvCxnSpPr/>
            <p:nvPr/>
          </p:nvCxnSpPr>
          <p:spPr>
            <a:xfrm>
              <a:off x="9742261" y="1388532"/>
              <a:ext cx="1112002" cy="64346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21">
              <a:extLst>
                <a:ext uri="{FF2B5EF4-FFF2-40B4-BE49-F238E27FC236}">
                  <a16:creationId xmlns:a16="http://schemas.microsoft.com/office/drawing/2014/main" id="{98C8C4E3-B576-CE45-93AA-0EC3FAB6CAC5}"/>
                </a:ext>
              </a:extLst>
            </p:cNvPr>
            <p:cNvCxnSpPr>
              <a:cxnSpLocks/>
            </p:cNvCxnSpPr>
            <p:nvPr/>
          </p:nvCxnSpPr>
          <p:spPr>
            <a:xfrm>
              <a:off x="9522131" y="3127238"/>
              <a:ext cx="1112002" cy="8636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24">
              <a:extLst>
                <a:ext uri="{FF2B5EF4-FFF2-40B4-BE49-F238E27FC236}">
                  <a16:creationId xmlns:a16="http://schemas.microsoft.com/office/drawing/2014/main" id="{26E68ADD-1B71-C74C-B449-4D6E1FB09905}"/>
                </a:ext>
              </a:extLst>
            </p:cNvPr>
            <p:cNvCxnSpPr>
              <a:cxnSpLocks/>
            </p:cNvCxnSpPr>
            <p:nvPr/>
          </p:nvCxnSpPr>
          <p:spPr>
            <a:xfrm>
              <a:off x="10634133" y="2032001"/>
              <a:ext cx="0" cy="19804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26">
              <a:extLst>
                <a:ext uri="{FF2B5EF4-FFF2-40B4-BE49-F238E27FC236}">
                  <a16:creationId xmlns:a16="http://schemas.microsoft.com/office/drawing/2014/main" id="{A69C7D4B-8EE0-DD48-ADD5-46FF11552177}"/>
                </a:ext>
              </a:extLst>
            </p:cNvPr>
            <p:cNvCxnSpPr>
              <a:cxnSpLocks/>
            </p:cNvCxnSpPr>
            <p:nvPr/>
          </p:nvCxnSpPr>
          <p:spPr>
            <a:xfrm>
              <a:off x="9522131" y="1388534"/>
              <a:ext cx="0" cy="17387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32">
              <a:extLst>
                <a:ext uri="{FF2B5EF4-FFF2-40B4-BE49-F238E27FC236}">
                  <a16:creationId xmlns:a16="http://schemas.microsoft.com/office/drawing/2014/main" id="{4B9FCF30-5337-9045-9B99-E6289933D2BF}"/>
                </a:ext>
              </a:extLst>
            </p:cNvPr>
            <p:cNvCxnSpPr>
              <a:cxnSpLocks/>
            </p:cNvCxnSpPr>
            <p:nvPr/>
          </p:nvCxnSpPr>
          <p:spPr>
            <a:xfrm>
              <a:off x="10854263" y="2032001"/>
              <a:ext cx="0" cy="19804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33">
              <a:extLst>
                <a:ext uri="{FF2B5EF4-FFF2-40B4-BE49-F238E27FC236}">
                  <a16:creationId xmlns:a16="http://schemas.microsoft.com/office/drawing/2014/main" id="{9C39360E-EDD6-7A4A-A1CF-E4A65B430926}"/>
                </a:ext>
              </a:extLst>
            </p:cNvPr>
            <p:cNvCxnSpPr/>
            <p:nvPr/>
          </p:nvCxnSpPr>
          <p:spPr>
            <a:xfrm>
              <a:off x="9522131" y="1388530"/>
              <a:ext cx="22013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35">
              <a:extLst>
                <a:ext uri="{FF2B5EF4-FFF2-40B4-BE49-F238E27FC236}">
                  <a16:creationId xmlns:a16="http://schemas.microsoft.com/office/drawing/2014/main" id="{11614CC3-211F-C64F-850E-F8A0AA783F28}"/>
                </a:ext>
              </a:extLst>
            </p:cNvPr>
            <p:cNvCxnSpPr/>
            <p:nvPr/>
          </p:nvCxnSpPr>
          <p:spPr>
            <a:xfrm>
              <a:off x="10633417" y="2031999"/>
              <a:ext cx="2208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37">
              <a:extLst>
                <a:ext uri="{FF2B5EF4-FFF2-40B4-BE49-F238E27FC236}">
                  <a16:creationId xmlns:a16="http://schemas.microsoft.com/office/drawing/2014/main" id="{763DA884-85CF-384D-8DEA-EF39D10F8CA9}"/>
                </a:ext>
              </a:extLst>
            </p:cNvPr>
            <p:cNvCxnSpPr/>
            <p:nvPr/>
          </p:nvCxnSpPr>
          <p:spPr>
            <a:xfrm>
              <a:off x="10633417" y="3990936"/>
              <a:ext cx="23075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39">
              <a:extLst>
                <a:ext uri="{FF2B5EF4-FFF2-40B4-BE49-F238E27FC236}">
                  <a16:creationId xmlns:a16="http://schemas.microsoft.com/office/drawing/2014/main" id="{C7F81AD5-CB8F-1147-AF04-AACFF6E3B732}"/>
                </a:ext>
              </a:extLst>
            </p:cNvPr>
            <p:cNvCxnSpPr/>
            <p:nvPr/>
          </p:nvCxnSpPr>
          <p:spPr>
            <a:xfrm flipH="1">
              <a:off x="9343824" y="1704961"/>
              <a:ext cx="24140" cy="18541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41">
              <a:extLst>
                <a:ext uri="{FF2B5EF4-FFF2-40B4-BE49-F238E27FC236}">
                  <a16:creationId xmlns:a16="http://schemas.microsoft.com/office/drawing/2014/main" id="{73AB47CA-6A5C-654C-A203-91576FF85CBD}"/>
                </a:ext>
              </a:extLst>
            </p:cNvPr>
            <p:cNvCxnSpPr/>
            <p:nvPr/>
          </p:nvCxnSpPr>
          <p:spPr>
            <a:xfrm flipH="1">
              <a:off x="9225294" y="1654165"/>
              <a:ext cx="24140" cy="18541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2">
              <a:extLst>
                <a:ext uri="{FF2B5EF4-FFF2-40B4-BE49-F238E27FC236}">
                  <a16:creationId xmlns:a16="http://schemas.microsoft.com/office/drawing/2014/main" id="{C994BE89-2427-1348-A6AE-476C86EC0886}"/>
                </a:ext>
              </a:extLst>
            </p:cNvPr>
            <p:cNvCxnSpPr>
              <a:cxnSpLocks/>
            </p:cNvCxnSpPr>
            <p:nvPr/>
          </p:nvCxnSpPr>
          <p:spPr>
            <a:xfrm>
              <a:off x="10153426" y="2581228"/>
              <a:ext cx="496927" cy="2635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3">
              <a:extLst>
                <a:ext uri="{FF2B5EF4-FFF2-40B4-BE49-F238E27FC236}">
                  <a16:creationId xmlns:a16="http://schemas.microsoft.com/office/drawing/2014/main" id="{1770EA5E-6E17-CA4E-9CDB-C8196BD3BD06}"/>
                </a:ext>
              </a:extLst>
            </p:cNvPr>
            <p:cNvCxnSpPr>
              <a:cxnSpLocks/>
            </p:cNvCxnSpPr>
            <p:nvPr/>
          </p:nvCxnSpPr>
          <p:spPr>
            <a:xfrm>
              <a:off x="10153426" y="2707028"/>
              <a:ext cx="496930" cy="2563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1023">
              <a:extLst>
                <a:ext uri="{FF2B5EF4-FFF2-40B4-BE49-F238E27FC236}">
                  <a16:creationId xmlns:a16="http://schemas.microsoft.com/office/drawing/2014/main" id="{1A81E571-787C-4148-8C54-4C52C070DA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53268" y="880533"/>
              <a:ext cx="0" cy="773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65">
              <a:extLst>
                <a:ext uri="{FF2B5EF4-FFF2-40B4-BE49-F238E27FC236}">
                  <a16:creationId xmlns:a16="http://schemas.microsoft.com/office/drawing/2014/main" id="{79DA48B8-BE5D-0648-8B19-D3D03B3F87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71798" y="950617"/>
              <a:ext cx="0" cy="7543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1026">
              <a:extLst>
                <a:ext uri="{FF2B5EF4-FFF2-40B4-BE49-F238E27FC236}">
                  <a16:creationId xmlns:a16="http://schemas.microsoft.com/office/drawing/2014/main" id="{6FBE7AD9-1298-8E4E-8838-BE4455678B87}"/>
                </a:ext>
              </a:extLst>
            </p:cNvPr>
            <p:cNvCxnSpPr/>
            <p:nvPr/>
          </p:nvCxnSpPr>
          <p:spPr>
            <a:xfrm>
              <a:off x="9048897" y="880533"/>
              <a:ext cx="176397" cy="1401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1028">
              <a:extLst>
                <a:ext uri="{FF2B5EF4-FFF2-40B4-BE49-F238E27FC236}">
                  <a16:creationId xmlns:a16="http://schemas.microsoft.com/office/drawing/2014/main" id="{CC7E093B-6904-674B-A694-8BC52D61D41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390315" y="1118320"/>
              <a:ext cx="201975" cy="980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76">
              <a:extLst>
                <a:ext uri="{FF2B5EF4-FFF2-40B4-BE49-F238E27FC236}">
                  <a16:creationId xmlns:a16="http://schemas.microsoft.com/office/drawing/2014/main" id="{C6658E2A-4365-8847-80BD-5B6ABF3CDC6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43810" y="1581715"/>
              <a:ext cx="5624" cy="927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1037">
              <a:extLst>
                <a:ext uri="{FF2B5EF4-FFF2-40B4-BE49-F238E27FC236}">
                  <a16:creationId xmlns:a16="http://schemas.microsoft.com/office/drawing/2014/main" id="{6492DA6D-0F73-BA41-91A5-CAC883BE0F20}"/>
                </a:ext>
              </a:extLst>
            </p:cNvPr>
            <p:cNvSpPr txBox="1"/>
            <p:nvPr/>
          </p:nvSpPr>
          <p:spPr>
            <a:xfrm>
              <a:off x="8507603" y="4654326"/>
              <a:ext cx="1578440" cy="625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200+200 </a:t>
              </a:r>
              <a:r>
                <a:rPr lang="en-US" dirty="0" smtClean="0"/>
                <a:t>strips</a:t>
              </a:r>
              <a:endParaRPr lang="en-US" dirty="0" smtClean="0"/>
            </a:p>
            <a:p>
              <a:r>
                <a:rPr lang="en-US" dirty="0" smtClean="0"/>
                <a:t>Pitch: 100 </a:t>
              </a:r>
              <a:r>
                <a:rPr lang="en-US" sz="1800" dirty="0" smtClean="0">
                  <a:latin typeface="Symbol" panose="05050102010706020507" pitchFamily="18" charset="2"/>
                </a:rPr>
                <a:t>m</a:t>
              </a:r>
              <a:r>
                <a:rPr lang="en-US" dirty="0" smtClean="0"/>
                <a:t>m</a:t>
              </a:r>
              <a:endParaRPr lang="en-US" dirty="0"/>
            </a:p>
          </p:txBody>
        </p:sp>
        <p:sp>
          <p:nvSpPr>
            <p:cNvPr id="31" name="TextBox 1038">
              <a:extLst>
                <a:ext uri="{FF2B5EF4-FFF2-40B4-BE49-F238E27FC236}">
                  <a16:creationId xmlns:a16="http://schemas.microsoft.com/office/drawing/2014/main" id="{26EB85B9-DD71-3844-919B-5C612544A241}"/>
                </a:ext>
              </a:extLst>
            </p:cNvPr>
            <p:cNvSpPr txBox="1"/>
            <p:nvPr/>
          </p:nvSpPr>
          <p:spPr>
            <a:xfrm>
              <a:off x="7478992" y="2572314"/>
              <a:ext cx="14503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Photon beam</a:t>
              </a:r>
            </a:p>
          </p:txBody>
        </p:sp>
      </p:grpSp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882" y="4714338"/>
            <a:ext cx="4420534" cy="454607"/>
          </a:xfrm>
          <a:prstGeom prst="rect">
            <a:avLst/>
          </a:prstGeom>
        </p:spPr>
      </p:pic>
      <p:pic>
        <p:nvPicPr>
          <p:cNvPr id="33" name="Grafik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7575" y="2850154"/>
            <a:ext cx="1959975" cy="1703290"/>
          </a:xfrm>
          <a:prstGeom prst="rect">
            <a:avLst/>
          </a:prstGeom>
        </p:spPr>
      </p:pic>
      <p:sp>
        <p:nvSpPr>
          <p:cNvPr id="34" name="Rechteck 33"/>
          <p:cNvSpPr/>
          <p:nvPr/>
        </p:nvSpPr>
        <p:spPr>
          <a:xfrm>
            <a:off x="230003" y="5489487"/>
            <a:ext cx="28680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n-NO" i="1" dirty="0"/>
              <a:t>JINST</a:t>
            </a:r>
            <a:r>
              <a:rPr lang="nn-NO" dirty="0"/>
              <a:t> 10 (2015) 08, P08008</a:t>
            </a:r>
          </a:p>
        </p:txBody>
      </p:sp>
    </p:spTree>
    <p:extLst>
      <p:ext uri="{BB962C8B-B14F-4D97-AF65-F5344CB8AC3E}">
        <p14:creationId xmlns:p14="http://schemas.microsoft.com/office/powerpoint/2010/main" val="114401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Physics  </a:t>
            </a:r>
            <a:r>
              <a:rPr lang="en-US" sz="2800" dirty="0" smtClean="0"/>
              <a:t> 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24606" y="900113"/>
            <a:ext cx="9119394" cy="5170646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400" dirty="0" smtClean="0"/>
              <a:t>  </a:t>
            </a:r>
            <a:r>
              <a:rPr lang="en-US" sz="2400" u="sng" dirty="0" smtClean="0"/>
              <a:t>Explore Quantum Electrodynamics at high fields</a:t>
            </a:r>
            <a:endParaRPr lang="en-US" sz="2400" u="sng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000" dirty="0" smtClean="0"/>
              <a:t>  </a:t>
            </a:r>
            <a:r>
              <a:rPr lang="en-US" sz="2000" dirty="0" err="1" smtClean="0"/>
              <a:t>Pertubative</a:t>
            </a:r>
            <a:r>
              <a:rPr lang="en-US" sz="2000" dirty="0" smtClean="0"/>
              <a:t> QED predicts electromagnetic phenomena with excellent 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000" dirty="0" smtClean="0"/>
              <a:t>  precision, e.g. Lamb shift, anomalous magnetic moment of the electron,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000" dirty="0" smtClean="0"/>
              <a:t>  </a:t>
            </a:r>
            <a:r>
              <a:rPr lang="en-US" sz="2000" dirty="0" err="1" smtClean="0"/>
              <a:t>Bhabha</a:t>
            </a:r>
            <a:r>
              <a:rPr lang="en-US" sz="2000" dirty="0" smtClean="0"/>
              <a:t> scattering </a:t>
            </a:r>
            <a:endParaRPr lang="en-US" sz="2000" dirty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000" dirty="0" smtClean="0"/>
              <a:t>   At high fields, Heisenberg and Euler predicted in </a:t>
            </a:r>
            <a:r>
              <a:rPr lang="en-US" sz="1800" dirty="0" err="1" smtClean="0"/>
              <a:t>Z.Phys</a:t>
            </a:r>
            <a:r>
              <a:rPr lang="en-US" sz="1800" dirty="0"/>
              <a:t>. 98 (1936) </a:t>
            </a:r>
            <a:r>
              <a:rPr lang="en-US" sz="1800" dirty="0" smtClean="0"/>
              <a:t>714-732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</a:t>
            </a:r>
            <a:r>
              <a:rPr lang="de-DE" b="1" dirty="0" err="1" smtClean="0"/>
              <a:t>Title:„Folgerungen</a:t>
            </a:r>
            <a:r>
              <a:rPr lang="de-DE" b="1" dirty="0" smtClean="0"/>
              <a:t> </a:t>
            </a:r>
            <a:r>
              <a:rPr lang="de-DE" b="1" dirty="0"/>
              <a:t>aus der </a:t>
            </a:r>
            <a:r>
              <a:rPr lang="de-DE" b="1" dirty="0" err="1" smtClean="0"/>
              <a:t>Dirac`schen</a:t>
            </a:r>
            <a:r>
              <a:rPr lang="de-DE" b="1" dirty="0" smtClean="0"/>
              <a:t> </a:t>
            </a:r>
            <a:r>
              <a:rPr lang="de-DE" b="1" dirty="0"/>
              <a:t>Theorie des </a:t>
            </a:r>
            <a:r>
              <a:rPr lang="de-DE" b="1" dirty="0" smtClean="0"/>
              <a:t>Positrons“</a:t>
            </a:r>
          </a:p>
          <a:p>
            <a:endParaRPr lang="en-US" sz="2000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400" dirty="0" smtClean="0"/>
              <a:t>      </a:t>
            </a:r>
            <a:r>
              <a:rPr lang="en-US" sz="2000" dirty="0" smtClean="0">
                <a:solidFill>
                  <a:srgbClr val="002060"/>
                </a:solidFill>
              </a:rPr>
              <a:t>‘</a:t>
            </a:r>
            <a:r>
              <a:rPr lang="en-GB" sz="2000" dirty="0">
                <a:solidFill>
                  <a:srgbClr val="002060"/>
                </a:solidFill>
              </a:rPr>
              <a:t>electromagnetic fields can create matter if </a:t>
            </a:r>
            <a:r>
              <a:rPr lang="en-GB" sz="2000" dirty="0" smtClean="0">
                <a:solidFill>
                  <a:srgbClr val="002060"/>
                </a:solidFill>
              </a:rPr>
              <a:t>they </a:t>
            </a:r>
            <a:r>
              <a:rPr lang="en-GB" sz="2000" dirty="0">
                <a:solidFill>
                  <a:srgbClr val="002060"/>
                </a:solidFill>
              </a:rPr>
              <a:t>are </a:t>
            </a:r>
            <a:r>
              <a:rPr lang="en-GB" sz="2000" dirty="0" smtClean="0">
                <a:solidFill>
                  <a:srgbClr val="002060"/>
                </a:solidFill>
              </a:rPr>
              <a:t>strong enough’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de-DE" sz="2000" dirty="0" smtClean="0"/>
              <a:t>  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de-DE" sz="2000" dirty="0"/>
              <a:t> </a:t>
            </a:r>
            <a:r>
              <a:rPr lang="de-DE" sz="2000" dirty="0" smtClean="0"/>
              <a:t> Critical </a:t>
            </a:r>
            <a:r>
              <a:rPr lang="de-DE" sz="2000" dirty="0" err="1" smtClean="0"/>
              <a:t>field</a:t>
            </a:r>
            <a:r>
              <a:rPr lang="de-DE" sz="2000" dirty="0" smtClean="0"/>
              <a:t> </a:t>
            </a:r>
            <a:r>
              <a:rPr lang="de-DE" sz="2000" dirty="0" err="1" smtClean="0"/>
              <a:t>strength</a:t>
            </a:r>
            <a:r>
              <a:rPr lang="de-DE" sz="2000" dirty="0" smtClean="0"/>
              <a:t>:                                                      = 1.32 10</a:t>
            </a:r>
            <a:r>
              <a:rPr lang="de-DE" sz="2000" baseline="30000" dirty="0" smtClean="0"/>
              <a:t>18</a:t>
            </a:r>
            <a:r>
              <a:rPr lang="de-DE" sz="2000" dirty="0" smtClean="0"/>
              <a:t> Vm</a:t>
            </a:r>
            <a:r>
              <a:rPr lang="de-DE" sz="2000" baseline="30000" dirty="0" smtClean="0"/>
              <a:t>-1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baseline="30000" dirty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baseline="30000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de-DE" sz="2000" dirty="0" smtClean="0"/>
              <a:t>  </a:t>
            </a:r>
            <a:r>
              <a:rPr lang="de-DE" sz="2000" dirty="0" err="1" smtClean="0"/>
              <a:t>Denoted</a:t>
            </a:r>
            <a:r>
              <a:rPr lang="de-DE" sz="2000" dirty="0" smtClean="0"/>
              <a:t> </a:t>
            </a:r>
            <a:r>
              <a:rPr lang="de-DE" sz="2000" dirty="0" err="1" smtClean="0"/>
              <a:t>as</a:t>
            </a:r>
            <a:r>
              <a:rPr lang="de-DE" sz="2000" dirty="0" smtClean="0"/>
              <a:t> ‚Schwinger </a:t>
            </a:r>
            <a:r>
              <a:rPr lang="de-DE" sz="2000" dirty="0" err="1" smtClean="0"/>
              <a:t>limit</a:t>
            </a:r>
            <a:r>
              <a:rPr lang="de-DE" sz="2000" dirty="0" smtClean="0"/>
              <a:t>‘!</a:t>
            </a:r>
            <a:endParaRPr lang="de-DE" sz="2000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baseline="30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0540" y="4656148"/>
            <a:ext cx="3576844" cy="633909"/>
          </a:xfrm>
          <a:prstGeom prst="rect">
            <a:avLst/>
          </a:prstGeom>
        </p:spPr>
      </p:pic>
      <p:sp>
        <p:nvSpPr>
          <p:cNvPr id="4" name="Abgerundetes Rechteck 3"/>
          <p:cNvSpPr/>
          <p:nvPr/>
        </p:nvSpPr>
        <p:spPr bwMode="auto">
          <a:xfrm>
            <a:off x="472333" y="3669671"/>
            <a:ext cx="7925561" cy="671477"/>
          </a:xfrm>
          <a:prstGeom prst="roundRect">
            <a:avLst/>
          </a:prstGeom>
          <a:solidFill>
            <a:srgbClr val="9900FF">
              <a:alpha val="1411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80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Positron detection 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01675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9422"/>
            <a:ext cx="9169225" cy="484757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5750062" y="3433207"/>
            <a:ext cx="1049035" cy="400110"/>
          </a:xfrm>
          <a:prstGeom prst="rect">
            <a:avLst/>
          </a:prstGeom>
          <a:solidFill>
            <a:srgbClr val="FFFF99">
              <a:alpha val="43922"/>
            </a:srgbClr>
          </a:solidFill>
        </p:spPr>
        <p:txBody>
          <a:bodyPr wrap="square" rtlCol="0">
            <a:spAutoFit/>
          </a:bodyPr>
          <a:lstStyle/>
          <a:p>
            <a:r>
              <a:rPr lang="de-DE" sz="2000" dirty="0" err="1"/>
              <a:t>T</a:t>
            </a:r>
            <a:r>
              <a:rPr lang="de-DE" sz="2000" dirty="0" err="1" smtClean="0"/>
              <a:t>racker</a:t>
            </a:r>
            <a:endParaRPr lang="en-GB" sz="2000" dirty="0"/>
          </a:p>
        </p:txBody>
      </p:sp>
      <p:sp>
        <p:nvSpPr>
          <p:cNvPr id="6" name="Textfeld 5"/>
          <p:cNvSpPr txBox="1"/>
          <p:nvPr/>
        </p:nvSpPr>
        <p:spPr>
          <a:xfrm>
            <a:off x="4060093" y="4197077"/>
            <a:ext cx="1049035" cy="400110"/>
          </a:xfrm>
          <a:prstGeom prst="rect">
            <a:avLst/>
          </a:prstGeom>
          <a:solidFill>
            <a:srgbClr val="FFFF99">
              <a:alpha val="43922"/>
            </a:srgbClr>
          </a:solidFill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ECAL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3161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Tracker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01675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8" y="950673"/>
            <a:ext cx="4011018" cy="2134498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072852" y="1100168"/>
            <a:ext cx="5071273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Four</a:t>
            </a:r>
            <a:r>
              <a:rPr lang="de-DE" sz="2400" dirty="0" smtClean="0"/>
              <a:t> </a:t>
            </a:r>
            <a:r>
              <a:rPr lang="de-DE" sz="2400" dirty="0" err="1" smtClean="0"/>
              <a:t>layers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ALPIDE </a:t>
            </a:r>
            <a:r>
              <a:rPr lang="de-DE" sz="2400" dirty="0" err="1" smtClean="0"/>
              <a:t>silicon</a:t>
            </a:r>
            <a:r>
              <a:rPr lang="de-DE" sz="2400" dirty="0" smtClean="0"/>
              <a:t> </a:t>
            </a:r>
            <a:r>
              <a:rPr lang="de-DE" sz="2400" dirty="0" err="1" smtClean="0"/>
              <a:t>pixel</a:t>
            </a:r>
            <a:r>
              <a:rPr lang="de-DE" sz="2400" dirty="0" smtClean="0"/>
              <a:t> </a:t>
            </a:r>
            <a:r>
              <a:rPr lang="de-DE" sz="2400" dirty="0" err="1" smtClean="0"/>
              <a:t>sensors</a:t>
            </a:r>
            <a:endParaRPr lang="de-DE" sz="2400" dirty="0" smtClean="0"/>
          </a:p>
          <a:p>
            <a:endParaRPr lang="de-DE" sz="2000" dirty="0"/>
          </a:p>
          <a:p>
            <a:pPr marL="342900" indent="-34290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sz="2000" dirty="0" smtClean="0"/>
              <a:t>Pixel </a:t>
            </a:r>
            <a:r>
              <a:rPr lang="de-DE" sz="2000" dirty="0" err="1" smtClean="0"/>
              <a:t>size</a:t>
            </a:r>
            <a:r>
              <a:rPr lang="de-DE" sz="2000" dirty="0" smtClean="0"/>
              <a:t> 27x19 </a:t>
            </a:r>
            <a:r>
              <a:rPr lang="de-DE" sz="2400" dirty="0" smtClean="0">
                <a:latin typeface="Symbol" panose="05050102010706020507" pitchFamily="18" charset="2"/>
              </a:rPr>
              <a:t>m</a:t>
            </a:r>
            <a:r>
              <a:rPr lang="de-DE" sz="2000" dirty="0" smtClean="0"/>
              <a:t>m</a:t>
            </a:r>
            <a:r>
              <a:rPr lang="de-DE" sz="2400" baseline="30000" dirty="0" smtClean="0"/>
              <a:t>2</a:t>
            </a:r>
            <a:r>
              <a:rPr lang="de-DE" sz="2000" dirty="0" smtClean="0"/>
              <a:t>, </a:t>
            </a:r>
            <a:r>
              <a:rPr lang="de-DE" sz="2000" dirty="0" err="1" smtClean="0"/>
              <a:t>resolution</a:t>
            </a:r>
            <a:r>
              <a:rPr lang="de-DE" sz="2000" dirty="0" smtClean="0"/>
              <a:t> 5 </a:t>
            </a:r>
            <a:r>
              <a:rPr lang="de-DE" sz="2400" dirty="0" smtClean="0">
                <a:latin typeface="Symbol" panose="05050102010706020507" pitchFamily="18" charset="2"/>
              </a:rPr>
              <a:t>m</a:t>
            </a:r>
            <a:r>
              <a:rPr lang="de-DE" sz="2000" dirty="0" smtClean="0"/>
              <a:t>m </a:t>
            </a:r>
          </a:p>
          <a:p>
            <a:pPr marL="342900" indent="-34290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sz="2000" dirty="0" err="1" smtClean="0"/>
              <a:t>binary</a:t>
            </a:r>
            <a:r>
              <a:rPr lang="de-DE" sz="2000" dirty="0" smtClean="0"/>
              <a:t> </a:t>
            </a:r>
            <a:r>
              <a:rPr lang="de-DE" sz="2000" dirty="0" err="1" smtClean="0"/>
              <a:t>readout</a:t>
            </a:r>
            <a:endParaRPr lang="de-DE" sz="2000" dirty="0" smtClean="0"/>
          </a:p>
          <a:p>
            <a:pPr marL="342900" indent="-34290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sz="2000" dirty="0"/>
              <a:t> </a:t>
            </a:r>
            <a:endParaRPr lang="de-DE" sz="2000" dirty="0" smtClean="0"/>
          </a:p>
          <a:p>
            <a:pPr marL="342900" indent="-34290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sz="2000" dirty="0" smtClean="0"/>
              <a:t>X/X</a:t>
            </a:r>
            <a:r>
              <a:rPr lang="de-DE" sz="2400" baseline="-25000" dirty="0" smtClean="0"/>
              <a:t>0</a:t>
            </a:r>
            <a:r>
              <a:rPr lang="de-DE" sz="2000" dirty="0" smtClean="0"/>
              <a:t> = 0.357 %</a:t>
            </a:r>
          </a:p>
          <a:p>
            <a:pPr marL="342900" indent="-34290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sz="2000" dirty="0" err="1" smtClean="0"/>
              <a:t>Detection</a:t>
            </a:r>
            <a:r>
              <a:rPr lang="de-DE" sz="2000" dirty="0" smtClean="0"/>
              <a:t> </a:t>
            </a:r>
            <a:r>
              <a:rPr lang="de-DE" sz="2000" dirty="0" err="1" smtClean="0"/>
              <a:t>efficiency</a:t>
            </a:r>
            <a:r>
              <a:rPr lang="de-DE" sz="2000" dirty="0" smtClean="0"/>
              <a:t> 99 %</a:t>
            </a:r>
          </a:p>
          <a:p>
            <a:pPr marL="342900" indent="-34290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sz="2000" dirty="0" smtClean="0"/>
              <a:t>Noise rate &lt;10</a:t>
            </a:r>
            <a:r>
              <a:rPr lang="de-DE" sz="2400" baseline="30000" dirty="0" smtClean="0"/>
              <a:t>-5</a:t>
            </a:r>
          </a:p>
          <a:p>
            <a:pPr marL="342900" indent="-34290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de-DE" sz="2400" baseline="30000" dirty="0"/>
          </a:p>
          <a:p>
            <a:pPr marL="342900" indent="-34290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sz="2000" dirty="0" err="1" smtClean="0"/>
              <a:t>Used</a:t>
            </a:r>
            <a:r>
              <a:rPr lang="de-DE" sz="2000" dirty="0" smtClean="0"/>
              <a:t> in ALICE ITS</a:t>
            </a:r>
          </a:p>
          <a:p>
            <a:pPr>
              <a:buClr>
                <a:srgbClr val="002060"/>
              </a:buClr>
              <a:buSzPct val="148000"/>
            </a:pPr>
            <a:endParaRPr lang="de-DE" sz="2000" dirty="0"/>
          </a:p>
          <a:p>
            <a:pPr marL="342900" indent="-34290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6" name="Textfeld 5"/>
          <p:cNvSpPr txBox="1"/>
          <p:nvPr/>
        </p:nvSpPr>
        <p:spPr>
          <a:xfrm rot="456524">
            <a:off x="973041" y="2458375"/>
            <a:ext cx="766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50 cm</a:t>
            </a:r>
            <a:endParaRPr lang="en-GB" sz="1200" dirty="0"/>
          </a:p>
        </p:txBody>
      </p:sp>
      <p:cxnSp>
        <p:nvCxnSpPr>
          <p:cNvPr id="8" name="Gerade Verbindung mit Pfeil 7"/>
          <p:cNvCxnSpPr/>
          <p:nvPr/>
        </p:nvCxnSpPr>
        <p:spPr bwMode="auto">
          <a:xfrm>
            <a:off x="1564966" y="2631996"/>
            <a:ext cx="733323" cy="1524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 Verbindung mit Pfeil 8"/>
          <p:cNvCxnSpPr/>
          <p:nvPr/>
        </p:nvCxnSpPr>
        <p:spPr bwMode="auto">
          <a:xfrm flipH="1" flipV="1">
            <a:off x="413795" y="2408882"/>
            <a:ext cx="606893" cy="13509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668690"/>
              </p:ext>
            </p:extLst>
          </p:nvPr>
        </p:nvGraphicFramePr>
        <p:xfrm>
          <a:off x="150509" y="3207904"/>
          <a:ext cx="3866369" cy="2670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Acrobat Document" r:id="rId5" imgW="3901440" imgH="2925750" progId="AcroExch.Document.DC">
                  <p:embed/>
                </p:oleObj>
              </mc:Choice>
              <mc:Fallback>
                <p:oleObj name="Acrobat Document" r:id="rId5" imgW="3901440" imgH="292575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0509" y="3207904"/>
                        <a:ext cx="3866369" cy="26709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469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Tracker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01675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8538878"/>
              </p:ext>
            </p:extLst>
          </p:nvPr>
        </p:nvGraphicFramePr>
        <p:xfrm>
          <a:off x="428888" y="3813433"/>
          <a:ext cx="2690169" cy="210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3" name="Acrobat Document" r:id="rId4" imgW="2160210" imgH="2102790" progId="AcroExch.Document.DC">
                  <p:embed/>
                </p:oleObj>
              </mc:Choice>
              <mc:Fallback>
                <p:oleObj name="Acrobat Document" r:id="rId4" imgW="2160210" imgH="210279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8888" y="3813433"/>
                        <a:ext cx="2690169" cy="2103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Grafi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009" y="3813433"/>
            <a:ext cx="2998270" cy="2153207"/>
          </a:xfrm>
          <a:prstGeom prst="rect">
            <a:avLst/>
          </a:prstGeom>
        </p:spPr>
      </p:pic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686578"/>
              </p:ext>
            </p:extLst>
          </p:nvPr>
        </p:nvGraphicFramePr>
        <p:xfrm>
          <a:off x="4934009" y="1386205"/>
          <a:ext cx="2846806" cy="2377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4" name="Acrobat Document" r:id="rId7" imgW="2160210" imgH="2053582" progId="AcroExch.Document.DC">
                  <p:embed/>
                </p:oleObj>
              </mc:Choice>
              <mc:Fallback>
                <p:oleObj name="Acrobat Document" r:id="rId7" imgW="2160210" imgH="2053582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934009" y="1386205"/>
                        <a:ext cx="2846806" cy="23774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442204"/>
              </p:ext>
            </p:extLst>
          </p:nvPr>
        </p:nvGraphicFramePr>
        <p:xfrm>
          <a:off x="376468" y="1620030"/>
          <a:ext cx="2798688" cy="205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" name="Acrobat Document" r:id="rId9" imgW="2160210" imgH="2053582" progId="AcroExch.Document.DC">
                  <p:embed/>
                </p:oleObj>
              </mc:Choice>
              <mc:Fallback>
                <p:oleObj name="Acrobat Document" r:id="rId9" imgW="2160210" imgH="2053582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76468" y="1620030"/>
                        <a:ext cx="2798688" cy="2054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feld 11"/>
          <p:cNvSpPr txBox="1"/>
          <p:nvPr/>
        </p:nvSpPr>
        <p:spPr>
          <a:xfrm>
            <a:off x="330979" y="1110744"/>
            <a:ext cx="3842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u="sng" dirty="0" smtClean="0">
                <a:solidFill>
                  <a:schemeClr val="accent6">
                    <a:lumMod val="50000"/>
                  </a:schemeClr>
                </a:solidFill>
              </a:rPr>
              <a:t>Performance </a:t>
            </a:r>
            <a:r>
              <a:rPr lang="de-DE" sz="2400" u="sng" dirty="0" err="1" smtClean="0">
                <a:solidFill>
                  <a:schemeClr val="accent6">
                    <a:lumMod val="50000"/>
                  </a:schemeClr>
                </a:solidFill>
              </a:rPr>
              <a:t>studies</a:t>
            </a:r>
            <a:endParaRPr lang="en-GB" sz="2400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733433" y="2659053"/>
            <a:ext cx="1037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C00000"/>
                </a:solidFill>
              </a:rPr>
              <a:t>Track </a:t>
            </a:r>
            <a:r>
              <a:rPr lang="de-DE" sz="1200" dirty="0" err="1" smtClean="0">
                <a:solidFill>
                  <a:srgbClr val="C00000"/>
                </a:solidFill>
              </a:rPr>
              <a:t>efficiency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037766" y="4389933"/>
            <a:ext cx="1037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rgbClr val="C00000"/>
                </a:solidFill>
              </a:rPr>
              <a:t>Energy</a:t>
            </a:r>
            <a:r>
              <a:rPr lang="de-DE" sz="1200" dirty="0" smtClean="0">
                <a:solidFill>
                  <a:srgbClr val="C00000"/>
                </a:solidFill>
              </a:rPr>
              <a:t> </a:t>
            </a:r>
            <a:r>
              <a:rPr lang="de-DE" sz="1200" dirty="0" err="1" smtClean="0">
                <a:solidFill>
                  <a:srgbClr val="C00000"/>
                </a:solidFill>
              </a:rPr>
              <a:t>spectrum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493879" y="4193994"/>
            <a:ext cx="1037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C00000"/>
                </a:solidFill>
              </a:rPr>
              <a:t>Track </a:t>
            </a:r>
            <a:r>
              <a:rPr lang="de-DE" sz="1200" dirty="0" err="1" smtClean="0">
                <a:solidFill>
                  <a:srgbClr val="C00000"/>
                </a:solidFill>
              </a:rPr>
              <a:t>counting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319596" y="1895107"/>
            <a:ext cx="1037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rgbClr val="C00000"/>
                </a:solidFill>
              </a:rPr>
              <a:t>Momentum</a:t>
            </a:r>
            <a:endParaRPr lang="de-DE" sz="1200" dirty="0" smtClean="0">
              <a:solidFill>
                <a:srgbClr val="C00000"/>
              </a:solidFill>
            </a:endParaRPr>
          </a:p>
          <a:p>
            <a:r>
              <a:rPr lang="de-DE" sz="1200" dirty="0" err="1" smtClean="0">
                <a:solidFill>
                  <a:srgbClr val="C00000"/>
                </a:solidFill>
              </a:rPr>
              <a:t>resolution</a:t>
            </a:r>
            <a:endParaRPr lang="en-GB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82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ECAL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19394" cy="501675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80" y="1667463"/>
            <a:ext cx="3828098" cy="2389231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3925978" y="1387062"/>
            <a:ext cx="553781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400" dirty="0" smtClean="0"/>
          </a:p>
          <a:p>
            <a:r>
              <a:rPr lang="de-DE" sz="2000" dirty="0" smtClean="0"/>
              <a:t>Challenge: </a:t>
            </a:r>
            <a:r>
              <a:rPr lang="de-DE" sz="2000" dirty="0" err="1" smtClean="0"/>
              <a:t>small</a:t>
            </a:r>
            <a:r>
              <a:rPr lang="de-DE" sz="2000" dirty="0" smtClean="0"/>
              <a:t> Moliere </a:t>
            </a:r>
            <a:r>
              <a:rPr lang="de-DE" sz="2000" dirty="0" err="1" smtClean="0"/>
              <a:t>radius</a:t>
            </a:r>
            <a:r>
              <a:rPr lang="de-DE" sz="2000" dirty="0" smtClean="0"/>
              <a:t> (</a:t>
            </a:r>
            <a:r>
              <a:rPr lang="de-DE" sz="2000" dirty="0" err="1" smtClean="0"/>
              <a:t>showers</a:t>
            </a:r>
            <a:r>
              <a:rPr lang="de-DE" sz="2000" dirty="0" smtClean="0"/>
              <a:t> on top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widely</a:t>
            </a:r>
            <a:r>
              <a:rPr lang="de-DE" sz="2000" dirty="0" smtClean="0"/>
              <a:t> </a:t>
            </a:r>
            <a:r>
              <a:rPr lang="de-DE" sz="2000" dirty="0" err="1" smtClean="0"/>
              <a:t>spread</a:t>
            </a:r>
            <a:r>
              <a:rPr lang="de-DE" sz="2000" dirty="0" smtClean="0"/>
              <a:t> </a:t>
            </a:r>
            <a:r>
              <a:rPr lang="de-DE" sz="2000" dirty="0" err="1" smtClean="0"/>
              <a:t>background</a:t>
            </a:r>
            <a:r>
              <a:rPr lang="de-DE" sz="2000" dirty="0" smtClean="0"/>
              <a:t>)</a:t>
            </a:r>
          </a:p>
          <a:p>
            <a:endParaRPr lang="de-DE" sz="2400" dirty="0" smtClean="0"/>
          </a:p>
          <a:p>
            <a:pPr marL="742950" lvl="1" indent="-285750">
              <a:buClr>
                <a:srgbClr val="002060"/>
              </a:buClr>
              <a:buSzPct val="140000"/>
              <a:buFont typeface="Arial" panose="020B0604020202020204" pitchFamily="34" charset="0"/>
              <a:buChar char="•"/>
            </a:pPr>
            <a:r>
              <a:rPr lang="de-DE" sz="2000" dirty="0" smtClean="0"/>
              <a:t>Pad </a:t>
            </a:r>
            <a:r>
              <a:rPr lang="de-DE" sz="2000" dirty="0" err="1" smtClean="0"/>
              <a:t>size</a:t>
            </a:r>
            <a:r>
              <a:rPr lang="de-DE" sz="2000" dirty="0" smtClean="0"/>
              <a:t>: 5x5 cm</a:t>
            </a:r>
            <a:r>
              <a:rPr lang="de-DE" sz="2400" baseline="30000" dirty="0" smtClean="0"/>
              <a:t>2</a:t>
            </a:r>
          </a:p>
          <a:p>
            <a:pPr marL="742950" lvl="1" indent="-285750">
              <a:buClr>
                <a:srgbClr val="002060"/>
              </a:buClr>
              <a:buSzPct val="140000"/>
              <a:buFont typeface="Arial" panose="020B0604020202020204" pitchFamily="34" charset="0"/>
              <a:buChar char="•"/>
            </a:pPr>
            <a:r>
              <a:rPr lang="de-DE" sz="2000" dirty="0" smtClean="0"/>
              <a:t>W </a:t>
            </a:r>
            <a:r>
              <a:rPr lang="de-DE" sz="2000" dirty="0" err="1" smtClean="0"/>
              <a:t>thickness</a:t>
            </a:r>
            <a:r>
              <a:rPr lang="de-DE" sz="2000" dirty="0" smtClean="0"/>
              <a:t>: 1 X</a:t>
            </a:r>
            <a:r>
              <a:rPr lang="de-DE" sz="2400" baseline="-25000" dirty="0" smtClean="0"/>
              <a:t>0</a:t>
            </a:r>
          </a:p>
          <a:p>
            <a:pPr marL="742950" lvl="1" indent="-285750">
              <a:buClr>
                <a:srgbClr val="002060"/>
              </a:buClr>
              <a:buSzPct val="140000"/>
              <a:buFont typeface="Arial" panose="020B0604020202020204" pitchFamily="34" charset="0"/>
              <a:buChar char="•"/>
            </a:pPr>
            <a:r>
              <a:rPr lang="de-DE" sz="2000" dirty="0" smtClean="0"/>
              <a:t>Per </a:t>
            </a:r>
            <a:r>
              <a:rPr lang="de-DE" sz="2000" dirty="0" err="1" smtClean="0"/>
              <a:t>tower</a:t>
            </a:r>
            <a:r>
              <a:rPr lang="de-DE" sz="2000" dirty="0" smtClean="0"/>
              <a:t> 20 </a:t>
            </a:r>
            <a:r>
              <a:rPr lang="de-DE" sz="2000" dirty="0" err="1" smtClean="0"/>
              <a:t>sensors</a:t>
            </a:r>
            <a:r>
              <a:rPr lang="de-DE" sz="2000" dirty="0" smtClean="0"/>
              <a:t>/</a:t>
            </a:r>
            <a:r>
              <a:rPr lang="de-DE" sz="2000" dirty="0" err="1" smtClean="0"/>
              <a:t>plates</a:t>
            </a:r>
            <a:endParaRPr lang="en-GB" sz="2000" dirty="0"/>
          </a:p>
        </p:txBody>
      </p:sp>
      <p:sp>
        <p:nvSpPr>
          <p:cNvPr id="6" name="Textfeld 5"/>
          <p:cNvSpPr txBox="1"/>
          <p:nvPr/>
        </p:nvSpPr>
        <p:spPr>
          <a:xfrm flipH="1">
            <a:off x="3586546" y="3016233"/>
            <a:ext cx="5143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6cm</a:t>
            </a:r>
            <a:endParaRPr lang="en-GB" sz="1000" dirty="0"/>
          </a:p>
        </p:txBody>
      </p:sp>
      <p:sp>
        <p:nvSpPr>
          <p:cNvPr id="9" name="Textfeld 8"/>
          <p:cNvSpPr txBox="1"/>
          <p:nvPr/>
        </p:nvSpPr>
        <p:spPr>
          <a:xfrm rot="1187065" flipH="1">
            <a:off x="1239973" y="3311508"/>
            <a:ext cx="5143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56cm</a:t>
            </a:r>
            <a:endParaRPr lang="en-GB" sz="1000" dirty="0"/>
          </a:p>
        </p:txBody>
      </p:sp>
      <p:cxnSp>
        <p:nvCxnSpPr>
          <p:cNvPr id="10" name="Gerade Verbindung mit Pfeil 9"/>
          <p:cNvCxnSpPr/>
          <p:nvPr/>
        </p:nvCxnSpPr>
        <p:spPr bwMode="auto">
          <a:xfrm>
            <a:off x="1856878" y="3593806"/>
            <a:ext cx="1266256" cy="4628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Gerade Verbindung mit Pfeil 12"/>
          <p:cNvCxnSpPr/>
          <p:nvPr/>
        </p:nvCxnSpPr>
        <p:spPr bwMode="auto">
          <a:xfrm flipH="1" flipV="1">
            <a:off x="176417" y="2920278"/>
            <a:ext cx="973666" cy="36906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Gerade Verbindung mit Pfeil 16"/>
          <p:cNvCxnSpPr/>
          <p:nvPr/>
        </p:nvCxnSpPr>
        <p:spPr bwMode="auto">
          <a:xfrm flipV="1">
            <a:off x="3792970" y="3463910"/>
            <a:ext cx="1" cy="31849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Gerade Verbindung mit Pfeil 17"/>
          <p:cNvCxnSpPr/>
          <p:nvPr/>
        </p:nvCxnSpPr>
        <p:spPr bwMode="auto">
          <a:xfrm flipH="1">
            <a:off x="3773234" y="2541180"/>
            <a:ext cx="18698" cy="34289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2" name="Grafik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649" y="3728848"/>
            <a:ext cx="4658451" cy="1990760"/>
          </a:xfrm>
          <a:prstGeom prst="rect">
            <a:avLst/>
          </a:prstGeom>
        </p:spPr>
      </p:pic>
      <p:sp>
        <p:nvSpPr>
          <p:cNvPr id="24" name="Textfeld 23"/>
          <p:cNvSpPr txBox="1"/>
          <p:nvPr/>
        </p:nvSpPr>
        <p:spPr>
          <a:xfrm>
            <a:off x="465315" y="4056694"/>
            <a:ext cx="36036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400" dirty="0" smtClean="0"/>
          </a:p>
          <a:p>
            <a:r>
              <a:rPr lang="de-DE" sz="2000" dirty="0" smtClean="0"/>
              <a:t>Sensor plane design</a:t>
            </a:r>
          </a:p>
          <a:p>
            <a:r>
              <a:rPr lang="de-DE" sz="2000" dirty="0" smtClean="0"/>
              <a:t>FCAL </a:t>
            </a:r>
            <a:r>
              <a:rPr lang="de-DE" sz="2000" dirty="0" err="1" smtClean="0"/>
              <a:t>technology</a:t>
            </a:r>
            <a:endParaRPr lang="de-DE" sz="2000" dirty="0" smtClean="0"/>
          </a:p>
        </p:txBody>
      </p:sp>
      <p:sp>
        <p:nvSpPr>
          <p:cNvPr id="23" name="Textfeld 22"/>
          <p:cNvSpPr txBox="1"/>
          <p:nvPr/>
        </p:nvSpPr>
        <p:spPr>
          <a:xfrm>
            <a:off x="409516" y="1093914"/>
            <a:ext cx="7034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Si W (</a:t>
            </a:r>
            <a:r>
              <a:rPr lang="de-DE" sz="2400" dirty="0" err="1" smtClean="0"/>
              <a:t>GaAs</a:t>
            </a:r>
            <a:r>
              <a:rPr lang="de-DE" sz="2400" dirty="0" smtClean="0"/>
              <a:t> W) </a:t>
            </a:r>
            <a:r>
              <a:rPr lang="de-DE" sz="2400" dirty="0" err="1" smtClean="0"/>
              <a:t>sampling</a:t>
            </a:r>
            <a:r>
              <a:rPr lang="de-DE" sz="2400" dirty="0" smtClean="0"/>
              <a:t> </a:t>
            </a:r>
            <a:r>
              <a:rPr lang="de-DE" sz="2400" dirty="0" err="1" smtClean="0"/>
              <a:t>calorimeter</a:t>
            </a:r>
            <a:r>
              <a:rPr lang="de-DE" sz="2400" dirty="0" smtClean="0"/>
              <a:t>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2871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ECAL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01675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72929" y="1026597"/>
            <a:ext cx="6069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Advanced</a:t>
            </a:r>
            <a:r>
              <a:rPr lang="de-DE" sz="2400" dirty="0" smtClean="0"/>
              <a:t> </a:t>
            </a:r>
            <a:r>
              <a:rPr lang="de-DE" sz="2400" dirty="0" err="1" smtClean="0"/>
              <a:t>sensor</a:t>
            </a:r>
            <a:r>
              <a:rPr lang="de-DE" sz="2400" dirty="0" smtClean="0"/>
              <a:t> </a:t>
            </a:r>
            <a:r>
              <a:rPr lang="de-DE" sz="2400" dirty="0" err="1" smtClean="0"/>
              <a:t>techology</a:t>
            </a:r>
            <a:r>
              <a:rPr lang="de-DE" sz="2400" dirty="0" smtClean="0"/>
              <a:t> (</a:t>
            </a:r>
            <a:r>
              <a:rPr lang="de-DE" sz="2400" dirty="0" err="1" smtClean="0"/>
              <a:t>collaboration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Tomsk State University)</a:t>
            </a:r>
            <a:endParaRPr lang="en-GB" sz="2400" dirty="0"/>
          </a:p>
        </p:txBody>
      </p:sp>
      <p:pic>
        <p:nvPicPr>
          <p:cNvPr id="15" name="Content Placeholder 4">
            <a:extLst>
              <a:ext uri="{FF2B5EF4-FFF2-40B4-BE49-F238E27FC236}">
                <a16:creationId xmlns:a16="http://schemas.microsoft.com/office/drawing/2014/main" id="{797B5FAC-DFEA-C144-88CA-5158557D01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2327278"/>
            <a:ext cx="6895839" cy="3462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E7CACEA5-6646-5A48-BB6D-18726D07A9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404" r="404" b="14286"/>
          <a:stretch/>
        </p:blipFill>
        <p:spPr>
          <a:xfrm>
            <a:off x="6142748" y="907208"/>
            <a:ext cx="2773534" cy="188938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6361531" y="3001252"/>
            <a:ext cx="2636614" cy="280076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endParaRPr lang="de-DE" dirty="0" smtClean="0"/>
          </a:p>
          <a:p>
            <a:pPr marL="285750" indent="-28575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r>
              <a:rPr lang="de-DE" dirty="0" err="1" smtClean="0"/>
              <a:t>Thickness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sensor</a:t>
            </a:r>
            <a:r>
              <a:rPr lang="de-DE" dirty="0" smtClean="0"/>
              <a:t> planes </a:t>
            </a:r>
            <a:r>
              <a:rPr lang="de-DE" dirty="0" err="1" smtClean="0"/>
              <a:t>below</a:t>
            </a:r>
            <a:r>
              <a:rPr lang="de-DE" dirty="0" smtClean="0"/>
              <a:t> 1mm</a:t>
            </a:r>
          </a:p>
          <a:p>
            <a:pPr marL="285750" indent="-28575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r>
              <a:rPr lang="de-DE" dirty="0" err="1" smtClean="0"/>
              <a:t>Less</a:t>
            </a:r>
            <a:r>
              <a:rPr lang="de-DE" dirty="0" smtClean="0"/>
              <a:t> </a:t>
            </a:r>
            <a:r>
              <a:rPr lang="de-DE" dirty="0" err="1" smtClean="0"/>
              <a:t>cross</a:t>
            </a:r>
            <a:r>
              <a:rPr lang="de-DE" dirty="0" smtClean="0"/>
              <a:t> </a:t>
            </a:r>
            <a:r>
              <a:rPr lang="de-DE" dirty="0" err="1" smtClean="0"/>
              <a:t>talk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pads</a:t>
            </a:r>
          </a:p>
          <a:p>
            <a:pPr marL="285750" indent="-28575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r>
              <a:rPr lang="de-DE" dirty="0" err="1" smtClean="0"/>
              <a:t>Less</a:t>
            </a:r>
            <a:r>
              <a:rPr lang="de-DE" dirty="0" smtClean="0"/>
              <a:t> lost </a:t>
            </a:r>
            <a:r>
              <a:rPr lang="de-DE" dirty="0" err="1" smtClean="0"/>
              <a:t>contacts</a:t>
            </a:r>
            <a:r>
              <a:rPr lang="de-DE" dirty="0" smtClean="0"/>
              <a:t> </a:t>
            </a:r>
          </a:p>
          <a:p>
            <a:pPr marL="285750" indent="-28575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6008113" y="2860184"/>
            <a:ext cx="353418" cy="8365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757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ECAL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360946" y="4290854"/>
            <a:ext cx="17550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400" dirty="0" smtClean="0"/>
          </a:p>
          <a:p>
            <a:r>
              <a:rPr lang="de-DE" dirty="0" err="1" smtClean="0"/>
              <a:t>Recent</a:t>
            </a:r>
            <a:r>
              <a:rPr lang="de-DE" dirty="0" smtClean="0"/>
              <a:t> test-beam </a:t>
            </a:r>
            <a:r>
              <a:rPr lang="de-DE" dirty="0" err="1" smtClean="0"/>
              <a:t>measurements</a:t>
            </a:r>
            <a:r>
              <a:rPr lang="de-DE" dirty="0" smtClean="0"/>
              <a:t>, </a:t>
            </a:r>
            <a:r>
              <a:rPr lang="de-DE" dirty="0" err="1" smtClean="0"/>
              <a:t>depostited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in </a:t>
            </a:r>
            <a:r>
              <a:rPr lang="de-DE" dirty="0" err="1" smtClean="0"/>
              <a:t>layer</a:t>
            </a:r>
            <a:r>
              <a:rPr lang="de-DE" dirty="0" smtClean="0"/>
              <a:t> 3</a:t>
            </a:r>
          </a:p>
          <a:p>
            <a:pPr>
              <a:buClr>
                <a:srgbClr val="002060"/>
              </a:buClr>
              <a:buSzPct val="147000"/>
            </a:pPr>
            <a:r>
              <a:rPr lang="de-DE" dirty="0"/>
              <a:t> </a:t>
            </a:r>
            <a:r>
              <a:rPr lang="de-DE" dirty="0" smtClean="0"/>
              <a:t>    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076" y="909757"/>
            <a:ext cx="4737318" cy="2844983"/>
          </a:xfrm>
          <a:prstGeom prst="rect">
            <a:avLst/>
          </a:prstGeom>
        </p:spPr>
      </p:pic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964720"/>
              </p:ext>
            </p:extLst>
          </p:nvPr>
        </p:nvGraphicFramePr>
        <p:xfrm>
          <a:off x="4975908" y="3848106"/>
          <a:ext cx="4168092" cy="25599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Acrobat Document" r:id="rId5" imgW="1622914" imgH="1169536" progId="AcroExch.Document.DC">
                  <p:embed/>
                </p:oleObj>
              </mc:Choice>
              <mc:Fallback>
                <p:oleObj name="Acrobat Document" r:id="rId5" imgW="1622914" imgH="1169536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75908" y="3848106"/>
                        <a:ext cx="4168092" cy="25599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348742" y="1229484"/>
            <a:ext cx="405589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u="sng" dirty="0" smtClean="0"/>
              <a:t>FE </a:t>
            </a:r>
            <a:r>
              <a:rPr lang="de-DE" sz="2400" u="sng" dirty="0" err="1" smtClean="0"/>
              <a:t>electronics</a:t>
            </a:r>
            <a:endParaRPr lang="de-DE" sz="2400" u="sng" dirty="0" smtClean="0"/>
          </a:p>
          <a:p>
            <a:r>
              <a:rPr lang="de-DE" dirty="0" smtClean="0"/>
              <a:t> </a:t>
            </a:r>
          </a:p>
          <a:p>
            <a:pPr marL="285750" indent="-28575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r>
              <a:rPr lang="de-DE" dirty="0" smtClean="0"/>
              <a:t>130 </a:t>
            </a:r>
            <a:r>
              <a:rPr lang="de-DE" dirty="0" err="1" smtClean="0"/>
              <a:t>nm</a:t>
            </a:r>
            <a:r>
              <a:rPr lang="de-DE" dirty="0" smtClean="0"/>
              <a:t> TSMC </a:t>
            </a:r>
            <a:r>
              <a:rPr lang="de-DE" dirty="0" err="1" smtClean="0"/>
              <a:t>technology</a:t>
            </a:r>
            <a:r>
              <a:rPr lang="en-GB" dirty="0" smtClean="0"/>
              <a:t>, </a:t>
            </a:r>
            <a:r>
              <a:rPr lang="de-DE" dirty="0" smtClean="0"/>
              <a:t>(</a:t>
            </a:r>
            <a:r>
              <a:rPr lang="de-DE" dirty="0" err="1" smtClean="0"/>
              <a:t>charge</a:t>
            </a:r>
            <a:r>
              <a:rPr lang="de-DE" dirty="0" smtClean="0"/>
              <a:t> sensitive </a:t>
            </a:r>
            <a:r>
              <a:rPr lang="de-DE" dirty="0" err="1" smtClean="0"/>
              <a:t>peamplifier</a:t>
            </a:r>
            <a:r>
              <a:rPr lang="de-DE" dirty="0" smtClean="0"/>
              <a:t>, 10 </a:t>
            </a:r>
            <a:r>
              <a:rPr lang="de-DE" dirty="0" err="1" smtClean="0"/>
              <a:t>bit</a:t>
            </a:r>
            <a:r>
              <a:rPr lang="de-DE" dirty="0" smtClean="0"/>
              <a:t> ADC)  </a:t>
            </a:r>
          </a:p>
          <a:p>
            <a:pPr marL="285750" indent="-28575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r>
              <a:rPr lang="de-DE" dirty="0" err="1" smtClean="0"/>
              <a:t>developed</a:t>
            </a:r>
            <a:r>
              <a:rPr lang="de-DE" dirty="0" smtClean="0"/>
              <a:t> </a:t>
            </a:r>
            <a:r>
              <a:rPr lang="de-DE" dirty="0" err="1" smtClean="0"/>
              <a:t>within</a:t>
            </a:r>
            <a:r>
              <a:rPr lang="de-DE" dirty="0" smtClean="0"/>
              <a:t> FCAL, </a:t>
            </a:r>
            <a:r>
              <a:rPr lang="de-DE" dirty="0" err="1" smtClean="0"/>
              <a:t>parts</a:t>
            </a:r>
            <a:r>
              <a:rPr lang="de-DE" dirty="0" smtClean="0"/>
              <a:t> also </a:t>
            </a:r>
            <a:r>
              <a:rPr lang="de-DE" dirty="0" err="1" smtClean="0"/>
              <a:t>used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CMS HGCAL upgrade</a:t>
            </a:r>
          </a:p>
          <a:p>
            <a:pPr>
              <a:buClr>
                <a:srgbClr val="002060"/>
              </a:buClr>
              <a:buSzPct val="147000"/>
            </a:pPr>
            <a:endParaRPr lang="de-DE" dirty="0" smtClean="0"/>
          </a:p>
          <a:p>
            <a:pPr marL="285750" indent="-28575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r>
              <a:rPr lang="de-DE" dirty="0" smtClean="0"/>
              <a:t>Data </a:t>
            </a:r>
            <a:r>
              <a:rPr lang="de-DE" dirty="0" err="1" smtClean="0"/>
              <a:t>preprocessing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FPGA </a:t>
            </a:r>
          </a:p>
          <a:p>
            <a:pPr>
              <a:buClr>
                <a:srgbClr val="002060"/>
              </a:buClr>
              <a:buSzPct val="147000"/>
            </a:pPr>
            <a:r>
              <a:rPr lang="de-DE" dirty="0"/>
              <a:t> </a:t>
            </a:r>
            <a:r>
              <a:rPr lang="de-DE" dirty="0" smtClean="0"/>
              <a:t>    </a:t>
            </a:r>
            <a:endParaRPr lang="de-DE" dirty="0"/>
          </a:p>
        </p:txBody>
      </p:sp>
      <p:cxnSp>
        <p:nvCxnSpPr>
          <p:cNvPr id="9" name="Gerade Verbindung mit Pfeil 8"/>
          <p:cNvCxnSpPr/>
          <p:nvPr/>
        </p:nvCxnSpPr>
        <p:spPr bwMode="auto">
          <a:xfrm>
            <a:off x="5618878" y="4442990"/>
            <a:ext cx="11220" cy="26175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Gerade Verbindung mit Pfeil 13"/>
          <p:cNvCxnSpPr/>
          <p:nvPr/>
        </p:nvCxnSpPr>
        <p:spPr bwMode="auto">
          <a:xfrm>
            <a:off x="5709795" y="4138717"/>
            <a:ext cx="1870" cy="30427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7" name="Grafik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04" y="3754740"/>
            <a:ext cx="2795430" cy="237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65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ECAL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-24606" y="900113"/>
            <a:ext cx="9144000" cy="532453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30979" y="1110744"/>
            <a:ext cx="3135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u="sng" dirty="0" smtClean="0">
                <a:solidFill>
                  <a:schemeClr val="accent6">
                    <a:lumMod val="50000"/>
                  </a:schemeClr>
                </a:solidFill>
              </a:rPr>
              <a:t>Performance </a:t>
            </a:r>
            <a:r>
              <a:rPr lang="de-DE" sz="2400" u="sng" dirty="0" err="1" smtClean="0">
                <a:solidFill>
                  <a:schemeClr val="accent6">
                    <a:lumMod val="50000"/>
                  </a:schemeClr>
                </a:solidFill>
              </a:rPr>
              <a:t>studies</a:t>
            </a:r>
            <a:endParaRPr lang="en-GB" sz="2400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79" y="1614681"/>
            <a:ext cx="3304183" cy="225328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665" y="4044306"/>
            <a:ext cx="3167027" cy="213766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8665" y="1613429"/>
            <a:ext cx="3081537" cy="2301852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980012"/>
              </p:ext>
            </p:extLst>
          </p:nvPr>
        </p:nvGraphicFramePr>
        <p:xfrm>
          <a:off x="311540" y="3867963"/>
          <a:ext cx="3343059" cy="203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Acrobat Document" r:id="rId7" imgW="2160210" imgH="1314191" progId="AcroExch.Document.DC">
                  <p:embed/>
                </p:oleObj>
              </mc:Choice>
              <mc:Fallback>
                <p:oleObj name="Acrobat Document" r:id="rId7" imgW="2160210" imgH="1314191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1540" y="3867963"/>
                        <a:ext cx="3343059" cy="2033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4900369" y="1271880"/>
            <a:ext cx="1755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400" dirty="0" smtClean="0"/>
          </a:p>
          <a:p>
            <a:r>
              <a:rPr lang="de-DE" dirty="0" smtClean="0"/>
              <a:t>Low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background</a:t>
            </a:r>
            <a:endParaRPr lang="de-DE" dirty="0" smtClean="0"/>
          </a:p>
          <a:p>
            <a:pPr>
              <a:buClr>
                <a:srgbClr val="002060"/>
              </a:buClr>
              <a:buSzPct val="147000"/>
            </a:pPr>
            <a:r>
              <a:rPr lang="de-DE" dirty="0"/>
              <a:t> </a:t>
            </a:r>
            <a:r>
              <a:rPr lang="de-DE" dirty="0" smtClean="0"/>
              <a:t>    </a:t>
            </a:r>
            <a:endParaRPr lang="de-DE" dirty="0"/>
          </a:p>
        </p:txBody>
      </p:sp>
      <p:cxnSp>
        <p:nvCxnSpPr>
          <p:cNvPr id="10" name="Gerade Verbindung mit Pfeil 9"/>
          <p:cNvCxnSpPr/>
          <p:nvPr/>
        </p:nvCxnSpPr>
        <p:spPr bwMode="auto">
          <a:xfrm flipV="1">
            <a:off x="7648107" y="3080458"/>
            <a:ext cx="587585" cy="66129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feld 11"/>
          <p:cNvSpPr txBox="1"/>
          <p:nvPr/>
        </p:nvSpPr>
        <p:spPr>
          <a:xfrm rot="18553753">
            <a:off x="7794220" y="3393105"/>
            <a:ext cx="7119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742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ECAL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-16679" y="1000606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2348705"/>
              </p:ext>
            </p:extLst>
          </p:nvPr>
        </p:nvGraphicFramePr>
        <p:xfrm>
          <a:off x="216531" y="3595633"/>
          <a:ext cx="5747744" cy="2757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" name="Acrobat Document" r:id="rId4" imgW="2160210" imgH="1035912" progId="AcroExch.Document.DC">
                  <p:embed/>
                </p:oleObj>
              </mc:Choice>
              <mc:Fallback>
                <p:oleObj name="Acrobat Document" r:id="rId4" imgW="2160210" imgH="1035912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6531" y="3595633"/>
                        <a:ext cx="5747744" cy="27577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Grafik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8508" y="2074905"/>
            <a:ext cx="2666998" cy="4067843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5871306"/>
              </p:ext>
            </p:extLst>
          </p:nvPr>
        </p:nvGraphicFramePr>
        <p:xfrm>
          <a:off x="237929" y="1338821"/>
          <a:ext cx="4446267" cy="225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0" name="Acrobat Document" r:id="rId7" imgW="2160210" imgH="1260741" progId="AcroExch.Document.DC">
                  <p:embed/>
                </p:oleObj>
              </mc:Choice>
              <mc:Fallback>
                <p:oleObj name="Acrobat Document" r:id="rId7" imgW="2160210" imgH="1260741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7929" y="1338821"/>
                        <a:ext cx="4446267" cy="2259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280491" y="970498"/>
            <a:ext cx="4813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Overlap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showers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large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particles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5910578" y="997687"/>
            <a:ext cx="29502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expected</a:t>
            </a:r>
            <a:r>
              <a:rPr lang="de-DE" dirty="0" smtClean="0"/>
              <a:t> </a:t>
            </a:r>
            <a:r>
              <a:rPr lang="de-DE" dirty="0" err="1" smtClean="0"/>
              <a:t>deposition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impact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in x (</a:t>
            </a:r>
            <a:r>
              <a:rPr lang="de-DE" dirty="0" err="1" smtClean="0"/>
              <a:t>deflection</a:t>
            </a:r>
            <a:r>
              <a:rPr lang="de-DE" dirty="0" smtClean="0"/>
              <a:t> plane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magnet</a:t>
            </a:r>
            <a:r>
              <a:rPr lang="de-DE" dirty="0" smtClean="0"/>
              <a:t>)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900113" y="6214200"/>
            <a:ext cx="4813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Resolution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measured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positrons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290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err="1" smtClean="0"/>
              <a:t>Calice</a:t>
            </a:r>
            <a:r>
              <a:rPr lang="en-US" sz="2800" dirty="0" smtClean="0"/>
              <a:t> Prototype in LUXE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70836" y="1348222"/>
            <a:ext cx="218782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Version 1:</a:t>
            </a:r>
          </a:p>
          <a:p>
            <a:endParaRPr lang="de-DE" dirty="0"/>
          </a:p>
          <a:p>
            <a:r>
              <a:rPr lang="de-DE" dirty="0" smtClean="0"/>
              <a:t>Supplement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cover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/>
              <a:t> </a:t>
            </a:r>
            <a:r>
              <a:rPr lang="de-DE" dirty="0" smtClean="0"/>
              <a:t>ECAL</a:t>
            </a:r>
            <a:endParaRPr lang="en-GB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2934108" y="948818"/>
            <a:ext cx="5974960" cy="2247749"/>
            <a:chOff x="1284822" y="1678094"/>
            <a:chExt cx="5974960" cy="2247749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84822" y="2745660"/>
              <a:ext cx="5974960" cy="1180183"/>
            </a:xfrm>
            <a:prstGeom prst="rect">
              <a:avLst/>
            </a:prstGeom>
          </p:spPr>
        </p:pic>
        <p:sp>
          <p:nvSpPr>
            <p:cNvPr id="8" name="Rechteck 7"/>
            <p:cNvSpPr/>
            <p:nvPr/>
          </p:nvSpPr>
          <p:spPr bwMode="auto">
            <a:xfrm>
              <a:off x="1474125" y="1678094"/>
              <a:ext cx="1379912" cy="1990590"/>
            </a:xfrm>
            <a:prstGeom prst="rect">
              <a:avLst/>
            </a:prstGeom>
            <a:solidFill>
              <a:srgbClr val="00A5EB">
                <a:alpha val="21961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3043340" y="2077498"/>
              <a:ext cx="2831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 smtClean="0"/>
                <a:t>Fiducial</a:t>
              </a:r>
              <a:r>
                <a:rPr lang="de-DE" dirty="0" smtClean="0"/>
                <a:t> </a:t>
              </a:r>
              <a:r>
                <a:rPr lang="de-DE" dirty="0" err="1" smtClean="0"/>
                <a:t>volume</a:t>
              </a:r>
              <a:r>
                <a:rPr lang="de-DE" dirty="0" smtClean="0"/>
                <a:t> 18 x 18 cm</a:t>
              </a:r>
              <a:r>
                <a:rPr lang="de-DE" sz="1800" baseline="30000" dirty="0" smtClean="0"/>
                <a:t>2</a:t>
              </a:r>
              <a:endParaRPr lang="en-GB" sz="1800" baseline="30000" dirty="0"/>
            </a:p>
          </p:txBody>
        </p:sp>
      </p:grpSp>
      <p:sp>
        <p:nvSpPr>
          <p:cNvPr id="12" name="Textfeld 11"/>
          <p:cNvSpPr txBox="1"/>
          <p:nvPr/>
        </p:nvSpPr>
        <p:spPr>
          <a:xfrm>
            <a:off x="170835" y="4047479"/>
            <a:ext cx="261163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Version 2:</a:t>
            </a:r>
          </a:p>
          <a:p>
            <a:endParaRPr lang="de-DE" dirty="0"/>
          </a:p>
          <a:p>
            <a:r>
              <a:rPr lang="de-DE" dirty="0" err="1" smtClean="0"/>
              <a:t>Measure</a:t>
            </a:r>
            <a:r>
              <a:rPr lang="de-DE" dirty="0" smtClean="0"/>
              <a:t> </a:t>
            </a:r>
            <a:r>
              <a:rPr lang="de-DE" dirty="0" err="1" smtClean="0"/>
              <a:t>electrons</a:t>
            </a:r>
            <a:r>
              <a:rPr lang="de-DE" dirty="0"/>
              <a:t> </a:t>
            </a:r>
            <a:r>
              <a:rPr lang="de-DE" dirty="0" smtClean="0"/>
              <a:t>in BW </a:t>
            </a:r>
            <a:r>
              <a:rPr lang="de-DE" dirty="0" err="1" smtClean="0"/>
              <a:t>studies</a:t>
            </a:r>
            <a:r>
              <a:rPr lang="de-DE" dirty="0" smtClean="0"/>
              <a:t> </a:t>
            </a:r>
            <a:endParaRPr lang="en-GB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6712704"/>
              </p:ext>
            </p:extLst>
          </p:nvPr>
        </p:nvGraphicFramePr>
        <p:xfrm>
          <a:off x="3123411" y="3839521"/>
          <a:ext cx="4785026" cy="2380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Acrobat Document" r:id="rId5" imgW="3501118" imgH="1740942" progId="AcroExch.Document.DC">
                  <p:embed/>
                </p:oleObj>
              </mc:Choice>
              <mc:Fallback>
                <p:oleObj name="Acrobat Document" r:id="rId5" imgW="3501118" imgH="1740942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23411" y="3839521"/>
                        <a:ext cx="4785026" cy="2380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6848182" y="5015175"/>
            <a:ext cx="904584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CALICE</a:t>
            </a:r>
            <a:endParaRPr lang="en-GB" sz="1400" dirty="0"/>
          </a:p>
        </p:txBody>
      </p:sp>
      <p:cxnSp>
        <p:nvCxnSpPr>
          <p:cNvPr id="14" name="Gerade Verbindung mit Pfeil 13"/>
          <p:cNvCxnSpPr/>
          <p:nvPr/>
        </p:nvCxnSpPr>
        <p:spPr bwMode="auto">
          <a:xfrm flipH="1">
            <a:off x="8050086" y="5186252"/>
            <a:ext cx="661958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feld 15"/>
          <p:cNvSpPr txBox="1"/>
          <p:nvPr/>
        </p:nvSpPr>
        <p:spPr>
          <a:xfrm>
            <a:off x="3322126" y="1514312"/>
            <a:ext cx="904584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CALICE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1849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C</a:t>
            </a:r>
            <a:r>
              <a:rPr lang="en-US" sz="2800" dirty="0" smtClean="0"/>
              <a:t>onclusion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01675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71225" y="1750262"/>
            <a:ext cx="712446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5">
                  <a:lumMod val="10000"/>
                </a:schemeClr>
              </a:buClr>
              <a:buSzPct val="155000"/>
              <a:buFont typeface="Arial" panose="020B0604020202020204" pitchFamily="34" charset="0"/>
              <a:buChar char="•"/>
            </a:pPr>
            <a:r>
              <a:rPr lang="de-DE" sz="2000" dirty="0" smtClean="0"/>
              <a:t>LUXE will open a </a:t>
            </a:r>
            <a:r>
              <a:rPr lang="de-DE" sz="2000" dirty="0" err="1" smtClean="0"/>
              <a:t>new</a:t>
            </a:r>
            <a:r>
              <a:rPr lang="de-DE" sz="2000" dirty="0" smtClean="0"/>
              <a:t> </a:t>
            </a:r>
            <a:r>
              <a:rPr lang="de-DE" sz="2000" dirty="0" err="1" smtClean="0"/>
              <a:t>avenue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research</a:t>
            </a:r>
            <a:r>
              <a:rPr lang="de-DE" sz="2000" dirty="0" smtClean="0"/>
              <a:t> </a:t>
            </a:r>
            <a:r>
              <a:rPr lang="de-DE" sz="2000" dirty="0" err="1" smtClean="0"/>
              <a:t>probing</a:t>
            </a:r>
            <a:r>
              <a:rPr lang="de-DE" sz="2000" dirty="0" smtClean="0"/>
              <a:t> QED in </a:t>
            </a:r>
            <a:r>
              <a:rPr lang="de-DE" sz="2000" dirty="0" err="1" smtClean="0"/>
              <a:t>electron</a:t>
            </a:r>
            <a:r>
              <a:rPr lang="de-DE" sz="2000" dirty="0" smtClean="0"/>
              <a:t>-light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photon</a:t>
            </a:r>
            <a:r>
              <a:rPr lang="de-DE" sz="2000" dirty="0" smtClean="0"/>
              <a:t>-light </a:t>
            </a:r>
            <a:r>
              <a:rPr lang="de-DE" sz="2000" dirty="0" err="1" smtClean="0"/>
              <a:t>collisons</a:t>
            </a:r>
            <a:endParaRPr lang="de-DE" sz="2000" dirty="0" smtClean="0"/>
          </a:p>
          <a:p>
            <a:pPr marL="342900" indent="-342900">
              <a:buClr>
                <a:schemeClr val="accent5">
                  <a:lumMod val="10000"/>
                </a:schemeClr>
              </a:buClr>
              <a:buSzPct val="155000"/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>
              <a:buClr>
                <a:schemeClr val="accent5">
                  <a:lumMod val="10000"/>
                </a:schemeClr>
              </a:buClr>
              <a:buSzPct val="155000"/>
              <a:buFont typeface="Arial" panose="020B0604020202020204" pitchFamily="34" charset="0"/>
              <a:buChar char="•"/>
            </a:pPr>
            <a:r>
              <a:rPr lang="de-DE" sz="2000" dirty="0" smtClean="0"/>
              <a:t>LUXE will </a:t>
            </a:r>
            <a:r>
              <a:rPr lang="de-DE" sz="2000" dirty="0" err="1" smtClean="0"/>
              <a:t>cross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Schwinger </a:t>
            </a:r>
            <a:r>
              <a:rPr lang="de-DE" sz="2000" dirty="0" err="1" smtClean="0"/>
              <a:t>limit</a:t>
            </a:r>
            <a:r>
              <a:rPr lang="de-DE" sz="2000" dirty="0" smtClean="0"/>
              <a:t> in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quantum</a:t>
            </a:r>
            <a:r>
              <a:rPr lang="de-DE" sz="2000" dirty="0" smtClean="0"/>
              <a:t> non-linear </a:t>
            </a:r>
            <a:r>
              <a:rPr lang="de-DE" sz="2000" dirty="0" err="1" smtClean="0"/>
              <a:t>parameter</a:t>
            </a:r>
            <a:r>
              <a:rPr lang="de-DE" sz="2000" dirty="0" smtClean="0"/>
              <a:t>, </a:t>
            </a:r>
            <a:r>
              <a:rPr lang="de-DE" sz="2000" dirty="0" err="1" smtClean="0"/>
              <a:t>or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‚</a:t>
            </a:r>
            <a:r>
              <a:rPr lang="de-DE" sz="2000" dirty="0" err="1" smtClean="0"/>
              <a:t>boiling</a:t>
            </a:r>
            <a:r>
              <a:rPr lang="de-DE" sz="2000" dirty="0" smtClean="0"/>
              <a:t> </a:t>
            </a:r>
            <a:r>
              <a:rPr lang="de-DE" sz="2000" dirty="0" err="1" smtClean="0"/>
              <a:t>point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vacuum</a:t>
            </a:r>
            <a:r>
              <a:rPr lang="de-DE" sz="2000" dirty="0" smtClean="0"/>
              <a:t>‘</a:t>
            </a:r>
          </a:p>
          <a:p>
            <a:pPr marL="342900" indent="-342900">
              <a:buClr>
                <a:schemeClr val="accent5">
                  <a:lumMod val="10000"/>
                </a:schemeClr>
              </a:buClr>
              <a:buSzPct val="155000"/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>
              <a:buClr>
                <a:schemeClr val="accent5">
                  <a:lumMod val="10000"/>
                </a:schemeClr>
              </a:buClr>
              <a:buSzPct val="155000"/>
              <a:buFont typeface="Arial" panose="020B0604020202020204" pitchFamily="34" charset="0"/>
              <a:buChar char="•"/>
            </a:pPr>
            <a:r>
              <a:rPr lang="de-DE" sz="2000" dirty="0" smtClean="0"/>
              <a:t>New </a:t>
            </a:r>
            <a:r>
              <a:rPr lang="de-DE" sz="2000" dirty="0" err="1" smtClean="0"/>
              <a:t>phenomena</a:t>
            </a:r>
            <a:r>
              <a:rPr lang="de-DE" sz="2000" dirty="0" smtClean="0"/>
              <a:t> </a:t>
            </a:r>
            <a:r>
              <a:rPr lang="de-DE" sz="2000" dirty="0" err="1" smtClean="0"/>
              <a:t>may</a:t>
            </a:r>
            <a:r>
              <a:rPr lang="de-DE" sz="2000" dirty="0" smtClean="0"/>
              <a:t> </a:t>
            </a:r>
            <a:r>
              <a:rPr lang="de-DE" sz="2000" dirty="0" err="1" smtClean="0"/>
              <a:t>occur</a:t>
            </a:r>
            <a:r>
              <a:rPr lang="de-DE" sz="2000" dirty="0" smtClean="0"/>
              <a:t> </a:t>
            </a:r>
            <a:r>
              <a:rPr lang="de-DE" sz="2000" dirty="0" err="1" smtClean="0"/>
              <a:t>there</a:t>
            </a:r>
            <a:endParaRPr lang="de-DE" sz="2000" dirty="0" smtClean="0"/>
          </a:p>
          <a:p>
            <a:endParaRPr lang="de-DE" dirty="0"/>
          </a:p>
          <a:p>
            <a:r>
              <a:rPr lang="de-DE" dirty="0" smtClean="0"/>
              <a:t> </a:t>
            </a:r>
            <a:endParaRPr lang="en-GB" dirty="0"/>
          </a:p>
        </p:txBody>
      </p:sp>
      <p:sp>
        <p:nvSpPr>
          <p:cNvPr id="3" name="Textfeld 2"/>
          <p:cNvSpPr txBox="1"/>
          <p:nvPr/>
        </p:nvSpPr>
        <p:spPr>
          <a:xfrm>
            <a:off x="454395" y="1026596"/>
            <a:ext cx="1952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u="sng" dirty="0" err="1" smtClean="0">
                <a:solidFill>
                  <a:schemeClr val="accent6">
                    <a:lumMod val="50000"/>
                  </a:schemeClr>
                </a:solidFill>
              </a:rPr>
              <a:t>Physics</a:t>
            </a:r>
            <a:endParaRPr lang="en-GB" sz="2400" u="sng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86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Physics  </a:t>
            </a:r>
            <a:r>
              <a:rPr lang="en-US" sz="2800" dirty="0" smtClean="0"/>
              <a:t> 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821974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de-DE" sz="2000" dirty="0" smtClean="0"/>
              <a:t> </a:t>
            </a:r>
            <a:r>
              <a:rPr lang="de-DE" sz="2000" dirty="0" err="1" smtClean="0">
                <a:solidFill>
                  <a:srgbClr val="C00000"/>
                </a:solidFill>
              </a:rPr>
              <a:t>For</a:t>
            </a:r>
            <a:r>
              <a:rPr lang="de-DE" sz="2000" dirty="0" smtClean="0">
                <a:solidFill>
                  <a:srgbClr val="C00000"/>
                </a:solidFill>
              </a:rPr>
              <a:t> </a:t>
            </a:r>
            <a:r>
              <a:rPr lang="de-DE" sz="2000" dirty="0" err="1" smtClean="0">
                <a:solidFill>
                  <a:srgbClr val="C00000"/>
                </a:solidFill>
              </a:rPr>
              <a:t>illustration</a:t>
            </a:r>
            <a:r>
              <a:rPr lang="de-DE" sz="2000" dirty="0" smtClean="0">
                <a:solidFill>
                  <a:srgbClr val="C00000"/>
                </a:solidFill>
              </a:rPr>
              <a:t>: In </a:t>
            </a:r>
            <a:r>
              <a:rPr lang="de-DE" sz="2000" dirty="0">
                <a:solidFill>
                  <a:srgbClr val="C00000"/>
                </a:solidFill>
              </a:rPr>
              <a:t>a </a:t>
            </a:r>
            <a:r>
              <a:rPr lang="de-DE" sz="2000" dirty="0" err="1">
                <a:solidFill>
                  <a:srgbClr val="C00000"/>
                </a:solidFill>
              </a:rPr>
              <a:t>silicon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sensor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of</a:t>
            </a:r>
            <a:r>
              <a:rPr lang="de-DE" sz="2000" dirty="0">
                <a:solidFill>
                  <a:srgbClr val="C00000"/>
                </a:solidFill>
              </a:rPr>
              <a:t> 300 µm </a:t>
            </a:r>
            <a:r>
              <a:rPr lang="de-DE" sz="2000" dirty="0" err="1" smtClean="0">
                <a:solidFill>
                  <a:srgbClr val="C00000"/>
                </a:solidFill>
              </a:rPr>
              <a:t>thickness</a:t>
            </a:r>
            <a:r>
              <a:rPr lang="de-DE" sz="2000" dirty="0" smtClean="0">
                <a:solidFill>
                  <a:srgbClr val="C00000"/>
                </a:solidFill>
              </a:rPr>
              <a:t> </a:t>
            </a:r>
            <a:r>
              <a:rPr lang="de-DE" sz="2000" dirty="0" err="1" smtClean="0">
                <a:solidFill>
                  <a:srgbClr val="C00000"/>
                </a:solidFill>
              </a:rPr>
              <a:t>and</a:t>
            </a:r>
            <a:r>
              <a:rPr lang="de-DE" sz="2000" dirty="0" smtClean="0">
                <a:solidFill>
                  <a:srgbClr val="C00000"/>
                </a:solidFill>
              </a:rPr>
              <a:t> </a:t>
            </a:r>
            <a:r>
              <a:rPr lang="de-DE" sz="2000" dirty="0" err="1" smtClean="0">
                <a:solidFill>
                  <a:srgbClr val="C00000"/>
                </a:solidFill>
              </a:rPr>
              <a:t>this</a:t>
            </a:r>
            <a:r>
              <a:rPr lang="de-DE" sz="2000" dirty="0" smtClean="0">
                <a:solidFill>
                  <a:srgbClr val="C00000"/>
                </a:solidFill>
              </a:rPr>
              <a:t> </a:t>
            </a:r>
            <a:r>
              <a:rPr lang="de-DE" sz="2000" dirty="0" err="1" smtClean="0">
                <a:solidFill>
                  <a:srgbClr val="C00000"/>
                </a:solidFill>
              </a:rPr>
              <a:t>field</a:t>
            </a:r>
            <a:r>
              <a:rPr lang="de-DE" sz="2000" dirty="0" smtClean="0">
                <a:solidFill>
                  <a:srgbClr val="C00000"/>
                </a:solidFill>
              </a:rPr>
              <a:t> </a:t>
            </a:r>
            <a:r>
              <a:rPr lang="de-DE" sz="2000" dirty="0" err="1" smtClean="0">
                <a:solidFill>
                  <a:srgbClr val="C00000"/>
                </a:solidFill>
              </a:rPr>
              <a:t>strength</a:t>
            </a:r>
            <a:r>
              <a:rPr lang="de-DE" sz="2000" dirty="0" smtClean="0">
                <a:solidFill>
                  <a:srgbClr val="C00000"/>
                </a:solidFill>
              </a:rPr>
              <a:t>:  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de-DE" sz="2000" dirty="0" smtClean="0">
                <a:solidFill>
                  <a:srgbClr val="C00000"/>
                </a:solidFill>
              </a:rPr>
              <a:t>                                        </a:t>
            </a:r>
            <a:r>
              <a:rPr lang="de-DE" sz="2000" dirty="0" err="1" smtClean="0">
                <a:solidFill>
                  <a:srgbClr val="C00000"/>
                </a:solidFill>
              </a:rPr>
              <a:t>E</a:t>
            </a:r>
            <a:r>
              <a:rPr lang="de-DE" sz="2400" baseline="-25000" dirty="0" err="1" smtClean="0">
                <a:solidFill>
                  <a:srgbClr val="C00000"/>
                </a:solidFill>
              </a:rPr>
              <a:t>e</a:t>
            </a:r>
            <a:r>
              <a:rPr lang="de-DE" sz="2000" dirty="0" smtClean="0">
                <a:solidFill>
                  <a:srgbClr val="C00000"/>
                </a:solidFill>
              </a:rPr>
              <a:t> = 400 </a:t>
            </a:r>
            <a:r>
              <a:rPr lang="de-DE" sz="2000" dirty="0" err="1" smtClean="0">
                <a:solidFill>
                  <a:srgbClr val="C00000"/>
                </a:solidFill>
              </a:rPr>
              <a:t>TeV</a:t>
            </a:r>
            <a:endParaRPr lang="de-DE" sz="2000" dirty="0" smtClean="0">
              <a:solidFill>
                <a:srgbClr val="C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sz="2000" dirty="0"/>
          </a:p>
        </p:txBody>
      </p:sp>
      <p:sp>
        <p:nvSpPr>
          <p:cNvPr id="2" name="Rechteck 1"/>
          <p:cNvSpPr/>
          <p:nvPr/>
        </p:nvSpPr>
        <p:spPr>
          <a:xfrm>
            <a:off x="32324" y="2877687"/>
            <a:ext cx="8383872" cy="3436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de-DE" sz="2000" dirty="0" smtClean="0"/>
              <a:t>New </a:t>
            </a:r>
            <a:r>
              <a:rPr lang="de-DE" sz="2000" dirty="0" err="1" smtClean="0"/>
              <a:t>phenomenon</a:t>
            </a:r>
            <a:r>
              <a:rPr lang="de-DE" sz="2000" dirty="0" smtClean="0"/>
              <a:t>: Field </a:t>
            </a:r>
            <a:r>
              <a:rPr lang="de-DE" sz="2000" dirty="0" err="1"/>
              <a:t>induced</a:t>
            </a:r>
            <a:r>
              <a:rPr lang="de-DE" sz="2000" dirty="0"/>
              <a:t> </a:t>
            </a:r>
            <a:r>
              <a:rPr lang="de-DE" sz="2000" dirty="0" err="1"/>
              <a:t>tunneling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e</a:t>
            </a:r>
            <a:r>
              <a:rPr lang="de-DE" sz="2400" baseline="30000" dirty="0" err="1"/>
              <a:t>+</a:t>
            </a:r>
            <a:r>
              <a:rPr lang="de-DE" sz="2000" dirty="0" err="1"/>
              <a:t>e</a:t>
            </a:r>
            <a:r>
              <a:rPr lang="de-DE" sz="2400" baseline="30000" dirty="0"/>
              <a:t>-</a:t>
            </a:r>
            <a:r>
              <a:rPr lang="de-DE" sz="2000" dirty="0"/>
              <a:t> </a:t>
            </a:r>
            <a:r>
              <a:rPr lang="de-DE" sz="2000" dirty="0" err="1"/>
              <a:t>pairs</a:t>
            </a:r>
            <a:r>
              <a:rPr lang="de-DE" sz="2000" dirty="0"/>
              <a:t> off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 smtClean="0"/>
              <a:t>vacuum</a:t>
            </a:r>
            <a:r>
              <a:rPr lang="de-DE" sz="2000" dirty="0" smtClean="0"/>
              <a:t>,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de-DE" sz="2000" dirty="0" err="1" smtClean="0"/>
              <a:t>Colloquial</a:t>
            </a:r>
            <a:r>
              <a:rPr lang="de-DE" sz="2000" dirty="0" smtClean="0"/>
              <a:t>: ‚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vacuum</a:t>
            </a:r>
            <a:r>
              <a:rPr lang="de-DE" sz="2000" dirty="0" smtClean="0"/>
              <a:t> </a:t>
            </a:r>
            <a:r>
              <a:rPr lang="de-DE" sz="2000" dirty="0" err="1" smtClean="0"/>
              <a:t>starts</a:t>
            </a:r>
            <a:r>
              <a:rPr lang="de-DE" sz="2000" dirty="0" smtClean="0"/>
              <a:t> </a:t>
            </a:r>
            <a:r>
              <a:rPr lang="de-DE" sz="2000" dirty="0" err="1" smtClean="0"/>
              <a:t>boiling</a:t>
            </a:r>
            <a:r>
              <a:rPr lang="de-DE" sz="2000" dirty="0" smtClean="0"/>
              <a:t>‘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dirty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de-DE" sz="2000" dirty="0" smtClean="0"/>
              <a:t>Source </a:t>
            </a:r>
            <a:r>
              <a:rPr lang="de-DE" sz="2000" dirty="0" err="1" smtClean="0"/>
              <a:t>of</a:t>
            </a:r>
            <a:r>
              <a:rPr lang="de-DE" sz="2000" dirty="0" smtClean="0"/>
              <a:t> high </a:t>
            </a:r>
            <a:r>
              <a:rPr lang="de-DE" sz="2000" dirty="0" err="1" smtClean="0"/>
              <a:t>electrical</a:t>
            </a:r>
            <a:r>
              <a:rPr lang="de-DE" sz="2000" dirty="0" smtClean="0"/>
              <a:t> </a:t>
            </a:r>
            <a:r>
              <a:rPr lang="de-DE" sz="2000" dirty="0" err="1" smtClean="0"/>
              <a:t>fields</a:t>
            </a:r>
            <a:r>
              <a:rPr lang="de-DE" sz="2000" dirty="0"/>
              <a:t>:</a:t>
            </a:r>
            <a:r>
              <a:rPr lang="de-DE" sz="2000" dirty="0" smtClean="0"/>
              <a:t> </a:t>
            </a:r>
            <a:r>
              <a:rPr lang="de-DE" sz="2000" dirty="0" err="1" smtClean="0"/>
              <a:t>chirped</a:t>
            </a:r>
            <a:r>
              <a:rPr lang="de-DE" sz="2000" dirty="0" smtClean="0"/>
              <a:t> pulse </a:t>
            </a:r>
            <a:r>
              <a:rPr lang="de-DE" sz="2000" dirty="0" err="1" smtClean="0"/>
              <a:t>amplification</a:t>
            </a:r>
            <a:r>
              <a:rPr lang="de-DE" sz="2000" dirty="0" smtClean="0"/>
              <a:t> (CPA) </a:t>
            </a:r>
            <a:r>
              <a:rPr lang="de-DE" sz="2000" dirty="0" err="1" smtClean="0"/>
              <a:t>laser</a:t>
            </a:r>
            <a:r>
              <a:rPr lang="de-DE" sz="2000" dirty="0" smtClean="0"/>
              <a:t>, </a:t>
            </a:r>
            <a:r>
              <a:rPr lang="de-DE" sz="2000" dirty="0" err="1" smtClean="0"/>
              <a:t>focal</a:t>
            </a:r>
            <a:r>
              <a:rPr lang="de-DE" sz="2000" dirty="0" smtClean="0"/>
              <a:t> </a:t>
            </a:r>
            <a:r>
              <a:rPr lang="de-DE" sz="2000" dirty="0" err="1" smtClean="0"/>
              <a:t>intensity</a:t>
            </a:r>
            <a:r>
              <a:rPr lang="de-DE" sz="2000" dirty="0" smtClean="0"/>
              <a:t> 10</a:t>
            </a:r>
            <a:r>
              <a:rPr lang="de-DE" sz="2000" baseline="30000" dirty="0" smtClean="0"/>
              <a:t>21 </a:t>
            </a:r>
            <a:r>
              <a:rPr lang="de-DE" sz="2000" dirty="0" smtClean="0"/>
              <a:t>Wcm</a:t>
            </a:r>
            <a:r>
              <a:rPr lang="de-DE" sz="2000" baseline="30000" dirty="0" smtClean="0"/>
              <a:t>-1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baseline="30000" dirty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sz="2000" i="1" baseline="-25000" dirty="0" smtClean="0"/>
              <a:t>L</a:t>
            </a:r>
            <a:r>
              <a:rPr lang="de-DE" dirty="0" smtClean="0"/>
              <a:t> </a:t>
            </a:r>
            <a:r>
              <a:rPr lang="de-DE" sz="2000" dirty="0" smtClean="0"/>
              <a:t>= 10</a:t>
            </a:r>
            <a:r>
              <a:rPr lang="de-DE" sz="2000" baseline="30000" dirty="0" smtClean="0"/>
              <a:t>14 </a:t>
            </a:r>
            <a:r>
              <a:rPr lang="de-DE" sz="2000" dirty="0" smtClean="0"/>
              <a:t>Vm</a:t>
            </a:r>
            <a:r>
              <a:rPr lang="de-DE" sz="2000" baseline="30000" dirty="0" smtClean="0"/>
              <a:t>-1</a:t>
            </a:r>
            <a:endParaRPr lang="de-DE" sz="2000" baseline="30000" dirty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baseline="30000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de-DE" sz="2000" dirty="0" err="1" smtClean="0"/>
              <a:t>Electron</a:t>
            </a:r>
            <a:r>
              <a:rPr lang="de-DE" sz="2000" dirty="0" smtClean="0"/>
              <a:t> at high </a:t>
            </a:r>
            <a:r>
              <a:rPr lang="de-DE" sz="2000" dirty="0" err="1" smtClean="0"/>
              <a:t>energy</a:t>
            </a:r>
            <a:r>
              <a:rPr lang="de-DE" sz="2000" dirty="0" smtClean="0"/>
              <a:t> in a </a:t>
            </a:r>
            <a:r>
              <a:rPr lang="de-DE" sz="2000" dirty="0" err="1" smtClean="0"/>
              <a:t>laser</a:t>
            </a:r>
            <a:r>
              <a:rPr lang="de-DE" sz="2000" dirty="0" smtClean="0"/>
              <a:t> pulse:      * </a:t>
            </a:r>
            <a:r>
              <a:rPr lang="de-DE" dirty="0" smtClean="0"/>
              <a:t>= </a:t>
            </a:r>
            <a:r>
              <a:rPr lang="de-DE" sz="2400" dirty="0" smtClean="0">
                <a:latin typeface="Symbol" panose="05050102010706020507" pitchFamily="18" charset="2"/>
                <a:sym typeface="Symbol" panose="05050102010706020507" pitchFamily="18" charset="2"/>
              </a:rPr>
              <a:t>g</a:t>
            </a:r>
            <a:r>
              <a:rPr lang="de-DE" dirty="0" smtClean="0">
                <a:sym typeface="Symbol" panose="05050102010706020507" pitchFamily="18" charset="2"/>
              </a:rPr>
              <a:t>      </a:t>
            </a:r>
            <a:r>
              <a:rPr lang="de-DE" sz="2000" i="1" baseline="-25000" dirty="0" smtClean="0">
                <a:sym typeface="Symbol" panose="05050102010706020507" pitchFamily="18" charset="2"/>
              </a:rPr>
              <a:t>L</a:t>
            </a:r>
            <a:r>
              <a:rPr lang="de-DE" dirty="0" smtClean="0">
                <a:sym typeface="Symbol" panose="05050102010706020507" pitchFamily="18" charset="2"/>
              </a:rPr>
              <a:t> </a:t>
            </a:r>
            <a:r>
              <a:rPr lang="de-DE" sz="1800" dirty="0" smtClean="0">
                <a:sym typeface="Symbol" panose="05050102010706020507" pitchFamily="18" charset="2"/>
              </a:rPr>
              <a:t>(1 + cos </a:t>
            </a:r>
            <a:r>
              <a:rPr lang="de-DE" sz="1800" dirty="0">
                <a:latin typeface="Symbol" panose="05050102010706020507" pitchFamily="18" charset="2"/>
                <a:sym typeface="Symbol" panose="05050102010706020507" pitchFamily="18" charset="2"/>
              </a:rPr>
              <a:t>q</a:t>
            </a:r>
            <a:r>
              <a:rPr lang="de-DE" sz="1800" dirty="0" smtClean="0">
                <a:sym typeface="Symbol" panose="05050102010706020507" pitchFamily="18" charset="2"/>
              </a:rPr>
              <a:t>)  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de-DE" dirty="0" smtClean="0">
              <a:sym typeface="Symbol" panose="05050102010706020507" pitchFamily="18" charset="2"/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de-DE" dirty="0" err="1" smtClean="0">
                <a:sym typeface="Symbol" panose="05050102010706020507" pitchFamily="18" charset="2"/>
              </a:rPr>
              <a:t>Example</a:t>
            </a:r>
            <a:r>
              <a:rPr lang="de-DE" dirty="0" smtClean="0">
                <a:sym typeface="Symbol" panose="05050102010706020507" pitchFamily="18" charset="2"/>
              </a:rPr>
              <a:t>:</a:t>
            </a:r>
            <a:endParaRPr lang="de-DE" dirty="0">
              <a:sym typeface="Symbol" panose="05050102010706020507" pitchFamily="18" charset="2"/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de-DE" sz="2000" dirty="0" err="1" smtClean="0">
                <a:sym typeface="Symbol" panose="05050102010706020507" pitchFamily="18" charset="2"/>
              </a:rPr>
              <a:t>For</a:t>
            </a:r>
            <a:r>
              <a:rPr lang="de-DE" sz="2000" dirty="0" smtClean="0">
                <a:sym typeface="Symbol" panose="05050102010706020507" pitchFamily="18" charset="2"/>
              </a:rPr>
              <a:t> </a:t>
            </a:r>
            <a:r>
              <a:rPr lang="de-DE" sz="2000" dirty="0" err="1" smtClean="0">
                <a:sym typeface="Symbol" panose="05050102010706020507" pitchFamily="18" charset="2"/>
              </a:rPr>
              <a:t>E</a:t>
            </a:r>
            <a:r>
              <a:rPr lang="de-DE" sz="2000" baseline="-25000" dirty="0" err="1" smtClean="0">
                <a:sym typeface="Symbol" panose="05050102010706020507" pitchFamily="18" charset="2"/>
              </a:rPr>
              <a:t>e</a:t>
            </a:r>
            <a:r>
              <a:rPr lang="de-DE" sz="2000" dirty="0" smtClean="0">
                <a:sym typeface="Symbol" panose="05050102010706020507" pitchFamily="18" charset="2"/>
              </a:rPr>
              <a:t> = 10 </a:t>
            </a:r>
            <a:r>
              <a:rPr lang="de-DE" sz="2000" dirty="0" err="1" smtClean="0">
                <a:sym typeface="Symbol" panose="05050102010706020507" pitchFamily="18" charset="2"/>
              </a:rPr>
              <a:t>GeV</a:t>
            </a:r>
            <a:r>
              <a:rPr lang="de-DE" sz="2000" dirty="0" smtClean="0">
                <a:sym typeface="Symbol" panose="05050102010706020507" pitchFamily="18" charset="2"/>
              </a:rPr>
              <a:t>, </a:t>
            </a:r>
            <a:r>
              <a:rPr lang="de-DE" sz="2400" dirty="0" smtClean="0">
                <a:latin typeface="Symbol" panose="05050102010706020507" pitchFamily="18" charset="2"/>
                <a:sym typeface="Symbol" panose="05050102010706020507" pitchFamily="18" charset="2"/>
              </a:rPr>
              <a:t>g</a:t>
            </a:r>
            <a:r>
              <a:rPr lang="de-DE" sz="2000" dirty="0" smtClean="0">
                <a:sym typeface="Symbol" panose="05050102010706020507" pitchFamily="18" charset="2"/>
              </a:rPr>
              <a:t> ≈ 10</a:t>
            </a:r>
            <a:r>
              <a:rPr lang="de-DE" sz="2000" baseline="30000" dirty="0" smtClean="0">
                <a:sym typeface="Symbol" panose="05050102010706020507" pitchFamily="18" charset="2"/>
              </a:rPr>
              <a:t>4</a:t>
            </a:r>
            <a:r>
              <a:rPr lang="de-DE" sz="2000" dirty="0" smtClean="0">
                <a:sym typeface="Symbol" panose="05050102010706020507" pitchFamily="18" charset="2"/>
              </a:rPr>
              <a:t>  </a:t>
            </a:r>
            <a:r>
              <a:rPr lang="de-DE" sz="2000" dirty="0" smtClean="0">
                <a:sym typeface="Wingdings" panose="05000000000000000000" pitchFamily="2" charset="2"/>
              </a:rPr>
              <a:t> </a:t>
            </a:r>
            <a:r>
              <a:rPr lang="de-DE" sz="2000" dirty="0" err="1" smtClean="0">
                <a:sym typeface="Wingdings" panose="05000000000000000000" pitchFamily="2" charset="2"/>
              </a:rPr>
              <a:t>critical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ym typeface="Wingdings" panose="05000000000000000000" pitchFamily="2" charset="2"/>
              </a:rPr>
              <a:t>field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ym typeface="Wingdings" panose="05000000000000000000" pitchFamily="2" charset="2"/>
              </a:rPr>
              <a:t>strength</a:t>
            </a:r>
            <a:r>
              <a:rPr lang="de-DE" sz="2000" dirty="0" smtClean="0">
                <a:sym typeface="Wingdings" panose="05000000000000000000" pitchFamily="2" charset="2"/>
              </a:rPr>
              <a:t>        will </a:t>
            </a:r>
            <a:r>
              <a:rPr lang="de-DE" sz="2000" dirty="0" err="1" smtClean="0">
                <a:sym typeface="Wingdings" panose="05000000000000000000" pitchFamily="2" charset="2"/>
              </a:rPr>
              <a:t>be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ym typeface="Wingdings" panose="05000000000000000000" pitchFamily="2" charset="2"/>
              </a:rPr>
              <a:t>reached</a:t>
            </a:r>
            <a:r>
              <a:rPr lang="de-DE" sz="2000" dirty="0" smtClean="0">
                <a:sym typeface="Wingdings" panose="05000000000000000000" pitchFamily="2" charset="2"/>
              </a:rPr>
              <a:t> ! </a:t>
            </a:r>
            <a:endParaRPr lang="de-DE" sz="2000" dirty="0" smtClean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524" y="4572063"/>
            <a:ext cx="217356" cy="301885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0057" y="5083630"/>
            <a:ext cx="208393" cy="28943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9559" y="5079157"/>
            <a:ext cx="208393" cy="28943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8683" y="5907886"/>
            <a:ext cx="352428" cy="345084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96452" y="1085856"/>
            <a:ext cx="86727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de-DE" sz="2000" dirty="0" smtClean="0"/>
              <a:t> t   </a:t>
            </a:r>
            <a:r>
              <a:rPr lang="de-DE" sz="2000" dirty="0" err="1" smtClean="0"/>
              <a:t>accelerates</a:t>
            </a:r>
            <a:r>
              <a:rPr lang="de-DE" sz="2000" dirty="0" smtClean="0"/>
              <a:t> </a:t>
            </a:r>
            <a:r>
              <a:rPr lang="de-DE" sz="2000" dirty="0"/>
              <a:t>an </a:t>
            </a:r>
            <a:r>
              <a:rPr lang="de-DE" sz="2000" dirty="0" err="1"/>
              <a:t>electron</a:t>
            </a:r>
            <a:r>
              <a:rPr lang="de-DE" sz="2000" dirty="0"/>
              <a:t> </a:t>
            </a:r>
            <a:r>
              <a:rPr lang="de-DE" sz="2000" dirty="0" err="1"/>
              <a:t>over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distance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its</a:t>
            </a:r>
            <a:r>
              <a:rPr lang="de-DE" sz="2000" dirty="0"/>
              <a:t> Compton </a:t>
            </a:r>
            <a:r>
              <a:rPr lang="de-DE" sz="2000" dirty="0" err="1" smtClean="0"/>
              <a:t>wavelength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E</a:t>
            </a:r>
            <a:r>
              <a:rPr lang="de-DE" sz="2400" baseline="-25000" dirty="0" err="1" smtClean="0"/>
              <a:t>e</a:t>
            </a:r>
            <a:r>
              <a:rPr lang="de-DE" sz="2000" dirty="0" smtClean="0"/>
              <a:t> </a:t>
            </a:r>
            <a:r>
              <a:rPr lang="de-DE" sz="2000" dirty="0" err="1"/>
              <a:t>equal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 smtClean="0"/>
              <a:t>its</a:t>
            </a:r>
            <a:r>
              <a:rPr lang="de-DE" sz="2000" dirty="0" smtClean="0"/>
              <a:t> </a:t>
            </a:r>
            <a:r>
              <a:rPr lang="de-DE" sz="2000" dirty="0" err="1" smtClean="0"/>
              <a:t>mass</a:t>
            </a:r>
            <a:r>
              <a:rPr lang="de-DE" dirty="0" smtClean="0"/>
              <a:t>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7489840" y="4906928"/>
            <a:ext cx="1290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Symbol" panose="05050102010706020507" pitchFamily="18" charset="2"/>
              </a:rPr>
              <a:t>g</a:t>
            </a:r>
            <a:r>
              <a:rPr lang="de-DE" dirty="0" smtClean="0">
                <a:latin typeface="Symbol" panose="05050102010706020507" pitchFamily="18" charset="2"/>
              </a:rPr>
              <a:t> = </a:t>
            </a:r>
            <a:r>
              <a:rPr lang="de-DE" dirty="0" err="1" smtClean="0">
                <a:latin typeface="+mj-lt"/>
              </a:rPr>
              <a:t>E</a:t>
            </a:r>
            <a:r>
              <a:rPr lang="de-DE" sz="2000" baseline="-25000" dirty="0" err="1" smtClean="0">
                <a:latin typeface="+mj-lt"/>
              </a:rPr>
              <a:t>e</a:t>
            </a:r>
            <a:r>
              <a:rPr lang="de-DE" dirty="0" smtClean="0">
                <a:latin typeface="+mj-lt"/>
              </a:rPr>
              <a:t>/</a:t>
            </a:r>
            <a:r>
              <a:rPr lang="de-DE" dirty="0" err="1" smtClean="0">
                <a:latin typeface="+mj-lt"/>
              </a:rPr>
              <a:t>m</a:t>
            </a:r>
            <a:r>
              <a:rPr lang="de-DE" sz="2000" baseline="-25000" dirty="0" err="1" smtClean="0">
                <a:latin typeface="+mj-lt"/>
              </a:rPr>
              <a:t>e</a:t>
            </a:r>
            <a:endParaRPr lang="en-GB" sz="2000" baseline="-25000" dirty="0">
              <a:latin typeface="Symbol" panose="05050102010706020507" pitchFamily="18" charset="2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7338828" y="4968476"/>
            <a:ext cx="1301682" cy="510798"/>
          </a:xfrm>
          <a:prstGeom prst="ellipse">
            <a:avLst/>
          </a:prstGeom>
          <a:solidFill>
            <a:srgbClr val="6600FF">
              <a:alpha val="10588"/>
            </a:srgb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52" y="1094715"/>
            <a:ext cx="352428" cy="34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69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C</a:t>
            </a:r>
            <a:r>
              <a:rPr lang="en-US" sz="2800" dirty="0" smtClean="0"/>
              <a:t>onclusion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01675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71225" y="1750262"/>
            <a:ext cx="71244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2060"/>
              </a:buClr>
              <a:buSzPct val="149000"/>
              <a:buFont typeface="Arial" panose="020B0604020202020204" pitchFamily="34" charset="0"/>
              <a:buChar char="•"/>
            </a:pPr>
            <a:r>
              <a:rPr lang="de-DE" sz="2000" dirty="0" smtClean="0"/>
              <a:t>LUXE will </a:t>
            </a:r>
            <a:r>
              <a:rPr lang="de-DE" sz="2000" dirty="0" err="1" smtClean="0"/>
              <a:t>be</a:t>
            </a:r>
            <a:r>
              <a:rPr lang="de-DE" sz="2000" dirty="0" smtClean="0"/>
              <a:t> an </a:t>
            </a:r>
            <a:r>
              <a:rPr lang="de-DE" sz="2000" dirty="0" err="1" smtClean="0"/>
              <a:t>electron</a:t>
            </a:r>
            <a:r>
              <a:rPr lang="de-DE" sz="2000" dirty="0" smtClean="0"/>
              <a:t>-laser </a:t>
            </a:r>
            <a:r>
              <a:rPr lang="de-DE" sz="2000" dirty="0" err="1" smtClean="0"/>
              <a:t>scattering</a:t>
            </a:r>
            <a:r>
              <a:rPr lang="de-DE" sz="2000" dirty="0" smtClean="0"/>
              <a:t> </a:t>
            </a:r>
            <a:r>
              <a:rPr lang="de-DE" sz="2000" dirty="0" err="1" smtClean="0"/>
              <a:t>experiment</a:t>
            </a:r>
            <a:r>
              <a:rPr lang="de-DE" sz="2000" dirty="0" smtClean="0"/>
              <a:t> </a:t>
            </a:r>
            <a:r>
              <a:rPr lang="de-DE" sz="2000" dirty="0" err="1" smtClean="0"/>
              <a:t>using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XFEL </a:t>
            </a:r>
            <a:r>
              <a:rPr lang="de-DE" sz="2000" dirty="0" err="1" smtClean="0"/>
              <a:t>superconducting</a:t>
            </a:r>
            <a:r>
              <a:rPr lang="de-DE" sz="2000" dirty="0" smtClean="0"/>
              <a:t> </a:t>
            </a:r>
            <a:r>
              <a:rPr lang="de-DE" sz="2000" dirty="0" err="1" smtClean="0"/>
              <a:t>accelerator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a CPA </a:t>
            </a:r>
            <a:r>
              <a:rPr lang="de-DE" sz="2000" dirty="0" err="1" smtClean="0"/>
              <a:t>laser</a:t>
            </a:r>
            <a:r>
              <a:rPr lang="de-DE" sz="2000" dirty="0" smtClean="0"/>
              <a:t>  (JETI40 </a:t>
            </a:r>
            <a:r>
              <a:rPr lang="de-DE" sz="2000" dirty="0" smtClean="0">
                <a:sym typeface="Wingdings" panose="05000000000000000000" pitchFamily="2" charset="2"/>
              </a:rPr>
              <a:t> 350 TW</a:t>
            </a:r>
            <a:r>
              <a:rPr lang="de-DE" sz="2000" dirty="0" smtClean="0"/>
              <a:t>)</a:t>
            </a:r>
          </a:p>
          <a:p>
            <a:pPr marL="342900" indent="-342900">
              <a:buClr>
                <a:srgbClr val="002060"/>
              </a:buClr>
              <a:buSzPct val="149000"/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>
              <a:buClr>
                <a:srgbClr val="002060"/>
              </a:buClr>
              <a:buSzPct val="149000"/>
              <a:buFont typeface="Arial" panose="020B0604020202020204" pitchFamily="34" charset="0"/>
              <a:buChar char="•"/>
            </a:pPr>
            <a:r>
              <a:rPr lang="de-DE" sz="2000" dirty="0" err="1" smtClean="0"/>
              <a:t>Several</a:t>
            </a:r>
            <a:r>
              <a:rPr lang="de-DE" sz="2000" dirty="0" smtClean="0"/>
              <a:t> </a:t>
            </a:r>
            <a:r>
              <a:rPr lang="de-DE" sz="2000" dirty="0" err="1" smtClean="0"/>
              <a:t>cutting-edge</a:t>
            </a:r>
            <a:r>
              <a:rPr lang="de-DE" sz="2000" dirty="0" smtClean="0"/>
              <a:t> </a:t>
            </a:r>
            <a:r>
              <a:rPr lang="de-DE" sz="2000" dirty="0" err="1" smtClean="0"/>
              <a:t>detector</a:t>
            </a:r>
            <a:r>
              <a:rPr lang="de-DE" sz="2000" dirty="0" smtClean="0"/>
              <a:t> </a:t>
            </a:r>
            <a:r>
              <a:rPr lang="de-DE" sz="2000" dirty="0" err="1" smtClean="0"/>
              <a:t>technologies</a:t>
            </a:r>
            <a:r>
              <a:rPr lang="de-DE" sz="2000" dirty="0" smtClean="0"/>
              <a:t> </a:t>
            </a:r>
            <a:r>
              <a:rPr lang="de-DE" sz="2000" dirty="0" err="1" smtClean="0"/>
              <a:t>developed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particle</a:t>
            </a:r>
            <a:r>
              <a:rPr lang="de-DE" sz="2000" dirty="0" smtClean="0"/>
              <a:t> </a:t>
            </a:r>
            <a:r>
              <a:rPr lang="de-DE" sz="2000" dirty="0" err="1" smtClean="0"/>
              <a:t>physics</a:t>
            </a:r>
            <a:r>
              <a:rPr lang="de-DE" sz="2000" dirty="0" smtClean="0"/>
              <a:t> </a:t>
            </a:r>
            <a:r>
              <a:rPr lang="de-DE" sz="2000" dirty="0" err="1" smtClean="0"/>
              <a:t>experiments</a:t>
            </a:r>
            <a:r>
              <a:rPr lang="de-DE" sz="2000" dirty="0" smtClean="0"/>
              <a:t> will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applied</a:t>
            </a:r>
            <a:endParaRPr lang="de-DE" sz="2000" dirty="0" smtClean="0"/>
          </a:p>
          <a:p>
            <a:pPr marL="342900" indent="-342900">
              <a:buClr>
                <a:srgbClr val="002060"/>
              </a:buClr>
              <a:buSzPct val="149000"/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>
              <a:buClr>
                <a:srgbClr val="002060"/>
              </a:buClr>
              <a:buSzPct val="149000"/>
              <a:buFont typeface="Arial" panose="020B0604020202020204" pitchFamily="34" charset="0"/>
              <a:buChar char="•"/>
            </a:pPr>
            <a:r>
              <a:rPr lang="de-DE" sz="2000" dirty="0" smtClean="0"/>
              <a:t>A </a:t>
            </a:r>
            <a:r>
              <a:rPr lang="de-DE" sz="2000" dirty="0" err="1" smtClean="0"/>
              <a:t>key</a:t>
            </a:r>
            <a:r>
              <a:rPr lang="de-DE" sz="2000" dirty="0" smtClean="0"/>
              <a:t> </a:t>
            </a:r>
            <a:r>
              <a:rPr lang="de-DE" sz="2000" dirty="0" err="1" smtClean="0"/>
              <a:t>subdetector</a:t>
            </a:r>
            <a:r>
              <a:rPr lang="de-DE" sz="2000" dirty="0" smtClean="0"/>
              <a:t> </a:t>
            </a:r>
            <a:r>
              <a:rPr lang="de-DE" sz="2000" dirty="0" err="1" smtClean="0"/>
              <a:t>is</a:t>
            </a:r>
            <a:r>
              <a:rPr lang="de-DE" sz="2000" dirty="0" smtClean="0"/>
              <a:t> a </a:t>
            </a:r>
            <a:r>
              <a:rPr lang="de-DE" sz="2000" dirty="0" err="1" smtClean="0"/>
              <a:t>finely</a:t>
            </a:r>
            <a:r>
              <a:rPr lang="de-DE" sz="2000" dirty="0" smtClean="0"/>
              <a:t> </a:t>
            </a:r>
            <a:r>
              <a:rPr lang="de-DE" sz="2000" dirty="0" err="1" smtClean="0"/>
              <a:t>grained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highly</a:t>
            </a:r>
            <a:r>
              <a:rPr lang="de-DE" sz="2000" dirty="0" smtClean="0"/>
              <a:t> </a:t>
            </a:r>
            <a:r>
              <a:rPr lang="de-DE" sz="2000" dirty="0" err="1" smtClean="0"/>
              <a:t>compact</a:t>
            </a:r>
            <a:r>
              <a:rPr lang="de-DE" sz="2000" dirty="0" smtClean="0"/>
              <a:t> ECAL </a:t>
            </a:r>
            <a:endParaRPr lang="en-GB" sz="2000" dirty="0"/>
          </a:p>
        </p:txBody>
      </p:sp>
      <p:sp>
        <p:nvSpPr>
          <p:cNvPr id="3" name="Textfeld 2"/>
          <p:cNvSpPr txBox="1"/>
          <p:nvPr/>
        </p:nvSpPr>
        <p:spPr>
          <a:xfrm>
            <a:off x="454395" y="1026596"/>
            <a:ext cx="4880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u="sng" dirty="0" err="1" smtClean="0"/>
              <a:t>Apparatus</a:t>
            </a:r>
            <a:r>
              <a:rPr lang="de-DE" sz="2400" u="sng" dirty="0" smtClean="0"/>
              <a:t> </a:t>
            </a:r>
            <a:r>
              <a:rPr lang="de-DE" sz="2400" u="sng" dirty="0" err="1" smtClean="0"/>
              <a:t>and</a:t>
            </a:r>
            <a:r>
              <a:rPr lang="de-DE" sz="2400" u="sng" dirty="0" smtClean="0"/>
              <a:t> </a:t>
            </a:r>
            <a:r>
              <a:rPr lang="de-DE" sz="2400" u="sng" dirty="0" err="1" smtClean="0"/>
              <a:t>detectors</a:t>
            </a:r>
            <a:endParaRPr lang="en-GB" sz="2400" u="sng" dirty="0"/>
          </a:p>
        </p:txBody>
      </p:sp>
    </p:spTree>
    <p:extLst>
      <p:ext uri="{BB962C8B-B14F-4D97-AF65-F5344CB8AC3E}">
        <p14:creationId xmlns:p14="http://schemas.microsoft.com/office/powerpoint/2010/main" val="363574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backup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01675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654896" y="2165389"/>
            <a:ext cx="2187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backup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91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Phase 0 calorimeter </a:t>
            </a:r>
            <a:endParaRPr lang="de-DE" sz="2800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1284822" y="1678094"/>
            <a:ext cx="5974960" cy="2247749"/>
            <a:chOff x="1284822" y="1678094"/>
            <a:chExt cx="5974960" cy="2247749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84822" y="2745660"/>
              <a:ext cx="5974960" cy="1180183"/>
            </a:xfrm>
            <a:prstGeom prst="rect">
              <a:avLst/>
            </a:prstGeom>
          </p:spPr>
        </p:pic>
        <p:sp>
          <p:nvSpPr>
            <p:cNvPr id="2" name="Rechteck 1"/>
            <p:cNvSpPr/>
            <p:nvPr/>
          </p:nvSpPr>
          <p:spPr bwMode="auto">
            <a:xfrm>
              <a:off x="1474125" y="1678094"/>
              <a:ext cx="1379912" cy="1990590"/>
            </a:xfrm>
            <a:prstGeom prst="rect">
              <a:avLst/>
            </a:prstGeom>
            <a:solidFill>
              <a:srgbClr val="00A5EB">
                <a:alpha val="21961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4167446" y="1862051"/>
              <a:ext cx="2831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 smtClean="0"/>
                <a:t>Fiducial</a:t>
              </a:r>
              <a:r>
                <a:rPr lang="de-DE" dirty="0" smtClean="0"/>
                <a:t> </a:t>
              </a:r>
              <a:r>
                <a:rPr lang="de-DE" dirty="0" err="1" smtClean="0"/>
                <a:t>volume</a:t>
              </a:r>
              <a:r>
                <a:rPr lang="de-DE" dirty="0" smtClean="0"/>
                <a:t> 18 x 18 cm</a:t>
              </a:r>
              <a:r>
                <a:rPr lang="de-DE" sz="1800" baseline="30000" dirty="0" smtClean="0"/>
                <a:t>2</a:t>
              </a:r>
              <a:endParaRPr lang="en-GB" sz="1800" baseline="30000" dirty="0"/>
            </a:p>
          </p:txBody>
        </p:sp>
      </p:grp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2" t="3265" r="19740" b="7926"/>
          <a:stretch/>
        </p:blipFill>
        <p:spPr>
          <a:xfrm>
            <a:off x="1474124" y="4183002"/>
            <a:ext cx="3153294" cy="1883994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910050" y="4197784"/>
            <a:ext cx="40898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SzPct val="169000"/>
              <a:buFont typeface="Arial" panose="020B0604020202020204" pitchFamily="34" charset="0"/>
              <a:buChar char="•"/>
            </a:pPr>
            <a:r>
              <a:rPr lang="de-DE" dirty="0" smtClean="0"/>
              <a:t>Pad </a:t>
            </a:r>
            <a:r>
              <a:rPr lang="de-DE" dirty="0" err="1" smtClean="0"/>
              <a:t>size</a:t>
            </a:r>
            <a:r>
              <a:rPr lang="de-DE" dirty="0" smtClean="0"/>
              <a:t>  5 x 5 mm</a:t>
            </a:r>
            <a:r>
              <a:rPr lang="de-DE" sz="1800" baseline="30000" dirty="0" smtClean="0"/>
              <a:t>2</a:t>
            </a:r>
          </a:p>
          <a:p>
            <a:pPr marL="285750" indent="-285750">
              <a:buClr>
                <a:srgbClr val="002060"/>
              </a:buClr>
              <a:buSzPct val="169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Clr>
                <a:srgbClr val="002060"/>
              </a:buClr>
              <a:buSzPct val="169000"/>
              <a:buFont typeface="Arial" panose="020B0604020202020204" pitchFamily="34" charset="0"/>
              <a:buChar char="•"/>
            </a:pPr>
            <a:r>
              <a:rPr lang="de-DE" dirty="0" smtClean="0"/>
              <a:t>20 </a:t>
            </a:r>
            <a:r>
              <a:rPr lang="de-DE" dirty="0" err="1" smtClean="0"/>
              <a:t>detector</a:t>
            </a:r>
            <a:r>
              <a:rPr lang="de-DE" dirty="0" smtClean="0"/>
              <a:t> planes </a:t>
            </a:r>
            <a:r>
              <a:rPr lang="de-DE" dirty="0" err="1" smtClean="0"/>
              <a:t>correspond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12 X</a:t>
            </a:r>
            <a:r>
              <a:rPr lang="de-DE" sz="1800" baseline="-25000" dirty="0" smtClean="0"/>
              <a:t>0</a:t>
            </a:r>
          </a:p>
          <a:p>
            <a:pPr marL="285750" indent="-285750">
              <a:buClr>
                <a:srgbClr val="002060"/>
              </a:buClr>
              <a:buSzPct val="169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Clr>
                <a:srgbClr val="002060"/>
              </a:buClr>
              <a:buSzPct val="169000"/>
              <a:buFont typeface="Arial" panose="020B0604020202020204" pitchFamily="34" charset="0"/>
              <a:buChar char="•"/>
            </a:pPr>
            <a:r>
              <a:rPr lang="de-DE" dirty="0" smtClean="0"/>
              <a:t>FE </a:t>
            </a:r>
            <a:r>
              <a:rPr lang="de-DE" dirty="0" err="1" smtClean="0"/>
              <a:t>chip</a:t>
            </a:r>
            <a:r>
              <a:rPr lang="de-DE" dirty="0" smtClean="0"/>
              <a:t> on </a:t>
            </a:r>
            <a:r>
              <a:rPr lang="de-DE" dirty="0" err="1" smtClean="0"/>
              <a:t>sensor</a:t>
            </a:r>
            <a:r>
              <a:rPr lang="de-DE" dirty="0" smtClean="0"/>
              <a:t> (</a:t>
            </a:r>
            <a:r>
              <a:rPr lang="de-DE" dirty="0" err="1" smtClean="0"/>
              <a:t>less</a:t>
            </a:r>
            <a:r>
              <a:rPr lang="de-DE" dirty="0" smtClean="0"/>
              <a:t> </a:t>
            </a:r>
            <a:r>
              <a:rPr lang="de-DE" dirty="0" err="1" smtClean="0"/>
              <a:t>compact</a:t>
            </a:r>
            <a:r>
              <a:rPr lang="de-DE" dirty="0" smtClean="0"/>
              <a:t>)</a:t>
            </a:r>
          </a:p>
          <a:p>
            <a:pPr marL="285750" indent="-285750">
              <a:buClr>
                <a:srgbClr val="002060"/>
              </a:buClr>
              <a:buSzPct val="169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Clr>
                <a:srgbClr val="002060"/>
              </a:buClr>
              <a:buSzPct val="169000"/>
              <a:buFont typeface="Arial" panose="020B0604020202020204" pitchFamily="34" charset="0"/>
              <a:buChar char="•"/>
            </a:pPr>
            <a:r>
              <a:rPr lang="de-DE" dirty="0" err="1" smtClean="0"/>
              <a:t>Readout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Calice</a:t>
            </a:r>
            <a:r>
              <a:rPr lang="de-DE" dirty="0" smtClean="0"/>
              <a:t> </a:t>
            </a:r>
            <a:r>
              <a:rPr lang="de-DE" dirty="0" err="1" smtClean="0"/>
              <a:t>standard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913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Processes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816977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000" dirty="0" smtClean="0">
                <a:solidFill>
                  <a:srgbClr val="000000"/>
                </a:solidFill>
              </a:rPr>
              <a:t>      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      </a:t>
            </a:r>
            <a:r>
              <a:rPr lang="en-US" sz="2000" u="sng" dirty="0" smtClean="0">
                <a:solidFill>
                  <a:srgbClr val="000000"/>
                </a:solidFill>
              </a:rPr>
              <a:t>Non-linear Compton scattering 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000" dirty="0" smtClean="0">
                <a:solidFill>
                  <a:srgbClr val="000000"/>
                </a:solidFill>
              </a:rPr>
              <a:t>       e</a:t>
            </a:r>
            <a:r>
              <a:rPr lang="en-US" sz="2400" baseline="30000" dirty="0" smtClean="0">
                <a:solidFill>
                  <a:srgbClr val="000000"/>
                </a:solidFill>
              </a:rPr>
              <a:t>-</a:t>
            </a:r>
            <a:r>
              <a:rPr lang="en-US" sz="2000" dirty="0" smtClean="0">
                <a:solidFill>
                  <a:srgbClr val="000000"/>
                </a:solidFill>
              </a:rPr>
              <a:t> + </a:t>
            </a:r>
            <a:r>
              <a:rPr lang="en-US" sz="2000" dirty="0" err="1" smtClean="0">
                <a:solidFill>
                  <a:srgbClr val="000000"/>
                </a:solidFill>
              </a:rPr>
              <a:t>n</a:t>
            </a:r>
            <a:r>
              <a:rPr lang="en-US" sz="2400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sz="2000" i="1" baseline="-25000" dirty="0" err="1" smtClean="0">
                <a:solidFill>
                  <a:srgbClr val="000000"/>
                </a:solidFill>
              </a:rPr>
              <a:t>L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            e</a:t>
            </a:r>
            <a:r>
              <a:rPr lang="en-US" sz="2800" baseline="30000" dirty="0" smtClean="0">
                <a:solidFill>
                  <a:srgbClr val="000000"/>
                </a:solidFill>
              </a:rPr>
              <a:t>-</a:t>
            </a:r>
            <a:r>
              <a:rPr lang="en-US" sz="2000" dirty="0" smtClean="0">
                <a:solidFill>
                  <a:srgbClr val="000000"/>
                </a:solidFill>
              </a:rPr>
              <a:t> + </a:t>
            </a:r>
            <a:r>
              <a:rPr lang="en-US" sz="2400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sz="2400" i="1" baseline="-25000" dirty="0" err="1" smtClean="0">
                <a:solidFill>
                  <a:srgbClr val="000000"/>
                </a:solidFill>
              </a:rPr>
              <a:t>C</a:t>
            </a:r>
            <a:r>
              <a:rPr lang="en-US" sz="2400" i="1" baseline="-25000" dirty="0" smtClean="0">
                <a:solidFill>
                  <a:srgbClr val="000000"/>
                </a:solidFill>
              </a:rPr>
              <a:t> 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000" dirty="0" smtClean="0">
                <a:solidFill>
                  <a:srgbClr val="000000"/>
                </a:solidFill>
              </a:rPr>
              <a:t>       </a:t>
            </a:r>
            <a:r>
              <a:rPr lang="en-US" sz="2000" u="sng" dirty="0" err="1" smtClean="0">
                <a:solidFill>
                  <a:srgbClr val="000000"/>
                </a:solidFill>
              </a:rPr>
              <a:t>Breit</a:t>
            </a:r>
            <a:r>
              <a:rPr lang="en-US" sz="2000" u="sng" dirty="0" smtClean="0">
                <a:solidFill>
                  <a:srgbClr val="000000"/>
                </a:solidFill>
              </a:rPr>
              <a:t>-Wheeler process  (BW)</a:t>
            </a:r>
            <a:r>
              <a:rPr lang="en-US" sz="2000" dirty="0" smtClean="0">
                <a:solidFill>
                  <a:srgbClr val="000000"/>
                </a:solidFill>
              </a:rPr>
              <a:t>                      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400" dirty="0" smtClean="0">
                <a:solidFill>
                  <a:srgbClr val="000000"/>
                </a:solidFill>
                <a:latin typeface="Symbol" panose="05050102010706020507" pitchFamily="18" charset="2"/>
              </a:rPr>
              <a:t>      g</a:t>
            </a:r>
            <a:r>
              <a:rPr lang="en-US" sz="2000" dirty="0" smtClean="0">
                <a:solidFill>
                  <a:srgbClr val="000000"/>
                </a:solidFill>
              </a:rPr>
              <a:t> + </a:t>
            </a:r>
            <a:r>
              <a:rPr lang="en-US" sz="2000" dirty="0" err="1" smtClean="0">
                <a:solidFill>
                  <a:srgbClr val="000000"/>
                </a:solidFill>
              </a:rPr>
              <a:t>n</a:t>
            </a:r>
            <a:r>
              <a:rPr lang="en-US" sz="2400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sz="2400" i="1" baseline="-25000" dirty="0" err="1" smtClean="0">
                <a:solidFill>
                  <a:srgbClr val="000000"/>
                </a:solidFill>
              </a:rPr>
              <a:t>L</a:t>
            </a:r>
            <a:r>
              <a:rPr lang="en-US" sz="2000" dirty="0" smtClean="0">
                <a:solidFill>
                  <a:srgbClr val="000000"/>
                </a:solidFill>
              </a:rPr>
              <a:t>             e</a:t>
            </a:r>
            <a:r>
              <a:rPr lang="en-US" sz="2400" baseline="30000" dirty="0" smtClean="0">
                <a:solidFill>
                  <a:srgbClr val="000000"/>
                </a:solidFill>
              </a:rPr>
              <a:t>+</a:t>
            </a:r>
            <a:r>
              <a:rPr lang="en-US" sz="2000" dirty="0" smtClean="0">
                <a:solidFill>
                  <a:srgbClr val="000000"/>
                </a:solidFill>
              </a:rPr>
              <a:t> e</a:t>
            </a:r>
            <a:r>
              <a:rPr lang="en-US" sz="2400" baseline="30000" dirty="0" smtClean="0">
                <a:solidFill>
                  <a:srgbClr val="000000"/>
                </a:solidFill>
              </a:rPr>
              <a:t>-</a:t>
            </a:r>
            <a:endParaRPr lang="en-US" sz="2400" baseline="30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000" dirty="0" smtClean="0">
                <a:solidFill>
                  <a:srgbClr val="000000"/>
                </a:solidFill>
              </a:rPr>
              <a:t>       The initial photon might be the </a:t>
            </a:r>
            <a:r>
              <a:rPr lang="en-US" sz="2400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sz="2400" i="1" baseline="-25000" dirty="0" err="1" smtClean="0">
                <a:solidFill>
                  <a:srgbClr val="000000"/>
                </a:solidFill>
              </a:rPr>
              <a:t>C</a:t>
            </a:r>
            <a:endParaRPr lang="en-US" sz="2400" i="1" baseline="-25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000" dirty="0" smtClean="0">
                <a:solidFill>
                  <a:srgbClr val="000000"/>
                </a:solidFill>
              </a:rPr>
              <a:t>       f</a:t>
            </a:r>
            <a:r>
              <a:rPr lang="en-US" sz="2000" dirty="0" smtClean="0">
                <a:solidFill>
                  <a:srgbClr val="000000"/>
                </a:solidFill>
              </a:rPr>
              <a:t>rom non-linear Compton scattering (two step trident) 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000" dirty="0" smtClean="0">
                <a:solidFill>
                  <a:srgbClr val="000000"/>
                </a:solidFill>
              </a:rPr>
              <a:t>       or a dedicated high-energy photon beam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399" y="1548258"/>
            <a:ext cx="3599689" cy="1655375"/>
          </a:xfrm>
          <a:prstGeom prst="rect">
            <a:avLst/>
          </a:prstGeom>
        </p:spPr>
      </p:pic>
      <p:cxnSp>
        <p:nvCxnSpPr>
          <p:cNvPr id="4" name="Gerade Verbindung mit Pfeil 3"/>
          <p:cNvCxnSpPr/>
          <p:nvPr/>
        </p:nvCxnSpPr>
        <p:spPr bwMode="auto">
          <a:xfrm>
            <a:off x="1587579" y="2098072"/>
            <a:ext cx="617079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074" y="3582224"/>
            <a:ext cx="3551013" cy="1632992"/>
          </a:xfrm>
          <a:prstGeom prst="rect">
            <a:avLst/>
          </a:prstGeom>
        </p:spPr>
      </p:pic>
      <p:cxnSp>
        <p:nvCxnSpPr>
          <p:cNvPr id="9" name="Gerade Verbindung mit Pfeil 8"/>
          <p:cNvCxnSpPr/>
          <p:nvPr/>
        </p:nvCxnSpPr>
        <p:spPr bwMode="auto">
          <a:xfrm>
            <a:off x="1492213" y="4915133"/>
            <a:ext cx="617079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8572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P</a:t>
            </a:r>
            <a:r>
              <a:rPr lang="en-US" sz="2800" dirty="0" smtClean="0"/>
              <a:t>hysics</a:t>
            </a:r>
            <a:endParaRPr lang="de-DE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Box 13"/>
              <p:cNvSpPr txBox="1">
                <a:spLocks noChangeArrowheads="1"/>
              </p:cNvSpPr>
              <p:nvPr/>
            </p:nvSpPr>
            <p:spPr bwMode="auto">
              <a:xfrm>
                <a:off x="0" y="900113"/>
                <a:ext cx="9144000" cy="5294334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/>
              <a:p>
                <a:pPr>
                  <a:buClr>
                    <a:schemeClr val="accent5">
                      <a:lumMod val="25000"/>
                    </a:schemeClr>
                  </a:buClr>
                  <a:buSzPct val="148000"/>
                </a:pPr>
                <a:r>
                  <a:rPr lang="en-US" sz="2400" dirty="0" smtClean="0">
                    <a:solidFill>
                      <a:srgbClr val="000000"/>
                    </a:solidFill>
                  </a:rPr>
                  <a:t>     </a:t>
                </a:r>
                <a:r>
                  <a:rPr lang="en-US" sz="2400" u="sng" dirty="0" smtClean="0">
                    <a:solidFill>
                      <a:srgbClr val="000000"/>
                    </a:solidFill>
                  </a:rPr>
                  <a:t>Key parameters</a:t>
                </a:r>
                <a:r>
                  <a:rPr lang="en-US" sz="2000" dirty="0" smtClean="0">
                    <a:solidFill>
                      <a:srgbClr val="000000"/>
                    </a:solidFill>
                  </a:rPr>
                  <a:t>                                               LUXE covered range</a:t>
                </a:r>
              </a:p>
              <a:p>
                <a:pPr>
                  <a:buClr>
                    <a:schemeClr val="accent5">
                      <a:lumMod val="25000"/>
                    </a:schemeClr>
                  </a:buClr>
                  <a:buSzPct val="148000"/>
                </a:pPr>
                <a:r>
                  <a:rPr lang="en-US" sz="2000" dirty="0" smtClean="0">
                    <a:solidFill>
                      <a:srgbClr val="000000"/>
                    </a:solidFill>
                  </a:rPr>
                  <a:t>                                                                                       </a:t>
                </a:r>
                <a:r>
                  <a:rPr lang="en-US" sz="1400" dirty="0" smtClean="0">
                    <a:solidFill>
                      <a:srgbClr val="000000"/>
                    </a:solidFill>
                  </a:rPr>
                  <a:t> 40 TW</a:t>
                </a:r>
                <a:r>
                  <a:rPr lang="en-US" sz="1400" dirty="0" smtClean="0">
                    <a:solidFill>
                      <a:srgbClr val="000000"/>
                    </a:solidFill>
                  </a:rPr>
                  <a:t>                   350 TW (Laser)</a:t>
                </a:r>
                <a:endParaRPr lang="en-US" sz="1400" dirty="0">
                  <a:solidFill>
                    <a:srgbClr val="000000"/>
                  </a:solidFill>
                </a:endParaRPr>
              </a:p>
              <a:p>
                <a:pPr>
                  <a:buClr>
                    <a:schemeClr val="accent5">
                      <a:lumMod val="25000"/>
                    </a:schemeClr>
                  </a:buClr>
                  <a:buSzPct val="148000"/>
                </a:pPr>
                <a:r>
                  <a:rPr lang="en-US" sz="2000" dirty="0" smtClean="0">
                    <a:solidFill>
                      <a:srgbClr val="000000"/>
                    </a:solidFill>
                  </a:rPr>
                  <a:t>      Classical non-linearity parameter: </a:t>
                </a:r>
                <a:r>
                  <a:rPr lang="en-US" sz="2400" dirty="0" smtClean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x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                </a:t>
                </a:r>
                <a:r>
                  <a:rPr lang="en-US" sz="2000" dirty="0" smtClean="0">
                    <a:solidFill>
                      <a:srgbClr val="000000"/>
                    </a:solidFill>
                    <a:latin typeface="+mn-lt"/>
                    <a:sym typeface="Symbol" panose="05050102010706020507" pitchFamily="18" charset="2"/>
                  </a:rPr>
                  <a:t> 6                  19</a:t>
                </a:r>
                <a:r>
                  <a:rPr lang="en-US" sz="2000" dirty="0" smtClean="0">
                    <a:solidFill>
                      <a:srgbClr val="000000"/>
                    </a:solidFill>
                    <a:latin typeface="+mn-lt"/>
                  </a:rPr>
                  <a:t>        </a:t>
                </a:r>
              </a:p>
              <a:p>
                <a:pPr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en-US" sz="2400" cap="small" baseline="30000" dirty="0" smtClean="0">
                  <a:solidFill>
                    <a:srgbClr val="000000"/>
                  </a:solidFill>
                  <a:latin typeface="Symbol" panose="05050102010706020507" pitchFamily="18" charset="2"/>
                </a:endParaRPr>
              </a:p>
              <a:p>
                <a:pPr>
                  <a:buClr>
                    <a:schemeClr val="accent5">
                      <a:lumMod val="25000"/>
                    </a:schemeClr>
                  </a:buClr>
                  <a:buSzPct val="148000"/>
                </a:pPr>
                <a:r>
                  <a:rPr lang="en-US" sz="2000" dirty="0" smtClean="0">
                    <a:solidFill>
                      <a:srgbClr val="000000"/>
                    </a:solidFill>
                    <a:latin typeface="+mn-lt"/>
                  </a:rPr>
                  <a:t>       Quantum non-linearity parameter: </a:t>
                </a:r>
                <a:r>
                  <a:rPr lang="en-US" sz="2400" dirty="0" smtClean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c =    </a:t>
                </a:r>
                <a:r>
                  <a:rPr lang="en-US" sz="2400" baseline="30000" dirty="0" smtClean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* </a:t>
                </a:r>
                <a:r>
                  <a:rPr lang="en-US" sz="2400" dirty="0" smtClean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/             </a:t>
                </a:r>
                <a:r>
                  <a:rPr lang="en-US" sz="2000" dirty="0" smtClean="0">
                    <a:solidFill>
                      <a:srgbClr val="000000"/>
                    </a:solidFill>
                    <a:latin typeface="+mn-lt"/>
                    <a:sym typeface="Symbol" panose="05050102010706020507" pitchFamily="18" charset="2"/>
                  </a:rPr>
                  <a:t> 1                   3</a:t>
                </a:r>
                <a:endParaRPr lang="en-US" sz="2000" dirty="0" smtClean="0">
                  <a:solidFill>
                    <a:srgbClr val="000000"/>
                  </a:solidFill>
                  <a:latin typeface="+mn-lt"/>
                </a:endParaRPr>
              </a:p>
              <a:p>
                <a:pPr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en-US" sz="2000" dirty="0">
                  <a:solidFill>
                    <a:srgbClr val="000000"/>
                  </a:solidFill>
                </a:endParaRPr>
              </a:p>
              <a:p>
                <a:pPr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en-US" sz="2400" baseline="-25000" dirty="0" smtClean="0">
                  <a:solidFill>
                    <a:srgbClr val="000000"/>
                  </a:solidFill>
                </a:endParaRPr>
              </a:p>
              <a:p>
                <a:pPr>
                  <a:buClr>
                    <a:schemeClr val="accent5">
                      <a:lumMod val="25000"/>
                    </a:schemeClr>
                  </a:buClr>
                  <a:buSzPct val="148000"/>
                </a:pPr>
                <a:r>
                  <a:rPr lang="en-US" sz="2000" dirty="0" smtClean="0">
                    <a:solidFill>
                      <a:srgbClr val="000000"/>
                    </a:solidFill>
                  </a:rPr>
                  <a:t>      Energy parameter:                          </a:t>
                </a:r>
                <a:r>
                  <a:rPr lang="en-US" sz="2400" dirty="0" smtClean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h = c / x</a:t>
                </a:r>
              </a:p>
              <a:p>
                <a:pPr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en-US" sz="2000" dirty="0" smtClean="0">
                  <a:solidFill>
                    <a:srgbClr val="000000"/>
                  </a:solidFill>
                </a:endParaRPr>
              </a:p>
              <a:p>
                <a:pPr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en-US" sz="2000" dirty="0" smtClean="0">
                  <a:solidFill>
                    <a:srgbClr val="000000"/>
                  </a:solidFill>
                </a:endParaRPr>
              </a:p>
              <a:p>
                <a:pPr lvl="0">
                  <a:buClr>
                    <a:srgbClr val="AACFF3">
                      <a:lumMod val="25000"/>
                    </a:srgbClr>
                  </a:buClr>
                  <a:buSzPct val="148000"/>
                </a:pPr>
                <a:r>
                  <a:rPr lang="en-US" sz="2000" dirty="0" smtClean="0">
                    <a:solidFill>
                      <a:srgbClr val="000000"/>
                    </a:solidFill>
                  </a:rPr>
                  <a:t>      Consider BW:  </a:t>
                </a:r>
                <a:r>
                  <a:rPr lang="en-US" sz="2400" dirty="0" smtClean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g</a:t>
                </a:r>
                <a:r>
                  <a:rPr lang="en-US" sz="2000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sz="2000" dirty="0">
                    <a:solidFill>
                      <a:srgbClr val="000000"/>
                    </a:solidFill>
                  </a:rPr>
                  <a:t>+ </a:t>
                </a:r>
                <a:r>
                  <a:rPr lang="en-US" sz="2000" dirty="0" err="1">
                    <a:solidFill>
                      <a:srgbClr val="000000"/>
                    </a:solidFill>
                  </a:rPr>
                  <a:t>n</a:t>
                </a:r>
                <a:r>
                  <a:rPr lang="en-US" sz="2400" dirty="0" err="1">
                    <a:solidFill>
                      <a:srgbClr val="000000"/>
                    </a:solidFill>
                    <a:latin typeface="Symbol" panose="05050102010706020507" pitchFamily="18" charset="2"/>
                  </a:rPr>
                  <a:t>g</a:t>
                </a:r>
                <a:r>
                  <a:rPr lang="en-US" sz="2400" i="1" baseline="-25000" dirty="0" err="1">
                    <a:solidFill>
                      <a:srgbClr val="000000"/>
                    </a:solidFill>
                  </a:rPr>
                  <a:t>L</a:t>
                </a:r>
                <a:r>
                  <a:rPr lang="en-US" sz="2000" dirty="0">
                    <a:solidFill>
                      <a:srgbClr val="000000"/>
                    </a:solidFill>
                  </a:rPr>
                  <a:t>             e</a:t>
                </a:r>
                <a:r>
                  <a:rPr lang="en-US" sz="2400" baseline="30000" dirty="0">
                    <a:solidFill>
                      <a:srgbClr val="000000"/>
                    </a:solidFill>
                  </a:rPr>
                  <a:t>+</a:t>
                </a:r>
                <a:r>
                  <a:rPr lang="en-US" sz="2000" dirty="0">
                    <a:solidFill>
                      <a:srgbClr val="000000"/>
                    </a:solidFill>
                  </a:rPr>
                  <a:t> e</a:t>
                </a:r>
                <a:r>
                  <a:rPr lang="en-US" sz="2400" baseline="30000" dirty="0">
                    <a:solidFill>
                      <a:srgbClr val="000000"/>
                    </a:solidFill>
                  </a:rPr>
                  <a:t>-</a:t>
                </a:r>
              </a:p>
              <a:p>
                <a:pPr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en-US" sz="2000" dirty="0">
                  <a:solidFill>
                    <a:srgbClr val="000000"/>
                  </a:solidFill>
                </a:endParaRPr>
              </a:p>
              <a:p>
                <a:pPr>
                  <a:buClr>
                    <a:schemeClr val="accent5">
                      <a:lumMod val="25000"/>
                    </a:schemeClr>
                  </a:buClr>
                  <a:buSzPct val="148000"/>
                </a:pPr>
                <a:r>
                  <a:rPr lang="en-US" sz="2000" dirty="0" smtClean="0">
                    <a:solidFill>
                      <a:srgbClr val="000000"/>
                    </a:solidFill>
                  </a:rPr>
                  <a:t>      Quantity to measure:   </a:t>
                </a:r>
                <a:r>
                  <a:rPr lang="en-US" sz="2400" dirty="0" smtClean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G</a:t>
                </a:r>
                <a:r>
                  <a:rPr lang="en-US" sz="2000" baseline="-25000" dirty="0" smtClean="0">
                    <a:solidFill>
                      <a:srgbClr val="000000"/>
                    </a:solidFill>
                    <a:latin typeface="+mn-lt"/>
                  </a:rPr>
                  <a:t>BW</a:t>
                </a:r>
                <a:r>
                  <a:rPr lang="en-US" sz="2000" dirty="0" smtClean="0">
                    <a:solidFill>
                      <a:srgbClr val="000000"/>
                    </a:solidFill>
                    <a:latin typeface="+mn-lt"/>
                  </a:rPr>
                  <a:t> </a:t>
                </a:r>
                <a:r>
                  <a:rPr lang="en-US" sz="2000" dirty="0" smtClean="0">
                    <a:solidFill>
                      <a:srgbClr val="000000"/>
                    </a:solidFill>
                  </a:rPr>
                  <a:t> ~ </a:t>
                </a:r>
                <a:r>
                  <a:rPr lang="en-US" sz="2400" dirty="0" smtClean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c</a:t>
                </a:r>
                <a:r>
                  <a:rPr lang="en-US" sz="2000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sz="2000" dirty="0" err="1" smtClean="0">
                    <a:solidFill>
                      <a:srgbClr val="000000"/>
                    </a:solidFill>
                  </a:rPr>
                  <a:t>exp</a:t>
                </a:r>
                <a:r>
                  <a:rPr lang="en-US" sz="2000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sz="2800" dirty="0" smtClean="0">
                    <a:solidFill>
                      <a:srgbClr val="000000"/>
                    </a:solidFill>
                  </a:rPr>
                  <a:t>(-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sz="28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800" dirty="0" smtClean="0">
                    <a:solidFill>
                      <a:srgbClr val="000000"/>
                    </a:solidFill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den>
                    </m:f>
                  </m:oMath>
                </a14:m>
                <a:r>
                  <a:rPr lang="en-US" sz="2800" dirty="0" smtClean="0">
                    <a:solidFill>
                      <a:srgbClr val="000000"/>
                    </a:solidFill>
                  </a:rPr>
                  <a:t> )</a:t>
                </a:r>
              </a:p>
              <a:p>
                <a:pPr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en-US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900113"/>
                <a:ext cx="9144000" cy="5294334"/>
              </a:xfrm>
              <a:prstGeom prst="rect">
                <a:avLst/>
              </a:prstGeom>
              <a:blipFill>
                <a:blip r:embed="rId4"/>
                <a:stretch>
                  <a:fillRect t="-806"/>
                </a:stretch>
              </a:blipFill>
              <a:ln>
                <a:noFill/>
              </a:ln>
              <a:effectLst/>
              <a:ex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uppieren 14"/>
          <p:cNvGrpSpPr/>
          <p:nvPr/>
        </p:nvGrpSpPr>
        <p:grpSpPr>
          <a:xfrm>
            <a:off x="5189722" y="1535376"/>
            <a:ext cx="409517" cy="671055"/>
            <a:chOff x="5184000" y="1474465"/>
            <a:chExt cx="409517" cy="671055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89555" y="1474465"/>
              <a:ext cx="198405" cy="275564"/>
            </a:xfrm>
            <a:prstGeom prst="rect">
              <a:avLst/>
            </a:prstGeom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65556" y="1860858"/>
              <a:ext cx="290720" cy="284662"/>
            </a:xfrm>
            <a:prstGeom prst="rect">
              <a:avLst/>
            </a:prstGeom>
          </p:spPr>
        </p:pic>
        <p:cxnSp>
          <p:nvCxnSpPr>
            <p:cNvPr id="10" name="Gerader Verbinder 9"/>
            <p:cNvCxnSpPr/>
            <p:nvPr/>
          </p:nvCxnSpPr>
          <p:spPr bwMode="auto">
            <a:xfrm>
              <a:off x="5184000" y="1805443"/>
              <a:ext cx="40951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2" name="Textfeld 11"/>
          <p:cNvSpPr txBox="1"/>
          <p:nvPr/>
        </p:nvSpPr>
        <p:spPr>
          <a:xfrm>
            <a:off x="5394479" y="1629507"/>
            <a:ext cx="55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L</a:t>
            </a:r>
            <a:endParaRPr lang="en-GB" sz="1400" i="1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8894" y="2453688"/>
            <a:ext cx="217356" cy="30188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2558" y="2485086"/>
            <a:ext cx="318880" cy="318880"/>
          </a:xfrm>
          <a:prstGeom prst="rect">
            <a:avLst/>
          </a:prstGeom>
        </p:spPr>
      </p:pic>
      <p:cxnSp>
        <p:nvCxnSpPr>
          <p:cNvPr id="22" name="Gerade Verbindung mit Pfeil 21"/>
          <p:cNvCxnSpPr/>
          <p:nvPr/>
        </p:nvCxnSpPr>
        <p:spPr bwMode="auto">
          <a:xfrm>
            <a:off x="3119061" y="4522446"/>
            <a:ext cx="617079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8227837"/>
              </p:ext>
            </p:extLst>
          </p:nvPr>
        </p:nvGraphicFramePr>
        <p:xfrm>
          <a:off x="5749815" y="3573453"/>
          <a:ext cx="3348347" cy="23794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Acrobat Document" r:id="rId8" imgW="1371441" imgH="975250" progId="AcroExch.Document.DC">
                  <p:embed/>
                </p:oleObj>
              </mc:Choice>
              <mc:Fallback>
                <p:oleObj name="Acrobat Document" r:id="rId8" imgW="1371441" imgH="97525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749815" y="3573453"/>
                        <a:ext cx="3348347" cy="23794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468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P</a:t>
            </a:r>
            <a:r>
              <a:rPr lang="en-US" sz="2800" dirty="0" smtClean="0"/>
              <a:t>hysics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570756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     </a:t>
            </a:r>
            <a:r>
              <a:rPr lang="en-US" sz="2400" u="sng" dirty="0" smtClean="0">
                <a:solidFill>
                  <a:schemeClr val="accent6">
                    <a:lumMod val="50000"/>
                  </a:schemeClr>
                </a:solidFill>
              </a:rPr>
              <a:t>Comparison to similar experiments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920" y="1496600"/>
            <a:ext cx="6521236" cy="469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47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P</a:t>
            </a:r>
            <a:r>
              <a:rPr lang="en-US" sz="2800" dirty="0" smtClean="0"/>
              <a:t>hysics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-2167" y="900113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  </a:t>
            </a:r>
            <a:r>
              <a:rPr lang="en-US" sz="2400" u="sng" dirty="0" smtClean="0">
                <a:solidFill>
                  <a:srgbClr val="C00000"/>
                </a:solidFill>
              </a:rPr>
              <a:t>planned measurements 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000" dirty="0" smtClean="0">
                <a:solidFill>
                  <a:srgbClr val="000000"/>
                </a:solidFill>
              </a:rPr>
              <a:t>     Compton spectra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dirty="0" smtClean="0">
                <a:solidFill>
                  <a:srgbClr val="000000"/>
                </a:solidFill>
              </a:rPr>
              <a:t>     (number and energy of the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dirty="0" smtClean="0">
                <a:solidFill>
                  <a:srgbClr val="000000"/>
                </a:solidFill>
              </a:rPr>
              <a:t>      scattered laser photons, or 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the final state electrons) 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>
              <a:solidFill>
                <a:srgbClr val="000000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9071" y="915693"/>
            <a:ext cx="4434944" cy="3154562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7404956" y="2036363"/>
            <a:ext cx="1071475" cy="765845"/>
          </a:xfrm>
          <a:prstGeom prst="rect">
            <a:avLst/>
          </a:prstGeom>
          <a:solidFill>
            <a:srgbClr val="FF0000">
              <a:alpha val="16863"/>
            </a:srgbClr>
          </a:solidFill>
        </p:spPr>
        <p:txBody>
          <a:bodyPr wrap="square" rtlCol="0">
            <a:spAutoFit/>
          </a:bodyPr>
          <a:lstStyle/>
          <a:p>
            <a:r>
              <a:rPr lang="de-DE" sz="1400" dirty="0" err="1" smtClean="0"/>
              <a:t>Number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photons</a:t>
            </a:r>
            <a:r>
              <a:rPr lang="de-DE" sz="1400" dirty="0" smtClean="0"/>
              <a:t> </a:t>
            </a:r>
            <a:r>
              <a:rPr lang="de-DE" sz="1400" dirty="0" err="1" smtClean="0"/>
              <a:t>involved</a:t>
            </a:r>
            <a:endParaRPr lang="en-GB" sz="1400" dirty="0"/>
          </a:p>
        </p:txBody>
      </p:sp>
      <p:sp>
        <p:nvSpPr>
          <p:cNvPr id="17" name="Textfeld 16"/>
          <p:cNvSpPr txBox="1"/>
          <p:nvPr/>
        </p:nvSpPr>
        <p:spPr>
          <a:xfrm>
            <a:off x="5362984" y="1126166"/>
            <a:ext cx="1818353" cy="523220"/>
          </a:xfrm>
          <a:prstGeom prst="rect">
            <a:avLst/>
          </a:prstGeom>
          <a:solidFill>
            <a:srgbClr val="FF0000">
              <a:alpha val="18824"/>
            </a:srgbClr>
          </a:solidFill>
        </p:spPr>
        <p:txBody>
          <a:bodyPr wrap="square" rtlCol="0">
            <a:spAutoFit/>
          </a:bodyPr>
          <a:lstStyle/>
          <a:p>
            <a:r>
              <a:rPr lang="de-DE" sz="1400" dirty="0" err="1" smtClean="0"/>
              <a:t>Mass</a:t>
            </a:r>
            <a:r>
              <a:rPr lang="de-DE" sz="1400" dirty="0" smtClean="0"/>
              <a:t> </a:t>
            </a:r>
            <a:r>
              <a:rPr lang="de-DE" sz="1400" dirty="0" err="1" smtClean="0"/>
              <a:t>shift</a:t>
            </a:r>
            <a:r>
              <a:rPr lang="de-DE" sz="1400" dirty="0" smtClean="0"/>
              <a:t> due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acceleration</a:t>
            </a:r>
            <a:r>
              <a:rPr lang="de-DE" sz="1400" dirty="0" smtClean="0"/>
              <a:t> </a:t>
            </a:r>
            <a:endParaRPr lang="en-GB" sz="1400" dirty="0"/>
          </a:p>
        </p:txBody>
      </p:sp>
      <p:cxnSp>
        <p:nvCxnSpPr>
          <p:cNvPr id="11" name="Gerade Verbindung mit Pfeil 10"/>
          <p:cNvCxnSpPr/>
          <p:nvPr/>
        </p:nvCxnSpPr>
        <p:spPr bwMode="auto">
          <a:xfrm flipH="1">
            <a:off x="5890307" y="1750378"/>
            <a:ext cx="605861" cy="1121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0" name="Grafik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49" y="4162878"/>
            <a:ext cx="3567843" cy="2438207"/>
          </a:xfrm>
          <a:prstGeom prst="rect">
            <a:avLst/>
          </a:prstGeom>
        </p:spPr>
      </p:pic>
      <p:sp>
        <p:nvSpPr>
          <p:cNvPr id="21" name="Textfeld 20"/>
          <p:cNvSpPr txBox="1"/>
          <p:nvPr/>
        </p:nvSpPr>
        <p:spPr>
          <a:xfrm>
            <a:off x="204610" y="3762768"/>
            <a:ext cx="4041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Number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energy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positrons</a:t>
            </a:r>
            <a:endParaRPr lang="de-DE" sz="2000" dirty="0" smtClean="0"/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407" y="4085835"/>
            <a:ext cx="3833211" cy="244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7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Physics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32453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64637" y="1058353"/>
            <a:ext cx="36127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  </a:t>
            </a:r>
            <a:r>
              <a:rPr lang="de-DE" sz="2400" u="sng" dirty="0" smtClean="0"/>
              <a:t>Search </a:t>
            </a:r>
            <a:r>
              <a:rPr lang="de-DE" sz="2400" u="sng" dirty="0" err="1" smtClean="0"/>
              <a:t>for</a:t>
            </a:r>
            <a:r>
              <a:rPr lang="de-DE" sz="2400" u="sng" dirty="0" smtClean="0"/>
              <a:t> ALPS</a:t>
            </a:r>
            <a:endParaRPr lang="en-GB" sz="2400" u="sng" dirty="0"/>
          </a:p>
        </p:txBody>
      </p:sp>
      <p:sp>
        <p:nvSpPr>
          <p:cNvPr id="3" name="Textfeld 2"/>
          <p:cNvSpPr txBox="1"/>
          <p:nvPr/>
        </p:nvSpPr>
        <p:spPr>
          <a:xfrm>
            <a:off x="364637" y="1744653"/>
            <a:ext cx="6569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     </a:t>
            </a:r>
            <a:r>
              <a:rPr lang="de-DE" dirty="0" err="1" smtClean="0"/>
              <a:t>Scalars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pseudoscalars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couplings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photons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electrons</a:t>
            </a:r>
            <a:r>
              <a:rPr lang="de-DE" dirty="0" smtClean="0"/>
              <a:t>  </a:t>
            </a:r>
            <a:endParaRPr lang="en-GB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133168"/>
              </p:ext>
            </p:extLst>
          </p:nvPr>
        </p:nvGraphicFramePr>
        <p:xfrm>
          <a:off x="739137" y="2357647"/>
          <a:ext cx="4545497" cy="3408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6" name="Acrobat Document" r:id="rId4" imgW="3901440" imgH="2925750" progId="AcroExch.Document.DC">
                  <p:embed/>
                </p:oleObj>
              </mc:Choice>
              <mc:Fallback>
                <p:oleObj name="Acrobat Document" r:id="rId4" imgW="3901440" imgH="292575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37" y="2357647"/>
                        <a:ext cx="4545497" cy="34081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5421885" y="4610527"/>
            <a:ext cx="35089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Secondary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,  </a:t>
            </a:r>
          </a:p>
          <a:p>
            <a:r>
              <a:rPr lang="de-DE" dirty="0" smtClean="0"/>
              <a:t>ALPS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range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few</a:t>
            </a:r>
            <a:r>
              <a:rPr lang="de-DE" dirty="0" smtClean="0"/>
              <a:t> 100 </a:t>
            </a:r>
            <a:r>
              <a:rPr lang="de-DE" dirty="0" err="1" smtClean="0"/>
              <a:t>MeV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GeV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5335870" y="2922907"/>
            <a:ext cx="35108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Primary </a:t>
            </a:r>
            <a:r>
              <a:rPr lang="de-DE" dirty="0" err="1" smtClean="0"/>
              <a:t>production</a:t>
            </a:r>
            <a:r>
              <a:rPr lang="de-DE" dirty="0" smtClean="0"/>
              <a:t>, </a:t>
            </a:r>
          </a:p>
          <a:p>
            <a:r>
              <a:rPr lang="de-DE" dirty="0" smtClean="0"/>
              <a:t>ALPS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range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few</a:t>
            </a:r>
            <a:r>
              <a:rPr lang="de-DE" dirty="0" smtClean="0"/>
              <a:t> </a:t>
            </a:r>
            <a:r>
              <a:rPr lang="de-DE" dirty="0" err="1" smtClean="0"/>
              <a:t>MeV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08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Technicalities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19394" cy="55092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400" dirty="0" smtClean="0">
                <a:solidFill>
                  <a:srgbClr val="000000"/>
                </a:solidFill>
              </a:rPr>
              <a:t>     </a:t>
            </a:r>
            <a:r>
              <a:rPr lang="en-US" sz="2400" u="sng" dirty="0" smtClean="0">
                <a:solidFill>
                  <a:srgbClr val="000000"/>
                </a:solidFill>
              </a:rPr>
              <a:t>XFEL linear accelerator at DESY</a:t>
            </a: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000" dirty="0" smtClean="0">
                <a:solidFill>
                  <a:srgbClr val="000000"/>
                </a:solidFill>
              </a:rPr>
              <a:t>        </a:t>
            </a:r>
            <a:r>
              <a:rPr lang="en-US" sz="2400" dirty="0" smtClean="0">
                <a:solidFill>
                  <a:srgbClr val="000000"/>
                </a:solidFill>
              </a:rPr>
              <a:t>Electron beam</a:t>
            </a:r>
          </a:p>
          <a:p>
            <a:pPr lvl="1"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 marL="800100" lvl="1" indent="-342900">
              <a:buClr>
                <a:schemeClr val="accent5">
                  <a:lumMod val="25000"/>
                </a:schemeClr>
              </a:buClr>
              <a:buSzPct val="148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1.5 10</a:t>
            </a:r>
            <a:r>
              <a:rPr lang="en-US" sz="2400" baseline="30000" dirty="0" smtClean="0">
                <a:solidFill>
                  <a:srgbClr val="000000"/>
                </a:solidFill>
              </a:rPr>
              <a:t>9</a:t>
            </a:r>
            <a:r>
              <a:rPr lang="en-US" sz="2000" dirty="0" smtClean="0">
                <a:solidFill>
                  <a:srgbClr val="000000"/>
                </a:solidFill>
              </a:rPr>
              <a:t> e</a:t>
            </a:r>
            <a:r>
              <a:rPr lang="en-US" sz="2400" baseline="30000" dirty="0" smtClean="0">
                <a:solidFill>
                  <a:srgbClr val="000000"/>
                </a:solidFill>
              </a:rPr>
              <a:t>-</a:t>
            </a:r>
            <a:r>
              <a:rPr lang="en-US" sz="2000" dirty="0" smtClean="0">
                <a:solidFill>
                  <a:srgbClr val="000000"/>
                </a:solidFill>
              </a:rPr>
              <a:t> per bunch, </a:t>
            </a:r>
          </a:p>
          <a:p>
            <a:pPr marL="800100" lvl="1" indent="-342900">
              <a:buClr>
                <a:schemeClr val="accent5">
                  <a:lumMod val="25000"/>
                </a:schemeClr>
              </a:buClr>
              <a:buSzPct val="148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 </a:t>
            </a:r>
            <a:r>
              <a:rPr lang="en-US" sz="2000" dirty="0" err="1" smtClean="0">
                <a:solidFill>
                  <a:srgbClr val="000000"/>
                </a:solidFill>
              </a:rPr>
              <a:t>E</a:t>
            </a:r>
            <a:r>
              <a:rPr lang="en-US" sz="2400" baseline="-25000" dirty="0" err="1" smtClean="0">
                <a:solidFill>
                  <a:srgbClr val="000000"/>
                </a:solidFill>
              </a:rPr>
              <a:t>e</a:t>
            </a:r>
            <a:r>
              <a:rPr lang="en-US" sz="2000" dirty="0" smtClean="0">
                <a:solidFill>
                  <a:srgbClr val="000000"/>
                </a:solidFill>
              </a:rPr>
              <a:t> = 17.5 GeV, </a:t>
            </a:r>
          </a:p>
          <a:p>
            <a:pPr marL="800100" lvl="1" indent="-342900">
              <a:buClr>
                <a:schemeClr val="accent5">
                  <a:lumMod val="25000"/>
                </a:schemeClr>
              </a:buClr>
              <a:buSzPct val="148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 rate 10 Hz, one bunch per train for LUXE</a:t>
            </a:r>
          </a:p>
          <a:p>
            <a:pPr lvl="1"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014" y="1578867"/>
            <a:ext cx="6829562" cy="2544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25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_en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PPT-Vorlage_en</Template>
  <TotalTime>0</TotalTime>
  <Words>1194</Words>
  <Application>Microsoft Office PowerPoint</Application>
  <PresentationFormat>Bildschirmpräsentation (4:3)</PresentationFormat>
  <Paragraphs>697</Paragraphs>
  <Slides>32</Slides>
  <Notes>32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39" baseType="lpstr">
      <vt:lpstr>Arial</vt:lpstr>
      <vt:lpstr>Arial Black</vt:lpstr>
      <vt:lpstr>Cambria Math</vt:lpstr>
      <vt:lpstr>Symbol</vt:lpstr>
      <vt:lpstr>Wingdings</vt:lpstr>
      <vt:lpstr>PPT-Vorlage_en</vt:lpstr>
      <vt:lpstr>Adobe Acrobat Document</vt:lpstr>
      <vt:lpstr>  </vt:lpstr>
      <vt:lpstr>Physics   </vt:lpstr>
      <vt:lpstr>Physics   </vt:lpstr>
      <vt:lpstr>Processes</vt:lpstr>
      <vt:lpstr>Physics</vt:lpstr>
      <vt:lpstr>Physics</vt:lpstr>
      <vt:lpstr>Physics</vt:lpstr>
      <vt:lpstr>Physics</vt:lpstr>
      <vt:lpstr>Technicalities</vt:lpstr>
      <vt:lpstr>Technicalities</vt:lpstr>
      <vt:lpstr>area</vt:lpstr>
      <vt:lpstr>The experiment - schematic</vt:lpstr>
      <vt:lpstr>The experiment - schematic</vt:lpstr>
      <vt:lpstr>The experiment - schematic</vt:lpstr>
      <vt:lpstr>Electron detection system</vt:lpstr>
      <vt:lpstr>Electron detection system</vt:lpstr>
      <vt:lpstr>Photon detection systems</vt:lpstr>
      <vt:lpstr>Photon detection systems</vt:lpstr>
      <vt:lpstr>Photon detection system</vt:lpstr>
      <vt:lpstr>Positron detection </vt:lpstr>
      <vt:lpstr>Tracker</vt:lpstr>
      <vt:lpstr>Tracker</vt:lpstr>
      <vt:lpstr>ECAL</vt:lpstr>
      <vt:lpstr>ECAL</vt:lpstr>
      <vt:lpstr>ECAL</vt:lpstr>
      <vt:lpstr>ECAL</vt:lpstr>
      <vt:lpstr>ECAL</vt:lpstr>
      <vt:lpstr>Calice Prototype in LUXE</vt:lpstr>
      <vt:lpstr>Conclusion</vt:lpstr>
      <vt:lpstr>Conclusion</vt:lpstr>
      <vt:lpstr>backup</vt:lpstr>
      <vt:lpstr>Phase 0 calorimeter </vt:lpstr>
    </vt:vector>
  </TitlesOfParts>
  <Company>DESY Zeuthen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BCM1F Workshop Report</dc:title>
  <dc:creator>DESY Mitarbeiter</dc:creator>
  <cp:lastModifiedBy>Wolfgang Lohmann</cp:lastModifiedBy>
  <cp:revision>394</cp:revision>
  <dcterms:created xsi:type="dcterms:W3CDTF">2012-02-28T14:56:30Z</dcterms:created>
  <dcterms:modified xsi:type="dcterms:W3CDTF">2021-03-25T10:56:23Z</dcterms:modified>
</cp:coreProperties>
</file>