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73" r:id="rId5"/>
    <p:sldId id="270" r:id="rId6"/>
    <p:sldId id="274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3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B98EF-A19A-4672-8F5A-96E9ED722FCE}" type="datetimeFigureOut">
              <a:rPr kumimoji="1" lang="ja-JP" altLang="en-US" smtClean="0"/>
              <a:t>2021/2/8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747F3-3467-471F-874F-83396E54FA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964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34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69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2713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98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109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2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295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0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02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98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16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231D2-B1C6-4A5F-9708-4763297B01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16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dmsdirect.desy.de/item/D0000000116511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19E447-1DD8-40ED-A2A0-905846D8E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79336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Positron Source</a:t>
            </a:r>
            <a:br>
              <a:rPr kumimoji="1" lang="en-US" altLang="ja-JP" dirty="0"/>
            </a:br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405867A-110D-494B-866E-527046BA4B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Kaoru Yokoya, KEK</a:t>
            </a:r>
          </a:p>
          <a:p>
            <a:r>
              <a:rPr lang="en-US" altLang="ja-JP" dirty="0"/>
              <a:t>ILC-IDT Work Package Review Meeting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5242A9-018B-47D8-A4F2-DEBA7F205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D86AED-FB4A-4A0E-BBAC-B8417C925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467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599E24-36D8-4175-9C95-3F90B5216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1828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Two</a:t>
            </a:r>
            <a:r>
              <a:rPr kumimoji="1" lang="en-US" altLang="ja-JP" dirty="0"/>
              <a:t> Positron Schemes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92157C-526B-4681-A427-2669F2335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07698"/>
            <a:ext cx="7886700" cy="3145095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/>
              <a:t>Undulator Scheme </a:t>
            </a:r>
          </a:p>
          <a:p>
            <a:pPr lvl="1"/>
            <a:r>
              <a:rPr lang="en-US" altLang="ja-JP" dirty="0"/>
              <a:t>Baseline (</a:t>
            </a:r>
            <a:r>
              <a:rPr kumimoji="1" lang="en-US" altLang="ja-JP" dirty="0"/>
              <a:t>TDR vol.3-I Sec.4.3.2-10 and vol.3-II, Chap.5)</a:t>
            </a:r>
          </a:p>
          <a:p>
            <a:pPr lvl="1"/>
            <a:r>
              <a:rPr lang="en-US" altLang="ja-JP" dirty="0"/>
              <a:t>Electron beam (&gt;100GeV) goes through helical undulator </a:t>
            </a:r>
            <a:r>
              <a:rPr lang="en-US" altLang="ja-JP" dirty="0">
                <a:sym typeface="Wingdings" panose="05000000000000000000" pitchFamily="2" charset="2"/>
              </a:rPr>
              <a:t> photons (&gt; several MeV)  target  positron</a:t>
            </a:r>
          </a:p>
          <a:p>
            <a:pPr lvl="1"/>
            <a:r>
              <a:rPr kumimoji="1" lang="en-US" altLang="ja-JP" dirty="0"/>
              <a:t>New scheme</a:t>
            </a:r>
          </a:p>
          <a:p>
            <a:pPr lvl="1"/>
            <a:r>
              <a:rPr kumimoji="1" lang="en-US" altLang="ja-JP" dirty="0"/>
              <a:t>Polarized positron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Electron-Driven Scheme </a:t>
            </a:r>
          </a:p>
          <a:p>
            <a:pPr lvl="1"/>
            <a:r>
              <a:rPr lang="en-US" altLang="ja-JP" dirty="0"/>
              <a:t>Backup (only a very brief description in TDR vol.3-I Sec.4.3.11.1)</a:t>
            </a:r>
          </a:p>
          <a:p>
            <a:pPr lvl="1"/>
            <a:r>
              <a:rPr kumimoji="1" lang="en-US" altLang="ja-JP" dirty="0"/>
              <a:t>A few GeV electron </a:t>
            </a:r>
            <a:r>
              <a:rPr kumimoji="1" lang="en-US" altLang="ja-JP" dirty="0" err="1"/>
              <a:t>linac</a:t>
            </a:r>
            <a:r>
              <a:rPr kumimoji="1" lang="en-US" altLang="ja-JP" dirty="0"/>
              <a:t> </a:t>
            </a:r>
            <a:r>
              <a:rPr kumimoji="1" lang="en-US" altLang="ja-JP" dirty="0">
                <a:sym typeface="Wingdings" panose="05000000000000000000" pitchFamily="2" charset="2"/>
              </a:rPr>
              <a:t> target  positron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Long experience</a:t>
            </a: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Unpolarized positron</a:t>
            </a:r>
            <a:endParaRPr kumimoji="1" lang="ja-JP" altLang="en-US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BB5F2A2-6F1A-474D-B4E9-A30B3C5B0025}"/>
              </a:ext>
            </a:extLst>
          </p:cNvPr>
          <p:cNvGrpSpPr/>
          <p:nvPr/>
        </p:nvGrpSpPr>
        <p:grpSpPr>
          <a:xfrm>
            <a:off x="485493" y="4874324"/>
            <a:ext cx="4371942" cy="1229155"/>
            <a:chOff x="190225" y="4003805"/>
            <a:chExt cx="4749615" cy="1229155"/>
          </a:xfrm>
        </p:grpSpPr>
        <p:pic>
          <p:nvPicPr>
            <p:cNvPr id="5" name="Picture 4" descr="undulator-scheme-preview">
              <a:extLst>
                <a:ext uri="{FF2B5EF4-FFF2-40B4-BE49-F238E27FC236}">
                  <a16:creationId xmlns:a16="http://schemas.microsoft.com/office/drawing/2014/main" id="{6A6ABE75-5653-4A5D-8F09-01C895F96D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0225" y="4003805"/>
              <a:ext cx="4749615" cy="1229155"/>
            </a:xfrm>
            <a:prstGeom prst="rect">
              <a:avLst/>
            </a:prstGeom>
            <a:noFill/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A14D24D5-8976-4F9E-A087-1EEFEE86A8E8}"/>
                </a:ext>
              </a:extLst>
            </p:cNvPr>
            <p:cNvSpPr txBox="1"/>
            <p:nvPr/>
          </p:nvSpPr>
          <p:spPr>
            <a:xfrm>
              <a:off x="392649" y="4922567"/>
              <a:ext cx="1369040" cy="27699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125GeV electron</a:t>
              </a:r>
              <a:endParaRPr kumimoji="1" lang="ja-JP" altLang="en-US" sz="1200" dirty="0"/>
            </a:p>
          </p:txBody>
        </p:sp>
        <p:sp>
          <p:nvSpPr>
            <p:cNvPr id="7" name="矢印: 折線 6">
              <a:extLst>
                <a:ext uri="{FF2B5EF4-FFF2-40B4-BE49-F238E27FC236}">
                  <a16:creationId xmlns:a16="http://schemas.microsoft.com/office/drawing/2014/main" id="{AC9D6008-3B62-4EF0-B313-268598608409}"/>
                </a:ext>
              </a:extLst>
            </p:cNvPr>
            <p:cNvSpPr/>
            <p:nvPr/>
          </p:nvSpPr>
          <p:spPr>
            <a:xfrm rot="16200000">
              <a:off x="190225" y="4856293"/>
              <a:ext cx="266975" cy="182880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4D1B953-3F4C-4691-8E11-6269D7475ACD}"/>
              </a:ext>
            </a:extLst>
          </p:cNvPr>
          <p:cNvGrpSpPr/>
          <p:nvPr/>
        </p:nvGrpSpPr>
        <p:grpSpPr>
          <a:xfrm>
            <a:off x="5004619" y="3860830"/>
            <a:ext cx="3939324" cy="2148282"/>
            <a:chOff x="4653280" y="3215570"/>
            <a:chExt cx="4300495" cy="228113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9E13E24-2998-4497-AE1F-61C5CE7AD6E0}"/>
                </a:ext>
              </a:extLst>
            </p:cNvPr>
            <p:cNvGrpSpPr/>
            <p:nvPr/>
          </p:nvGrpSpPr>
          <p:grpSpPr>
            <a:xfrm>
              <a:off x="4653280" y="3215570"/>
              <a:ext cx="4300495" cy="2281138"/>
              <a:chOff x="4739475" y="3913655"/>
              <a:chExt cx="4300495" cy="2281138"/>
            </a:xfrm>
          </p:grpSpPr>
          <p:pic>
            <p:nvPicPr>
              <p:cNvPr id="11" name="図 10">
                <a:extLst>
                  <a:ext uri="{FF2B5EF4-FFF2-40B4-BE49-F238E27FC236}">
                    <a16:creationId xmlns:a16="http://schemas.microsoft.com/office/drawing/2014/main" id="{984E82BF-2D25-4907-B732-BCA47A7FDD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39475" y="3913655"/>
                <a:ext cx="4300495" cy="1728757"/>
              </a:xfrm>
              <a:prstGeom prst="rect">
                <a:avLst/>
              </a:prstGeom>
            </p:spPr>
          </p:pic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4CF7FEFB-7969-4A8C-BF89-FB694F3CD5A6}"/>
                  </a:ext>
                </a:extLst>
              </p:cNvPr>
              <p:cNvSpPr txBox="1"/>
              <p:nvPr/>
            </p:nvSpPr>
            <p:spPr>
              <a:xfrm>
                <a:off x="4939840" y="5733128"/>
                <a:ext cx="1620351" cy="46166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dirty="0"/>
                  <a:t>3GeV electron from a dedicated </a:t>
                </a:r>
                <a:r>
                  <a:rPr lang="en-US" altLang="ja-JP" sz="1200" dirty="0" err="1"/>
                  <a:t>linac</a:t>
                </a:r>
                <a:endParaRPr kumimoji="1" lang="ja-JP" altLang="en-US" sz="1200" dirty="0"/>
              </a:p>
            </p:txBody>
          </p:sp>
        </p:grpSp>
        <p:sp>
          <p:nvSpPr>
            <p:cNvPr id="10" name="矢印: 折線 9">
              <a:extLst>
                <a:ext uri="{FF2B5EF4-FFF2-40B4-BE49-F238E27FC236}">
                  <a16:creationId xmlns:a16="http://schemas.microsoft.com/office/drawing/2014/main" id="{FC339817-ECBE-4649-AF92-0A1D6A061C51}"/>
                </a:ext>
              </a:extLst>
            </p:cNvPr>
            <p:cNvSpPr/>
            <p:nvPr/>
          </p:nvSpPr>
          <p:spPr>
            <a:xfrm rot="16200000">
              <a:off x="4388267" y="4777583"/>
              <a:ext cx="788201" cy="142555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日付プレースホルダー 12">
            <a:extLst>
              <a:ext uri="{FF2B5EF4-FFF2-40B4-BE49-F238E27FC236}">
                <a16:creationId xmlns:a16="http://schemas.microsoft.com/office/drawing/2014/main" id="{E1805154-1304-4D4E-8F78-F79988C96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8BFFFA94-2AFA-44FF-9877-813100313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861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F14338-F44C-4AD1-B649-284CA5BF7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515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Positron Group Report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06E9B4-5F2A-4DBD-932C-43DB6D9C8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76709"/>
            <a:ext cx="7886700" cy="4900254"/>
          </a:xfrm>
        </p:spPr>
        <p:txBody>
          <a:bodyPr/>
          <a:lstStyle/>
          <a:p>
            <a:r>
              <a:rPr kumimoji="1" lang="en-US" altLang="ja-JP" dirty="0"/>
              <a:t>Positron Working Group Report, May 23, 2018,</a:t>
            </a:r>
          </a:p>
          <a:p>
            <a:pPr lvl="1"/>
            <a:r>
              <a:rPr kumimoji="1" lang="en-US" altLang="ja-JP" dirty="0">
                <a:hlinkClick r:id="rId2"/>
              </a:rPr>
              <a:t>http://edmsdirect.desy.de/item/D00000001165115</a:t>
            </a:r>
            <a:endParaRPr kumimoji="1" lang="en-US" altLang="ja-JP" dirty="0"/>
          </a:p>
          <a:p>
            <a:r>
              <a:rPr lang="en-US" altLang="ja-JP" dirty="0"/>
              <a:t>Already more than 2.5 years since then. There are some progresses since then.</a:t>
            </a:r>
          </a:p>
          <a:p>
            <a:r>
              <a:rPr lang="en-US" altLang="ja-JP" dirty="0"/>
              <a:t>But at present both of the two schemes still have remaining technical issues </a:t>
            </a:r>
          </a:p>
          <a:p>
            <a:r>
              <a:rPr kumimoji="1" lang="en-US" altLang="ja-JP" dirty="0"/>
              <a:t>Need demonstration of 100% technical feasibility as early as possible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F2189E-83D0-46DC-8EB3-22DC496E8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47FAA0-C73D-422D-8AA7-2CD762E96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438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7AA521-E38C-4F79-A637-ACCF8CA2D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240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Selection of the Scheme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507B5A-7544-4ADB-88F5-A91560875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45721"/>
            <a:ext cx="7886700" cy="483124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/>
              <a:t>The positron scheme for the project start must be decided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Deadline of the decision</a:t>
            </a:r>
          </a:p>
          <a:p>
            <a:pPr lvl="1"/>
            <a:r>
              <a:rPr kumimoji="1" lang="en-US" altLang="ja-JP" dirty="0"/>
              <a:t>Should have sufficient time for the remaining R&amp;D</a:t>
            </a:r>
          </a:p>
          <a:p>
            <a:pPr lvl="1"/>
            <a:r>
              <a:rPr lang="en-US" altLang="ja-JP" dirty="0"/>
              <a:t>Design must be fixed as early as possible for the process </a:t>
            </a:r>
            <a:br>
              <a:rPr lang="en-US" altLang="ja-JP" dirty="0"/>
            </a:br>
            <a:r>
              <a:rPr lang="en-US" altLang="ja-JP" dirty="0"/>
              <a:t>“internal design review </a:t>
            </a:r>
            <a:r>
              <a:rPr lang="en-US" altLang="ja-JP" dirty="0">
                <a:sym typeface="Wingdings" panose="05000000000000000000" pitchFamily="2" charset="2"/>
              </a:rPr>
              <a:t> external review  budget request”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>
                <a:sym typeface="Wingdings" panose="05000000000000000000" pitchFamily="2" charset="2"/>
              </a:rPr>
              <a:t>As a compromise, we are planning the “selection” in the middle of the third year of the Pre-Lab (~ Sept. 2024)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>
                <a:sym typeface="Wingdings" panose="05000000000000000000" pitchFamily="2" charset="2"/>
              </a:rPr>
              <a:t>Some work packages contain the issues that must come to results by this deadline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CD3A7-3479-4F1D-8669-89DE347CA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BE6787B-5E48-41CF-88E8-45E90421F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759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E7AE792-F746-410E-9290-A9C409DDD4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6450" y="1032257"/>
            <a:ext cx="8511100" cy="479348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BBB715A-2D51-4951-80B6-24C73CF81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8890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Pre-Lab Timeline</a:t>
            </a:r>
            <a:endParaRPr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80258C-7A4B-4231-BDC5-979B7B87C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6C72B0D-7D6E-4F3B-8408-23562C5CD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453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366BB5-6F2F-4E24-BD14-2C8ECBD06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5279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Tunnel Configuration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0AD0C2-AD25-4CDD-AB18-8E5A9F7B0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77725"/>
            <a:ext cx="7886700" cy="1725147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Two schemes require different tunnel configuration</a:t>
            </a:r>
          </a:p>
          <a:p>
            <a:r>
              <a:rPr lang="en-US" altLang="ja-JP" dirty="0"/>
              <a:t>Right now the CFS team is considering the tunnel layout below</a:t>
            </a:r>
          </a:p>
          <a:p>
            <a:pPr lvl="1"/>
            <a:r>
              <a:rPr kumimoji="1" lang="en-US" altLang="ja-JP" dirty="0"/>
              <a:t>If the </a:t>
            </a:r>
            <a:r>
              <a:rPr lang="en-US" altLang="ja-JP" dirty="0"/>
              <a:t>e-driven scheme is selected, it is installed in separate tunnel (read line below)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E400AA-0C3F-4660-82D5-FF5C47BF8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4E64709-F1F8-43C0-8C19-0CA76E1CC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6" name="コンテンツ プレースホルダー 7" descr="ダイアグラム&#10;&#10;自動的に生成された説明">
            <a:extLst>
              <a:ext uri="{FF2B5EF4-FFF2-40B4-BE49-F238E27FC236}">
                <a16:creationId xmlns:a16="http://schemas.microsoft.com/office/drawing/2014/main" id="{E9470FBF-AC95-4F43-BE9C-44A1CEB9E0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011" y="2877345"/>
            <a:ext cx="4194412" cy="2139881"/>
          </a:xfrm>
          <a:prstGeom prst="rect">
            <a:avLst/>
          </a:prstGeom>
        </p:spPr>
      </p:pic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8CDDD360-62FD-40AB-82C2-6CB71454CF6F}"/>
              </a:ext>
            </a:extLst>
          </p:cNvPr>
          <p:cNvSpPr txBox="1">
            <a:spLocks/>
          </p:cNvSpPr>
          <p:nvPr/>
        </p:nvSpPr>
        <p:spPr>
          <a:xfrm>
            <a:off x="628650" y="2803538"/>
            <a:ext cx="4012361" cy="213988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kumimoji="1" lang="en-US" altLang="ja-JP" dirty="0"/>
              <a:t>Main tunnel will be the same as in TDR. The space for the undulator scheme will be reserved for future upgrade to polarized positron</a:t>
            </a:r>
            <a:endParaRPr kumimoji="1" lang="ja-JP" altLang="en-US" dirty="0"/>
          </a:p>
          <a:p>
            <a:pPr lvl="1"/>
            <a:r>
              <a:rPr lang="en-US" altLang="ja-JP" dirty="0"/>
              <a:t>Thus, the undulator system can be installed later without large CFS work</a:t>
            </a: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9078AFDD-5CBE-4EC4-998F-CB082A72D8A6}"/>
              </a:ext>
            </a:extLst>
          </p:cNvPr>
          <p:cNvSpPr txBox="1">
            <a:spLocks/>
          </p:cNvSpPr>
          <p:nvPr/>
        </p:nvSpPr>
        <p:spPr>
          <a:xfrm>
            <a:off x="628650" y="5003103"/>
            <a:ext cx="7886700" cy="127944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/>
              <a:t>Keep in mind, however, minimum CFS design for the undulator system is needed from the beginning (e.g., the location of the target hall, width of the BDS tunnel, etc.) </a:t>
            </a:r>
          </a:p>
          <a:p>
            <a:pPr lvl="1"/>
            <a:r>
              <a:rPr lang="en-US" altLang="ja-JP" dirty="0"/>
              <a:t>If the undulator scheme is selected, the extra tunnel for the e-driven system will not be constructed</a:t>
            </a:r>
          </a:p>
        </p:txBody>
      </p:sp>
    </p:spTree>
    <p:extLst>
      <p:ext uri="{BB962C8B-B14F-4D97-AF65-F5344CB8AC3E}">
        <p14:creationId xmlns:p14="http://schemas.microsoft.com/office/powerpoint/2010/main" val="1763951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1D55BB-073D-4211-9ADD-5677ACAC7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7356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Work Packages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28A8A8-439F-4E16-A22B-009D072E0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02589"/>
            <a:ext cx="7886700" cy="4951561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/>
              <a:t>Electron Source</a:t>
            </a:r>
          </a:p>
          <a:p>
            <a:pPr lvl="2"/>
            <a:r>
              <a:rPr lang="en-US" altLang="ja-JP" dirty="0"/>
              <a:t>WP4	Electron Source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Positron source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Undulator Scheme</a:t>
            </a:r>
          </a:p>
          <a:p>
            <a:pPr lvl="2"/>
            <a:r>
              <a:rPr lang="en-US" altLang="ja-JP" dirty="0"/>
              <a:t>WP5	Undulator</a:t>
            </a:r>
          </a:p>
          <a:p>
            <a:pPr lvl="2"/>
            <a:r>
              <a:rPr lang="en-US" altLang="ja-JP" dirty="0"/>
              <a:t>WP6	Target</a:t>
            </a:r>
          </a:p>
          <a:p>
            <a:pPr lvl="2"/>
            <a:r>
              <a:rPr lang="en-US" altLang="ja-JP" dirty="0"/>
              <a:t>WP7	Focusing system</a:t>
            </a:r>
          </a:p>
          <a:p>
            <a:pPr lvl="2"/>
            <a:r>
              <a:rPr lang="en-US" altLang="ja-JP" dirty="0"/>
              <a:t>(Photon dump will be discussed in the DR/BDS/DUMP group)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e</a:t>
            </a:r>
            <a:r>
              <a:rPr kumimoji="1" lang="en-US" altLang="ja-JP" dirty="0"/>
              <a:t>-Driven Scheme</a:t>
            </a:r>
          </a:p>
          <a:p>
            <a:pPr lvl="2"/>
            <a:r>
              <a:rPr lang="en-US" altLang="ja-JP" dirty="0"/>
              <a:t>WP8	Target</a:t>
            </a:r>
          </a:p>
          <a:p>
            <a:pPr lvl="2"/>
            <a:r>
              <a:rPr kumimoji="1" lang="en-US" altLang="ja-JP" dirty="0"/>
              <a:t>WP9	Flux Concentrator</a:t>
            </a:r>
          </a:p>
          <a:p>
            <a:pPr lvl="2"/>
            <a:r>
              <a:rPr kumimoji="1" lang="en-US" altLang="ja-JP" dirty="0"/>
              <a:t>WP10	Capture Cavity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Common Issue</a:t>
            </a:r>
          </a:p>
          <a:p>
            <a:pPr lvl="2"/>
            <a:r>
              <a:rPr kumimoji="1" lang="en-US" altLang="ja-JP" dirty="0"/>
              <a:t>WP11	Target Maintenance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0A90FE-41E7-454F-A048-150A8F1BE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2021/2/? IDT WP Review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E6497CB-860A-48A5-B664-32321E11A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31D2-B1C6-4A5F-9708-4763297B01B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19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229</TotalTime>
  <Words>483</Words>
  <Application>Microsoft Office PowerPoint</Application>
  <PresentationFormat>画面に合わせる (4:3)</PresentationFormat>
  <Paragraphs>67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游ゴシック</vt:lpstr>
      <vt:lpstr>Arial</vt:lpstr>
      <vt:lpstr>Calibri</vt:lpstr>
      <vt:lpstr>Calibri Light</vt:lpstr>
      <vt:lpstr>Wingdings</vt:lpstr>
      <vt:lpstr>Office テーマ</vt:lpstr>
      <vt:lpstr>Positron Source Introduction</vt:lpstr>
      <vt:lpstr>Two Positron Schemes</vt:lpstr>
      <vt:lpstr>Positron Group Report</vt:lpstr>
      <vt:lpstr>Selection of the Scheme</vt:lpstr>
      <vt:lpstr>Pre-Lab Timeline</vt:lpstr>
      <vt:lpstr>Tunnel Configuration</vt:lpstr>
      <vt:lpstr>Work Packages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Positron Source Introduction</dc:title>
  <dc:creator>Yokoya Kaoru</dc:creator>
  <cp:lastModifiedBy>Yokoya Kaoru</cp:lastModifiedBy>
  <cp:revision>16</cp:revision>
  <dcterms:created xsi:type="dcterms:W3CDTF">2021-02-07T23:34:48Z</dcterms:created>
  <dcterms:modified xsi:type="dcterms:W3CDTF">2021-02-08T03:24:47Z</dcterms:modified>
</cp:coreProperties>
</file>