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3" r:id="rId3"/>
    <p:sldId id="264" r:id="rId4"/>
    <p:sldId id="281" r:id="rId5"/>
    <p:sldId id="284" r:id="rId6"/>
    <p:sldId id="28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1B561-E159-465C-B57F-16CAD9A55B00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90CFD-464B-440D-8B08-B73D1A10D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0217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952438-9FBA-8541-8121-38C2BF245C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4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4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59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2918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86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064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372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827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73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450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879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900FE-C117-4B81-B84F-C854F78EBEE4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C521A-905A-4834-A411-104E4189D2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724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0066"/>
                </a:solidFill>
                <a:latin typeface="Rounded Mgen+ 1c bold" panose="020B0702020203020207" pitchFamily="50" charset="-128"/>
                <a:ea typeface="Rounded Mgen+ 1c bold" panose="020B0702020203020207" pitchFamily="50" charset="-128"/>
                <a:cs typeface="Rounded Mgen+ 1c bold" panose="020B0702020203020207" pitchFamily="50" charset="-128"/>
              </a:rPr>
              <a:t>Area system 3.2 Electron Driven Positron Source</a:t>
            </a:r>
            <a:endParaRPr kumimoji="1" lang="ja-JP" altLang="en-US" dirty="0">
              <a:solidFill>
                <a:srgbClr val="FF0066"/>
              </a:solidFill>
              <a:latin typeface="Rounded Mgen+ 1c bold" panose="020B0702020203020207" pitchFamily="50" charset="-128"/>
              <a:ea typeface="Rounded Mgen+ 1c bold" panose="020B0702020203020207" pitchFamily="50" charset="-128"/>
              <a:cs typeface="Rounded Mgen+ 1c bold" panose="020B0702020203020207" pitchFamily="50" charset="-128"/>
            </a:endParaRP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774592" y="2485505"/>
            <a:ext cx="9563946" cy="2866132"/>
          </a:xfrm>
        </p:spPr>
        <p:txBody>
          <a:bodyPr>
            <a:noAutofit/>
          </a:bodyPr>
          <a:lstStyle/>
          <a:p>
            <a:pPr lvl="1"/>
            <a:r>
              <a:rPr lang="en-US" altLang="ja-JP" dirty="0">
                <a:latin typeface="Rounded Mgen+ 1c light" panose="020B0403020203020207" pitchFamily="50" charset="-128"/>
                <a:ea typeface="Rounded Mgen+ 1c light" panose="020B0403020203020207" pitchFamily="50" charset="-128"/>
                <a:cs typeface="Rounded Mgen+ 1c light" panose="020B0403020203020207" pitchFamily="50" charset="-128"/>
              </a:rPr>
              <a:t>An o</a:t>
            </a:r>
            <a:r>
              <a:rPr kumimoji="1" lang="en-US" altLang="ja-JP" sz="2400" dirty="0">
                <a:latin typeface="Rounded Mgen+ 1c light" panose="020B0403020203020207" pitchFamily="50" charset="-128"/>
                <a:ea typeface="Rounded Mgen+ 1c light" panose="020B0403020203020207" pitchFamily="50" charset="-128"/>
                <a:cs typeface="Rounded Mgen+ 1c light" panose="020B0403020203020207" pitchFamily="50" charset="-128"/>
              </a:rPr>
              <a:t>verview of E-Driven system is described.</a:t>
            </a:r>
          </a:p>
          <a:p>
            <a:pPr lvl="1"/>
            <a:r>
              <a:rPr lang="en-US" altLang="ja-JP" dirty="0">
                <a:latin typeface="Rounded Mgen+ 1c light" panose="020B0403020203020207" pitchFamily="50" charset="-128"/>
                <a:ea typeface="Rounded Mgen+ 1c light" panose="020B0403020203020207" pitchFamily="50" charset="-128"/>
                <a:cs typeface="Rounded Mgen+ 1c light" panose="020B0403020203020207" pitchFamily="50" charset="-128"/>
              </a:rPr>
              <a:t>Goals of the technical preparation is described. </a:t>
            </a:r>
            <a:endParaRPr lang="en-US" altLang="ja-JP" sz="2400" dirty="0">
              <a:latin typeface="Rounded Mgen+ 1c light" panose="020B0403020203020207" pitchFamily="50" charset="-128"/>
              <a:ea typeface="Rounded Mgen+ 1c light" panose="020B0403020203020207" pitchFamily="50" charset="-128"/>
              <a:cs typeface="Rounded Mgen+ 1c light" panose="020B0403020203020207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6AAD8D7-7968-9B47-B4E7-C46A33568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F97A-D62F-4737-AD79-D9D7E5A6A0C1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0989" y="4196644"/>
            <a:ext cx="4143375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図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4125" y="4301419"/>
            <a:ext cx="3648075" cy="1552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1333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400" dirty="0">
                <a:latin typeface="+mn-ea"/>
              </a:rPr>
              <a:t>Technical preparation plan is described for each items.</a:t>
            </a:r>
          </a:p>
          <a:p>
            <a:pPr lvl="1"/>
            <a:r>
              <a:rPr lang="en-US" altLang="ja-JP" kern="100" dirty="0">
                <a:latin typeface="+mn-ea"/>
              </a:rPr>
              <a:t>Target stress calculation with FEM</a:t>
            </a:r>
          </a:p>
          <a:p>
            <a:pPr lvl="1"/>
            <a:r>
              <a:rPr lang="en-US" altLang="ja-JP" kern="100" dirty="0">
                <a:latin typeface="+mn-ea"/>
              </a:rPr>
              <a:t>Vacuum seal</a:t>
            </a:r>
          </a:p>
          <a:p>
            <a:pPr lvl="1"/>
            <a:r>
              <a:rPr lang="en-US" altLang="ja-JP" kern="100" dirty="0">
                <a:latin typeface="+mn-ea"/>
              </a:rPr>
              <a:t>Target module prototyping</a:t>
            </a:r>
          </a:p>
          <a:p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Status and prospects</a:t>
            </a:r>
            <a:endParaRPr lang="ja-JP" altLang="ja-JP" sz="2400" kern="100" dirty="0">
              <a:latin typeface="+mn-ea"/>
              <a:cs typeface="Times New Roman" panose="02020603050405020304" pitchFamily="18" charset="0"/>
            </a:endParaRPr>
          </a:p>
          <a:p>
            <a:endParaRPr lang="ja-JP" altLang="ja-JP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endParaRPr lang="ja-JP" altLang="ja-JP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endParaRPr kumimoji="1" lang="en-US" altLang="ja-JP" dirty="0"/>
          </a:p>
          <a:p>
            <a:pPr lvl="1"/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5F03174-873D-9548-B277-EE318CFD9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4FB53-1E6F-2847-AB47-EE1C4D8A651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F74EB10-84F3-834F-9A4A-C85672CA6665}"/>
              </a:ext>
            </a:extLst>
          </p:cNvPr>
          <p:cNvSpPr txBox="1"/>
          <p:nvPr/>
        </p:nvSpPr>
        <p:spPr>
          <a:xfrm>
            <a:off x="205471" y="193400"/>
            <a:ext cx="27318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rgbClr val="FF0066"/>
                </a:solidFill>
                <a:latin typeface="Rounded Mgen+ 1c bold" panose="020B0702020203020207" pitchFamily="50" charset="-128"/>
                <a:ea typeface="Rounded Mgen+ 1c bold" panose="020B0702020203020207" pitchFamily="50" charset="-128"/>
                <a:cs typeface="Rounded Mgen+ 1c bold" panose="020B0702020203020207" pitchFamily="50" charset="-128"/>
              </a:rPr>
              <a:t>WP8: Target</a:t>
            </a:r>
            <a:endParaRPr lang="ja-JP" altLang="en-US" sz="3200" b="1" dirty="0">
              <a:solidFill>
                <a:srgbClr val="FF0066"/>
              </a:solidFill>
              <a:latin typeface="Rounded Mgen+ 1c bold" panose="020B0702020203020207" pitchFamily="50" charset="-128"/>
              <a:ea typeface="Rounded Mgen+ 1c bold" panose="020B0702020203020207" pitchFamily="50" charset="-128"/>
              <a:cs typeface="Rounded Mgen+ 1c bold" panose="020B0702020203020207" pitchFamily="50" charset="-128"/>
            </a:endParaRPr>
          </a:p>
        </p:txBody>
      </p:sp>
      <p:pic>
        <p:nvPicPr>
          <p:cNvPr id="15" name="図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3248" y="4373707"/>
            <a:ext cx="3333750" cy="226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図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43725" y="4516582"/>
            <a:ext cx="3333750" cy="198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7304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631613" y="252984"/>
            <a:ext cx="9047579" cy="1584960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rgbClr val="FF0066"/>
                </a:solidFill>
                <a:latin typeface="Rounded Mgen+ 1c bold" panose="020B0702020203020207" pitchFamily="50" charset="-128"/>
                <a:ea typeface="Rounded Mgen+ 1c bold" panose="020B0702020203020207" pitchFamily="50" charset="-128"/>
                <a:cs typeface="Rounded Mgen+ 1c bold" panose="020B0702020203020207" pitchFamily="50" charset="-128"/>
              </a:rPr>
              <a:t>WP-9: Flux Concentrator</a:t>
            </a:r>
            <a:endParaRPr kumimoji="1" lang="ja-JP" altLang="en-US" sz="2800" dirty="0">
              <a:solidFill>
                <a:srgbClr val="FF0066"/>
              </a:solidFill>
              <a:latin typeface="Rounded Mgen+ 1c bold" panose="020B0702020203020207" pitchFamily="50" charset="-128"/>
              <a:ea typeface="Rounded Mgen+ 1c bold" panose="020B0702020203020207" pitchFamily="50" charset="-128"/>
              <a:cs typeface="Rounded Mgen+ 1c bold" panose="020B0702020203020207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D880CC4-F00E-C54E-AF52-36FF5896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F97A-D62F-4737-AD79-D9D7E5A6A0C1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8" name="図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1" y="2996823"/>
            <a:ext cx="3124200" cy="327848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コンテンツ プレースホルダー 5"/>
          <p:cNvSpPr txBox="1">
            <a:spLocks/>
          </p:cNvSpPr>
          <p:nvPr/>
        </p:nvSpPr>
        <p:spPr>
          <a:xfrm>
            <a:off x="1024467" y="188095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Technical preparation plan is described for each items.</a:t>
            </a:r>
          </a:p>
          <a:p>
            <a:pPr lvl="1"/>
            <a:r>
              <a:rPr lang="en-US" altLang="ja-JP" kern="100" dirty="0"/>
              <a:t>Flux concentrator conductor design. </a:t>
            </a:r>
          </a:p>
          <a:p>
            <a:pPr lvl="1"/>
            <a:r>
              <a:rPr lang="en-US" altLang="ja-JP" kern="100" dirty="0"/>
              <a:t>Transmission line design.</a:t>
            </a:r>
          </a:p>
          <a:p>
            <a:pPr lvl="1"/>
            <a:r>
              <a:rPr lang="en-US" altLang="ja-JP" kern="100" dirty="0"/>
              <a:t>Target module prototyping.</a:t>
            </a:r>
          </a:p>
          <a:p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Status and prospects</a:t>
            </a:r>
            <a:endParaRPr lang="ja-JP" altLang="ja-JP" sz="2400" kern="100" dirty="0">
              <a:latin typeface="+mn-ea"/>
              <a:cs typeface="Times New Roman" panose="02020603050405020304" pitchFamily="18" charset="0"/>
            </a:endParaRPr>
          </a:p>
          <a:p>
            <a:endParaRPr lang="ja-JP" altLang="ja-JP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endParaRPr lang="ja-JP" altLang="ja-JP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endParaRPr lang="en-US" altLang="ja-JP" dirty="0"/>
          </a:p>
          <a:p>
            <a:pPr lvl="1"/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3813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631613" y="252984"/>
            <a:ext cx="9047579" cy="1584960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rgbClr val="FF0066"/>
                </a:solidFill>
                <a:latin typeface="Rounded Mgen+ 1c bold" panose="020B0702020203020207" pitchFamily="50" charset="-128"/>
                <a:ea typeface="Rounded Mgen+ 1c bold" panose="020B0702020203020207" pitchFamily="50" charset="-128"/>
                <a:cs typeface="Rounded Mgen+ 1c bold" panose="020B0702020203020207" pitchFamily="50" charset="-128"/>
              </a:rPr>
              <a:t>WP-10: Capture </a:t>
            </a:r>
            <a:r>
              <a:rPr lang="en-US" altLang="ja-JP" sz="3600" dirty="0" err="1">
                <a:solidFill>
                  <a:srgbClr val="FF0066"/>
                </a:solidFill>
                <a:latin typeface="Rounded Mgen+ 1c bold" panose="020B0702020203020207" pitchFamily="50" charset="-128"/>
                <a:ea typeface="Rounded Mgen+ 1c bold" panose="020B0702020203020207" pitchFamily="50" charset="-128"/>
                <a:cs typeface="Rounded Mgen+ 1c bold" panose="020B0702020203020207" pitchFamily="50" charset="-128"/>
              </a:rPr>
              <a:t>linac</a:t>
            </a:r>
            <a:endParaRPr kumimoji="1" lang="ja-JP" altLang="en-US" sz="2800" dirty="0">
              <a:solidFill>
                <a:srgbClr val="FF0066"/>
              </a:solidFill>
              <a:latin typeface="Rounded Mgen+ 1c bold" panose="020B0702020203020207" pitchFamily="50" charset="-128"/>
              <a:ea typeface="Rounded Mgen+ 1c bold" panose="020B0702020203020207" pitchFamily="50" charset="-128"/>
              <a:cs typeface="Rounded Mgen+ 1c bold" panose="020B0702020203020207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D880CC4-F00E-C54E-AF52-36FF5896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F97A-D62F-4737-AD79-D9D7E5A6A0C1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9" name="コンテンツ プレースホルダー 5"/>
          <p:cNvSpPr txBox="1">
            <a:spLocks/>
          </p:cNvSpPr>
          <p:nvPr/>
        </p:nvSpPr>
        <p:spPr>
          <a:xfrm>
            <a:off x="1024467" y="188095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/>
              <a:t>Technical preparation plan is described for each items.</a:t>
            </a:r>
          </a:p>
          <a:p>
            <a:pPr lvl="1"/>
            <a:r>
              <a:rPr lang="en-US" altLang="ja-JP" kern="100" dirty="0"/>
              <a:t>RF design of APS cavity.</a:t>
            </a:r>
          </a:p>
          <a:p>
            <a:pPr lvl="1"/>
            <a:r>
              <a:rPr lang="en-US" altLang="ja-JP" kern="100" dirty="0"/>
              <a:t>Beam loading estimation and compensation method.</a:t>
            </a:r>
          </a:p>
          <a:p>
            <a:pPr lvl="1"/>
            <a:r>
              <a:rPr lang="en-US" altLang="ja-JP" kern="100" dirty="0"/>
              <a:t>Capture </a:t>
            </a:r>
            <a:r>
              <a:rPr lang="en-US" altLang="ja-JP" kern="100" dirty="0" err="1"/>
              <a:t>linac</a:t>
            </a:r>
            <a:r>
              <a:rPr lang="en-US" altLang="ja-JP" kern="100" dirty="0"/>
              <a:t> operation and commissioning. </a:t>
            </a:r>
          </a:p>
          <a:p>
            <a:pPr lvl="1"/>
            <a:r>
              <a:rPr lang="en-US" altLang="ja-JP" kern="100" dirty="0"/>
              <a:t>Power unit prototyping.</a:t>
            </a:r>
          </a:p>
          <a:p>
            <a:pPr lvl="1"/>
            <a:r>
              <a:rPr lang="en-US" altLang="ja-JP" kern="100" dirty="0"/>
              <a:t>Solenoid prototyping.</a:t>
            </a:r>
          </a:p>
          <a:p>
            <a:pPr lvl="1"/>
            <a:r>
              <a:rPr lang="en-US" altLang="ja-JP" kern="100" dirty="0"/>
              <a:t>Capture </a:t>
            </a:r>
            <a:r>
              <a:rPr lang="en-US" altLang="ja-JP" kern="100" dirty="0" err="1"/>
              <a:t>linac</a:t>
            </a:r>
            <a:r>
              <a:rPr lang="en-US" altLang="ja-JP" kern="100" dirty="0"/>
              <a:t> prototyping.</a:t>
            </a:r>
          </a:p>
          <a:p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Status and prospects.</a:t>
            </a:r>
            <a:endParaRPr lang="ja-JP" altLang="ja-JP" sz="2400" kern="100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6" name="図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53615" y="4204970"/>
            <a:ext cx="3443605" cy="2151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図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05950" y="3879850"/>
            <a:ext cx="2686050" cy="2476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6495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631613" y="252984"/>
            <a:ext cx="9047579" cy="1584960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rgbClr val="FF0066"/>
                </a:solidFill>
                <a:latin typeface="Rounded Mgen+ 1c bold" panose="020B0702020203020207" pitchFamily="50" charset="-128"/>
                <a:ea typeface="Rounded Mgen+ 1c bold" panose="020B0702020203020207" pitchFamily="50" charset="-128"/>
                <a:cs typeface="Rounded Mgen+ 1c bold" panose="020B0702020203020207" pitchFamily="50" charset="-128"/>
              </a:rPr>
              <a:t>Summary</a:t>
            </a:r>
            <a:endParaRPr kumimoji="1" lang="ja-JP" altLang="en-US" sz="2800" dirty="0">
              <a:solidFill>
                <a:srgbClr val="FF0066"/>
              </a:solidFill>
              <a:latin typeface="Rounded Mgen+ 1c bold" panose="020B0702020203020207" pitchFamily="50" charset="-128"/>
              <a:ea typeface="Rounded Mgen+ 1c bold" panose="020B0702020203020207" pitchFamily="50" charset="-128"/>
              <a:cs typeface="Rounded Mgen+ 1c bold" panose="020B0702020203020207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D880CC4-F00E-C54E-AF52-36FF5896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F97A-D62F-4737-AD79-D9D7E5A6A0C1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9" name="コンテンツ プレースホルダー 5"/>
          <p:cNvSpPr txBox="1">
            <a:spLocks/>
          </p:cNvSpPr>
          <p:nvPr/>
        </p:nvSpPr>
        <p:spPr>
          <a:xfrm>
            <a:off x="1024467" y="188095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Schedule of WP is summarized as a chart with critical milestones. </a:t>
            </a:r>
          </a:p>
          <a:p>
            <a:endParaRPr lang="ja-JP" altLang="ja-JP" sz="2400" kern="100" dirty="0"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80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631613" y="252984"/>
            <a:ext cx="9047579" cy="1584960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rgbClr val="FF0066"/>
                </a:solidFill>
                <a:latin typeface="Rounded Mgen+ 1c bold" panose="020B0702020203020207" pitchFamily="50" charset="-128"/>
                <a:ea typeface="Rounded Mgen+ 1c bold" panose="020B0702020203020207" pitchFamily="50" charset="-128"/>
                <a:cs typeface="Rounded Mgen+ 1c bold" panose="020B0702020203020207" pitchFamily="50" charset="-128"/>
              </a:rPr>
              <a:t>WP-11: Target Maintenance</a:t>
            </a:r>
            <a:endParaRPr kumimoji="1" lang="ja-JP" altLang="en-US" sz="2800" dirty="0">
              <a:solidFill>
                <a:srgbClr val="FF0066"/>
              </a:solidFill>
              <a:latin typeface="Rounded Mgen+ 1c bold" panose="020B0702020203020207" pitchFamily="50" charset="-128"/>
              <a:ea typeface="Rounded Mgen+ 1c bold" panose="020B0702020203020207" pitchFamily="50" charset="-128"/>
              <a:cs typeface="Rounded Mgen+ 1c bold" panose="020B0702020203020207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D880CC4-F00E-C54E-AF52-36FF5896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F97A-D62F-4737-AD79-D9D7E5A6A0C1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9" name="コンテンツ プレースホルダー 5"/>
          <p:cNvSpPr txBox="1">
            <a:spLocks/>
          </p:cNvSpPr>
          <p:nvPr/>
        </p:nvSpPr>
        <p:spPr>
          <a:xfrm>
            <a:off x="1024467" y="188095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/>
              <a:t>Technical preparation plan is described for WP.</a:t>
            </a:r>
          </a:p>
          <a:p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Status and prospects.</a:t>
            </a:r>
            <a:endParaRPr lang="ja-JP" altLang="ja-JP" sz="2400" kern="100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8" name="図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6483" y="3508143"/>
            <a:ext cx="2895600" cy="27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図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7609" y="3816097"/>
            <a:ext cx="4000587" cy="24161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2539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160</Words>
  <Application>Microsoft Macintosh PowerPoint</Application>
  <PresentationFormat>ワイド画面</PresentationFormat>
  <Paragraphs>42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Rounded Mgen+ 1c bold</vt:lpstr>
      <vt:lpstr>Rounded Mgen+ 1c light</vt:lpstr>
      <vt:lpstr>游ゴシック</vt:lpstr>
      <vt:lpstr>游ゴシック Light</vt:lpstr>
      <vt:lpstr>Arial</vt:lpstr>
      <vt:lpstr>Century</vt:lpstr>
      <vt:lpstr>Office テーマ</vt:lpstr>
      <vt:lpstr>Area system 3.2 Electron Driven Positron Source</vt:lpstr>
      <vt:lpstr>PowerPoint プレゼンテーション</vt:lpstr>
      <vt:lpstr>WP-9: Flux Concentrator</vt:lpstr>
      <vt:lpstr>WP-10: Capture linac</vt:lpstr>
      <vt:lpstr>Summary</vt:lpstr>
      <vt:lpstr>WP-11: Target Maintenance</vt:lpstr>
    </vt:vector>
  </TitlesOfParts>
  <Company>Hiroshima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栗木 雅夫</dc:creator>
  <cp:lastModifiedBy>栗木　雅夫</cp:lastModifiedBy>
  <cp:revision>37</cp:revision>
  <dcterms:created xsi:type="dcterms:W3CDTF">2020-05-14T03:38:50Z</dcterms:created>
  <dcterms:modified xsi:type="dcterms:W3CDTF">2021-02-08T14:55:11Z</dcterms:modified>
</cp:coreProperties>
</file>