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2" r:id="rId2"/>
    <p:sldId id="263" r:id="rId3"/>
    <p:sldId id="264" r:id="rId4"/>
    <p:sldId id="258" r:id="rId5"/>
    <p:sldId id="260" r:id="rId6"/>
    <p:sldId id="256" r:id="rId7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1" autoAdjust="0"/>
    <p:restoredTop sz="96512" autoAdjust="0"/>
  </p:normalViewPr>
  <p:slideViewPr>
    <p:cSldViewPr snapToGrid="0" snapToObjects="1">
      <p:cViewPr varScale="1">
        <p:scale>
          <a:sx n="119" d="100"/>
          <a:sy n="119" d="100"/>
        </p:scale>
        <p:origin x="184" y="880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2/16/21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2/16/21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995633/overview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B01ED1-3D82-6B40-8800-777ADA24B2B3}"/>
              </a:ext>
            </a:extLst>
          </p:cNvPr>
          <p:cNvSpPr txBox="1"/>
          <p:nvPr/>
        </p:nvSpPr>
        <p:spPr>
          <a:xfrm>
            <a:off x="5017062" y="2516623"/>
            <a:ext cx="368996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DE" dirty="0">
                <a:solidFill>
                  <a:schemeClr val="bg1"/>
                </a:solidFill>
              </a:rPr>
              <a:t>LCWS 2021 Preparation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IDT WG2 Meeting 16.2.2021</a:t>
            </a:r>
          </a:p>
        </p:txBody>
      </p:sp>
    </p:spTree>
    <p:extLst>
      <p:ext uri="{BB962C8B-B14F-4D97-AF65-F5344CB8AC3E}">
        <p14:creationId xmlns:p14="http://schemas.microsoft.com/office/powerpoint/2010/main" val="4155239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3155B-B67F-0049-B655-C22B126F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LCWS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611CC-6006-8347-86BB-37F5F471E4F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Date: March 15-18, 2021</a:t>
            </a:r>
          </a:p>
          <a:p>
            <a:r>
              <a:rPr lang="en-DE" dirty="0"/>
              <a:t>Fully virtual, no attendance fee</a:t>
            </a:r>
          </a:p>
          <a:p>
            <a:r>
              <a:rPr lang="en-DE" dirty="0"/>
              <a:t>Home Page: </a:t>
            </a:r>
            <a:r>
              <a:rPr lang="en-GB" sz="1200" dirty="0">
                <a:hlinkClick r:id="rId2"/>
              </a:rPr>
              <a:t>https://indico.cern.ch/event/995633/overview</a:t>
            </a:r>
            <a:r>
              <a:rPr lang="en-GB" sz="1200" dirty="0"/>
              <a:t> </a:t>
            </a:r>
          </a:p>
          <a:p>
            <a:r>
              <a:rPr lang="en-GB" dirty="0"/>
              <a:t>Registration is open</a:t>
            </a:r>
          </a:p>
          <a:p>
            <a:r>
              <a:rPr lang="en-GB" dirty="0"/>
              <a:t>4 Accelerator tracks,</a:t>
            </a:r>
            <a:br>
              <a:rPr lang="en-GB" dirty="0"/>
            </a:br>
            <a:r>
              <a:rPr lang="en-GB" dirty="0"/>
              <a:t>corresponding to WG2 subgroups</a:t>
            </a:r>
          </a:p>
          <a:p>
            <a:r>
              <a:rPr lang="en-GB" dirty="0"/>
              <a:t>4 Plenaries at Int’l Meeting Time, 3h</a:t>
            </a:r>
          </a:p>
          <a:p>
            <a:pPr lvl="1"/>
            <a:r>
              <a:rPr lang="en-GB" dirty="0"/>
              <a:t>Overall plenary Monday &amp; Thursday</a:t>
            </a:r>
          </a:p>
          <a:p>
            <a:pPr lvl="1"/>
            <a:r>
              <a:rPr lang="en-GB" dirty="0"/>
              <a:t>Accelerator Plenary Tuesday</a:t>
            </a:r>
          </a:p>
          <a:p>
            <a:pPr lvl="1"/>
            <a:r>
              <a:rPr lang="en-GB" dirty="0"/>
              <a:t>Physics &amp; Detectors Plenary Wednesday</a:t>
            </a:r>
          </a:p>
          <a:p>
            <a:r>
              <a:rPr lang="en-GB" dirty="0"/>
              <a:t>Weekly meetings of LOC and PC</a:t>
            </a:r>
          </a:p>
          <a:p>
            <a:r>
              <a:rPr lang="en-GB" dirty="0"/>
              <a:t>Meeting for accelerator parallel sessions Friday, 26.2., 14:00 UTC</a:t>
            </a:r>
            <a:endParaRPr lang="en-DE" dirty="0"/>
          </a:p>
          <a:p>
            <a:endParaRPr lang="en-D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E4EAD98-02FA-E843-9C1F-7524BA452B5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917184" y="364057"/>
            <a:ext cx="3189481" cy="40306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ABFB3A-53B1-2E48-97B2-5AE9E2ED7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183" y="4395178"/>
            <a:ext cx="3189481" cy="7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71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D68D62F-13B0-0541-927E-9EDD4963CB6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60606" y="559667"/>
            <a:ext cx="2836231" cy="462122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83E9506-10CA-4E42-BCAB-861580268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Committees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9D805-9E7E-624A-9D07-97C4955C191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5202C-9607-984A-9D12-40CF0A5DC7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E105E-8CE2-E445-BE7D-97E84D04B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3D15B23-1FEA-4044-9BAA-2142A32E218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 rotWithShape="1">
          <a:blip r:embed="rId3"/>
          <a:srcRect t="5683" b="4699"/>
          <a:stretch/>
        </p:blipFill>
        <p:spPr>
          <a:xfrm>
            <a:off x="3634219" y="683519"/>
            <a:ext cx="2836231" cy="4141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0A3594-7DC3-A745-B511-ED77C1AEAC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517"/>
          <a:stretch/>
        </p:blipFill>
        <p:spPr>
          <a:xfrm>
            <a:off x="6224317" y="683519"/>
            <a:ext cx="2306499" cy="165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4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3BA1110-F1DA-654A-ACCC-F5422E5451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9159" y="679450"/>
            <a:ext cx="6125682" cy="4400550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696E71-10C0-6C48-A784-7C86C53F2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Session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3493B-B632-5340-A2BD-4FB95719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6C1A3-8B5C-CB49-B404-EF04C487E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02C9B-8821-914F-BB4B-54C4934A6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9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455BE7-DD2D-844E-8B68-90CAC00A4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Generic Layout of a 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0E7B6-2D4E-B942-8640-DEEF7011238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2/16/21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4BC51-78F3-394A-9765-D754FCDC1A4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80626-60FF-1748-8787-4A4510AE768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41C92D-5668-F643-8998-3E96BC2DD866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888903" y="752560"/>
            <a:ext cx="3985818" cy="4029824"/>
          </a:xfrm>
        </p:spPr>
        <p:txBody>
          <a:bodyPr/>
          <a:lstStyle/>
          <a:p>
            <a:r>
              <a:rPr lang="en-DE" dirty="0"/>
              <a:t>Plenary: 4 days:</a:t>
            </a:r>
            <a:br>
              <a:rPr lang="en-DE" dirty="0"/>
            </a:br>
            <a:r>
              <a:rPr lang="en-DE" dirty="0"/>
              <a:t>14:00-17:00 CET</a:t>
            </a:r>
            <a:br>
              <a:rPr lang="en-DE" dirty="0"/>
            </a:br>
            <a:r>
              <a:rPr lang="en-DE" dirty="0"/>
              <a:t>~doable for all</a:t>
            </a:r>
          </a:p>
          <a:p>
            <a:r>
              <a:rPr lang="en-DE" dirty="0"/>
              <a:t>Parallel Sessions: 3 days per slot:</a:t>
            </a:r>
          </a:p>
          <a:p>
            <a:r>
              <a:rPr lang="en-DE" dirty="0"/>
              <a:t>Early Morning 6:00-8:00 (Tue-Thu)</a:t>
            </a:r>
          </a:p>
          <a:p>
            <a:pPr lvl="1"/>
            <a:r>
              <a:rPr lang="en-DE" dirty="0"/>
              <a:t>OK for Europe (% UK) (if no late session before)</a:t>
            </a:r>
          </a:p>
          <a:p>
            <a:pPr lvl="1"/>
            <a:r>
              <a:rPr lang="en-DE" dirty="0"/>
              <a:t>Great for Japan</a:t>
            </a:r>
          </a:p>
          <a:p>
            <a:pPr lvl="1"/>
            <a:r>
              <a:rPr lang="en-DE" dirty="0">
                <a:solidFill>
                  <a:srgbClr val="FF0000"/>
                </a:solidFill>
              </a:rPr>
              <a:t>Bad - Prohibitive for U.S. (West coast doable)</a:t>
            </a:r>
          </a:p>
          <a:p>
            <a:r>
              <a:rPr lang="en-DE" dirty="0"/>
              <a:t>Morning 9:00-10:30 (Tue-Thu)</a:t>
            </a:r>
          </a:p>
          <a:p>
            <a:pPr lvl="1"/>
            <a:r>
              <a:rPr lang="en-DE" dirty="0"/>
              <a:t>Great for Europe and Japan</a:t>
            </a:r>
          </a:p>
          <a:p>
            <a:pPr lvl="1"/>
            <a:r>
              <a:rPr lang="en-DE" dirty="0">
                <a:solidFill>
                  <a:srgbClr val="FF0000"/>
                </a:solidFill>
              </a:rPr>
              <a:t>Prohibitive for U.S.</a:t>
            </a:r>
          </a:p>
          <a:p>
            <a:r>
              <a:rPr lang="en-DE" b="1" dirty="0"/>
              <a:t>Morning 11:00-12:30 (Tue-Thu)</a:t>
            </a:r>
          </a:p>
          <a:p>
            <a:pPr lvl="1"/>
            <a:r>
              <a:rPr lang="en-DE" dirty="0"/>
              <a:t>Great for Europe and Japan</a:t>
            </a:r>
          </a:p>
          <a:p>
            <a:pPr lvl="1"/>
            <a:r>
              <a:rPr lang="en-DE" dirty="0">
                <a:solidFill>
                  <a:srgbClr val="FF0000"/>
                </a:solidFill>
              </a:rPr>
              <a:t>Bad - Prohibitive for U.S. (East coast doable)</a:t>
            </a:r>
          </a:p>
          <a:p>
            <a:r>
              <a:rPr lang="en-DE" b="1" dirty="0"/>
              <a:t>Late evening 22:00-24:00 (Mon-Wed):</a:t>
            </a:r>
          </a:p>
          <a:p>
            <a:pPr lvl="1"/>
            <a:r>
              <a:rPr lang="en-GB" b="1" dirty="0"/>
              <a:t>G</a:t>
            </a:r>
            <a:r>
              <a:rPr lang="en-DE" b="1" dirty="0"/>
              <a:t>reat for U.S.</a:t>
            </a:r>
          </a:p>
          <a:p>
            <a:pPr lvl="1"/>
            <a:r>
              <a:rPr lang="en-DE" b="1" dirty="0">
                <a:solidFill>
                  <a:srgbClr val="FF0000"/>
                </a:solidFill>
              </a:rPr>
              <a:t>Difficult for Japan </a:t>
            </a:r>
            <a:r>
              <a:rPr lang="en-DE" b="1" dirty="0"/>
              <a:t>(5 hours sleep after plenary!)</a:t>
            </a:r>
          </a:p>
          <a:p>
            <a:pPr lvl="1"/>
            <a:r>
              <a:rPr lang="en-DE" b="1" dirty="0"/>
              <a:t>Doable for Europe</a:t>
            </a:r>
          </a:p>
          <a:p>
            <a:pPr marL="144000" lvl="1" indent="0">
              <a:buNone/>
            </a:pPr>
            <a:endParaRPr lang="en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D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AC6359E-EB55-FD45-8A3C-913E5C9826F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518730" y="752560"/>
            <a:ext cx="3985817" cy="402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5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882EE88-4A4E-F344-92EE-C3BAFE6CD13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Superconducting RF (SRF):</a:t>
            </a:r>
          </a:p>
          <a:p>
            <a:pPr lvl="1"/>
            <a:r>
              <a:rPr lang="en-DE" dirty="0"/>
              <a:t>Yasuchika “Kirk” Yamamoto, KEK - OK</a:t>
            </a:r>
          </a:p>
          <a:p>
            <a:pPr lvl="1"/>
            <a:r>
              <a:rPr lang="en-DE" dirty="0"/>
              <a:t>Mattia Checchin, Fermilab - OK</a:t>
            </a:r>
          </a:p>
          <a:p>
            <a:pPr lvl="1"/>
            <a:r>
              <a:rPr lang="en-DE" dirty="0"/>
              <a:t>Marc Wenskat, Uni Hamburg / DESY - OK</a:t>
            </a:r>
          </a:p>
          <a:p>
            <a:pPr lvl="1"/>
            <a:r>
              <a:rPr lang="en-DE" dirty="0"/>
              <a:t>Enrico Cenni, CEA - OK</a:t>
            </a:r>
          </a:p>
          <a:p>
            <a:r>
              <a:rPr lang="en-DE" dirty="0"/>
              <a:t>Sources:</a:t>
            </a:r>
          </a:p>
          <a:p>
            <a:pPr lvl="1"/>
            <a:r>
              <a:rPr lang="en-DE" dirty="0"/>
              <a:t>Masao Kuriki</a:t>
            </a:r>
            <a:r>
              <a:rPr lang="en-DE"/>
              <a:t>, Hiroshima Univ </a:t>
            </a:r>
            <a:r>
              <a:rPr lang="en-DE" dirty="0"/>
              <a:t>- OK</a:t>
            </a:r>
          </a:p>
          <a:p>
            <a:pPr lvl="1"/>
            <a:r>
              <a:rPr lang="en-DE" dirty="0"/>
              <a:t>Steffen Doebert, CERN - OK</a:t>
            </a:r>
          </a:p>
          <a:p>
            <a:pPr lvl="1"/>
            <a:r>
              <a:rPr lang="en-DE" dirty="0"/>
              <a:t>Joe Grames, J</a:t>
            </a:r>
            <a:r>
              <a:rPr lang="en-GB" dirty="0"/>
              <a:t>l</a:t>
            </a:r>
            <a:r>
              <a:rPr lang="en-DE" dirty="0"/>
              <a:t>ab - OK</a:t>
            </a:r>
          </a:p>
          <a:p>
            <a:pPr lvl="1"/>
            <a:r>
              <a:rPr lang="en-DE" dirty="0"/>
              <a:t>Gudrid Moortgat-Pick, Hamburg U. / DESY - OK</a:t>
            </a:r>
          </a:p>
          <a:p>
            <a:r>
              <a:rPr lang="en-DE" dirty="0"/>
              <a:t>Damping Rings, BDS, ATF-3, Dumps:</a:t>
            </a:r>
          </a:p>
          <a:p>
            <a:pPr lvl="1"/>
            <a:r>
              <a:rPr lang="en-DE" dirty="0"/>
              <a:t>Toshiyuki Okugi, KEK - OK</a:t>
            </a:r>
          </a:p>
          <a:p>
            <a:pPr lvl="1"/>
            <a:r>
              <a:rPr lang="en-DE" dirty="0"/>
              <a:t>Nobuhiro Terunuma, KEK - OK</a:t>
            </a:r>
          </a:p>
          <a:p>
            <a:pPr lvl="1"/>
            <a:r>
              <a:rPr lang="en-DE" dirty="0"/>
              <a:t>Andrea Latina, CERN - OK</a:t>
            </a:r>
          </a:p>
          <a:p>
            <a:pPr lvl="1"/>
            <a:r>
              <a:rPr lang="en-DE" dirty="0"/>
              <a:t>Angeles Faus-Golfe, LAL - OK</a:t>
            </a:r>
          </a:p>
          <a:p>
            <a:r>
              <a:rPr lang="en-DE" dirty="0"/>
              <a:t>CFS:</a:t>
            </a:r>
          </a:p>
          <a:p>
            <a:pPr lvl="1"/>
            <a:r>
              <a:rPr lang="en-DE" dirty="0"/>
              <a:t>Nobuhiro Terunuma, KEK - OK</a:t>
            </a:r>
          </a:p>
          <a:p>
            <a:pPr lvl="1"/>
            <a:r>
              <a:rPr lang="en-DE" dirty="0"/>
              <a:t>John Osborne, CERN - OK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D41DC97-35E0-6D4D-903C-76F251F14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Accelerator Sessions and Conveners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396577A-647F-4843-86B3-67E11D3E94DB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dirty="0"/>
              <a:t>Accelerator Plenary:</a:t>
            </a:r>
          </a:p>
          <a:p>
            <a:pPr lvl="1"/>
            <a:r>
              <a:rPr lang="en-DE" dirty="0"/>
              <a:t>Steinar Stapnes, CERN</a:t>
            </a:r>
          </a:p>
          <a:p>
            <a:pPr lvl="1"/>
            <a:r>
              <a:rPr lang="en-DE" dirty="0"/>
              <a:t>Phil Burrows, Oxford</a:t>
            </a:r>
          </a:p>
          <a:p>
            <a:pPr lvl="1"/>
            <a:r>
              <a:rPr lang="en-DE" dirty="0"/>
              <a:t>Shin Michizono, KEK</a:t>
            </a:r>
          </a:p>
          <a:p>
            <a:pPr lvl="1"/>
            <a:r>
              <a:rPr lang="en-DE" dirty="0"/>
              <a:t>Benno List, DESY</a:t>
            </a:r>
          </a:p>
          <a:p>
            <a:pPr lvl="1"/>
            <a:endParaRPr lang="en-DE" dirty="0"/>
          </a:p>
          <a:p>
            <a:pPr marL="0" indent="0">
              <a:buNone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32098</TotalTime>
  <Words>370</Words>
  <Application>Microsoft Macintosh PowerPoint</Application>
  <PresentationFormat>On-screen Show (16:10)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Lucida Grande</vt:lpstr>
      <vt:lpstr>LLC_PowerPoint</vt:lpstr>
      <vt:lpstr>PowerPoint Presentation</vt:lpstr>
      <vt:lpstr>LCWS 2021</vt:lpstr>
      <vt:lpstr>Committees</vt:lpstr>
      <vt:lpstr>Session Overview</vt:lpstr>
      <vt:lpstr>Generic Layout of a Day</vt:lpstr>
      <vt:lpstr>Accelerator Sessions and Conveners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306</cp:revision>
  <dcterms:created xsi:type="dcterms:W3CDTF">2013-03-22T17:34:51Z</dcterms:created>
  <dcterms:modified xsi:type="dcterms:W3CDTF">2021-02-16T14:24:25Z</dcterms:modified>
</cp:coreProperties>
</file>