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713" r:id="rId2"/>
    <p:sldId id="2714" r:id="rId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7" autoAdjust="0"/>
    <p:restoredTop sz="94660"/>
  </p:normalViewPr>
  <p:slideViewPr>
    <p:cSldViewPr snapToGrid="0">
      <p:cViewPr varScale="1">
        <p:scale>
          <a:sx n="91" d="100"/>
          <a:sy n="91" d="100"/>
        </p:scale>
        <p:origin x="82" y="12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4E9EA2-3900-4B18-8CE4-7B4211064D19}" type="datetimeFigureOut">
              <a:rPr kumimoji="1" lang="ja-JP" altLang="en-US" smtClean="0"/>
              <a:t>2021/2/16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E6886B-C37E-424B-9926-16DAC6CE9FD0}" type="slidenum">
              <a:rPr kumimoji="1" lang="ja-JP" altLang="en-US" smtClean="0"/>
              <a:t>‹#›</a:t>
            </a:fld>
            <a:endParaRPr kumimoji="1" lang="ja-JP" altLang="en-US"/>
          </a:p>
        </p:txBody>
      </p:sp>
    </p:spTree>
    <p:extLst>
      <p:ext uri="{BB962C8B-B14F-4D97-AF65-F5344CB8AC3E}">
        <p14:creationId xmlns:p14="http://schemas.microsoft.com/office/powerpoint/2010/main" val="13234308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48FCD5-2B77-4CDA-9A16-0E7825A18A20}" type="slidenum">
              <a:rPr kumimoji="1" lang="ja-JP" altLang="en-US" smtClean="0"/>
              <a:t>1</a:t>
            </a:fld>
            <a:endParaRPr kumimoji="1" lang="ja-JP" altLang="en-US"/>
          </a:p>
        </p:txBody>
      </p:sp>
    </p:spTree>
    <p:extLst>
      <p:ext uri="{BB962C8B-B14F-4D97-AF65-F5344CB8AC3E}">
        <p14:creationId xmlns:p14="http://schemas.microsoft.com/office/powerpoint/2010/main" val="1773424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8EFB11-4FB7-4CBE-9C71-38A0E2F2F424}"/>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D68546D-7E17-4029-A829-8B347253D2B1}"/>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204F7D1-C1B4-43AA-95CE-808C308B8480}"/>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5" name="フッター プレースホルダー 4">
            <a:extLst>
              <a:ext uri="{FF2B5EF4-FFF2-40B4-BE49-F238E27FC236}">
                <a16:creationId xmlns:a16="http://schemas.microsoft.com/office/drawing/2014/main" id="{63634D1D-3D23-4E5B-A67B-B3F55E92194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F0D06D-A360-420C-BC32-0550A31465AA}"/>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1426628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3F5013-C69E-420E-BFE9-3DD0E9D1F6D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545F13D-2632-45BD-9BEF-EB1D21BEF70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17995B5-28E3-409E-A9A5-4635DE232B99}"/>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5" name="フッター プレースホルダー 4">
            <a:extLst>
              <a:ext uri="{FF2B5EF4-FFF2-40B4-BE49-F238E27FC236}">
                <a16:creationId xmlns:a16="http://schemas.microsoft.com/office/drawing/2014/main" id="{BA0652B6-0A51-4BFC-8A2B-3C6E6409619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7E10E2A-96A8-488A-999B-CF43E93A8C13}"/>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2649444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362980D-3D63-43DA-AE72-06DBE6A03049}"/>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E272AC2-E61D-4B52-AEF9-548936BBDBEC}"/>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34E7BCC-4415-4326-A326-DB46F85DF067}"/>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5" name="フッター プレースホルダー 4">
            <a:extLst>
              <a:ext uri="{FF2B5EF4-FFF2-40B4-BE49-F238E27FC236}">
                <a16:creationId xmlns:a16="http://schemas.microsoft.com/office/drawing/2014/main" id="{261EE186-A540-406F-BEC8-8DC3D3BEE07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866B62B-AD72-4DA5-9A20-59A3888A1118}"/>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3301983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E741B0-5E55-4841-98E9-CD68DB59186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3C2A1B-2130-4C37-A836-68C268ACA11F}"/>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20ACAC6-5BB7-4ADF-8D27-711D18A8C42B}"/>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5" name="フッター プレースホルダー 4">
            <a:extLst>
              <a:ext uri="{FF2B5EF4-FFF2-40B4-BE49-F238E27FC236}">
                <a16:creationId xmlns:a16="http://schemas.microsoft.com/office/drawing/2014/main" id="{EF957E38-D634-4961-BDD2-DE8CD4786AF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81BB70-3906-4B55-84B2-35E76DF9604F}"/>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4081723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7DBE21-9A44-40F0-8EB1-322B62F3CF4E}"/>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1464A47-EA03-43C9-BD32-38CA702007CB}"/>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1AD1FC27-BC90-47B0-A36E-EC11F042C68E}"/>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5" name="フッター プレースホルダー 4">
            <a:extLst>
              <a:ext uri="{FF2B5EF4-FFF2-40B4-BE49-F238E27FC236}">
                <a16:creationId xmlns:a16="http://schemas.microsoft.com/office/drawing/2014/main" id="{2CD20C0A-E422-4205-AF85-D9C9754BB90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07E6243-27A7-4D8B-A938-C9B6B0E3ABB9}"/>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3355606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8C0261-2F42-46F3-BDCF-14F403686F8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E7B214D-093A-4D07-BD80-81E8AB8981D7}"/>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72DEE76-F955-4145-B4A8-2507AB59FCA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5EB63AA-157D-4F4F-B789-4C47E777AF3A}"/>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6" name="フッター プレースホルダー 5">
            <a:extLst>
              <a:ext uri="{FF2B5EF4-FFF2-40B4-BE49-F238E27FC236}">
                <a16:creationId xmlns:a16="http://schemas.microsoft.com/office/drawing/2014/main" id="{ACC677D3-FC5D-42AA-8AA7-7CB1AFA2BD1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9BCA450-06AE-4929-B0B3-EACBCBE11BBC}"/>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123039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B3D35F-A177-4DCD-87B5-84CCE86FCBF0}"/>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6FFA015-365C-4298-A34C-7224F7B5CFB4}"/>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0C1FE0C-25EA-4FDC-9A58-6D72D4D5C312}"/>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54654BF-F585-48FC-920A-F061A04BDFA2}"/>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E2BAF9C-D7D0-4C85-BFC8-03B7E3DF46BD}"/>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A80D7C8-1FB5-45DB-AC26-0E4269795D53}"/>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8" name="フッター プレースホルダー 7">
            <a:extLst>
              <a:ext uri="{FF2B5EF4-FFF2-40B4-BE49-F238E27FC236}">
                <a16:creationId xmlns:a16="http://schemas.microsoft.com/office/drawing/2014/main" id="{BF564D97-F16D-4A5F-ABA1-2744FC29B47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DBA0511-AEB3-451B-BBB2-1BDB98B0CBD9}"/>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2146965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FFCB69-D9A0-40FE-A8C1-FF702B24B92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CC4FECB-AB4E-40FE-8F8D-392A728EAD85}"/>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4" name="フッター プレースホルダー 3">
            <a:extLst>
              <a:ext uri="{FF2B5EF4-FFF2-40B4-BE49-F238E27FC236}">
                <a16:creationId xmlns:a16="http://schemas.microsoft.com/office/drawing/2014/main" id="{4A5CF098-029D-4E81-A279-8710E7DA8B9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EFD09A3-1397-4C16-AC86-BB6214688034}"/>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184821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CB068F4-8FD6-413F-8431-9DDEA70856A3}"/>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3" name="フッター プレースホルダー 2">
            <a:extLst>
              <a:ext uri="{FF2B5EF4-FFF2-40B4-BE49-F238E27FC236}">
                <a16:creationId xmlns:a16="http://schemas.microsoft.com/office/drawing/2014/main" id="{2E20FE0D-E534-450D-B901-AA24DAFBCC1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625A97A-B436-4045-B0D6-F9B4112B6682}"/>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1003959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EE645C-FA6F-4DFB-8A9E-14512A7EC225}"/>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CBCFB3-B582-4A89-B582-5EB8BAB27DA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A5FBB9E-D353-49D7-81C9-4303848C2EE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773E076-754F-4CD9-9935-EDAB4BAEB864}"/>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6" name="フッター プレースホルダー 5">
            <a:extLst>
              <a:ext uri="{FF2B5EF4-FFF2-40B4-BE49-F238E27FC236}">
                <a16:creationId xmlns:a16="http://schemas.microsoft.com/office/drawing/2014/main" id="{D8B00CB5-35BD-4976-B683-A15C4FF8C76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8E91A26-3E8B-44A8-91E9-F27C09C9604E}"/>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286115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3E5CEA-9078-4A76-879C-3387CAE36889}"/>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92A4C5F-78CD-4879-88EC-EE6C0D53E232}"/>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7C2837B-F660-49BF-85EB-3D1218BC68B3}"/>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F548502-ADAB-46A2-A040-0EA5AC4A4BC5}"/>
              </a:ext>
            </a:extLst>
          </p:cNvPr>
          <p:cNvSpPr>
            <a:spLocks noGrp="1"/>
          </p:cNvSpPr>
          <p:nvPr>
            <p:ph type="dt" sz="half" idx="10"/>
          </p:nvPr>
        </p:nvSpPr>
        <p:spPr/>
        <p:txBody>
          <a:bodyPr/>
          <a:lstStyle/>
          <a:p>
            <a:r>
              <a:rPr kumimoji="1" lang="en-US" altLang="ja-JP"/>
              <a:t>2021/2/16 WG2 Sources, Yokoya</a:t>
            </a:r>
            <a:endParaRPr kumimoji="1" lang="ja-JP" altLang="en-US"/>
          </a:p>
        </p:txBody>
      </p:sp>
      <p:sp>
        <p:nvSpPr>
          <p:cNvPr id="6" name="フッター プレースホルダー 5">
            <a:extLst>
              <a:ext uri="{FF2B5EF4-FFF2-40B4-BE49-F238E27FC236}">
                <a16:creationId xmlns:a16="http://schemas.microsoft.com/office/drawing/2014/main" id="{F099F390-1348-4ADF-AEE0-1A90850C047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360F022-886C-4D9C-9449-3CD05CF4C33A}"/>
              </a:ext>
            </a:extLst>
          </p:cNvPr>
          <p:cNvSpPr>
            <a:spLocks noGrp="1"/>
          </p:cNvSpPr>
          <p:nvPr>
            <p:ph type="sldNum" sz="quarter" idx="12"/>
          </p:nvPr>
        </p:nvSpPr>
        <p:spPr/>
        <p:txBody>
          <a:body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3942410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7E3380D-5E90-44CA-B07A-D4BE961C721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157CE9E-0755-4DF7-84D7-6A1032DDA2CB}"/>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D4385A8-55E7-4C93-BBEA-51D64FD832C0}"/>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2021/2/16 WG2 Sources, Yokoya</a:t>
            </a:r>
            <a:endParaRPr kumimoji="1" lang="ja-JP" altLang="en-US"/>
          </a:p>
        </p:txBody>
      </p:sp>
      <p:sp>
        <p:nvSpPr>
          <p:cNvPr id="5" name="フッター プレースホルダー 4">
            <a:extLst>
              <a:ext uri="{FF2B5EF4-FFF2-40B4-BE49-F238E27FC236}">
                <a16:creationId xmlns:a16="http://schemas.microsoft.com/office/drawing/2014/main" id="{BEB2DA81-5741-404B-9FC9-B79281A1533F}"/>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02D1D94-608B-4CBA-A40A-6E4607BAD0B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9C257A-2FC4-4A3B-9824-BABAC12B9B95}" type="slidenum">
              <a:rPr kumimoji="1" lang="ja-JP" altLang="en-US" smtClean="0"/>
              <a:t>‹#›</a:t>
            </a:fld>
            <a:endParaRPr kumimoji="1" lang="ja-JP" altLang="en-US"/>
          </a:p>
        </p:txBody>
      </p:sp>
    </p:spTree>
    <p:extLst>
      <p:ext uri="{BB962C8B-B14F-4D97-AF65-F5344CB8AC3E}">
        <p14:creationId xmlns:p14="http://schemas.microsoft.com/office/powerpoint/2010/main" val="2615541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genda.linearcollider.org/event/9080/"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BE88BAA-E5C7-425B-9AB6-774A4AA8A022}"/>
              </a:ext>
            </a:extLst>
          </p:cNvPr>
          <p:cNvSpPr>
            <a:spLocks noGrp="1"/>
          </p:cNvSpPr>
          <p:nvPr>
            <p:ph type="title"/>
          </p:nvPr>
        </p:nvSpPr>
        <p:spPr>
          <a:xfrm>
            <a:off x="698225" y="196974"/>
            <a:ext cx="7886700" cy="625148"/>
          </a:xfrm>
          <a:solidFill>
            <a:schemeClr val="accent5">
              <a:lumMod val="20000"/>
              <a:lumOff val="80000"/>
            </a:schemeClr>
          </a:solidFill>
        </p:spPr>
        <p:txBody>
          <a:bodyPr>
            <a:normAutofit fontScale="90000"/>
          </a:bodyPr>
          <a:lstStyle/>
          <a:p>
            <a:pPr algn="ctr"/>
            <a:r>
              <a:rPr kumimoji="1" lang="en-US" altLang="ja-JP" sz="2400" dirty="0">
                <a:latin typeface="ＭＳ Ｐゴシック" panose="020B0600070205080204" pitchFamily="50" charset="-128"/>
                <a:ea typeface="ＭＳ Ｐゴシック" panose="020B0600070205080204" pitchFamily="50" charset="-128"/>
              </a:rPr>
              <a:t>Sources Subgroup Summary</a:t>
            </a:r>
            <a:br>
              <a:rPr kumimoji="1" lang="en-US" altLang="ja-JP" sz="2400" dirty="0">
                <a:latin typeface="ＭＳ Ｐゴシック" panose="020B0600070205080204" pitchFamily="50" charset="-128"/>
                <a:ea typeface="ＭＳ Ｐゴシック" panose="020B0600070205080204" pitchFamily="50" charset="-128"/>
              </a:rPr>
            </a:br>
            <a:r>
              <a:rPr kumimoji="1" lang="en-US" altLang="ja-JP" sz="1600" dirty="0">
                <a:latin typeface="ＭＳ Ｐゴシック" panose="020B0600070205080204" pitchFamily="50" charset="-128"/>
                <a:ea typeface="ＭＳ Ｐゴシック" panose="020B0600070205080204" pitchFamily="50" charset="-128"/>
              </a:rPr>
              <a:t>K. Yokoya, for IDT-WG2 </a:t>
            </a:r>
            <a:r>
              <a:rPr lang="en-US" altLang="ja-JP" sz="1600" dirty="0">
                <a:latin typeface="ＭＳ Ｐゴシック" panose="020B0600070205080204" pitchFamily="50" charset="-128"/>
                <a:ea typeface="ＭＳ Ｐゴシック" panose="020B0600070205080204" pitchFamily="50" charset="-128"/>
              </a:rPr>
              <a:t>Feb.16</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6" name="スライド番号プレースホルダー 5">
            <a:extLst>
              <a:ext uri="{FF2B5EF4-FFF2-40B4-BE49-F238E27FC236}">
                <a16:creationId xmlns:a16="http://schemas.microsoft.com/office/drawing/2014/main" id="{97CFD64B-1D6A-4DF6-B2F4-EAA5F129D141}"/>
              </a:ext>
            </a:extLst>
          </p:cNvPr>
          <p:cNvSpPr>
            <a:spLocks noGrp="1"/>
          </p:cNvSpPr>
          <p:nvPr>
            <p:ph type="sldNum" sz="quarter" idx="12"/>
          </p:nvPr>
        </p:nvSpPr>
        <p:spPr/>
        <p:txBody>
          <a:bodyPr/>
          <a:lstStyle/>
          <a:p>
            <a:fld id="{48F63A3B-78C7-47BE-AE5E-E10140E04643}" type="slidenum">
              <a:rPr lang="en-US" smtClean="0"/>
              <a:t>1</a:t>
            </a:fld>
            <a:endParaRPr lang="en-US" dirty="0"/>
          </a:p>
        </p:txBody>
      </p:sp>
      <p:sp>
        <p:nvSpPr>
          <p:cNvPr id="12" name="コンテンツ プレースホルダー 11">
            <a:extLst>
              <a:ext uri="{FF2B5EF4-FFF2-40B4-BE49-F238E27FC236}">
                <a16:creationId xmlns:a16="http://schemas.microsoft.com/office/drawing/2014/main" id="{4305A143-7B05-4334-A4F2-E8D58964CF67}"/>
              </a:ext>
            </a:extLst>
          </p:cNvPr>
          <p:cNvSpPr>
            <a:spLocks noGrp="1"/>
          </p:cNvSpPr>
          <p:nvPr>
            <p:ph idx="1"/>
          </p:nvPr>
        </p:nvSpPr>
        <p:spPr>
          <a:xfrm>
            <a:off x="698225" y="919370"/>
            <a:ext cx="7886700" cy="5657599"/>
          </a:xfrm>
        </p:spPr>
        <p:txBody>
          <a:bodyPr>
            <a:normAutofit fontScale="62500" lnSpcReduction="20000"/>
          </a:bodyPr>
          <a:lstStyle/>
          <a:p>
            <a:pPr algn="just">
              <a:buFont typeface="Wingdings" panose="05000000000000000000" pitchFamily="2" charset="2"/>
              <a:buChar char="l"/>
            </a:pPr>
            <a:r>
              <a:rPr lang="en-US" altLang="ja-JP" sz="1600" kern="100">
                <a:latin typeface="ＭＳ Ｐゴシック" panose="020B0600070205080204" pitchFamily="50" charset="-128"/>
                <a:ea typeface="ＭＳ Ｐゴシック" panose="020B0600070205080204" pitchFamily="50" charset="-128"/>
                <a:cs typeface="Times New Roman" panose="02020603050405020304" pitchFamily="18" charset="0"/>
              </a:rPr>
              <a:t>Feb.8 </a:t>
            </a: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en-US" altLang="ja-JP" sz="1600" kern="100" baseline="300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th</a:t>
            </a: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Regular meeting</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Masao </a:t>
            </a:r>
            <a:r>
              <a:rPr lang="en-US" altLang="ja-JP" sz="16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Kuriki</a:t>
            </a: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Hitoshi </a:t>
            </a:r>
            <a:r>
              <a:rPr lang="en-US" altLang="ja-JP" sz="16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Hayano</a:t>
            </a: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16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Gudi</a:t>
            </a: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Moortgat-Pick, Joe </a:t>
            </a:r>
            <a:r>
              <a:rPr lang="en-US" altLang="ja-JP" sz="16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Grames</a:t>
            </a: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Kaoru Yokoya, Steffen </a:t>
            </a:r>
            <a:r>
              <a:rPr lang="en-US" altLang="ja-JP" sz="16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Doebert</a:t>
            </a: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Shin </a:t>
            </a:r>
            <a:r>
              <a:rPr lang="en-US" altLang="ja-JP" sz="16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Michizono</a:t>
            </a: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Jenny List, Andy Lankford, Sabine Riemann, Peter Sievers, Benno List, Angeles </a:t>
            </a:r>
            <a:r>
              <a:rPr lang="en-US" altLang="ja-JP" sz="16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Faus-Golfe</a:t>
            </a: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Akira Yamamoto (Some are missing, perhaps)</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Indico   </a:t>
            </a:r>
            <a:r>
              <a:rPr lang="en-US" altLang="ja-JP" sz="1600" dirty="0">
                <a:effectLst/>
                <a:latin typeface="ＭＳ Ｐゴシック" panose="020B0600070205080204" pitchFamily="50" charset="-128"/>
                <a:ea typeface="ＭＳ Ｐゴシック" panose="020B0600070205080204" pitchFamily="50" charset="-128"/>
                <a:cs typeface="Times New Roman" panose="02020603050405020304" pitchFamily="18" charset="0"/>
                <a:hlinkClick r:id="rId3"/>
              </a:rPr>
              <a:t>https://agenda.linearcollider.org/event/9080/</a:t>
            </a:r>
            <a:r>
              <a:rPr lang="ja-JP" altLang="en-US"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Font typeface="Wingdings" panose="05000000000000000000" pitchFamily="2" charset="2"/>
              <a:buChar char="l"/>
            </a:pPr>
            <a:r>
              <a:rPr lang="en-US" altLang="ja-JP" sz="20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Outline of the presentation for the review</a:t>
            </a:r>
          </a:p>
          <a:p>
            <a:pPr algn="just">
              <a:buFont typeface="Wingdings" panose="05000000000000000000" pitchFamily="2" charset="2"/>
              <a:buChar char="l"/>
            </a:pPr>
            <a:r>
              <a:rPr lang="en-US" altLang="ja-JP" sz="20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WP4 (electron source) (Joe) (210204_Grames_v3.pptx)</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Parameter table</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High voltage photo-gun</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200kV vs. 350kV</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Significant development since GDE</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Drive laser</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Prototype produced at SLAC but not exist now</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Rapid progress</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Fiber laser solution</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Photocathode</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45 year history of GaAs</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Diffracted Bragg Reflector (DBR), Strained relieved superlattice</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No commercial vendor</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Question</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500kV conditioning, operation at 350kV reasonable (some up to 450kV in operation)</a:t>
            </a:r>
          </a:p>
          <a:p>
            <a:pPr algn="just">
              <a:buFont typeface="Wingdings" panose="05000000000000000000" pitchFamily="2" charset="2"/>
              <a:buChar char="l"/>
            </a:pPr>
            <a:r>
              <a:rPr lang="en-US" altLang="ja-JP" sz="20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Positron source introduction (Kaoru) (PositronIntroduction-KY-v0.pptx)</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 minutes</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 page for the 2 schemes</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“Selection” for the project start</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Deadline</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Need time for remaining R&amp;D</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Schedule of Pre-Lab (internal review  external  budget request)</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“Selection” in the middle of the 3rd year of Pre-Lab</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Tunnel configuration</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Separate tunnel for e-driven if e-driven is selected</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In that case the space is reserved for future installation for undulator system </a:t>
            </a:r>
          </a:p>
          <a:p>
            <a:pPr lvl="1" algn="just">
              <a:buFont typeface="Wingdings" panose="05000000000000000000" pitchFamily="2" charset="2"/>
              <a:buChar char="ü"/>
            </a:pPr>
            <a:r>
              <a:rPr lang="en-US" altLang="ja-JP" sz="16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Question</a:t>
            </a:r>
          </a:p>
          <a:p>
            <a:pPr lvl="2" algn="just"/>
            <a:r>
              <a:rPr lang="en-US" altLang="ja-JP" sz="12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Detail of each scheme will not be explained by KY (only 1 page)</a:t>
            </a:r>
          </a:p>
        </p:txBody>
      </p:sp>
      <p:sp>
        <p:nvSpPr>
          <p:cNvPr id="16" name="日付プレースホルダー 15">
            <a:extLst>
              <a:ext uri="{FF2B5EF4-FFF2-40B4-BE49-F238E27FC236}">
                <a16:creationId xmlns:a16="http://schemas.microsoft.com/office/drawing/2014/main" id="{1C40F86B-86B5-4C8D-BBD9-0A8A576135E0}"/>
              </a:ext>
            </a:extLst>
          </p:cNvPr>
          <p:cNvSpPr>
            <a:spLocks noGrp="1"/>
          </p:cNvSpPr>
          <p:nvPr>
            <p:ph type="dt" sz="half" idx="10"/>
          </p:nvPr>
        </p:nvSpPr>
        <p:spPr>
          <a:xfrm>
            <a:off x="559075" y="6351343"/>
            <a:ext cx="2651445" cy="365125"/>
          </a:xfrm>
        </p:spPr>
        <p:txBody>
          <a:bodyPr/>
          <a:lstStyle/>
          <a:p>
            <a:r>
              <a:rPr kumimoji="1" lang="en-US" altLang="ja-JP"/>
              <a:t>2021/2/16 WG2 Sources, Yokoya</a:t>
            </a:r>
            <a:endParaRPr kumimoji="1" lang="ja-JP" altLang="en-US" dirty="0"/>
          </a:p>
        </p:txBody>
      </p:sp>
    </p:spTree>
    <p:extLst>
      <p:ext uri="{BB962C8B-B14F-4D97-AF65-F5344CB8AC3E}">
        <p14:creationId xmlns:p14="http://schemas.microsoft.com/office/powerpoint/2010/main" val="2013656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3C06082E-C80A-45F2-A9F0-F2BCE4DEE9A1}"/>
              </a:ext>
            </a:extLst>
          </p:cNvPr>
          <p:cNvSpPr>
            <a:spLocks noGrp="1"/>
          </p:cNvSpPr>
          <p:nvPr>
            <p:ph idx="1"/>
          </p:nvPr>
        </p:nvSpPr>
        <p:spPr>
          <a:xfrm>
            <a:off x="628650" y="355599"/>
            <a:ext cx="7886700" cy="6000751"/>
          </a:xfrm>
        </p:spPr>
        <p:txBody>
          <a:bodyPr>
            <a:normAutofit fontScale="85000" lnSpcReduction="20000"/>
          </a:bodyPr>
          <a:lstStyle/>
          <a:p>
            <a:pPr algn="just">
              <a:buFont typeface="Wingdings" panose="05000000000000000000" pitchFamily="2" charset="2"/>
              <a:buChar char="l"/>
            </a:pPr>
            <a:r>
              <a:rPr lang="en-US" altLang="ja-JP" sz="20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Undulator Scheme (WP 4-6) (</a:t>
            </a:r>
            <a:r>
              <a:rPr lang="en-US" altLang="ja-JP" sz="20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Gudi</a:t>
            </a:r>
            <a:r>
              <a:rPr lang="en-US" altLang="ja-JP" sz="20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(review-undulator321.pdf)</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Undulator</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Rotating target with radiation cooling</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Magnetic focusing system</a:t>
            </a:r>
          </a:p>
          <a:p>
            <a:pPr lvl="2" algn="just"/>
            <a:r>
              <a:rPr lang="en-US" alt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Failure of flux concentrator (time dependence), QWT insufficient (e+ yield &lt; 1)</a:t>
            </a:r>
          </a:p>
          <a:p>
            <a:pPr lvl="2" algn="just"/>
            <a:r>
              <a:rPr lang="en-US" alt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Main candidate: pulsed solenoid</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Progress since TDR</a:t>
            </a:r>
          </a:p>
          <a:p>
            <a:pPr lvl="2" algn="just"/>
            <a:r>
              <a:rPr lang="en-US" alt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Undulator operating experience at XFEL and LCLS</a:t>
            </a:r>
          </a:p>
          <a:p>
            <a:pPr lvl="2" algn="just"/>
            <a:r>
              <a:rPr lang="en-US" alt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Target material tests at MAMI</a:t>
            </a:r>
          </a:p>
          <a:p>
            <a:pPr lvl="2" algn="just"/>
            <a:r>
              <a:rPr lang="en-US" alt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Target cooling</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Comments</a:t>
            </a:r>
          </a:p>
          <a:p>
            <a:pPr lvl="2" algn="just"/>
            <a:r>
              <a:rPr lang="en-US" alt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Emphasize what you can do in 2 years before the “selection”.</a:t>
            </a:r>
          </a:p>
          <a:p>
            <a:pPr lvl="2" algn="just"/>
            <a:r>
              <a:rPr lang="en-US" alt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Need funding schedule. Not guaranteed. At least we have to say how much we need.</a:t>
            </a:r>
          </a:p>
          <a:p>
            <a:pPr algn="just">
              <a:buFont typeface="Wingdings" panose="05000000000000000000" pitchFamily="2" charset="2"/>
              <a:buChar char="l"/>
            </a:pPr>
            <a:r>
              <a:rPr lang="en-US" altLang="ja-JP" sz="20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e-Driven scheme (Masao) (Technical_preparationReview-Kuriki.pptx)</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WP8: Target</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WP9: Flux concentrator</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WP10: Capture </a:t>
            </a:r>
            <a:r>
              <a:rPr lang="en-US" altLang="ja-JP" sz="16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linac</a:t>
            </a:r>
            <a:endPar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WP11: Target maintenance</a:t>
            </a:r>
          </a:p>
          <a:p>
            <a:pPr lvl="2" algn="just"/>
            <a:r>
              <a:rPr lang="en-US" alt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Comments: this is a separate presentation as a common issue</a:t>
            </a:r>
          </a:p>
          <a:p>
            <a:pPr algn="just">
              <a:buFont typeface="Wingdings" panose="05000000000000000000" pitchFamily="2" charset="2"/>
              <a:buChar char="l"/>
            </a:pPr>
            <a:r>
              <a:rPr lang="en-US" altLang="ja-JP" sz="20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Comments</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Please prepare more slides than those for the presentation</a:t>
            </a:r>
          </a:p>
          <a:p>
            <a:pPr algn="just">
              <a:buFont typeface="Wingdings" panose="05000000000000000000" pitchFamily="2" charset="2"/>
              <a:buChar char="l"/>
            </a:pPr>
            <a:r>
              <a:rPr lang="en-US" altLang="ja-JP" sz="20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Schedule</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We do not know yet.</a:t>
            </a:r>
          </a:p>
          <a:p>
            <a:pPr algn="just">
              <a:buFont typeface="Wingdings" panose="05000000000000000000" pitchFamily="2" charset="2"/>
              <a:buChar char="l"/>
            </a:pPr>
            <a:r>
              <a:rPr lang="en-US" altLang="ja-JP" sz="20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Next meeting</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We do not know when, due to the unknown schedule of the review.</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If review does not start in the week starting in the week after next, we will have our own regular meeting on Feb.22 (Mon). The topics will be the LCWS planned in mid March. </a:t>
            </a:r>
          </a:p>
          <a:p>
            <a:pPr lvl="1" algn="just">
              <a:buFont typeface="Wingdings" panose="05000000000000000000" pitchFamily="2" charset="2"/>
              <a:buChar char="ü"/>
            </a:pP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Fortunately, our subgroup has all the LCWS sources conveners, Joe, </a:t>
            </a:r>
            <a:r>
              <a:rPr lang="en-US" altLang="ja-JP" sz="16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Gudi</a:t>
            </a:r>
            <a:r>
              <a:rPr lang="en-US"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Masao and Steffen.</a:t>
            </a:r>
          </a:p>
          <a:p>
            <a:pPr marL="457200" lvl="1" indent="0" algn="just">
              <a:buNone/>
            </a:pPr>
            <a:endParaRPr lang="en-US" altLang="ja-JP" sz="1400" b="1" dirty="0">
              <a:solidFill>
                <a:srgbClr val="FF0000"/>
              </a:solidFill>
            </a:endParaRPr>
          </a:p>
          <a:p>
            <a:pPr lvl="0" algn="just">
              <a:buFont typeface="Wingdings" panose="05000000000000000000" pitchFamily="2" charset="2"/>
              <a:buChar char="l"/>
            </a:pPr>
            <a:endParaRPr lang="ja-JP"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3F2CEFE5-0639-4310-ABB5-C858DC651A72}"/>
              </a:ext>
            </a:extLst>
          </p:cNvPr>
          <p:cNvSpPr>
            <a:spLocks noGrp="1"/>
          </p:cNvSpPr>
          <p:nvPr>
            <p:ph type="dt" sz="half" idx="10"/>
          </p:nvPr>
        </p:nvSpPr>
        <p:spPr>
          <a:xfrm>
            <a:off x="628649" y="6356351"/>
            <a:ext cx="2441721" cy="365125"/>
          </a:xfrm>
        </p:spPr>
        <p:txBody>
          <a:bodyPr/>
          <a:lstStyle/>
          <a:p>
            <a:r>
              <a:rPr kumimoji="1" lang="en-US" altLang="ja-JP"/>
              <a:t>2021/2/16 WG2 Sources, Yokoya</a:t>
            </a:r>
            <a:endParaRPr kumimoji="1" lang="ja-JP" altLang="en-US" dirty="0"/>
          </a:p>
        </p:txBody>
      </p:sp>
      <p:sp>
        <p:nvSpPr>
          <p:cNvPr id="5" name="スライド番号プレースホルダー 4">
            <a:extLst>
              <a:ext uri="{FF2B5EF4-FFF2-40B4-BE49-F238E27FC236}">
                <a16:creationId xmlns:a16="http://schemas.microsoft.com/office/drawing/2014/main" id="{37EA2BC1-4556-48C7-9BA2-979C15362926}"/>
              </a:ext>
            </a:extLst>
          </p:cNvPr>
          <p:cNvSpPr>
            <a:spLocks noGrp="1"/>
          </p:cNvSpPr>
          <p:nvPr>
            <p:ph type="sldNum" sz="quarter" idx="12"/>
          </p:nvPr>
        </p:nvSpPr>
        <p:spPr/>
        <p:txBody>
          <a:bodyPr/>
          <a:lstStyle/>
          <a:p>
            <a:fld id="{429C257A-2FC4-4A3B-9824-BABAC12B9B95}" type="slidenum">
              <a:rPr kumimoji="1" lang="ja-JP" altLang="en-US" smtClean="0"/>
              <a:t>2</a:t>
            </a:fld>
            <a:endParaRPr kumimoji="1" lang="ja-JP" altLang="en-US"/>
          </a:p>
        </p:txBody>
      </p:sp>
    </p:spTree>
    <p:extLst>
      <p:ext uri="{BB962C8B-B14F-4D97-AF65-F5344CB8AC3E}">
        <p14:creationId xmlns:p14="http://schemas.microsoft.com/office/powerpoint/2010/main" val="98936574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TotalTime>
  <Words>501</Words>
  <Application>Microsoft Office PowerPoint</Application>
  <PresentationFormat>画面に合わせる (4:3)</PresentationFormat>
  <Paragraphs>65</Paragraphs>
  <Slides>2</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ＭＳ Ｐゴシック</vt:lpstr>
      <vt:lpstr>游ゴシック</vt:lpstr>
      <vt:lpstr>游ゴシック Light</vt:lpstr>
      <vt:lpstr>Arial</vt:lpstr>
      <vt:lpstr>Wingdings</vt:lpstr>
      <vt:lpstr>Office テーマ</vt:lpstr>
      <vt:lpstr>Sources Subgroup Summary K. Yokoya, for IDT-WG2 Feb.16</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Yokoya Kaoru</dc:creator>
  <cp:lastModifiedBy>Yokoya Kaoru</cp:lastModifiedBy>
  <cp:revision>54</cp:revision>
  <dcterms:created xsi:type="dcterms:W3CDTF">2020-10-01T03:57:47Z</dcterms:created>
  <dcterms:modified xsi:type="dcterms:W3CDTF">2021-02-16T07:17:48Z</dcterms:modified>
</cp:coreProperties>
</file>