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5"/>
  </p:notesMasterIdLst>
  <p:sldIdLst>
    <p:sldId id="256" r:id="rId3"/>
    <p:sldId id="334" r:id="rId4"/>
    <p:sldId id="346" r:id="rId5"/>
    <p:sldId id="343" r:id="rId6"/>
    <p:sldId id="344" r:id="rId7"/>
    <p:sldId id="336" r:id="rId8"/>
    <p:sldId id="342" r:id="rId9"/>
    <p:sldId id="332" r:id="rId10"/>
    <p:sldId id="301" r:id="rId11"/>
    <p:sldId id="293" r:id="rId12"/>
    <p:sldId id="289" r:id="rId13"/>
    <p:sldId id="283" r:id="rId14"/>
    <p:sldId id="330" r:id="rId15"/>
    <p:sldId id="327" r:id="rId16"/>
    <p:sldId id="328" r:id="rId17"/>
    <p:sldId id="300" r:id="rId18"/>
    <p:sldId id="324" r:id="rId19"/>
    <p:sldId id="262" r:id="rId20"/>
    <p:sldId id="323" r:id="rId21"/>
    <p:sldId id="271" r:id="rId22"/>
    <p:sldId id="304" r:id="rId23"/>
    <p:sldId id="299" r:id="rId24"/>
    <p:sldId id="294" r:id="rId25"/>
    <p:sldId id="273" r:id="rId26"/>
    <p:sldId id="302" r:id="rId27"/>
    <p:sldId id="303" r:id="rId28"/>
    <p:sldId id="298" r:id="rId29"/>
    <p:sldId id="288" r:id="rId30"/>
    <p:sldId id="295" r:id="rId31"/>
    <p:sldId id="280" r:id="rId32"/>
    <p:sldId id="296" r:id="rId33"/>
    <p:sldId id="281" r:id="rId34"/>
    <p:sldId id="284" r:id="rId35"/>
    <p:sldId id="291" r:id="rId36"/>
    <p:sldId id="290" r:id="rId37"/>
    <p:sldId id="276" r:id="rId38"/>
    <p:sldId id="275" r:id="rId39"/>
    <p:sldId id="338" r:id="rId40"/>
    <p:sldId id="341" r:id="rId41"/>
    <p:sldId id="340" r:id="rId42"/>
    <p:sldId id="272" r:id="rId43"/>
    <p:sldId id="260" r:id="rId44"/>
    <p:sldId id="282" r:id="rId45"/>
    <p:sldId id="345" r:id="rId46"/>
    <p:sldId id="335" r:id="rId47"/>
    <p:sldId id="331" r:id="rId48"/>
    <p:sldId id="329" r:id="rId49"/>
    <p:sldId id="325" r:id="rId50"/>
    <p:sldId id="306" r:id="rId51"/>
    <p:sldId id="297" r:id="rId52"/>
    <p:sldId id="292" r:id="rId53"/>
    <p:sldId id="285" r:id="rId5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mamoto Akira" initials="YA" lastIdx="1" clrIdx="0">
    <p:extLst>
      <p:ext uri="{19B8F6BF-5375-455C-9EA6-DF929625EA0E}">
        <p15:presenceInfo xmlns:p15="http://schemas.microsoft.com/office/powerpoint/2012/main" userId="2dc024468f2e192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9999"/>
    <a:srgbClr val="00FF99"/>
    <a:srgbClr val="0099FF"/>
    <a:srgbClr val="993300"/>
    <a:srgbClr val="FFFFCC"/>
    <a:srgbClr val="FFC000"/>
    <a:srgbClr val="6666FF"/>
    <a:srgbClr val="666633"/>
    <a:srgbClr val="9933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snapToGrid="0">
      <p:cViewPr varScale="1">
        <p:scale>
          <a:sx n="92" d="100"/>
          <a:sy n="92" d="100"/>
        </p:scale>
        <p:origin x="69" y="8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F7EB0F-4D4D-47C4-A7B7-4D2CFD5B604E}" type="datetimeFigureOut">
              <a:rPr kumimoji="1" lang="ja-JP" altLang="en-US" smtClean="0"/>
              <a:t>2021/2/10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1CC543-2839-4E6D-8E56-23BD0717AF09}" type="slidenum">
              <a:rPr kumimoji="1" lang="ja-JP" altLang="en-US" smtClean="0"/>
              <a:t>‹#›</a:t>
            </a:fld>
            <a:endParaRPr kumimoji="1" lang="ja-JP" altLang="en-US"/>
          </a:p>
        </p:txBody>
      </p:sp>
    </p:spTree>
    <p:extLst>
      <p:ext uri="{BB962C8B-B14F-4D97-AF65-F5344CB8AC3E}">
        <p14:creationId xmlns:p14="http://schemas.microsoft.com/office/powerpoint/2010/main" val="7989395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BB0559-ADEB-F843-91DF-99243ABCE7B4}" type="slidenum">
              <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endParaRPr>
          </a:p>
        </p:txBody>
      </p:sp>
      <p:sp>
        <p:nvSpPr>
          <p:cNvPr id="74755" name="Rectangle 2"/>
          <p:cNvSpPr>
            <a:spLocks noGrp="1" noRot="1" noChangeAspect="1" noChangeArrowheads="1" noTextEdit="1"/>
          </p:cNvSpPr>
          <p:nvPr>
            <p:ph type="sldImg"/>
          </p:nvPr>
        </p:nvSpPr>
        <p:spPr>
          <a:solidFill>
            <a:srgbClr val="FFFFFF"/>
          </a:solidFill>
          <a:ln/>
        </p:spPr>
      </p:sp>
      <p:sp>
        <p:nvSpPr>
          <p:cNvPr id="74756"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kumimoji="0" lang="en-US">
              <a:latin typeface="Times" pitchFamily="-112" charset="0"/>
              <a:ea typeface="Osaka" pitchFamily="-112" charset="-128"/>
              <a:cs typeface="Osaka" pitchFamily="-112" charset="-128"/>
            </a:endParaRPr>
          </a:p>
        </p:txBody>
      </p:sp>
    </p:spTree>
    <p:extLst>
      <p:ext uri="{BB962C8B-B14F-4D97-AF65-F5344CB8AC3E}">
        <p14:creationId xmlns:p14="http://schemas.microsoft.com/office/powerpoint/2010/main" val="443338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DD1802-C2BD-43BB-8ABD-0BC4B5FF222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46BC274-CB86-4856-AA60-FDC50B228C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382D8AB-860E-4D6B-A886-8E6FA1509EF7}"/>
              </a:ext>
            </a:extLst>
          </p:cNvPr>
          <p:cNvSpPr>
            <a:spLocks noGrp="1"/>
          </p:cNvSpPr>
          <p:nvPr>
            <p:ph type="dt" sz="half" idx="10"/>
          </p:nvPr>
        </p:nvSpPr>
        <p:spPr/>
        <p:txBody>
          <a:bodyPr/>
          <a:lstStyle/>
          <a:p>
            <a:r>
              <a:rPr kumimoji="1" lang="en-US" altLang="ja-JP"/>
              <a:t>09/Feb/2021</a:t>
            </a:r>
            <a:endParaRPr kumimoji="1" lang="ja-JP" altLang="en-US"/>
          </a:p>
        </p:txBody>
      </p:sp>
      <p:sp>
        <p:nvSpPr>
          <p:cNvPr id="5" name="フッター プレースホルダー 4">
            <a:extLst>
              <a:ext uri="{FF2B5EF4-FFF2-40B4-BE49-F238E27FC236}">
                <a16:creationId xmlns:a16="http://schemas.microsoft.com/office/drawing/2014/main" id="{34D79A7F-4F07-44DF-AF48-3A890E6A5688}"/>
              </a:ext>
            </a:extLst>
          </p:cNvPr>
          <p:cNvSpPr>
            <a:spLocks noGrp="1"/>
          </p:cNvSpPr>
          <p:nvPr>
            <p:ph type="ftr" sz="quarter" idx="11"/>
          </p:nvPr>
        </p:nvSpPr>
        <p:spPr/>
        <p:txBody>
          <a:bodyPr/>
          <a:lstStyle/>
          <a:p>
            <a:r>
              <a:rPr kumimoji="1" lang="en-US" altLang="ja-JP"/>
              <a:t>10th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C997DCC-353C-4D68-9C54-9E78FC80E6A2}"/>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970893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A6B19B-C402-499F-BB2D-A90F111D124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3598D33-8E79-4B8D-893B-D097DE27B4A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EEC7277-6976-4184-B04B-C8A6AFDE7219}"/>
              </a:ext>
            </a:extLst>
          </p:cNvPr>
          <p:cNvSpPr>
            <a:spLocks noGrp="1"/>
          </p:cNvSpPr>
          <p:nvPr>
            <p:ph type="dt" sz="half" idx="10"/>
          </p:nvPr>
        </p:nvSpPr>
        <p:spPr/>
        <p:txBody>
          <a:bodyPr/>
          <a:lstStyle/>
          <a:p>
            <a:r>
              <a:rPr kumimoji="1" lang="en-US" altLang="ja-JP"/>
              <a:t>09/Feb/2021</a:t>
            </a:r>
            <a:endParaRPr kumimoji="1" lang="ja-JP" altLang="en-US"/>
          </a:p>
        </p:txBody>
      </p:sp>
      <p:sp>
        <p:nvSpPr>
          <p:cNvPr id="5" name="フッター プレースホルダー 4">
            <a:extLst>
              <a:ext uri="{FF2B5EF4-FFF2-40B4-BE49-F238E27FC236}">
                <a16:creationId xmlns:a16="http://schemas.microsoft.com/office/drawing/2014/main" id="{47824CE3-401D-4676-8585-A4EAD6D05991}"/>
              </a:ext>
            </a:extLst>
          </p:cNvPr>
          <p:cNvSpPr>
            <a:spLocks noGrp="1"/>
          </p:cNvSpPr>
          <p:nvPr>
            <p:ph type="ftr" sz="quarter" idx="11"/>
          </p:nvPr>
        </p:nvSpPr>
        <p:spPr/>
        <p:txBody>
          <a:bodyPr/>
          <a:lstStyle/>
          <a:p>
            <a:r>
              <a:rPr kumimoji="1" lang="en-US" altLang="ja-JP"/>
              <a:t>10th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6E68A2C9-A97C-4A35-8248-D1CCCA635F36}"/>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559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9BDEDC3-6EE8-4AEE-9D6F-5DF3BD1BCB8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5905BE1-6DA3-44B5-BE98-111BE865248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2A12F0-E3D5-4655-8A02-037818EC9CDE}"/>
              </a:ext>
            </a:extLst>
          </p:cNvPr>
          <p:cNvSpPr>
            <a:spLocks noGrp="1"/>
          </p:cNvSpPr>
          <p:nvPr>
            <p:ph type="dt" sz="half" idx="10"/>
          </p:nvPr>
        </p:nvSpPr>
        <p:spPr/>
        <p:txBody>
          <a:bodyPr/>
          <a:lstStyle/>
          <a:p>
            <a:r>
              <a:rPr kumimoji="1" lang="en-US" altLang="ja-JP"/>
              <a:t>09/Feb/2021</a:t>
            </a:r>
            <a:endParaRPr kumimoji="1" lang="ja-JP" altLang="en-US"/>
          </a:p>
        </p:txBody>
      </p:sp>
      <p:sp>
        <p:nvSpPr>
          <p:cNvPr id="5" name="フッター プレースホルダー 4">
            <a:extLst>
              <a:ext uri="{FF2B5EF4-FFF2-40B4-BE49-F238E27FC236}">
                <a16:creationId xmlns:a16="http://schemas.microsoft.com/office/drawing/2014/main" id="{A7CAC507-02EA-4C18-9659-6C8CA82B2F05}"/>
              </a:ext>
            </a:extLst>
          </p:cNvPr>
          <p:cNvSpPr>
            <a:spLocks noGrp="1"/>
          </p:cNvSpPr>
          <p:nvPr>
            <p:ph type="ftr" sz="quarter" idx="11"/>
          </p:nvPr>
        </p:nvSpPr>
        <p:spPr/>
        <p:txBody>
          <a:bodyPr/>
          <a:lstStyle/>
          <a:p>
            <a:r>
              <a:rPr kumimoji="1" lang="en-US" altLang="ja-JP"/>
              <a:t>10th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837470E-D7D7-4EB3-AB49-DAFE9A2BFBAD}"/>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176386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
        <p:nvSpPr>
          <p:cNvPr id="6" name="Text Box 8"/>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12192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endParaRPr lang="en-GB"/>
          </a:p>
        </p:txBody>
      </p:sp>
      <p:sp>
        <p:nvSpPr>
          <p:cNvPr id="5130" name="Rectangle 10"/>
          <p:cNvSpPr>
            <a:spLocks noGrp="1" noChangeArrowheads="1"/>
          </p:cNvSpPr>
          <p:nvPr>
            <p:ph type="ctrTitle"/>
          </p:nvPr>
        </p:nvSpPr>
        <p:spPr>
          <a:xfrm>
            <a:off x="1016000" y="2286000"/>
            <a:ext cx="10363200" cy="1143000"/>
          </a:xfrm>
        </p:spPr>
        <p:txBody>
          <a:bodyPr/>
          <a:lstStyle>
            <a:lvl1pPr>
              <a:defRPr sz="4800"/>
            </a:lvl1pPr>
          </a:lstStyle>
          <a:p>
            <a:r>
              <a:rPr lang="en-US"/>
              <a:t>Click to edit Master title style</a:t>
            </a:r>
            <a:endParaRPr lang="en-GB"/>
          </a:p>
        </p:txBody>
      </p:sp>
      <p:sp>
        <p:nvSpPr>
          <p:cNvPr id="9" name="Rectangle 3"/>
          <p:cNvSpPr>
            <a:spLocks noGrp="1" noChangeArrowheads="1"/>
          </p:cNvSpPr>
          <p:nvPr>
            <p:ph type="dt" sz="half" idx="10"/>
          </p:nvPr>
        </p:nvSpPr>
        <p:spPr>
          <a:xfrm>
            <a:off x="0" y="6248400"/>
            <a:ext cx="4165600" cy="457200"/>
          </a:xfrm>
        </p:spPr>
        <p:txBody>
          <a:bodyPr/>
          <a:lstStyle>
            <a:lvl1pPr>
              <a:defRPr/>
            </a:lvl1pPr>
          </a:lstStyle>
          <a:p>
            <a:r>
              <a:rPr lang="en-US" altLang="ja-JP">
                <a:solidFill>
                  <a:srgbClr val="000000"/>
                </a:solidFill>
                <a:latin typeface="Arial"/>
                <a:ea typeface="Arial Unicode MS"/>
                <a:cs typeface="Arial Unicode MS"/>
              </a:rPr>
              <a:t>09/Feb/2021</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4165600" y="6248400"/>
            <a:ext cx="3860800" cy="457200"/>
          </a:xfrm>
        </p:spPr>
        <p:txBody>
          <a:bodyPr/>
          <a:lstStyle>
            <a:lvl1pPr>
              <a:defRPr/>
            </a:lvl1pPr>
          </a:lstStyle>
          <a:p>
            <a:r>
              <a:rPr lang="en-US">
                <a:latin typeface="Arial"/>
                <a:ea typeface="Arial Unicode MS"/>
                <a:cs typeface="Arial Unicode MS"/>
              </a:rPr>
              <a:t>10th meeting of SRF subgroup in IDT/WG2</a:t>
            </a:r>
          </a:p>
        </p:txBody>
      </p:sp>
      <p:sp>
        <p:nvSpPr>
          <p:cNvPr id="11" name="Rectangle 5"/>
          <p:cNvSpPr>
            <a:spLocks noGrp="1" noChangeArrowheads="1"/>
          </p:cNvSpPr>
          <p:nvPr>
            <p:ph type="sldNum" sz="quarter" idx="12"/>
          </p:nvPr>
        </p:nvSpPr>
        <p:spPr>
          <a:xfrm>
            <a:off x="8737600" y="6248400"/>
            <a:ext cx="31496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8414460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09/Feb/2021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xfrm>
            <a:off x="3131671" y="6400800"/>
            <a:ext cx="5928659" cy="457200"/>
          </a:xfrm>
          <a:ln/>
        </p:spPr>
        <p:txBody>
          <a:bodyPr/>
          <a:lstStyle>
            <a:lvl1pPr>
              <a:defRPr sz="1200" b="0"/>
            </a:lvl1pPr>
          </a:lstStyle>
          <a:p>
            <a:r>
              <a:rPr lang="en-US">
                <a:latin typeface="Arial"/>
                <a:ea typeface="Arial Unicode MS"/>
                <a:cs typeface="Arial Unicode MS"/>
              </a:rPr>
              <a:t>10th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8712436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09/Feb/2021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10th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421530187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09/Feb/2021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sz="1100" b="0"/>
            </a:lvl1pPr>
          </a:lstStyle>
          <a:p>
            <a:r>
              <a:rPr lang="en-US">
                <a:latin typeface="Arial"/>
                <a:ea typeface="Arial Unicode MS"/>
                <a:cs typeface="Arial Unicode MS"/>
              </a:rPr>
              <a:t>10th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45341071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09/Feb/2021</a:t>
            </a:r>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10th meeting of SRF subgroup in IDT/WG2</a:t>
            </a: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2584957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09/Feb/2021</a:t>
            </a:r>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10th meeting of SRF subgroup in IDT/WG2</a:t>
            </a: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02893328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09/Feb/2021</a:t>
            </a:r>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10th meeting of SRF subgroup in IDT/WG2</a:t>
            </a: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9387911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09/Feb/2021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10th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29085120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184AE7-CC3A-4316-9E57-5EBF34BE3B2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5CE17D-6EA2-4956-B0E4-BCF24C89EBF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E76F40-354B-4E71-AEF7-1264E6410CA8}"/>
              </a:ext>
            </a:extLst>
          </p:cNvPr>
          <p:cNvSpPr>
            <a:spLocks noGrp="1"/>
          </p:cNvSpPr>
          <p:nvPr>
            <p:ph type="dt" sz="half" idx="10"/>
          </p:nvPr>
        </p:nvSpPr>
        <p:spPr/>
        <p:txBody>
          <a:bodyPr/>
          <a:lstStyle/>
          <a:p>
            <a:r>
              <a:rPr kumimoji="1" lang="en-US" altLang="ja-JP"/>
              <a:t>09/Feb/2021</a:t>
            </a:r>
            <a:endParaRPr kumimoji="1" lang="ja-JP" altLang="en-US"/>
          </a:p>
        </p:txBody>
      </p:sp>
      <p:sp>
        <p:nvSpPr>
          <p:cNvPr id="5" name="フッター プレースホルダー 4">
            <a:extLst>
              <a:ext uri="{FF2B5EF4-FFF2-40B4-BE49-F238E27FC236}">
                <a16:creationId xmlns:a16="http://schemas.microsoft.com/office/drawing/2014/main" id="{89405676-A00F-439D-AA96-671ECA48AE6B}"/>
              </a:ext>
            </a:extLst>
          </p:cNvPr>
          <p:cNvSpPr>
            <a:spLocks noGrp="1"/>
          </p:cNvSpPr>
          <p:nvPr>
            <p:ph type="ftr" sz="quarter" idx="11"/>
          </p:nvPr>
        </p:nvSpPr>
        <p:spPr/>
        <p:txBody>
          <a:bodyPr/>
          <a:lstStyle/>
          <a:p>
            <a:r>
              <a:rPr kumimoji="1" lang="en-US" altLang="ja-JP"/>
              <a:t>10th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91A1C35-3FC5-487E-A1E9-B94362F87089}"/>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017030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09/Feb/2021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10th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0626365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09/Feb/2021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10th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3016461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76200"/>
            <a:ext cx="2590800" cy="60960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76200"/>
            <a:ext cx="75692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09/Feb/2021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10th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95959473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09600" y="1600200"/>
            <a:ext cx="10972800" cy="4498975"/>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a:t>09/Feb/2021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10th meeting of SRF subgroup in IDT/WG2</a:t>
            </a:r>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pPr>
                <a:defRPr/>
              </a:pPr>
              <a:t>‹#›</a:t>
            </a:fld>
            <a:endParaRPr lang="en-US" altLang="ja-JP"/>
          </a:p>
        </p:txBody>
      </p:sp>
    </p:spTree>
    <p:extLst>
      <p:ext uri="{BB962C8B-B14F-4D97-AF65-F5344CB8AC3E}">
        <p14:creationId xmlns:p14="http://schemas.microsoft.com/office/powerpoint/2010/main" val="29646526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609600" y="274638"/>
            <a:ext cx="10972800" cy="1143000"/>
          </a:xfrm>
        </p:spPr>
        <p:txBody>
          <a:bodyPr/>
          <a:lstStyle/>
          <a:p>
            <a:r>
              <a:rPr lang="ja-JP" altLang="en-US"/>
              <a:t>マスタ タイトルの書式設定</a:t>
            </a:r>
          </a:p>
        </p:txBody>
      </p:sp>
      <p:sp>
        <p:nvSpPr>
          <p:cNvPr id="3" name="コンテンツ プレースホルダ 2"/>
          <p:cNvSpPr>
            <a:spLocks noGrp="1"/>
          </p:cNvSpPr>
          <p:nvPr>
            <p:ph sz="quarter" idx="1"/>
          </p:nvPr>
        </p:nvSpPr>
        <p:spPr>
          <a:xfrm>
            <a:off x="609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6197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609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コンテンツ プレースホルダ 5"/>
          <p:cNvSpPr>
            <a:spLocks noGrp="1"/>
          </p:cNvSpPr>
          <p:nvPr>
            <p:ph sz="quarter" idx="4"/>
          </p:nvPr>
        </p:nvSpPr>
        <p:spPr>
          <a:xfrm>
            <a:off x="6197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a:t>09/Feb/2021</a:t>
            </a: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a:t>10th meeting of SRF subgroup in IDT/WG2</a:t>
            </a: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pPr>
                <a:defRPr/>
              </a:pPr>
              <a:t>‹#›</a:t>
            </a:fld>
            <a:endParaRPr lang="en-US" altLang="ja-JP"/>
          </a:p>
        </p:txBody>
      </p:sp>
    </p:spTree>
    <p:extLst>
      <p:ext uri="{BB962C8B-B14F-4D97-AF65-F5344CB8AC3E}">
        <p14:creationId xmlns:p14="http://schemas.microsoft.com/office/powerpoint/2010/main" val="38585362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10" name="Text Placeholder 9"/>
          <p:cNvSpPr>
            <a:spLocks noGrp="1"/>
          </p:cNvSpPr>
          <p:nvPr>
            <p:ph type="body" sz="quarter" idx="13"/>
          </p:nvPr>
        </p:nvSpPr>
        <p:spPr>
          <a:xfrm>
            <a:off x="609600" y="1066800"/>
            <a:ext cx="109728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5"/>
          <p:cNvSpPr>
            <a:spLocks noGrp="1" noChangeArrowheads="1"/>
          </p:cNvSpPr>
          <p:nvPr>
            <p:ph type="sldNum" sz="quarter" idx="14"/>
          </p:nvPr>
        </p:nvSpPr>
        <p:spPr/>
        <p:txBody>
          <a:bodyPr/>
          <a:lstStyle>
            <a:lvl1pPr>
              <a:defRPr/>
            </a:lvl1pPr>
          </a:lstStyle>
          <a:p>
            <a:pPr>
              <a:defRPr/>
            </a:pPr>
            <a:fld id="{6C0BC3EA-FCB8-4388-B3F2-D1215F9A174A}" type="slidenum">
              <a:rPr lang="en-US"/>
              <a:pPr>
                <a:defRPr/>
              </a:pPr>
              <a:t>‹#›</a:t>
            </a:fld>
            <a:endParaRPr lang="en-US"/>
          </a:p>
        </p:txBody>
      </p:sp>
      <p:sp>
        <p:nvSpPr>
          <p:cNvPr id="5" name="Date Placeholder 1"/>
          <p:cNvSpPr>
            <a:spLocks noGrp="1"/>
          </p:cNvSpPr>
          <p:nvPr>
            <p:ph type="dt" sz="half" idx="15"/>
          </p:nvPr>
        </p:nvSpPr>
        <p:spPr/>
        <p:txBody>
          <a:bodyPr/>
          <a:lstStyle>
            <a:lvl1pPr>
              <a:defRPr/>
            </a:lvl1pPr>
          </a:lstStyle>
          <a:p>
            <a:pPr>
              <a:defRPr/>
            </a:pPr>
            <a:r>
              <a:rPr lang="en-US" altLang="ja-JP"/>
              <a:t>09/Feb/2021</a:t>
            </a:r>
            <a:endParaRPr lang="en-US" dirty="0"/>
          </a:p>
        </p:txBody>
      </p:sp>
      <p:sp>
        <p:nvSpPr>
          <p:cNvPr id="6" name="Footer Placeholder 2"/>
          <p:cNvSpPr>
            <a:spLocks noGrp="1"/>
          </p:cNvSpPr>
          <p:nvPr>
            <p:ph type="ftr" sz="quarter" idx="16"/>
          </p:nvPr>
        </p:nvSpPr>
        <p:spPr/>
        <p:txBody>
          <a:bodyPr/>
          <a:lstStyle>
            <a:lvl1pPr>
              <a:defRPr/>
            </a:lvl1pPr>
          </a:lstStyle>
          <a:p>
            <a:pPr>
              <a:defRPr/>
            </a:pPr>
            <a:r>
              <a:rPr lang="en-US"/>
              <a:t>10th meeting of SRF subgroup in IDT/WG2</a:t>
            </a:r>
            <a:endParaRPr lang="en-US" dirty="0"/>
          </a:p>
        </p:txBody>
      </p:sp>
    </p:spTree>
    <p:extLst>
      <p:ext uri="{BB962C8B-B14F-4D97-AF65-F5344CB8AC3E}">
        <p14:creationId xmlns:p14="http://schemas.microsoft.com/office/powerpoint/2010/main" val="38158592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nly numbering">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lvl1pPr>
              <a:defRPr/>
            </a:lvl1pPr>
          </a:lstStyle>
          <a:p>
            <a:pPr>
              <a:defRPr/>
            </a:pPr>
            <a:r>
              <a:rPr lang="en-US" altLang="ja-JP"/>
              <a:t>09/Feb/2021</a:t>
            </a:r>
            <a:endParaRPr lang="it-IT"/>
          </a:p>
        </p:txBody>
      </p:sp>
      <p:sp>
        <p:nvSpPr>
          <p:cNvPr id="5" name="Segnaposto piè di pagina 4"/>
          <p:cNvSpPr>
            <a:spLocks noGrp="1"/>
          </p:cNvSpPr>
          <p:nvPr>
            <p:ph type="ftr" sz="quarter" idx="11"/>
          </p:nvPr>
        </p:nvSpPr>
        <p:spPr/>
        <p:txBody>
          <a:bodyPr/>
          <a:lstStyle>
            <a:lvl1pPr>
              <a:defRPr/>
            </a:lvl1pPr>
          </a:lstStyle>
          <a:p>
            <a:pPr>
              <a:defRPr/>
            </a:pPr>
            <a:r>
              <a:rPr lang="en-US"/>
              <a:t>10th meeting of SRF subgroup in IDT/WG2</a:t>
            </a:r>
            <a:endParaRPr lang="it-IT"/>
          </a:p>
        </p:txBody>
      </p:sp>
      <p:sp>
        <p:nvSpPr>
          <p:cNvPr id="6" name="Segnaposto numero diapositiva 5"/>
          <p:cNvSpPr>
            <a:spLocks noGrp="1"/>
          </p:cNvSpPr>
          <p:nvPr>
            <p:ph type="sldNum" sz="quarter" idx="12"/>
          </p:nvPr>
        </p:nvSpPr>
        <p:spPr/>
        <p:txBody>
          <a:bodyPr/>
          <a:lstStyle>
            <a:lvl1pPr>
              <a:defRPr/>
            </a:lvl1pPr>
          </a:lstStyle>
          <a:p>
            <a:pPr>
              <a:defRPr/>
            </a:pPr>
            <a:fld id="{80150B6A-EECE-4C3C-9D7F-14B52D3C779A}" type="slidenum">
              <a:rPr lang="it-IT"/>
              <a:pPr>
                <a:defRPr/>
              </a:pPr>
              <a:t>‹#›</a:t>
            </a:fld>
            <a:endParaRPr lang="it-IT" dirty="0"/>
          </a:p>
        </p:txBody>
      </p:sp>
      <p:sp>
        <p:nvSpPr>
          <p:cNvPr id="7" name="Segnaposto contenuto 2"/>
          <p:cNvSpPr>
            <a:spLocks noGrp="1"/>
          </p:cNvSpPr>
          <p:nvPr>
            <p:ph sz="half" idx="1"/>
          </p:nvPr>
        </p:nvSpPr>
        <p:spPr>
          <a:xfrm>
            <a:off x="609600" y="428605"/>
            <a:ext cx="11010939" cy="5697559"/>
          </a:xfrm>
        </p:spPr>
        <p:txBody>
          <a:bodyPr/>
          <a:lstStyle>
            <a:lvl1pPr marL="274320" indent="-274320">
              <a:spcBef>
                <a:spcPts val="600"/>
              </a:spcBef>
              <a:buFont typeface="+mj-lt"/>
              <a:buAutoNum type="arabicPeriod"/>
              <a:defRPr sz="2000"/>
            </a:lvl1pPr>
            <a:lvl2pPr marL="731520" indent="-274320">
              <a:spcBef>
                <a:spcPts val="600"/>
              </a:spcBef>
              <a:buFont typeface="+mj-lt"/>
              <a:buAutoNum type="arabicPeriod"/>
              <a:defRPr sz="2000"/>
            </a:lvl2pPr>
            <a:lvl3pPr marL="1188720" indent="-274320">
              <a:spcBef>
                <a:spcPts val="600"/>
              </a:spcBef>
              <a:buFont typeface="+mj-lt"/>
              <a:buAutoNum type="arabicPeriod"/>
              <a:defRPr sz="2000"/>
            </a:lvl3pPr>
            <a:lvl4pPr marL="1645920" indent="-274320">
              <a:spcBef>
                <a:spcPts val="600"/>
              </a:spcBef>
              <a:buFont typeface="+mj-lt"/>
              <a:buAutoNum type="arabicPeriod"/>
              <a:defRPr sz="2000"/>
            </a:lvl4pPr>
            <a:lvl5pPr marL="2103120" indent="-274320">
              <a:spcBef>
                <a:spcPts val="600"/>
              </a:spcBef>
              <a:buFont typeface="+mj-lt"/>
              <a:buAutoNum type="arabicPeriod"/>
              <a:defRPr sz="2000"/>
            </a:lvl5pPr>
            <a:lvl6pPr>
              <a:defRPr sz="1800"/>
            </a:lvl6pPr>
            <a:lvl7pPr>
              <a:defRPr sz="1800"/>
            </a:lvl7pPr>
            <a:lvl8pPr>
              <a:defRPr sz="1800"/>
            </a:lvl8pPr>
            <a:lvl9pPr>
              <a:defRPr sz="1800"/>
            </a:lvl9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extLst>
      <p:ext uri="{BB962C8B-B14F-4D97-AF65-F5344CB8AC3E}">
        <p14:creationId xmlns:p14="http://schemas.microsoft.com/office/powerpoint/2010/main" val="1811749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893DF3-F8FC-4AAB-91C6-6CE671D0833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215B66-C18C-4C46-A21D-B644595F81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E773BF7-B1EE-4FA4-BE00-5CA8EDEEDBA8}"/>
              </a:ext>
            </a:extLst>
          </p:cNvPr>
          <p:cNvSpPr>
            <a:spLocks noGrp="1"/>
          </p:cNvSpPr>
          <p:nvPr>
            <p:ph type="dt" sz="half" idx="10"/>
          </p:nvPr>
        </p:nvSpPr>
        <p:spPr/>
        <p:txBody>
          <a:bodyPr/>
          <a:lstStyle/>
          <a:p>
            <a:r>
              <a:rPr kumimoji="1" lang="en-US" altLang="ja-JP"/>
              <a:t>09/Feb/2021</a:t>
            </a:r>
            <a:endParaRPr kumimoji="1" lang="ja-JP" altLang="en-US"/>
          </a:p>
        </p:txBody>
      </p:sp>
      <p:sp>
        <p:nvSpPr>
          <p:cNvPr id="5" name="フッター プレースホルダー 4">
            <a:extLst>
              <a:ext uri="{FF2B5EF4-FFF2-40B4-BE49-F238E27FC236}">
                <a16:creationId xmlns:a16="http://schemas.microsoft.com/office/drawing/2014/main" id="{A7E93256-9062-4D8F-867D-F2D5DCDCE4E0}"/>
              </a:ext>
            </a:extLst>
          </p:cNvPr>
          <p:cNvSpPr>
            <a:spLocks noGrp="1"/>
          </p:cNvSpPr>
          <p:nvPr>
            <p:ph type="ftr" sz="quarter" idx="11"/>
          </p:nvPr>
        </p:nvSpPr>
        <p:spPr/>
        <p:txBody>
          <a:bodyPr/>
          <a:lstStyle/>
          <a:p>
            <a:r>
              <a:rPr kumimoji="1" lang="en-US" altLang="ja-JP"/>
              <a:t>10th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4726BDD-0114-4B0B-9AEE-B128EF8ED18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757876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AE55D2-DCB7-454F-964E-1CE5E749BC5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587CF14-4424-4E88-9D7E-CAFBABDE1FD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2F4F7AC-0902-430A-9C4A-B9585EFA930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05855C8-0AB7-4B17-A0FA-A7C4E29C8BCE}"/>
              </a:ext>
            </a:extLst>
          </p:cNvPr>
          <p:cNvSpPr>
            <a:spLocks noGrp="1"/>
          </p:cNvSpPr>
          <p:nvPr>
            <p:ph type="dt" sz="half" idx="10"/>
          </p:nvPr>
        </p:nvSpPr>
        <p:spPr/>
        <p:txBody>
          <a:bodyPr/>
          <a:lstStyle/>
          <a:p>
            <a:r>
              <a:rPr kumimoji="1" lang="en-US" altLang="ja-JP"/>
              <a:t>09/Feb/2021</a:t>
            </a:r>
            <a:endParaRPr kumimoji="1" lang="ja-JP" altLang="en-US"/>
          </a:p>
        </p:txBody>
      </p:sp>
      <p:sp>
        <p:nvSpPr>
          <p:cNvPr id="6" name="フッター プレースホルダー 5">
            <a:extLst>
              <a:ext uri="{FF2B5EF4-FFF2-40B4-BE49-F238E27FC236}">
                <a16:creationId xmlns:a16="http://schemas.microsoft.com/office/drawing/2014/main" id="{ED5005A5-54F1-45C1-AC2E-3D29F18D19DB}"/>
              </a:ext>
            </a:extLst>
          </p:cNvPr>
          <p:cNvSpPr>
            <a:spLocks noGrp="1"/>
          </p:cNvSpPr>
          <p:nvPr>
            <p:ph type="ftr" sz="quarter" idx="11"/>
          </p:nvPr>
        </p:nvSpPr>
        <p:spPr/>
        <p:txBody>
          <a:bodyPr/>
          <a:lstStyle/>
          <a:p>
            <a:r>
              <a:rPr kumimoji="1" lang="en-US" altLang="ja-JP"/>
              <a:t>10th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B7ADBA45-F9C1-49AC-ADA8-57FF146BA22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307128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416B61-8469-4DA8-B21A-7E8979F974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7885665-D759-49D9-A750-C75861B413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CC4D99C-C984-4155-BE4E-057F862F97D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0FF1649-E31D-48F1-B912-CA36C0FBE5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6755835-9CCF-49CA-B0B6-07916F6C382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C087B9C-9741-4109-A1BB-71A58042048E}"/>
              </a:ext>
            </a:extLst>
          </p:cNvPr>
          <p:cNvSpPr>
            <a:spLocks noGrp="1"/>
          </p:cNvSpPr>
          <p:nvPr>
            <p:ph type="dt" sz="half" idx="10"/>
          </p:nvPr>
        </p:nvSpPr>
        <p:spPr/>
        <p:txBody>
          <a:bodyPr/>
          <a:lstStyle/>
          <a:p>
            <a:r>
              <a:rPr kumimoji="1" lang="en-US" altLang="ja-JP"/>
              <a:t>09/Feb/2021</a:t>
            </a:r>
            <a:endParaRPr kumimoji="1" lang="ja-JP" altLang="en-US"/>
          </a:p>
        </p:txBody>
      </p:sp>
      <p:sp>
        <p:nvSpPr>
          <p:cNvPr id="8" name="フッター プレースホルダー 7">
            <a:extLst>
              <a:ext uri="{FF2B5EF4-FFF2-40B4-BE49-F238E27FC236}">
                <a16:creationId xmlns:a16="http://schemas.microsoft.com/office/drawing/2014/main" id="{B7653359-8971-4C5C-B829-07D9DB367D61}"/>
              </a:ext>
            </a:extLst>
          </p:cNvPr>
          <p:cNvSpPr>
            <a:spLocks noGrp="1"/>
          </p:cNvSpPr>
          <p:nvPr>
            <p:ph type="ftr" sz="quarter" idx="11"/>
          </p:nvPr>
        </p:nvSpPr>
        <p:spPr/>
        <p:txBody>
          <a:bodyPr/>
          <a:lstStyle/>
          <a:p>
            <a:r>
              <a:rPr kumimoji="1" lang="en-US" altLang="ja-JP"/>
              <a:t>10th meeting of SRF subgroup in IDT/WG2</a:t>
            </a:r>
            <a:endParaRPr kumimoji="1" lang="ja-JP" altLang="en-US"/>
          </a:p>
        </p:txBody>
      </p:sp>
      <p:sp>
        <p:nvSpPr>
          <p:cNvPr id="9" name="スライド番号プレースホルダー 8">
            <a:extLst>
              <a:ext uri="{FF2B5EF4-FFF2-40B4-BE49-F238E27FC236}">
                <a16:creationId xmlns:a16="http://schemas.microsoft.com/office/drawing/2014/main" id="{E559524D-1EFB-476D-9A6B-B269EB6D842C}"/>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21824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4DF71E-3CD5-49EC-BCE8-4D2E9057729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121816D-13AC-4F81-9492-0962A3E5B6F9}"/>
              </a:ext>
            </a:extLst>
          </p:cNvPr>
          <p:cNvSpPr>
            <a:spLocks noGrp="1"/>
          </p:cNvSpPr>
          <p:nvPr>
            <p:ph type="dt" sz="half" idx="10"/>
          </p:nvPr>
        </p:nvSpPr>
        <p:spPr/>
        <p:txBody>
          <a:bodyPr/>
          <a:lstStyle/>
          <a:p>
            <a:r>
              <a:rPr kumimoji="1" lang="en-US" altLang="ja-JP"/>
              <a:t>09/Feb/2021</a:t>
            </a:r>
            <a:endParaRPr kumimoji="1" lang="ja-JP" altLang="en-US"/>
          </a:p>
        </p:txBody>
      </p:sp>
      <p:sp>
        <p:nvSpPr>
          <p:cNvPr id="4" name="フッター プレースホルダー 3">
            <a:extLst>
              <a:ext uri="{FF2B5EF4-FFF2-40B4-BE49-F238E27FC236}">
                <a16:creationId xmlns:a16="http://schemas.microsoft.com/office/drawing/2014/main" id="{D629BFF9-8925-4311-A741-ED0CEF7AA246}"/>
              </a:ext>
            </a:extLst>
          </p:cNvPr>
          <p:cNvSpPr>
            <a:spLocks noGrp="1"/>
          </p:cNvSpPr>
          <p:nvPr>
            <p:ph type="ftr" sz="quarter" idx="11"/>
          </p:nvPr>
        </p:nvSpPr>
        <p:spPr/>
        <p:txBody>
          <a:bodyPr/>
          <a:lstStyle/>
          <a:p>
            <a:r>
              <a:rPr kumimoji="1" lang="en-US" altLang="ja-JP"/>
              <a:t>10th meeting of SRF subgroup in IDT/WG2</a:t>
            </a:r>
            <a:endParaRPr kumimoji="1" lang="ja-JP" altLang="en-US"/>
          </a:p>
        </p:txBody>
      </p:sp>
      <p:sp>
        <p:nvSpPr>
          <p:cNvPr id="5" name="スライド番号プレースホルダー 4">
            <a:extLst>
              <a:ext uri="{FF2B5EF4-FFF2-40B4-BE49-F238E27FC236}">
                <a16:creationId xmlns:a16="http://schemas.microsoft.com/office/drawing/2014/main" id="{1546B968-2382-44A9-A651-033266A7AB1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236442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87C4AE4-3D27-4EDE-A8FC-F2AD219CD54C}"/>
              </a:ext>
            </a:extLst>
          </p:cNvPr>
          <p:cNvSpPr>
            <a:spLocks noGrp="1"/>
          </p:cNvSpPr>
          <p:nvPr>
            <p:ph type="dt" sz="half" idx="10"/>
          </p:nvPr>
        </p:nvSpPr>
        <p:spPr/>
        <p:txBody>
          <a:bodyPr/>
          <a:lstStyle/>
          <a:p>
            <a:r>
              <a:rPr kumimoji="1" lang="en-US" altLang="ja-JP"/>
              <a:t>09/Feb/2021</a:t>
            </a:r>
            <a:endParaRPr kumimoji="1" lang="ja-JP" altLang="en-US"/>
          </a:p>
        </p:txBody>
      </p:sp>
      <p:sp>
        <p:nvSpPr>
          <p:cNvPr id="3" name="フッター プレースホルダー 2">
            <a:extLst>
              <a:ext uri="{FF2B5EF4-FFF2-40B4-BE49-F238E27FC236}">
                <a16:creationId xmlns:a16="http://schemas.microsoft.com/office/drawing/2014/main" id="{BFD94285-654D-41E3-8D25-3AC9464EAADB}"/>
              </a:ext>
            </a:extLst>
          </p:cNvPr>
          <p:cNvSpPr>
            <a:spLocks noGrp="1"/>
          </p:cNvSpPr>
          <p:nvPr>
            <p:ph type="ftr" sz="quarter" idx="11"/>
          </p:nvPr>
        </p:nvSpPr>
        <p:spPr/>
        <p:txBody>
          <a:bodyPr/>
          <a:lstStyle/>
          <a:p>
            <a:r>
              <a:rPr kumimoji="1" lang="en-US" altLang="ja-JP"/>
              <a:t>10th meeting of SRF subgroup in IDT/WG2</a:t>
            </a:r>
            <a:endParaRPr kumimoji="1" lang="ja-JP" altLang="en-US"/>
          </a:p>
        </p:txBody>
      </p:sp>
      <p:sp>
        <p:nvSpPr>
          <p:cNvPr id="4" name="スライド番号プレースホルダー 3">
            <a:extLst>
              <a:ext uri="{FF2B5EF4-FFF2-40B4-BE49-F238E27FC236}">
                <a16:creationId xmlns:a16="http://schemas.microsoft.com/office/drawing/2014/main" id="{A13BE1D7-1B31-43CA-B5BC-E7DFC4A0C12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8581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96BAD9-5133-489B-80A3-EC980A1ABE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3472C3B-7425-4ABC-8DCC-F094244AB8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F2DD986-8C03-4B66-8773-4A7750A124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5B8BC53-F81C-4853-84F8-5102ED9BD68C}"/>
              </a:ext>
            </a:extLst>
          </p:cNvPr>
          <p:cNvSpPr>
            <a:spLocks noGrp="1"/>
          </p:cNvSpPr>
          <p:nvPr>
            <p:ph type="dt" sz="half" idx="10"/>
          </p:nvPr>
        </p:nvSpPr>
        <p:spPr/>
        <p:txBody>
          <a:bodyPr/>
          <a:lstStyle/>
          <a:p>
            <a:r>
              <a:rPr kumimoji="1" lang="en-US" altLang="ja-JP"/>
              <a:t>09/Feb/2021</a:t>
            </a:r>
            <a:endParaRPr kumimoji="1" lang="ja-JP" altLang="en-US"/>
          </a:p>
        </p:txBody>
      </p:sp>
      <p:sp>
        <p:nvSpPr>
          <p:cNvPr id="6" name="フッター プレースホルダー 5">
            <a:extLst>
              <a:ext uri="{FF2B5EF4-FFF2-40B4-BE49-F238E27FC236}">
                <a16:creationId xmlns:a16="http://schemas.microsoft.com/office/drawing/2014/main" id="{315CEEFE-9D3B-4445-91A7-6AF26091EC62}"/>
              </a:ext>
            </a:extLst>
          </p:cNvPr>
          <p:cNvSpPr>
            <a:spLocks noGrp="1"/>
          </p:cNvSpPr>
          <p:nvPr>
            <p:ph type="ftr" sz="quarter" idx="11"/>
          </p:nvPr>
        </p:nvSpPr>
        <p:spPr/>
        <p:txBody>
          <a:bodyPr/>
          <a:lstStyle/>
          <a:p>
            <a:r>
              <a:rPr kumimoji="1" lang="en-US" altLang="ja-JP"/>
              <a:t>10th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4192F62-1396-4E4B-8CC2-7564B37C7B3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10151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C81DF6-B85D-404C-B120-8BF62469B37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6F72EB0-CD0B-41D0-825A-89DEE3C9D3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C0FD0A0-D258-41C2-B4C1-16568069C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17313A-B173-4CBF-9CE6-A71FBB766670}"/>
              </a:ext>
            </a:extLst>
          </p:cNvPr>
          <p:cNvSpPr>
            <a:spLocks noGrp="1"/>
          </p:cNvSpPr>
          <p:nvPr>
            <p:ph type="dt" sz="half" idx="10"/>
          </p:nvPr>
        </p:nvSpPr>
        <p:spPr/>
        <p:txBody>
          <a:bodyPr/>
          <a:lstStyle/>
          <a:p>
            <a:r>
              <a:rPr kumimoji="1" lang="en-US" altLang="ja-JP"/>
              <a:t>09/Feb/2021</a:t>
            </a:r>
            <a:endParaRPr kumimoji="1" lang="ja-JP" altLang="en-US"/>
          </a:p>
        </p:txBody>
      </p:sp>
      <p:sp>
        <p:nvSpPr>
          <p:cNvPr id="6" name="フッター プレースホルダー 5">
            <a:extLst>
              <a:ext uri="{FF2B5EF4-FFF2-40B4-BE49-F238E27FC236}">
                <a16:creationId xmlns:a16="http://schemas.microsoft.com/office/drawing/2014/main" id="{8419615C-C2E0-4CCC-8DE9-2831E4F5EF46}"/>
              </a:ext>
            </a:extLst>
          </p:cNvPr>
          <p:cNvSpPr>
            <a:spLocks noGrp="1"/>
          </p:cNvSpPr>
          <p:nvPr>
            <p:ph type="ftr" sz="quarter" idx="11"/>
          </p:nvPr>
        </p:nvSpPr>
        <p:spPr/>
        <p:txBody>
          <a:bodyPr/>
          <a:lstStyle/>
          <a:p>
            <a:r>
              <a:rPr kumimoji="1" lang="en-US" altLang="ja-JP"/>
              <a:t>10th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F4661E4-C3F6-42B5-92A3-E56AF4A4885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369851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jpe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B85EB80-4AC2-4E1A-AD5F-380B40D230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C049018-B9B2-4F2C-BD32-176825647E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441B4-5261-49E3-B440-75CF6BC10F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09/Feb/2021</a:t>
            </a:r>
            <a:endParaRPr kumimoji="1" lang="ja-JP" altLang="en-US"/>
          </a:p>
        </p:txBody>
      </p:sp>
      <p:sp>
        <p:nvSpPr>
          <p:cNvPr id="5" name="フッター プレースホルダー 4">
            <a:extLst>
              <a:ext uri="{FF2B5EF4-FFF2-40B4-BE49-F238E27FC236}">
                <a16:creationId xmlns:a16="http://schemas.microsoft.com/office/drawing/2014/main" id="{25EA0D07-D45B-4B06-8EA9-4BF07BD6B7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10th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E54F42D-9BC5-4823-AC0D-E330286C4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903504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914400" y="1371600"/>
            <a:ext cx="103632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508000" y="6400800"/>
            <a:ext cx="3251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altLang="ja-JP">
                <a:solidFill>
                  <a:srgbClr val="000000"/>
                </a:solidFill>
                <a:latin typeface="Arial"/>
                <a:ea typeface="Arial Unicode MS"/>
                <a:cs typeface="Arial Unicode MS"/>
              </a:rPr>
              <a:t>09/Feb/2021</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4165600" y="64008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a:latin typeface="Arial"/>
                <a:ea typeface="Arial Unicode MS"/>
                <a:cs typeface="Arial Unicode MS"/>
              </a:rPr>
              <a:t>10th meeting of SRF subgroup in IDT/WG2</a:t>
            </a:r>
          </a:p>
        </p:txBody>
      </p:sp>
      <p:sp>
        <p:nvSpPr>
          <p:cNvPr id="4101" name="Rectangle 5"/>
          <p:cNvSpPr>
            <a:spLocks noGrp="1" noChangeArrowheads="1"/>
          </p:cNvSpPr>
          <p:nvPr>
            <p:ph type="sldNum" sz="quarter" idx="4"/>
          </p:nvPr>
        </p:nvSpPr>
        <p:spPr bwMode="auto">
          <a:xfrm>
            <a:off x="8737600" y="64008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727200" y="76200"/>
            <a:ext cx="94488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pic>
        <p:nvPicPr>
          <p:cNvPr id="2057" name="Picture 9" descr="1024_greendot_divide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0" y="6248400"/>
            <a:ext cx="12192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Tree>
    <p:extLst>
      <p:ext uri="{BB962C8B-B14F-4D97-AF65-F5344CB8AC3E}">
        <p14:creationId xmlns:p14="http://schemas.microsoft.com/office/powerpoint/2010/main" val="819144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mailto:Peter.Sievers@cern.ch" TargetMode="External"/><Relationship Id="rId2" Type="http://schemas.openxmlformats.org/officeDocument/2006/relationships/hyperlink" Target="https://agenda.linearcollider.org/category/256/" TargetMode="External"/><Relationship Id="rId1" Type="http://schemas.openxmlformats.org/officeDocument/2006/relationships/slideLayout" Target="../slideLayouts/slideLayout1.xml"/><Relationship Id="rId4" Type="http://schemas.openxmlformats.org/officeDocument/2006/relationships/hyperlink" Target="mailto:ivan.podadera@ciemat.es"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tiff"/><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19.tiff"/><Relationship Id="rId5" Type="http://schemas.openxmlformats.org/officeDocument/2006/relationships/image" Target="../media/image18.tiff"/><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5" Type="http://schemas.openxmlformats.org/officeDocument/2006/relationships/image" Target="../media/image27.wmf"/><Relationship Id="rId4" Type="http://schemas.openxmlformats.org/officeDocument/2006/relationships/oleObject" Target="../embeddings/oleObject1.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41.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39.jpg"/></Relationships>
</file>

<file path=ppt/slides/_rels/slide4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4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087CAF-26F2-49C3-9A22-D896861C9BE7}"/>
              </a:ext>
            </a:extLst>
          </p:cNvPr>
          <p:cNvSpPr>
            <a:spLocks noGrp="1"/>
          </p:cNvSpPr>
          <p:nvPr>
            <p:ph type="ctrTitle"/>
          </p:nvPr>
        </p:nvSpPr>
        <p:spPr>
          <a:xfrm>
            <a:off x="0" y="10928"/>
            <a:ext cx="12192000" cy="1454384"/>
          </a:xfrm>
        </p:spPr>
        <p:txBody>
          <a:bodyPr anchor="ctr">
            <a:normAutofit/>
          </a:bodyPr>
          <a:lstStyle/>
          <a:p>
            <a:r>
              <a:rPr lang="en-US" altLang="ja-JP" sz="4800" dirty="0">
                <a:latin typeface="Times New Roman" panose="02020603050405020304" pitchFamily="18" charset="0"/>
                <a:cs typeface="Times New Roman" panose="02020603050405020304" pitchFamily="18" charset="0"/>
              </a:rPr>
              <a:t>10</a:t>
            </a:r>
            <a:r>
              <a:rPr lang="en-US" altLang="ja-JP" sz="4800" baseline="30000" dirty="0">
                <a:latin typeface="Times New Roman" panose="02020603050405020304" pitchFamily="18" charset="0"/>
                <a:cs typeface="Times New Roman" panose="02020603050405020304" pitchFamily="18" charset="0"/>
              </a:rPr>
              <a:t>th</a:t>
            </a:r>
            <a:r>
              <a:rPr lang="en-US" altLang="ja-JP" sz="4800" dirty="0">
                <a:latin typeface="Times New Roman" panose="02020603050405020304" pitchFamily="18" charset="0"/>
                <a:cs typeface="Times New Roman" panose="02020603050405020304" pitchFamily="18" charset="0"/>
              </a:rPr>
              <a:t> </a:t>
            </a:r>
            <a:r>
              <a:rPr kumimoji="1" lang="en-US" altLang="ja-JP" sz="4800" dirty="0">
                <a:latin typeface="Times New Roman" panose="02020603050405020304" pitchFamily="18" charset="0"/>
                <a:cs typeface="Times New Roman" panose="02020603050405020304" pitchFamily="18" charset="0"/>
              </a:rPr>
              <a:t>meeting of SRF subgroup in IDT/WG2</a:t>
            </a:r>
            <a:endParaRPr kumimoji="1" lang="ja-JP" altLang="en-US" sz="4800" dirty="0">
              <a:latin typeface="Times New Roman" panose="02020603050405020304" pitchFamily="18" charset="0"/>
              <a:cs typeface="Times New Roman" panose="02020603050405020304" pitchFamily="18" charset="0"/>
            </a:endParaRPr>
          </a:p>
        </p:txBody>
      </p:sp>
      <p:sp>
        <p:nvSpPr>
          <p:cNvPr id="3" name="字幕 2">
            <a:extLst>
              <a:ext uri="{FF2B5EF4-FFF2-40B4-BE49-F238E27FC236}">
                <a16:creationId xmlns:a16="http://schemas.microsoft.com/office/drawing/2014/main" id="{04F269A3-1B59-4633-AAFA-6F2F8A9E6115}"/>
              </a:ext>
            </a:extLst>
          </p:cNvPr>
          <p:cNvSpPr>
            <a:spLocks noGrp="1"/>
          </p:cNvSpPr>
          <p:nvPr>
            <p:ph type="subTitle" idx="1"/>
          </p:nvPr>
        </p:nvSpPr>
        <p:spPr>
          <a:xfrm>
            <a:off x="1391728" y="1465312"/>
            <a:ext cx="9408544" cy="2930944"/>
          </a:xfrm>
        </p:spPr>
        <p:txBody>
          <a:bodyPr anchor="ctr">
            <a:normAutofit/>
          </a:bodyPr>
          <a:lstStyle/>
          <a:p>
            <a:pPr marL="342900" indent="-342900" algn="l">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Announcement on LCWS2021</a:t>
            </a:r>
          </a:p>
          <a:p>
            <a:pPr marL="342900" indent="-342900" algn="l">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International review</a:t>
            </a:r>
          </a:p>
          <a:p>
            <a:pPr marL="342900" indent="-342900" algn="l">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Preparation progress for crab cavity workshop</a:t>
            </a:r>
          </a:p>
          <a:p>
            <a:pPr marL="342900" indent="-342900" algn="l">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Author list/Participating laboratory in technical preparation document</a:t>
            </a:r>
          </a:p>
          <a:p>
            <a:pPr marL="342900" indent="-342900" algn="l">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Progress report about high-pressure gas safety act for ILC</a:t>
            </a:r>
          </a:p>
          <a:p>
            <a:pPr marL="342900" indent="-342900" algn="l">
              <a:buFont typeface="Wingdings" panose="05000000000000000000" pitchFamily="2" charset="2"/>
              <a:buChar char="ü"/>
            </a:pPr>
            <a:r>
              <a:rPr kumimoji="1" lang="en-US" altLang="ja-JP" dirty="0">
                <a:latin typeface="Times New Roman" panose="02020603050405020304" pitchFamily="18" charset="0"/>
                <a:cs typeface="Times New Roman" panose="02020603050405020304" pitchFamily="18" charset="0"/>
              </a:rPr>
              <a:t>Others (if any)</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54E950F0-0B9A-473C-B995-03CB9CC392C2}"/>
              </a:ext>
            </a:extLst>
          </p:cNvPr>
          <p:cNvSpPr txBox="1"/>
          <p:nvPr/>
        </p:nvSpPr>
        <p:spPr>
          <a:xfrm>
            <a:off x="11242425" y="6262040"/>
            <a:ext cx="748923" cy="461665"/>
          </a:xfrm>
          <a:prstGeom prst="rect">
            <a:avLst/>
          </a:prstGeom>
          <a:noFill/>
        </p:spPr>
        <p:txBody>
          <a:bodyPr wrap="none" rtlCol="0" anchor="ctr">
            <a:spAutoFit/>
          </a:bodyPr>
          <a:lstStyle/>
          <a:p>
            <a:pPr algn="ctr"/>
            <a:r>
              <a:rPr kumimoji="1" lang="en-US" altLang="ja-JP" sz="2400" b="1" i="1" dirty="0">
                <a:solidFill>
                  <a:srgbClr val="009999"/>
                </a:solidFill>
                <a:latin typeface="Times New Roman" panose="02020603050405020304" pitchFamily="18" charset="0"/>
                <a:cs typeface="Times New Roman" panose="02020603050405020304" pitchFamily="18" charset="0"/>
              </a:rPr>
              <a:t>Kirk</a:t>
            </a:r>
            <a:endParaRPr kumimoji="1" lang="ja-JP" altLang="en-US" sz="2400" b="1" i="1" dirty="0">
              <a:solidFill>
                <a:srgbClr val="009999"/>
              </a:solidFill>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E0A74EA7-3A8A-4A38-B17E-7D995D7FACD1}"/>
              </a:ext>
            </a:extLst>
          </p:cNvPr>
          <p:cNvSpPr txBox="1"/>
          <p:nvPr/>
        </p:nvSpPr>
        <p:spPr>
          <a:xfrm>
            <a:off x="0" y="4855131"/>
            <a:ext cx="12192000" cy="523220"/>
          </a:xfrm>
          <a:prstGeom prst="rect">
            <a:avLst/>
          </a:prstGeom>
          <a:noFill/>
        </p:spPr>
        <p:txBody>
          <a:bodyPr wrap="square" rtlCol="0" anchor="ctr">
            <a:spAutoFit/>
          </a:bodyPr>
          <a:lstStyle/>
          <a:p>
            <a:r>
              <a:rPr kumimoji="1" lang="en-US" altLang="ja-JP" sz="1400" dirty="0">
                <a:latin typeface="Times New Roman" panose="02020603050405020304" pitchFamily="18" charset="0"/>
                <a:cs typeface="Times New Roman" panose="02020603050405020304" pitchFamily="18" charset="0"/>
              </a:rPr>
              <a:t>Attendees: A. Yamamoto, S. </a:t>
            </a:r>
            <a:r>
              <a:rPr kumimoji="1" lang="en-US" altLang="ja-JP" sz="1400" dirty="0" err="1">
                <a:latin typeface="Times New Roman" panose="02020603050405020304" pitchFamily="18" charset="0"/>
                <a:cs typeface="Times New Roman" panose="02020603050405020304" pitchFamily="18" charset="0"/>
              </a:rPr>
              <a:t>Michizono</a:t>
            </a:r>
            <a:r>
              <a:rPr kumimoji="1" lang="en-US" altLang="ja-JP" sz="1400" dirty="0">
                <a:latin typeface="Times New Roman" panose="02020603050405020304" pitchFamily="18" charset="0"/>
                <a:cs typeface="Times New Roman" panose="02020603050405020304" pitchFamily="18" charset="0"/>
              </a:rPr>
              <a:t>, H. </a:t>
            </a:r>
            <a:r>
              <a:rPr kumimoji="1" lang="en-US" altLang="ja-JP" sz="1400" dirty="0" err="1">
                <a:latin typeface="Times New Roman" panose="02020603050405020304" pitchFamily="18" charset="0"/>
                <a:cs typeface="Times New Roman" panose="02020603050405020304" pitchFamily="18" charset="0"/>
              </a:rPr>
              <a:t>Hayano</a:t>
            </a:r>
            <a:r>
              <a:rPr lang="en-US" altLang="ja-JP" sz="1400" dirty="0">
                <a:latin typeface="Times New Roman" panose="02020603050405020304" pitchFamily="18" charset="0"/>
                <a:cs typeface="Times New Roman" panose="02020603050405020304" pitchFamily="18" charset="0"/>
              </a:rPr>
              <a:t>, K. </a:t>
            </a:r>
            <a:r>
              <a:rPr lang="en-US" altLang="ja-JP" sz="1400" dirty="0" err="1">
                <a:latin typeface="Times New Roman" panose="02020603050405020304" pitchFamily="18" charset="0"/>
                <a:cs typeface="Times New Roman" panose="02020603050405020304" pitchFamily="18" charset="0"/>
              </a:rPr>
              <a:t>Umemori</a:t>
            </a:r>
            <a:r>
              <a:rPr lang="en-US" altLang="ja-JP" sz="1400" dirty="0">
                <a:latin typeface="Times New Roman" panose="02020603050405020304" pitchFamily="18" charset="0"/>
                <a:cs typeface="Times New Roman" panose="02020603050405020304" pitchFamily="18" charset="0"/>
              </a:rPr>
              <a:t>, N.C. </a:t>
            </a:r>
            <a:r>
              <a:rPr lang="en-US" altLang="ja-JP" sz="1400" dirty="0" err="1">
                <a:latin typeface="Times New Roman" panose="02020603050405020304" pitchFamily="18" charset="0"/>
                <a:cs typeface="Times New Roman" panose="02020603050405020304" pitchFamily="18" charset="0"/>
              </a:rPr>
              <a:t>Lasheras</a:t>
            </a:r>
            <a:r>
              <a:rPr lang="en-US" altLang="ja-JP" sz="1400" dirty="0">
                <a:latin typeface="Times New Roman" panose="02020603050405020304" pitchFamily="18" charset="0"/>
                <a:cs typeface="Times New Roman" panose="02020603050405020304" pitchFamily="18" charset="0"/>
              </a:rPr>
              <a:t>, S. Posen, S. </a:t>
            </a:r>
            <a:r>
              <a:rPr lang="en-US" altLang="ja-JP" sz="1400" dirty="0" err="1">
                <a:latin typeface="Times New Roman" panose="02020603050405020304" pitchFamily="18" charset="0"/>
                <a:cs typeface="Times New Roman" panose="02020603050405020304" pitchFamily="18" charset="0"/>
              </a:rPr>
              <a:t>Belomestnykh</a:t>
            </a:r>
            <a:r>
              <a:rPr lang="en-US" altLang="ja-JP" sz="1400" dirty="0">
                <a:latin typeface="Times New Roman" panose="02020603050405020304" pitchFamily="18" charset="0"/>
                <a:cs typeface="Times New Roman" panose="02020603050405020304" pitchFamily="18" charset="0"/>
              </a:rPr>
              <a:t>, R. </a:t>
            </a:r>
            <a:r>
              <a:rPr lang="en-US" altLang="ja-JP" sz="1400" dirty="0" err="1">
                <a:latin typeface="Times New Roman" panose="02020603050405020304" pitchFamily="18" charset="0"/>
                <a:cs typeface="Times New Roman" panose="02020603050405020304" pitchFamily="18" charset="0"/>
              </a:rPr>
              <a:t>Rimmer</a:t>
            </a:r>
            <a:r>
              <a:rPr lang="en-US" altLang="ja-JP" sz="1400" dirty="0">
                <a:latin typeface="Times New Roman" panose="02020603050405020304" pitchFamily="18" charset="0"/>
                <a:cs typeface="Times New Roman" panose="02020603050405020304" pitchFamily="18" charset="0"/>
              </a:rPr>
              <a:t>, R. </a:t>
            </a:r>
            <a:r>
              <a:rPr lang="en-US" altLang="ja-JP" sz="1400" dirty="0" err="1">
                <a:latin typeface="Times New Roman" panose="02020603050405020304" pitchFamily="18" charset="0"/>
                <a:cs typeface="Times New Roman" panose="02020603050405020304" pitchFamily="18" charset="0"/>
              </a:rPr>
              <a:t>Geng</a:t>
            </a:r>
            <a:r>
              <a:rPr lang="en-US" altLang="ja-JP" sz="1400" dirty="0">
                <a:latin typeface="Times New Roman" panose="02020603050405020304" pitchFamily="18" charset="0"/>
                <a:cs typeface="Times New Roman" panose="02020603050405020304" pitchFamily="18" charset="0"/>
              </a:rPr>
              <a:t>, E. </a:t>
            </a:r>
            <a:r>
              <a:rPr lang="en-US" altLang="ja-JP" sz="1400" dirty="0" err="1">
                <a:latin typeface="Times New Roman" panose="02020603050405020304" pitchFamily="18" charset="0"/>
                <a:cs typeface="Times New Roman" panose="02020603050405020304" pitchFamily="18" charset="0"/>
              </a:rPr>
              <a:t>Cenni</a:t>
            </a:r>
            <a:r>
              <a:rPr lang="en-US" altLang="ja-JP" sz="1400" dirty="0">
                <a:latin typeface="Times New Roman" panose="02020603050405020304" pitchFamily="18" charset="0"/>
                <a:cs typeface="Times New Roman" panose="02020603050405020304" pitchFamily="18" charset="0"/>
              </a:rPr>
              <a:t>, L. Monaco,</a:t>
            </a:r>
            <a:r>
              <a:rPr lang="ja-JP" altLang="en-US" sz="1400" dirty="0">
                <a:latin typeface="Times New Roman" panose="02020603050405020304" pitchFamily="18" charset="0"/>
                <a:cs typeface="Times New Roman" panose="02020603050405020304" pitchFamily="18" charset="0"/>
              </a:rPr>
              <a:t> </a:t>
            </a:r>
            <a:r>
              <a:rPr lang="en-US" altLang="ja-JP" sz="1400" dirty="0">
                <a:latin typeface="Times New Roman" panose="02020603050405020304" pitchFamily="18" charset="0"/>
                <a:cs typeface="Times New Roman" panose="02020603050405020304" pitchFamily="18" charset="0"/>
              </a:rPr>
              <a:t>A. Lankford,</a:t>
            </a:r>
          </a:p>
          <a:p>
            <a:r>
              <a:rPr lang="en-US" altLang="ja-JP" sz="1400" dirty="0">
                <a:latin typeface="Times New Roman" panose="02020603050405020304" pitchFamily="18" charset="0"/>
                <a:cs typeface="Times New Roman" panose="02020603050405020304" pitchFamily="18" charset="0"/>
              </a:rPr>
              <a:t>                  P. McIntosh, S. </a:t>
            </a:r>
            <a:r>
              <a:rPr lang="en-US" altLang="ja-JP" sz="1400" dirty="0" err="1">
                <a:latin typeface="Times New Roman" panose="02020603050405020304" pitchFamily="18" charset="0"/>
                <a:cs typeface="Times New Roman" panose="02020603050405020304" pitchFamily="18" charset="0"/>
              </a:rPr>
              <a:t>Stapnes</a:t>
            </a:r>
            <a:r>
              <a:rPr lang="en-US" altLang="ja-JP" sz="1400" dirty="0">
                <a:latin typeface="Times New Roman" panose="02020603050405020304" pitchFamily="18" charset="0"/>
                <a:cs typeface="Times New Roman" panose="02020603050405020304" pitchFamily="18" charset="0"/>
              </a:rPr>
              <a:t>, L.G. </a:t>
            </a:r>
            <a:r>
              <a:rPr lang="en-US" altLang="ja-JP" sz="1400" dirty="0" err="1">
                <a:latin typeface="Times New Roman" panose="02020603050405020304" pitchFamily="18" charset="0"/>
                <a:cs typeface="Times New Roman" panose="02020603050405020304" pitchFamily="18" charset="0"/>
              </a:rPr>
              <a:t>Tabares</a:t>
            </a:r>
            <a:r>
              <a:rPr lang="en-US" altLang="ja-JP" sz="1400" dirty="0">
                <a:latin typeface="Times New Roman" panose="02020603050405020304" pitchFamily="18" charset="0"/>
                <a:cs typeface="Times New Roman" panose="02020603050405020304" pitchFamily="18" charset="0"/>
              </a:rPr>
              <a:t>, M. Ross, Kirk</a:t>
            </a:r>
            <a:endParaRPr kumimoji="1" lang="ja-JP" altLang="en-US" sz="1400" dirty="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516FED57-BBCB-4054-9524-7C1A0ED17219}"/>
              </a:ext>
            </a:extLst>
          </p:cNvPr>
          <p:cNvSpPr txBox="1"/>
          <p:nvPr/>
        </p:nvSpPr>
        <p:spPr>
          <a:xfrm>
            <a:off x="3870518" y="5754208"/>
            <a:ext cx="4450962" cy="369332"/>
          </a:xfrm>
          <a:prstGeom prst="rect">
            <a:avLst/>
          </a:prstGeom>
          <a:noFill/>
        </p:spPr>
        <p:txBody>
          <a:bodyPr wrap="none" rtlCol="0" anchor="ctr">
            <a:spAutoFit/>
          </a:bodyPr>
          <a:lstStyle/>
          <a:p>
            <a:r>
              <a:rPr kumimoji="1" lang="en-US" altLang="ja-JP" dirty="0">
                <a:latin typeface="Times New Roman" panose="02020603050405020304" pitchFamily="18" charset="0"/>
                <a:cs typeface="Times New Roman" panose="02020603050405020304" pitchFamily="18" charset="0"/>
              </a:rPr>
              <a:t>https://agenda.linearcollider.org/category/256/</a:t>
            </a:r>
          </a:p>
        </p:txBody>
      </p:sp>
      <p:sp>
        <p:nvSpPr>
          <p:cNvPr id="10" name="吹き出し: 角を丸めた四角形 9">
            <a:extLst>
              <a:ext uri="{FF2B5EF4-FFF2-40B4-BE49-F238E27FC236}">
                <a16:creationId xmlns:a16="http://schemas.microsoft.com/office/drawing/2014/main" id="{5157B301-27F3-40E5-9429-A79B05567431}"/>
              </a:ext>
            </a:extLst>
          </p:cNvPr>
          <p:cNvSpPr/>
          <p:nvPr/>
        </p:nvSpPr>
        <p:spPr>
          <a:xfrm>
            <a:off x="7771949" y="6310272"/>
            <a:ext cx="3353702" cy="279275"/>
          </a:xfrm>
          <a:prstGeom prst="wedgeRoundRectCallout">
            <a:avLst>
              <a:gd name="adj1" fmla="val -40769"/>
              <a:gd name="adj2" fmla="val -116358"/>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rgbClr val="FF0000"/>
                </a:solidFill>
                <a:latin typeface="Times New Roman" panose="02020603050405020304" pitchFamily="18" charset="0"/>
                <a:cs typeface="Times New Roman" panose="02020603050405020304" pitchFamily="18" charset="0"/>
              </a:rPr>
              <a:t>You can download 4</a:t>
            </a:r>
            <a:r>
              <a:rPr kumimoji="1" lang="en-US" altLang="ja-JP" sz="1400" baseline="30000" dirty="0">
                <a:solidFill>
                  <a:srgbClr val="FF0000"/>
                </a:solidFill>
                <a:latin typeface="Times New Roman" panose="02020603050405020304" pitchFamily="18" charset="0"/>
                <a:cs typeface="Times New Roman" panose="02020603050405020304" pitchFamily="18" charset="0"/>
              </a:rPr>
              <a:t>th</a:t>
            </a:r>
            <a:r>
              <a:rPr kumimoji="1" lang="en-US" altLang="ja-JP" sz="1400" dirty="0">
                <a:solidFill>
                  <a:srgbClr val="FF0000"/>
                </a:solidFill>
                <a:latin typeface="Times New Roman" panose="02020603050405020304" pitchFamily="18" charset="0"/>
                <a:cs typeface="Times New Roman" panose="02020603050405020304" pitchFamily="18" charset="0"/>
              </a:rPr>
              <a:t> version of </a:t>
            </a:r>
            <a:r>
              <a:rPr lang="en-US" altLang="ja-JP" sz="1400" dirty="0">
                <a:solidFill>
                  <a:srgbClr val="FF0000"/>
                </a:solidFill>
                <a:latin typeface="Times New Roman" panose="02020603050405020304" pitchFamily="18" charset="0"/>
                <a:cs typeface="Times New Roman" panose="02020603050405020304" pitchFamily="18" charset="0"/>
              </a:rPr>
              <a:t>the </a:t>
            </a:r>
            <a:r>
              <a:rPr kumimoji="1" lang="en-US" altLang="ja-JP" sz="1400" dirty="0">
                <a:solidFill>
                  <a:srgbClr val="FF0000"/>
                </a:solidFill>
                <a:latin typeface="Times New Roman" panose="02020603050405020304" pitchFamily="18" charset="0"/>
                <a:cs typeface="Times New Roman" panose="02020603050405020304" pitchFamily="18" charset="0"/>
              </a:rPr>
              <a:t>draft</a:t>
            </a:r>
            <a:endParaRPr kumimoji="1" lang="ja-JP" altLang="en-US" sz="1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8572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401205"/>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chair person is Dr. Tor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Raubenheimer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at SLAC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presenters were fixed in this meeting, because we don’t have enough time to prepare for the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Peter will present WP-3 including the proposals from the other institutes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Dates not fixed yet, but at the end of Feb. or early Mar. (under progress)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Each presentation has 30 min including questions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What is the criteria for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will explain again at the introduction of the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SLAC/BNL/LBNL will join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Anyone will be assigned as a coordinator, or co-organizers after this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Focus on technical issues, not decisions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Final circular including the zoom link will be delivered soon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Version 4 was released just before this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Authors and participating laboratories list were checked by the SRF subgroup members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explained the recent progress about HPG safety act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SRF applications were presented, IFMIF, RILAC, LCLS-II, HL-LHC 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Communication with QST, CERN, FNAL, JLAB, SLAC has been done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@10</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0706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References</a:t>
            </a:r>
            <a:endParaRPr kumimoji="1" lang="ja-JP" altLang="en-US" sz="44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65DEF121-896A-4547-A17B-DFF5671D4412}"/>
              </a:ext>
            </a:extLst>
          </p:cNvPr>
          <p:cNvSpPr txBox="1"/>
          <p:nvPr/>
        </p:nvSpPr>
        <p:spPr>
          <a:xfrm>
            <a:off x="2192816" y="673792"/>
            <a:ext cx="7806368" cy="6001643"/>
          </a:xfrm>
          <a:prstGeom prst="rect">
            <a:avLst/>
          </a:prstGeom>
          <a:noFill/>
        </p:spPr>
        <p:txBody>
          <a:bodyPr wrap="none" rtlCol="0">
            <a:spAutoFit/>
          </a:bodyPr>
          <a:lstStyle/>
          <a:p>
            <a:pPr marL="342900" indent="-342900">
              <a:buFont typeface="Wingdings" panose="05000000000000000000" pitchFamily="2" charset="2"/>
              <a:buChar char="l"/>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KEK homepage</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https://www2.kek.jp/ilc/en/</a:t>
            </a:r>
          </a:p>
          <a:p>
            <a:pPr marL="342900" indent="-342900">
              <a:buFont typeface="Wingdings" panose="05000000000000000000" pitchFamily="2" charset="2"/>
              <a:buChar char="l"/>
            </a:pPr>
            <a:endParaRPr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Technical Design Report</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https://ilchome.web.cern.ch/publications/ilc-technical-design-report</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800100" lvl="1" indent="-342900">
              <a:buFont typeface="Wingdings" panose="05000000000000000000" pitchFamily="2" charset="2"/>
              <a:buChar char="l"/>
            </a:pPr>
            <a:endParaRPr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Progress Report 2015</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342900" indent="-342900">
              <a:buFont typeface="Wingdings" panose="05000000000000000000" pitchFamily="2" charset="2"/>
              <a:buChar char="l"/>
            </a:pP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 A Global Project </a:t>
            </a:r>
          </a:p>
          <a:p>
            <a:pPr marL="800100" lvl="1"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Submitted to European Particle Physics Strategy Update, 2020.</a:t>
            </a:r>
          </a:p>
          <a:p>
            <a:pPr marL="800100" lvl="1"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https://</a:t>
            </a:r>
            <a:r>
              <a:rPr kumimoji="1" lang="en-US" altLang="ja-JP" sz="2000" dirty="0" err="1">
                <a:latin typeface="Times New Roman" panose="02020603050405020304" pitchFamily="18" charset="0"/>
                <a:ea typeface="Meiryo UI" panose="020B0604030504040204" pitchFamily="50" charset="-128"/>
                <a:cs typeface="Times New Roman" panose="02020603050405020304" pitchFamily="18" charset="0"/>
              </a:rPr>
              <a:t>indico.cern.ch</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/event/765096/contributions/3295702/</a:t>
            </a:r>
          </a:p>
          <a:p>
            <a:pPr marL="800100" lvl="1" indent="-342900">
              <a:buFont typeface="Wingdings" panose="05000000000000000000" pitchFamily="2" charset="2"/>
              <a:buChar char="l"/>
            </a:pP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ILC Action Plan</a:t>
            </a:r>
          </a:p>
          <a:p>
            <a:pPr marL="800100" lvl="1" indent="-342900">
              <a:buFont typeface="Wingdings" panose="05000000000000000000" pitchFamily="2" charset="2"/>
              <a:buChar char="l"/>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https://www.kek.jp/ja/newsroom/2016/01/06/1400/</a:t>
            </a:r>
          </a:p>
          <a:p>
            <a:pPr marL="800100" lvl="1" indent="-342900">
              <a:buFont typeface="Wingdings" panose="05000000000000000000" pitchFamily="2" charset="2"/>
              <a:buChar char="l"/>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https://www.kek.jp/ja/newsroom/2018/04/24/1200/</a:t>
            </a:r>
          </a:p>
          <a:p>
            <a:pPr marL="342900" indent="-342900">
              <a:buFont typeface="Wingdings" panose="05000000000000000000" pitchFamily="2" charset="2"/>
              <a:buChar char="l"/>
            </a:pP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p>
          <a:p>
            <a:pPr marL="800100" lvl="1" indent="-342900">
              <a:buFont typeface="Wingdings" panose="05000000000000000000" pitchFamily="2" charset="2"/>
              <a:buChar char="l"/>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https://www.kek.jp/ja/newsroom/attic/20191001_%20ILC%20Project.pdf</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723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21169"/>
            <a:ext cx="12191999" cy="1015663"/>
          </a:xfrm>
          <a:prstGeom prst="rect">
            <a:avLst/>
          </a:prstGeom>
          <a:noFill/>
        </p:spPr>
        <p:txBody>
          <a:bodyPr wrap="square" rtlCol="0" anchor="ctr">
            <a:spAutoFit/>
          </a:bodyPr>
          <a:lstStyle/>
          <a:p>
            <a:pPr algn="ctr"/>
            <a:r>
              <a:rPr kumimoji="1" lang="en-US" altLang="ja-JP" sz="6000" dirty="0">
                <a:latin typeface="Times New Roman" panose="02020603050405020304" pitchFamily="18" charset="0"/>
                <a:cs typeface="Times New Roman" panose="02020603050405020304" pitchFamily="18" charset="0"/>
              </a:rPr>
              <a:t>Backup slides including old slides</a:t>
            </a:r>
            <a:endParaRPr kumimoji="1" lang="ja-JP" altLang="en-US" sz="6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355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Minor changes in task list for technical preparation</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4196676"/>
            <a:ext cx="5378187"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(“Global CM transfer”)</a:t>
            </a:r>
          </a:p>
        </p:txBody>
      </p:sp>
      <p:sp>
        <p:nvSpPr>
          <p:cNvPr id="3" name="テキスト ボックス 2">
            <a:extLst>
              <a:ext uri="{FF2B5EF4-FFF2-40B4-BE49-F238E27FC236}">
                <a16:creationId xmlns:a16="http://schemas.microsoft.com/office/drawing/2014/main" id="{020F8907-26C6-49AD-8AC1-705622FE95C3}"/>
              </a:ext>
            </a:extLst>
          </p:cNvPr>
          <p:cNvSpPr txBox="1"/>
          <p:nvPr/>
        </p:nvSpPr>
        <p:spPr>
          <a:xfrm>
            <a:off x="6539888" y="3754403"/>
            <a:ext cx="5652112" cy="163121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Industrial-production Readiness</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and Performance assurance</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Bunch compressor and others (not only SRF)</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Engineering design report</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7" name="矢印: 右 6">
            <a:extLst>
              <a:ext uri="{FF2B5EF4-FFF2-40B4-BE49-F238E27FC236}">
                <a16:creationId xmlns:a16="http://schemas.microsoft.com/office/drawing/2014/main" id="{EE2038A2-F9F2-4970-9376-429FE5C3DCDC}"/>
              </a:ext>
            </a:extLst>
          </p:cNvPr>
          <p:cNvSpPr/>
          <p:nvPr/>
        </p:nvSpPr>
        <p:spPr>
          <a:xfrm>
            <a:off x="5512659" y="419667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C22DAC4F-F6B0-4156-BCE4-5F23F7410DD8}"/>
              </a:ext>
            </a:extLst>
          </p:cNvPr>
          <p:cNvSpPr txBox="1"/>
          <p:nvPr/>
        </p:nvSpPr>
        <p:spPr>
          <a:xfrm>
            <a:off x="6768724" y="5500724"/>
            <a:ext cx="4653838"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※Hub-lab. Infrastructure added in CM and crab</a:t>
            </a:r>
            <a:endParaRPr kumimoji="1" lang="ja-JP" altLang="en-US"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2374B082-2BC4-4641-9060-A69EDBB25750}"/>
              </a:ext>
            </a:extLst>
          </p:cNvPr>
          <p:cNvSpPr txBox="1"/>
          <p:nvPr/>
        </p:nvSpPr>
        <p:spPr>
          <a:xfrm>
            <a:off x="2276960" y="1675211"/>
            <a:ext cx="824265"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SRF</a:t>
            </a:r>
            <a:endParaRPr kumimoji="1" lang="ja-JP" altLang="en-US" sz="2800" dirty="0">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AF81A9EA-2E6C-4093-9587-0597F3A398F0}"/>
              </a:ext>
            </a:extLst>
          </p:cNvPr>
          <p:cNvSpPr txBox="1"/>
          <p:nvPr/>
        </p:nvSpPr>
        <p:spPr>
          <a:xfrm>
            <a:off x="7558950" y="1675211"/>
            <a:ext cx="3063659"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Main </a:t>
            </a:r>
            <a:r>
              <a:rPr kumimoji="1" lang="en-US" altLang="ja-JP" sz="2800" dirty="0" err="1">
                <a:latin typeface="Times New Roman" panose="02020603050405020304" pitchFamily="18" charset="0"/>
                <a:cs typeface="Times New Roman" panose="02020603050405020304" pitchFamily="18" charset="0"/>
              </a:rPr>
              <a:t>linac</a:t>
            </a:r>
            <a:r>
              <a:rPr kumimoji="1" lang="en-US" altLang="ja-JP" sz="2800" dirty="0">
                <a:latin typeface="Times New Roman" panose="02020603050405020304" pitchFamily="18" charset="0"/>
                <a:cs typeface="Times New Roman" panose="02020603050405020304" pitchFamily="18" charset="0"/>
              </a:rPr>
              <a:t> and SRF</a:t>
            </a:r>
            <a:endParaRPr kumimoji="1" lang="ja-JP" altLang="en-US" sz="2800" dirty="0">
              <a:latin typeface="Times New Roman" panose="02020603050405020304" pitchFamily="18" charset="0"/>
              <a:cs typeface="Times New Roman" panose="02020603050405020304" pitchFamily="18" charset="0"/>
            </a:endParaRPr>
          </a:p>
        </p:txBody>
      </p:sp>
      <p:sp>
        <p:nvSpPr>
          <p:cNvPr id="16" name="矢印: 右 15">
            <a:extLst>
              <a:ext uri="{FF2B5EF4-FFF2-40B4-BE49-F238E27FC236}">
                <a16:creationId xmlns:a16="http://schemas.microsoft.com/office/drawing/2014/main" id="{BA86815B-8497-4447-9E25-E3C0876B34D1}"/>
              </a:ext>
            </a:extLst>
          </p:cNvPr>
          <p:cNvSpPr/>
          <p:nvPr/>
        </p:nvSpPr>
        <p:spPr>
          <a:xfrm>
            <a:off x="5512659" y="156348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C7770EE8-B9AD-4A92-B17E-11451269B8D5}"/>
              </a:ext>
            </a:extLst>
          </p:cNvPr>
          <p:cNvSpPr txBox="1"/>
          <p:nvPr/>
        </p:nvSpPr>
        <p:spPr>
          <a:xfrm>
            <a:off x="8199028" y="2392514"/>
            <a:ext cx="1783502"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Based on TDR</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46132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Reconfirmation of cost unit in ILC</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4239" y="2258442"/>
            <a:ext cx="6381123" cy="3635461"/>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489337" y="1084520"/>
            <a:ext cx="7704353" cy="707886"/>
          </a:xfrm>
          <a:prstGeom prst="rect">
            <a:avLst/>
          </a:prstGeom>
          <a:noFill/>
        </p:spPr>
        <p:txBody>
          <a:bodyPr wrap="none" rtlCol="0">
            <a:spAutoFit/>
          </a:bodyPr>
          <a:lstStyle/>
          <a:p>
            <a:pPr marL="285750" indent="-285750">
              <a:buFont typeface="Wingdings" panose="05000000000000000000" pitchFamily="2" charset="2"/>
              <a:buChar char="Ø"/>
            </a:pPr>
            <a:r>
              <a:rPr kumimoji="1" lang="en-US" altLang="ja-JP" sz="2000" b="1" dirty="0">
                <a:solidFill>
                  <a:srgbClr val="FF0000"/>
                </a:solidFill>
                <a:latin typeface="Times New Roman" panose="02020603050405020304" pitchFamily="18" charset="0"/>
                <a:cs typeface="Times New Roman" panose="02020603050405020304" pitchFamily="18" charset="0"/>
              </a:rPr>
              <a:t>ILCU</a:t>
            </a:r>
            <a:r>
              <a:rPr kumimoji="1" lang="en-US" altLang="ja-JP" sz="2000" dirty="0">
                <a:latin typeface="Times New Roman" panose="02020603050405020304" pitchFamily="18" charset="0"/>
                <a:cs typeface="Times New Roman" panose="02020603050405020304" pitchFamily="18" charset="0"/>
              </a:rPr>
              <a:t> (ILC unit) has been used as the cost unit for ILC since GDE era</a:t>
            </a:r>
          </a:p>
          <a:p>
            <a:pPr marL="285750" indent="-285750">
              <a:buFont typeface="Wingdings" panose="05000000000000000000" pitchFamily="2" charset="2"/>
              <a:buChar char="Ø"/>
            </a:pPr>
            <a:r>
              <a:rPr lang="en-US" altLang="ja-JP" sz="2000" dirty="0">
                <a:latin typeface="Times New Roman" panose="02020603050405020304" pitchFamily="18" charset="0"/>
                <a:cs typeface="Times New Roman" panose="02020603050405020304" pitchFamily="18" charset="0"/>
              </a:rPr>
              <a:t>Based on US dollars as of January 2012 (1 ILCU = $1)</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3352516" y="4076172"/>
            <a:ext cx="2077941" cy="523220"/>
          </a:xfrm>
          <a:prstGeom prst="rect">
            <a:avLst/>
          </a:prstGeom>
          <a:noFill/>
          <a:ln w="19050">
            <a:solidFill>
              <a:schemeClr val="tx1"/>
            </a:solidFill>
          </a:ln>
        </p:spPr>
        <p:txBody>
          <a:bodyPr wrap="none" rtlCol="0" anchor="ctr">
            <a:spAutoFit/>
          </a:bodyPr>
          <a:lstStyle/>
          <a:p>
            <a:pPr algn="ctr"/>
            <a:r>
              <a:rPr lang="en-US" altLang="ja-JP" sz="2800" dirty="0">
                <a:latin typeface="Times New Roman" panose="02020603050405020304" pitchFamily="18" charset="0"/>
                <a:cs typeface="Times New Roman" panose="02020603050405020304" pitchFamily="18" charset="0"/>
              </a:rPr>
              <a:t>TDR Vol.3 II</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4554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FTE-</a:t>
            </a:r>
            <a:r>
              <a:rPr lang="en-US" altLang="ja-JP" sz="4400" dirty="0" err="1">
                <a:latin typeface="Times New Roman" panose="02020603050405020304" pitchFamily="18" charset="0"/>
                <a:cs typeface="Times New Roman" panose="02020603050405020304" pitchFamily="18" charset="0"/>
              </a:rPr>
              <a:t>yr</a:t>
            </a:r>
            <a:r>
              <a:rPr lang="en-US" altLang="ja-JP" sz="4400" dirty="0">
                <a:latin typeface="Times New Roman" panose="02020603050405020304" pitchFamily="18" charset="0"/>
                <a:cs typeface="Times New Roman" panose="02020603050405020304" pitchFamily="18" charset="0"/>
              </a:rPr>
              <a:t> estimated in ILC Action Plan 2016</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284239" y="2457805"/>
            <a:ext cx="6381123" cy="3236735"/>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3400917" y="1126408"/>
            <a:ext cx="5045099"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ML and SCRF has 224 (Japan) and 74 (abroad)</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936117" y="3906838"/>
            <a:ext cx="4173964"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KEK ILC Action Plan 2016</a:t>
            </a:r>
            <a:endParaRPr kumimoji="1" lang="ja-JP" altLang="en-US" sz="28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F96819AA-2DF4-471C-B275-C12F4FCB63D7}"/>
              </a:ext>
            </a:extLst>
          </p:cNvPr>
          <p:cNvSpPr/>
          <p:nvPr/>
        </p:nvSpPr>
        <p:spPr>
          <a:xfrm>
            <a:off x="6157321" y="4496251"/>
            <a:ext cx="5416060" cy="28135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744689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16</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34" name="表 33">
            <a:extLst>
              <a:ext uri="{FF2B5EF4-FFF2-40B4-BE49-F238E27FC236}">
                <a16:creationId xmlns:a16="http://schemas.microsoft.com/office/drawing/2014/main" id="{45E59797-CE70-444A-91DF-F9FAC726ED96}"/>
              </a:ext>
            </a:extLst>
          </p:cNvPr>
          <p:cNvGraphicFramePr>
            <a:graphicFrameLocks noGrp="1"/>
          </p:cNvGraphicFramePr>
          <p:nvPr/>
        </p:nvGraphicFramePr>
        <p:xfrm>
          <a:off x="8827287" y="4036624"/>
          <a:ext cx="2944521" cy="668655"/>
        </p:xfrm>
        <a:graphic>
          <a:graphicData uri="http://schemas.openxmlformats.org/drawingml/2006/table">
            <a:tbl>
              <a:tblPr bandRow="1"/>
              <a:tblGrid>
                <a:gridCol w="1958374">
                  <a:extLst>
                    <a:ext uri="{9D8B030D-6E8A-4147-A177-3AD203B41FA5}">
                      <a16:colId xmlns:a16="http://schemas.microsoft.com/office/drawing/2014/main" val="2062496183"/>
                    </a:ext>
                  </a:extLst>
                </a:gridCol>
                <a:gridCol w="986147">
                  <a:extLst>
                    <a:ext uri="{9D8B030D-6E8A-4147-A177-3AD203B41FA5}">
                      <a16:colId xmlns:a16="http://schemas.microsoft.com/office/drawing/2014/main" val="4110655086"/>
                    </a:ext>
                  </a:extLst>
                </a:gridCol>
              </a:tblGrid>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Nobuhiro Terunuma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John Andrew Osborne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Tomoyuki </a:t>
                      </a:r>
                      <a:r>
                        <a:rPr lang="en-US" sz="1400" b="0" i="0"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Sanuki</a:t>
                      </a: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U. Tohoku</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bl>
          </a:graphicData>
        </a:graphic>
      </p:graphicFrame>
      <p:sp>
        <p:nvSpPr>
          <p:cNvPr id="35" name="テキスト ボックス 34">
            <a:extLst>
              <a:ext uri="{FF2B5EF4-FFF2-40B4-BE49-F238E27FC236}">
                <a16:creationId xmlns:a16="http://schemas.microsoft.com/office/drawing/2014/main" id="{EB14A7A9-6C54-456C-A2C6-019D2A7F9E02}"/>
              </a:ext>
            </a:extLst>
          </p:cNvPr>
          <p:cNvSpPr txBox="1"/>
          <p:nvPr/>
        </p:nvSpPr>
        <p:spPr>
          <a:xfrm>
            <a:off x="1012807" y="2369908"/>
            <a:ext cx="486030"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SRF</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6" name="テキスト ボックス 35">
            <a:extLst>
              <a:ext uri="{FF2B5EF4-FFF2-40B4-BE49-F238E27FC236}">
                <a16:creationId xmlns:a16="http://schemas.microsoft.com/office/drawing/2014/main" id="{C203FBA6-725F-42BB-A0E0-5CC1AFDB8BBF}"/>
              </a:ext>
            </a:extLst>
          </p:cNvPr>
          <p:cNvSpPr txBox="1"/>
          <p:nvPr/>
        </p:nvSpPr>
        <p:spPr>
          <a:xfrm>
            <a:off x="3217575" y="2381592"/>
            <a:ext cx="1418978"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DR/BDS/Dump</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7" name="テキスト ボックス 36">
            <a:extLst>
              <a:ext uri="{FF2B5EF4-FFF2-40B4-BE49-F238E27FC236}">
                <a16:creationId xmlns:a16="http://schemas.microsoft.com/office/drawing/2014/main" id="{67000971-7EFF-43F4-82C9-8F37505E3D15}"/>
              </a:ext>
            </a:extLst>
          </p:cNvPr>
          <p:cNvSpPr txBox="1"/>
          <p:nvPr/>
        </p:nvSpPr>
        <p:spPr>
          <a:xfrm>
            <a:off x="6204407" y="3376954"/>
            <a:ext cx="834074"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Sources</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8" name="テキスト ボックス 37">
            <a:extLst>
              <a:ext uri="{FF2B5EF4-FFF2-40B4-BE49-F238E27FC236}">
                <a16:creationId xmlns:a16="http://schemas.microsoft.com/office/drawing/2014/main" id="{B6FF7D7F-0559-435F-9341-B4BCA3F76557}"/>
              </a:ext>
            </a:extLst>
          </p:cNvPr>
          <p:cNvSpPr txBox="1"/>
          <p:nvPr/>
        </p:nvSpPr>
        <p:spPr>
          <a:xfrm>
            <a:off x="9519526" y="3625933"/>
            <a:ext cx="1560042"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Civil engineering</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9" name="テキスト ボックス 38">
            <a:extLst>
              <a:ext uri="{FF2B5EF4-FFF2-40B4-BE49-F238E27FC236}">
                <a16:creationId xmlns:a16="http://schemas.microsoft.com/office/drawing/2014/main" id="{5CBFA52A-4A90-45D6-956D-80B15CF9779C}"/>
              </a:ext>
            </a:extLst>
          </p:cNvPr>
          <p:cNvSpPr txBox="1"/>
          <p:nvPr/>
        </p:nvSpPr>
        <p:spPr>
          <a:xfrm>
            <a:off x="1800948" y="1011470"/>
            <a:ext cx="2621230" cy="923330"/>
          </a:xfrm>
          <a:prstGeom prst="rect">
            <a:avLst/>
          </a:prstGeom>
          <a:solidFill>
            <a:srgbClr val="FFFF00"/>
          </a:solidFill>
        </p:spPr>
        <p:txBody>
          <a:bodyPr wrap="none" rtlCol="0">
            <a:spAutoFit/>
          </a:bodyPr>
          <a:lstStyle/>
          <a:p>
            <a:pPr algn="ctr" defTabSz="457200"/>
            <a:r>
              <a:rPr lang="en-US" altLang="ja-JP" dirty="0">
                <a:solidFill>
                  <a:prstClr val="black"/>
                </a:solidFill>
                <a:latin typeface="Calibri" panose="020F0502020204030204"/>
              </a:rPr>
              <a:t>IDT</a:t>
            </a:r>
            <a:r>
              <a:rPr lang="ja-JP" altLang="en-US" dirty="0">
                <a:solidFill>
                  <a:prstClr val="black"/>
                </a:solidFill>
                <a:latin typeface="Calibri" panose="020F0502020204030204"/>
              </a:rPr>
              <a:t> </a:t>
            </a:r>
            <a:r>
              <a:rPr lang="en-US" altLang="ja-JP" dirty="0">
                <a:solidFill>
                  <a:prstClr val="black"/>
                </a:solidFill>
                <a:latin typeface="Calibri" panose="020F0502020204030204"/>
              </a:rPr>
              <a:t>WG2</a:t>
            </a:r>
          </a:p>
          <a:p>
            <a:pPr algn="ctr" defTabSz="457200"/>
            <a:r>
              <a:rPr kumimoji="0" lang="en-US" altLang="ja-JP" dirty="0">
                <a:solidFill>
                  <a:prstClr val="black"/>
                </a:solidFill>
                <a:latin typeface="Calibri" panose="020F0502020204030204"/>
              </a:rPr>
              <a:t>Shin</a:t>
            </a:r>
            <a:r>
              <a:rPr kumimoji="0" lang="ja-JP" altLang="en-US" dirty="0">
                <a:solidFill>
                  <a:prstClr val="black"/>
                </a:solidFill>
                <a:latin typeface="Calibri" panose="020F0502020204030204"/>
              </a:rPr>
              <a:t> </a:t>
            </a:r>
            <a:r>
              <a:rPr kumimoji="0" lang="en-US" altLang="ja-JP" dirty="0" err="1">
                <a:solidFill>
                  <a:prstClr val="black"/>
                </a:solidFill>
                <a:latin typeface="Calibri" panose="020F0502020204030204"/>
              </a:rPr>
              <a:t>Michizono</a:t>
            </a:r>
            <a:r>
              <a:rPr kumimoji="0" lang="ja-JP" altLang="en-US" dirty="0">
                <a:solidFill>
                  <a:prstClr val="black"/>
                </a:solidFill>
                <a:latin typeface="Calibri" panose="020F0502020204030204"/>
              </a:rPr>
              <a:t> </a:t>
            </a:r>
            <a:r>
              <a:rPr kumimoji="0" lang="en-US" altLang="ja-JP" dirty="0">
                <a:solidFill>
                  <a:prstClr val="black"/>
                </a:solidFill>
                <a:latin typeface="Calibri" panose="020F0502020204030204"/>
              </a:rPr>
              <a:t>(Chair)</a:t>
            </a:r>
          </a:p>
          <a:p>
            <a:pPr algn="ctr" defTabSz="457200"/>
            <a:r>
              <a:rPr kumimoji="0" lang="en-US" altLang="ja-JP" dirty="0">
                <a:solidFill>
                  <a:prstClr val="black"/>
                </a:solidFill>
                <a:latin typeface="Calibri" panose="020F0502020204030204"/>
              </a:rPr>
              <a:t>Benno List (Deputy)</a:t>
            </a:r>
            <a:endParaRPr lang="ja-JP" altLang="en-US" dirty="0">
              <a:solidFill>
                <a:prstClr val="black"/>
              </a:solidFill>
              <a:latin typeface="Calibri" panose="020F0502020204030204"/>
            </a:endParaRPr>
          </a:p>
        </p:txBody>
      </p:sp>
      <p:sp>
        <p:nvSpPr>
          <p:cNvPr id="40" name="四角形: 角を丸くする 39">
            <a:extLst>
              <a:ext uri="{FF2B5EF4-FFF2-40B4-BE49-F238E27FC236}">
                <a16:creationId xmlns:a16="http://schemas.microsoft.com/office/drawing/2014/main" id="{401B1CDE-3FA0-441D-BC0D-35AF829ECD8A}"/>
              </a:ext>
            </a:extLst>
          </p:cNvPr>
          <p:cNvSpPr/>
          <p:nvPr/>
        </p:nvSpPr>
        <p:spPr>
          <a:xfrm>
            <a:off x="372141" y="574157"/>
            <a:ext cx="11493795" cy="6156567"/>
          </a:xfrm>
          <a:prstGeom prst="roundRect">
            <a:avLst/>
          </a:prstGeom>
          <a:no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41" name="直線コネクタ 40">
            <a:extLst>
              <a:ext uri="{FF2B5EF4-FFF2-40B4-BE49-F238E27FC236}">
                <a16:creationId xmlns:a16="http://schemas.microsoft.com/office/drawing/2014/main" id="{410D92C0-0A7C-4FC2-88F5-4BFDAE1F008F}"/>
              </a:ext>
            </a:extLst>
          </p:cNvPr>
          <p:cNvCxnSpPr>
            <a:stCxn id="39" idx="2"/>
            <a:endCxn id="36" idx="0"/>
          </p:cNvCxnSpPr>
          <p:nvPr/>
        </p:nvCxnSpPr>
        <p:spPr>
          <a:xfrm>
            <a:off x="3111563" y="1934800"/>
            <a:ext cx="815501" cy="446792"/>
          </a:xfrm>
          <a:prstGeom prst="line">
            <a:avLst/>
          </a:prstGeom>
          <a:noFill/>
          <a:ln w="6350" cap="flat" cmpd="sng" algn="ctr">
            <a:solidFill>
              <a:srgbClr val="4472C4"/>
            </a:solidFill>
            <a:prstDash val="solid"/>
            <a:miter lim="800000"/>
          </a:ln>
          <a:effectLst/>
        </p:spPr>
      </p:cxnSp>
      <p:cxnSp>
        <p:nvCxnSpPr>
          <p:cNvPr id="42" name="直線コネクタ 41">
            <a:extLst>
              <a:ext uri="{FF2B5EF4-FFF2-40B4-BE49-F238E27FC236}">
                <a16:creationId xmlns:a16="http://schemas.microsoft.com/office/drawing/2014/main" id="{AFD9C89E-BFFB-49C1-8ACE-EE4365834F36}"/>
              </a:ext>
            </a:extLst>
          </p:cNvPr>
          <p:cNvCxnSpPr>
            <a:stCxn id="39" idx="2"/>
            <a:endCxn id="35" idx="0"/>
          </p:cNvCxnSpPr>
          <p:nvPr/>
        </p:nvCxnSpPr>
        <p:spPr>
          <a:xfrm flipH="1">
            <a:off x="1255822" y="1934800"/>
            <a:ext cx="1855741" cy="435108"/>
          </a:xfrm>
          <a:prstGeom prst="line">
            <a:avLst/>
          </a:prstGeom>
          <a:noFill/>
          <a:ln w="6350" cap="flat" cmpd="sng" algn="ctr">
            <a:solidFill>
              <a:srgbClr val="4472C4"/>
            </a:solidFill>
            <a:prstDash val="solid"/>
            <a:miter lim="800000"/>
          </a:ln>
          <a:effectLst/>
        </p:spPr>
      </p:cxnSp>
      <p:cxnSp>
        <p:nvCxnSpPr>
          <p:cNvPr id="43" name="直線コネクタ 42">
            <a:extLst>
              <a:ext uri="{FF2B5EF4-FFF2-40B4-BE49-F238E27FC236}">
                <a16:creationId xmlns:a16="http://schemas.microsoft.com/office/drawing/2014/main" id="{FEFBBB79-0B6C-44B2-9994-F501EC807AC5}"/>
              </a:ext>
            </a:extLst>
          </p:cNvPr>
          <p:cNvCxnSpPr>
            <a:stCxn id="39" idx="2"/>
            <a:endCxn id="37" idx="0"/>
          </p:cNvCxnSpPr>
          <p:nvPr/>
        </p:nvCxnSpPr>
        <p:spPr>
          <a:xfrm>
            <a:off x="3111563" y="1934800"/>
            <a:ext cx="3509881" cy="1442154"/>
          </a:xfrm>
          <a:prstGeom prst="line">
            <a:avLst/>
          </a:prstGeom>
          <a:noFill/>
          <a:ln w="6350" cap="flat" cmpd="sng" algn="ctr">
            <a:solidFill>
              <a:srgbClr val="4472C4"/>
            </a:solidFill>
            <a:prstDash val="solid"/>
            <a:miter lim="800000"/>
          </a:ln>
          <a:effectLst/>
        </p:spPr>
      </p:cxnSp>
      <p:cxnSp>
        <p:nvCxnSpPr>
          <p:cNvPr id="44" name="直線コネクタ 43">
            <a:extLst>
              <a:ext uri="{FF2B5EF4-FFF2-40B4-BE49-F238E27FC236}">
                <a16:creationId xmlns:a16="http://schemas.microsoft.com/office/drawing/2014/main" id="{A94E1949-B13A-4B8B-AB8F-1EEBCFF657FC}"/>
              </a:ext>
            </a:extLst>
          </p:cNvPr>
          <p:cNvCxnSpPr>
            <a:stCxn id="39" idx="2"/>
            <a:endCxn id="38" idx="0"/>
          </p:cNvCxnSpPr>
          <p:nvPr/>
        </p:nvCxnSpPr>
        <p:spPr>
          <a:xfrm>
            <a:off x="3111563" y="1934800"/>
            <a:ext cx="7187984" cy="1691133"/>
          </a:xfrm>
          <a:prstGeom prst="line">
            <a:avLst/>
          </a:prstGeom>
          <a:noFill/>
          <a:ln w="6350" cap="flat" cmpd="sng" algn="ctr">
            <a:solidFill>
              <a:srgbClr val="4472C4"/>
            </a:solidFill>
            <a:prstDash val="solid"/>
            <a:miter lim="800000"/>
          </a:ln>
          <a:effectLst/>
        </p:spPr>
      </p:cxnSp>
      <p:sp>
        <p:nvSpPr>
          <p:cNvPr id="45" name="テキスト ボックス 44">
            <a:extLst>
              <a:ext uri="{FF2B5EF4-FFF2-40B4-BE49-F238E27FC236}">
                <a16:creationId xmlns:a16="http://schemas.microsoft.com/office/drawing/2014/main" id="{E104B2DC-40CA-483D-B966-7F2FC1761CB0}"/>
              </a:ext>
            </a:extLst>
          </p:cNvPr>
          <p:cNvSpPr txBox="1"/>
          <p:nvPr/>
        </p:nvSpPr>
        <p:spPr>
          <a:xfrm>
            <a:off x="6550431" y="2864839"/>
            <a:ext cx="4913525" cy="369332"/>
          </a:xfrm>
          <a:prstGeom prst="rect">
            <a:avLst/>
          </a:prstGeom>
          <a:noFill/>
        </p:spPr>
        <p:txBody>
          <a:bodyPr wrap="none" rtlCol="0">
            <a:spAutoFit/>
          </a:bodyPr>
          <a:lstStyle/>
          <a:p>
            <a:pPr defTabSz="457200"/>
            <a:r>
              <a:rPr lang="en-US" altLang="ja-JP" dirty="0">
                <a:solidFill>
                  <a:prstClr val="black"/>
                </a:solidFill>
                <a:latin typeface="Calibri" panose="020F0502020204030204"/>
              </a:rPr>
              <a:t>All members belong to some sub-group(s).</a:t>
            </a:r>
            <a:endParaRPr lang="ja-JP" altLang="en-US" dirty="0">
              <a:solidFill>
                <a:prstClr val="black"/>
              </a:solidFill>
              <a:latin typeface="Calibri" panose="020F0502020204030204"/>
            </a:endParaRPr>
          </a:p>
        </p:txBody>
      </p:sp>
      <p:sp>
        <p:nvSpPr>
          <p:cNvPr id="46" name="テキスト ボックス 45">
            <a:extLst>
              <a:ext uri="{FF2B5EF4-FFF2-40B4-BE49-F238E27FC236}">
                <a16:creationId xmlns:a16="http://schemas.microsoft.com/office/drawing/2014/main" id="{3BB414AD-2E43-4086-9488-46EEE080D55D}"/>
              </a:ext>
            </a:extLst>
          </p:cNvPr>
          <p:cNvSpPr txBox="1"/>
          <p:nvPr/>
        </p:nvSpPr>
        <p:spPr>
          <a:xfrm>
            <a:off x="4620316" y="0"/>
            <a:ext cx="3846694" cy="584775"/>
          </a:xfrm>
          <a:prstGeom prst="rect">
            <a:avLst/>
          </a:prstGeom>
          <a:noFill/>
        </p:spPr>
        <p:txBody>
          <a:bodyPr wrap="none" rtlCol="0">
            <a:spAutoFit/>
          </a:bodyPr>
          <a:lstStyle/>
          <a:p>
            <a:pPr defTabSz="457200"/>
            <a:r>
              <a:rPr lang="en-US" altLang="ja-JP" sz="3200" dirty="0">
                <a:solidFill>
                  <a:prstClr val="black"/>
                </a:solidFill>
                <a:latin typeface="Calibri" panose="020F0502020204030204" pitchFamily="34" charset="0"/>
                <a:cs typeface="Calibri" panose="020F0502020204030204" pitchFamily="34" charset="0"/>
              </a:rPr>
              <a:t>IDT-WG2 organization</a:t>
            </a:r>
            <a:endParaRPr lang="ja-JP" altLang="en-US" sz="3200" dirty="0">
              <a:solidFill>
                <a:prstClr val="black"/>
              </a:solidFill>
              <a:latin typeface="Calibri" panose="020F0502020204030204" pitchFamily="34" charset="0"/>
              <a:cs typeface="Calibri" panose="020F0502020204030204" pitchFamily="34" charset="0"/>
            </a:endParaRPr>
          </a:p>
        </p:txBody>
      </p:sp>
      <p:sp>
        <p:nvSpPr>
          <p:cNvPr id="47" name="テキスト ボックス 46">
            <a:extLst>
              <a:ext uri="{FF2B5EF4-FFF2-40B4-BE49-F238E27FC236}">
                <a16:creationId xmlns:a16="http://schemas.microsoft.com/office/drawing/2014/main" id="{325B9165-2C46-4014-AEEA-7DBFF6D0304A}"/>
              </a:ext>
            </a:extLst>
          </p:cNvPr>
          <p:cNvSpPr txBox="1"/>
          <p:nvPr/>
        </p:nvSpPr>
        <p:spPr>
          <a:xfrm>
            <a:off x="963312" y="662235"/>
            <a:ext cx="4758162" cy="369332"/>
          </a:xfrm>
          <a:prstGeom prst="rect">
            <a:avLst/>
          </a:prstGeom>
          <a:solidFill>
            <a:sysClr val="window" lastClr="FFFFFF"/>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Bi-weekly </a:t>
            </a:r>
            <a:r>
              <a:rPr kumimoji="0" lang="en-US" altLang="ja-JP" sz="1800" b="0" i="1" u="none" strike="noStrike" kern="0" cap="none" spc="0" normalizeH="0" baseline="0" noProof="0" dirty="0">
                <a:ln>
                  <a:noFill/>
                </a:ln>
                <a:solidFill>
                  <a:srgbClr val="FF0000"/>
                </a:solidFill>
                <a:effectLst/>
                <a:highlight>
                  <a:srgbClr val="FFFF00"/>
                </a:highlight>
                <a:uLnTx/>
                <a:uFillTx/>
                <a:latin typeface="Calibri" panose="020F0502020204030204"/>
              </a:rPr>
              <a:t>Tuesday</a:t>
            </a:r>
            <a:r>
              <a:rPr kumimoji="0" lang="en-US" altLang="ja-JP" sz="1800" b="0" i="0" u="none" strike="noStrike" kern="0" cap="none" spc="0" normalizeH="0" baseline="0" noProof="0" dirty="0">
                <a:ln>
                  <a:noFill/>
                </a:ln>
                <a:solidFill>
                  <a:prstClr val="black"/>
                </a:solidFill>
                <a:effectLst/>
                <a:uLnTx/>
                <a:uFillTx/>
                <a:latin typeface="Calibri" panose="020F0502020204030204"/>
              </a:rPr>
              <a:t> meeting: Sep.22, Oct. 6, 20,… </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8" name="テキスト ボックス 47">
            <a:extLst>
              <a:ext uri="{FF2B5EF4-FFF2-40B4-BE49-F238E27FC236}">
                <a16:creationId xmlns:a16="http://schemas.microsoft.com/office/drawing/2014/main" id="{6031789D-6DBC-4669-BC93-B96C136BFCBD}"/>
              </a:ext>
            </a:extLst>
          </p:cNvPr>
          <p:cNvSpPr txBox="1"/>
          <p:nvPr/>
        </p:nvSpPr>
        <p:spPr>
          <a:xfrm>
            <a:off x="1491960" y="2247186"/>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49" name="テキスト ボックス 48">
            <a:extLst>
              <a:ext uri="{FF2B5EF4-FFF2-40B4-BE49-F238E27FC236}">
                <a16:creationId xmlns:a16="http://schemas.microsoft.com/office/drawing/2014/main" id="{1FC6B1AC-6CEB-4A72-B1B3-8C5D88B418F7}"/>
              </a:ext>
            </a:extLst>
          </p:cNvPr>
          <p:cNvSpPr txBox="1"/>
          <p:nvPr/>
        </p:nvSpPr>
        <p:spPr>
          <a:xfrm>
            <a:off x="4597123" y="2270567"/>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50" name="テキスト ボックス 49">
            <a:extLst>
              <a:ext uri="{FF2B5EF4-FFF2-40B4-BE49-F238E27FC236}">
                <a16:creationId xmlns:a16="http://schemas.microsoft.com/office/drawing/2014/main" id="{A17BFE1C-1B2B-4B2F-81DF-3F64FBCA3A91}"/>
              </a:ext>
            </a:extLst>
          </p:cNvPr>
          <p:cNvSpPr txBox="1"/>
          <p:nvPr/>
        </p:nvSpPr>
        <p:spPr>
          <a:xfrm>
            <a:off x="6986199" y="3259723"/>
            <a:ext cx="1715534"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Monday</a:t>
            </a:r>
          </a:p>
          <a:p>
            <a:pPr defTabSz="457200"/>
            <a:r>
              <a:rPr lang="en-US" altLang="ja-JP" sz="1600" i="1" dirty="0">
                <a:solidFill>
                  <a:srgbClr val="FF0000"/>
                </a:solidFill>
                <a:highlight>
                  <a:srgbClr val="FFFF00"/>
                </a:highlight>
                <a:latin typeface="Calibri" panose="020F0502020204030204"/>
              </a:rPr>
              <a:t>Oct.12,26,..</a:t>
            </a:r>
            <a:endParaRPr lang="ja-JP" altLang="en-US" sz="1600" i="1" dirty="0">
              <a:solidFill>
                <a:srgbClr val="FF0000"/>
              </a:solidFill>
              <a:highlight>
                <a:srgbClr val="FFFF00"/>
              </a:highlight>
              <a:latin typeface="Calibri" panose="020F0502020204030204"/>
            </a:endParaRPr>
          </a:p>
        </p:txBody>
      </p:sp>
      <p:sp>
        <p:nvSpPr>
          <p:cNvPr id="51" name="テキスト ボックス 50">
            <a:extLst>
              <a:ext uri="{FF2B5EF4-FFF2-40B4-BE49-F238E27FC236}">
                <a16:creationId xmlns:a16="http://schemas.microsoft.com/office/drawing/2014/main" id="{05476BA3-0B5A-4332-9A11-14048D07B198}"/>
              </a:ext>
            </a:extLst>
          </p:cNvPr>
          <p:cNvSpPr txBox="1"/>
          <p:nvPr/>
        </p:nvSpPr>
        <p:spPr>
          <a:xfrm>
            <a:off x="940709" y="1938104"/>
            <a:ext cx="4780765" cy="369332"/>
          </a:xfrm>
          <a:prstGeom prst="rect">
            <a:avLst/>
          </a:prstGeom>
          <a:noFill/>
        </p:spPr>
        <p:txBody>
          <a:bodyPr wrap="square">
            <a:spAutoFit/>
          </a:bodyPr>
          <a:lstStyle/>
          <a:p>
            <a:pPr defTabSz="457200"/>
            <a:r>
              <a:rPr kumimoji="0" lang="en-US" altLang="ja-JP" dirty="0">
                <a:solidFill>
                  <a:prstClr val="black"/>
                </a:solidFill>
                <a:latin typeface="Calibri" panose="020F0502020204030204"/>
                <a:hlinkClick r:id="rId2"/>
              </a:rPr>
              <a:t>https://agenda.linearcollider.org/category/256/</a:t>
            </a:r>
            <a:endParaRPr lang="ja-JP" altLang="en-US" dirty="0">
              <a:solidFill>
                <a:prstClr val="black"/>
              </a:solidFill>
              <a:latin typeface="Calibri" panose="020F0502020204030204"/>
            </a:endParaRPr>
          </a:p>
        </p:txBody>
      </p:sp>
      <p:sp>
        <p:nvSpPr>
          <p:cNvPr id="52" name="テキスト ボックス 51">
            <a:extLst>
              <a:ext uri="{FF2B5EF4-FFF2-40B4-BE49-F238E27FC236}">
                <a16:creationId xmlns:a16="http://schemas.microsoft.com/office/drawing/2014/main" id="{6C3EE73D-AAA4-4340-B450-22DFB2845CC2}"/>
              </a:ext>
            </a:extLst>
          </p:cNvPr>
          <p:cNvSpPr txBox="1"/>
          <p:nvPr/>
        </p:nvSpPr>
        <p:spPr>
          <a:xfrm>
            <a:off x="3282958" y="6331588"/>
            <a:ext cx="7725171" cy="369332"/>
          </a:xfrm>
          <a:prstGeom prst="rect">
            <a:avLst/>
          </a:prstGeom>
          <a:solidFill>
            <a:srgbClr val="70AD47">
              <a:lumMod val="20000"/>
              <a:lumOff val="80000"/>
            </a:srgbClr>
          </a:solidFill>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2pm UTC (6am US Pacific, 8am US Central, 2pm U.K., 3pm Geneva, 11pm Japan)</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graphicFrame>
        <p:nvGraphicFramePr>
          <p:cNvPr id="53" name="表 9">
            <a:extLst>
              <a:ext uri="{FF2B5EF4-FFF2-40B4-BE49-F238E27FC236}">
                <a16:creationId xmlns:a16="http://schemas.microsoft.com/office/drawing/2014/main" id="{237F417E-BDF0-480D-ABF2-62BCA4CFC834}"/>
              </a:ext>
            </a:extLst>
          </p:cNvPr>
          <p:cNvGraphicFramePr>
            <a:graphicFrameLocks noGrp="1"/>
          </p:cNvGraphicFramePr>
          <p:nvPr>
            <p:extLst>
              <p:ext uri="{D42A27DB-BD31-4B8C-83A1-F6EECF244321}">
                <p14:modId xmlns:p14="http://schemas.microsoft.com/office/powerpoint/2010/main" val="2016577079"/>
              </p:ext>
            </p:extLst>
          </p:nvPr>
        </p:nvGraphicFramePr>
        <p:xfrm>
          <a:off x="372141" y="2756042"/>
          <a:ext cx="2740673" cy="3785825"/>
        </p:xfrm>
        <a:graphic>
          <a:graphicData uri="http://schemas.openxmlformats.org/drawingml/2006/table">
            <a:tbl>
              <a:tblPr bandRow="1"/>
              <a:tblGrid>
                <a:gridCol w="1723359">
                  <a:extLst>
                    <a:ext uri="{9D8B030D-6E8A-4147-A177-3AD203B41FA5}">
                      <a16:colId xmlns:a16="http://schemas.microsoft.com/office/drawing/2014/main" val="2062496183"/>
                    </a:ext>
                  </a:extLst>
                </a:gridCol>
                <a:gridCol w="1017314">
                  <a:extLst>
                    <a:ext uri="{9D8B030D-6E8A-4147-A177-3AD203B41FA5}">
                      <a16:colId xmlns:a16="http://schemas.microsoft.com/office/drawing/2014/main" val="4110655086"/>
                    </a:ext>
                  </a:extLst>
                </a:gridCol>
              </a:tblGrid>
              <a:tr h="13407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Yasuchika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Yamamoto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Nuria</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Catalan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9032941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Enrico</a:t>
                      </a:r>
                      <a:r>
                        <a:rPr lang="ja-JP" altLang="en-US" sz="1400" dirty="0">
                          <a:solidFill>
                            <a:srgbClr val="FF0000"/>
                          </a:solidFill>
                        </a:rPr>
                        <a:t> </a:t>
                      </a:r>
                      <a:r>
                        <a:rPr lang="en-US" altLang="ja-JP" sz="1400" dirty="0" err="1">
                          <a:solidFill>
                            <a:srgbClr val="FF0000"/>
                          </a:solidFill>
                        </a:rPr>
                        <a:t>Cenni</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85407897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Dimitri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Delikaris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Rongli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Geng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830064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Bob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Laxdal</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Triumf</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226316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Matthias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Liepe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39583310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Peter McIntosh</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198236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Laura Monaco</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Milano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3300300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Olivier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Napoly</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841507037"/>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Sam Posen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FNAL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05680187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Robert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Rimmer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8482193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Marc C. Ross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3475775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Luis</a:t>
                      </a:r>
                      <a:r>
                        <a:rPr lang="ja-JP" alt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Garcia </a:t>
                      </a:r>
                      <a:r>
                        <a:rPr lang="en-US" altLang="ja-JP" sz="1400" b="0" i="0" u="none" strike="noStrike" dirty="0" err="1">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Tabares</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CIEMAT</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6845745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Hans</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Weise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3496062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Akira Yamamoto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64549935"/>
                  </a:ext>
                </a:extLst>
              </a:tr>
            </a:tbl>
          </a:graphicData>
        </a:graphic>
      </p:graphicFrame>
      <p:graphicFrame>
        <p:nvGraphicFramePr>
          <p:cNvPr id="54" name="表 53">
            <a:extLst>
              <a:ext uri="{FF2B5EF4-FFF2-40B4-BE49-F238E27FC236}">
                <a16:creationId xmlns:a16="http://schemas.microsoft.com/office/drawing/2014/main" id="{76EA36C5-A774-403C-89E5-3C75F1E8C02C}"/>
              </a:ext>
            </a:extLst>
          </p:cNvPr>
          <p:cNvGraphicFramePr>
            <a:graphicFrameLocks noGrp="1"/>
          </p:cNvGraphicFramePr>
          <p:nvPr>
            <p:extLst>
              <p:ext uri="{D42A27DB-BD31-4B8C-83A1-F6EECF244321}">
                <p14:modId xmlns:p14="http://schemas.microsoft.com/office/powerpoint/2010/main" val="540135771"/>
              </p:ext>
            </p:extLst>
          </p:nvPr>
        </p:nvGraphicFramePr>
        <p:xfrm>
          <a:off x="3196052" y="2792329"/>
          <a:ext cx="2690205" cy="2896585"/>
        </p:xfrm>
        <a:graphic>
          <a:graphicData uri="http://schemas.openxmlformats.org/drawingml/2006/table">
            <a:tbl>
              <a:tblPr bandRow="1"/>
              <a:tblGrid>
                <a:gridCol w="1775805">
                  <a:extLst>
                    <a:ext uri="{9D8B030D-6E8A-4147-A177-3AD203B41FA5}">
                      <a16:colId xmlns:a16="http://schemas.microsoft.com/office/drawing/2014/main" val="2062496183"/>
                    </a:ext>
                  </a:extLst>
                </a:gridCol>
                <a:gridCol w="914400">
                  <a:extLst>
                    <a:ext uri="{9D8B030D-6E8A-4147-A177-3AD203B41FA5}">
                      <a16:colId xmlns:a16="http://schemas.microsoft.com/office/drawing/2014/main" val="4110655086"/>
                    </a:ext>
                  </a:extLst>
                </a:gridCol>
              </a:tblGrid>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Toshiyuki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Okugi</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Karsten</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Buesser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74421347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Philip Burrows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Oxford</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21285145"/>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Angeles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Faus-Golfe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83703845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Jenny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745737298"/>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Thomas Markiewicz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62498204"/>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Brett Parker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84785993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David L. Rubin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7165519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Nikolay Solyak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592199413"/>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Terunuma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Glen White</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687791040"/>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841507037"/>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Mikhail </a:t>
                      </a:r>
                      <a:r>
                        <a:rPr lang="en-US" altLang="ja-JP" sz="1400" dirty="0" err="1">
                          <a:solidFill>
                            <a:srgbClr val="FF0000"/>
                          </a:solidFill>
                        </a:rPr>
                        <a:t>Zobov</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LNF</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080460336"/>
                  </a:ext>
                </a:extLst>
              </a:tr>
            </a:tbl>
          </a:graphicData>
        </a:graphic>
      </p:graphicFrame>
      <p:graphicFrame>
        <p:nvGraphicFramePr>
          <p:cNvPr id="55" name="表 54">
            <a:extLst>
              <a:ext uri="{FF2B5EF4-FFF2-40B4-BE49-F238E27FC236}">
                <a16:creationId xmlns:a16="http://schemas.microsoft.com/office/drawing/2014/main" id="{8526F1CE-CD8F-4C69-8CB2-575693E9DE88}"/>
              </a:ext>
            </a:extLst>
          </p:cNvPr>
          <p:cNvGraphicFramePr>
            <a:graphicFrameLocks noGrp="1"/>
          </p:cNvGraphicFramePr>
          <p:nvPr/>
        </p:nvGraphicFramePr>
        <p:xfrm>
          <a:off x="6123611" y="3762995"/>
          <a:ext cx="2551115" cy="1996440"/>
        </p:xfrm>
        <a:graphic>
          <a:graphicData uri="http://schemas.openxmlformats.org/drawingml/2006/table">
            <a:tbl>
              <a:tblPr bandRow="1"/>
              <a:tblGrid>
                <a:gridCol w="1328371">
                  <a:extLst>
                    <a:ext uri="{9D8B030D-6E8A-4147-A177-3AD203B41FA5}">
                      <a16:colId xmlns:a16="http://schemas.microsoft.com/office/drawing/2014/main" val="2062496183"/>
                    </a:ext>
                  </a:extLst>
                </a:gridCol>
                <a:gridCol w="1222744">
                  <a:extLst>
                    <a:ext uri="{9D8B030D-6E8A-4147-A177-3AD203B41FA5}">
                      <a16:colId xmlns:a16="http://schemas.microsoft.com/office/drawing/2014/main" val="4110655086"/>
                    </a:ext>
                  </a:extLst>
                </a:gridCol>
              </a:tblGrid>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Jim Clarke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60506789"/>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Steffen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Doebert</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958932820"/>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Joe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Grames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236924936"/>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59399982"/>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Masao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Kuriki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Hiroshima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Benno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8206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Gudrid</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Moortgat-Pick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chemeClr val="tx1"/>
                          </a:solidFill>
                        </a:rPr>
                        <a:t>U. Hamburg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169788724"/>
                  </a:ext>
                </a:extLst>
              </a:tr>
            </a:tbl>
          </a:graphicData>
        </a:graphic>
      </p:graphicFrame>
      <p:sp>
        <p:nvSpPr>
          <p:cNvPr id="56" name="テキスト ボックス 55">
            <a:extLst>
              <a:ext uri="{FF2B5EF4-FFF2-40B4-BE49-F238E27FC236}">
                <a16:creationId xmlns:a16="http://schemas.microsoft.com/office/drawing/2014/main" id="{1AF74ECB-49E7-4F11-93D1-81028CD523C8}"/>
              </a:ext>
            </a:extLst>
          </p:cNvPr>
          <p:cNvSpPr txBox="1"/>
          <p:nvPr/>
        </p:nvSpPr>
        <p:spPr>
          <a:xfrm>
            <a:off x="5887303" y="655508"/>
            <a:ext cx="6020879" cy="2246769"/>
          </a:xfrm>
          <a:prstGeom prst="rect">
            <a:avLst/>
          </a:prstGeom>
          <a:noFill/>
        </p:spPr>
        <p:txBody>
          <a:bodyPr wrap="none" rtlCol="0">
            <a:spAutoFit/>
          </a:bodyPr>
          <a:lstStyle/>
          <a:p>
            <a:pPr defTabSz="457200"/>
            <a:r>
              <a:rPr lang="en-US" altLang="ja-JP" sz="2000" b="1" i="1" dirty="0">
                <a:solidFill>
                  <a:prstClr val="black"/>
                </a:solidFill>
                <a:latin typeface="Calibri" panose="020F0502020204030204"/>
              </a:rPr>
              <a:t>Charges</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of</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Sub-groups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Discuss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and coordinate the</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topics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for</a:t>
            </a:r>
            <a:r>
              <a:rPr lang="ja-JP" altLang="en-US" sz="2000" dirty="0">
                <a:solidFill>
                  <a:prstClr val="black"/>
                </a:solidFill>
                <a:latin typeface="Calibri" panose="020F0502020204030204"/>
              </a:rPr>
              <a:t> </a:t>
            </a:r>
            <a:endParaRPr lang="en-US" altLang="ja-JP" sz="2000" dirty="0">
              <a:solidFill>
                <a:prstClr val="black"/>
              </a:solidFill>
              <a:latin typeface="Calibri" panose="020F0502020204030204"/>
            </a:endParaRPr>
          </a:p>
          <a:p>
            <a:pPr defTabSz="457200"/>
            <a:r>
              <a:rPr lang="en-US" altLang="ja-JP" sz="2000" dirty="0">
                <a:solidFill>
                  <a:prstClr val="black"/>
                </a:solidFill>
                <a:latin typeface="Calibri" panose="020F0502020204030204"/>
              </a:rPr>
              <a:t>	- technical preparation (remaining topics) at Pre-lab</a:t>
            </a:r>
          </a:p>
          <a:p>
            <a:pPr defTabSz="457200"/>
            <a:r>
              <a:rPr lang="en-US" altLang="ja-JP" sz="2000" dirty="0">
                <a:solidFill>
                  <a:prstClr val="black"/>
                </a:solidFill>
                <a:latin typeface="Calibri" panose="020F0502020204030204"/>
              </a:rPr>
              <a:t>	- preparation for mass production at Pre-lab</a:t>
            </a:r>
          </a:p>
          <a:p>
            <a:pPr defTabSz="457200"/>
            <a:r>
              <a:rPr lang="en-US" altLang="ja-JP" sz="2000" dirty="0">
                <a:solidFill>
                  <a:prstClr val="black"/>
                </a:solidFill>
                <a:latin typeface="Calibri" panose="020F0502020204030204"/>
              </a:rPr>
              <a:t>	- possible schedule at Pre-lab</a:t>
            </a:r>
          </a:p>
          <a:p>
            <a:pPr defTabSz="457200"/>
            <a:r>
              <a:rPr lang="en-US" altLang="ja-JP" sz="2000" dirty="0">
                <a:solidFill>
                  <a:prstClr val="black"/>
                </a:solidFill>
                <a:latin typeface="Calibri" panose="020F0502020204030204"/>
              </a:rPr>
              <a:t>	- international sharing candidates of these activities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Report to the IDT-WG2</a:t>
            </a:r>
            <a:endParaRPr lang="ja-JP" altLang="en-US" sz="2000" dirty="0">
              <a:solidFill>
                <a:prstClr val="black"/>
              </a:solidFill>
              <a:latin typeface="Calibri" panose="020F0502020204030204"/>
            </a:endParaRPr>
          </a:p>
        </p:txBody>
      </p:sp>
      <p:sp>
        <p:nvSpPr>
          <p:cNvPr id="57" name="テキスト ボックス 56">
            <a:extLst>
              <a:ext uri="{FF2B5EF4-FFF2-40B4-BE49-F238E27FC236}">
                <a16:creationId xmlns:a16="http://schemas.microsoft.com/office/drawing/2014/main" id="{2CB41EA2-E2C4-4371-B983-5BD2D316E9B7}"/>
              </a:ext>
            </a:extLst>
          </p:cNvPr>
          <p:cNvSpPr txBox="1"/>
          <p:nvPr/>
        </p:nvSpPr>
        <p:spPr>
          <a:xfrm>
            <a:off x="6225490" y="5756603"/>
            <a:ext cx="3386761" cy="523220"/>
          </a:xfrm>
          <a:prstGeom prst="rect">
            <a:avLst/>
          </a:prstGeom>
          <a:noFill/>
        </p:spPr>
        <p:txBody>
          <a:bodyPr wrap="none" rtlCol="0">
            <a:spAutoFit/>
          </a:bodyPr>
          <a:lstStyle/>
          <a:p>
            <a:pPr defTabSz="457200"/>
            <a:r>
              <a:rPr lang="ja-JP" altLang="en-US" sz="1400" dirty="0">
                <a:solidFill>
                  <a:prstClr val="black"/>
                </a:solidFill>
                <a:latin typeface="Calibri" panose="020F0502020204030204"/>
              </a:rPr>
              <a:t>Peter Sievers </a:t>
            </a:r>
            <a:r>
              <a:rPr lang="ja-JP" altLang="en-US" sz="1400" dirty="0">
                <a:solidFill>
                  <a:prstClr val="black"/>
                </a:solidFill>
                <a:latin typeface="Calibri" panose="020F0502020204030204"/>
                <a:hlinkClick r:id="rId3"/>
              </a:rPr>
              <a:t>Peter.Sievers@cern.ch</a:t>
            </a:r>
            <a:endParaRPr lang="en-US" altLang="ja-JP" sz="1400" dirty="0">
              <a:solidFill>
                <a:prstClr val="black"/>
              </a:solidFill>
              <a:latin typeface="Calibri" panose="020F0502020204030204"/>
            </a:endParaRPr>
          </a:p>
          <a:p>
            <a:pPr defTabSz="457200"/>
            <a:r>
              <a:rPr lang="ja-JP" altLang="en-US" sz="1400" dirty="0">
                <a:solidFill>
                  <a:prstClr val="black"/>
                </a:solidFill>
                <a:latin typeface="Calibri" panose="020F0502020204030204"/>
              </a:rPr>
              <a:t>Sabine Riemann&lt;sabine.riemann@desy.de&gt;</a:t>
            </a:r>
          </a:p>
        </p:txBody>
      </p:sp>
      <p:sp>
        <p:nvSpPr>
          <p:cNvPr id="58" name="Rectangle 1">
            <a:extLst>
              <a:ext uri="{FF2B5EF4-FFF2-40B4-BE49-F238E27FC236}">
                <a16:creationId xmlns:a16="http://schemas.microsoft.com/office/drawing/2014/main" id="{C8E02D77-E8A6-4069-9718-C15F229BBCE8}"/>
              </a:ext>
            </a:extLst>
          </p:cNvPr>
          <p:cNvSpPr>
            <a:spLocks noChangeArrowheads="1"/>
          </p:cNvSpPr>
          <p:nvPr/>
        </p:nvSpPr>
        <p:spPr bwMode="auto">
          <a:xfrm>
            <a:off x="3423526" y="5712153"/>
            <a:ext cx="647762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ja-JP" altLang="ja-JP" sz="1000">
                <a:solidFill>
                  <a:prstClr val="black"/>
                </a:solidFill>
                <a:latin typeface="Arial Unicode MS" panose="020B0604020202020204" pitchFamily="50" charset="-128"/>
              </a:rPr>
              <a:t>Ivan Podadera </a:t>
            </a:r>
            <a:r>
              <a:rPr kumimoji="0" lang="ja-JP" altLang="ja-JP" sz="1000">
                <a:solidFill>
                  <a:prstClr val="black"/>
                </a:solidFill>
                <a:latin typeface="Arial Unicode MS" panose="020B0604020202020204" pitchFamily="50" charset="-128"/>
                <a:hlinkClick r:id="rId4"/>
              </a:rPr>
              <a:t>ivan.podadera@ciemat.es</a:t>
            </a:r>
            <a:r>
              <a:rPr kumimoji="0" lang="ja-JP" altLang="ja-JP" sz="400">
                <a:solidFill>
                  <a:prstClr val="black"/>
                </a:solidFill>
                <a:latin typeface="Calibri" panose="020F0502020204030204"/>
              </a:rPr>
              <a:t> </a:t>
            </a:r>
            <a:endParaRPr kumimoji="0" lang="ja-JP" altLang="ja-JP">
              <a:solidFill>
                <a:prstClr val="black"/>
              </a:solidFill>
              <a:latin typeface="Arial" panose="020B0604020202020204" pitchFamily="34" charset="0"/>
            </a:endParaRPr>
          </a:p>
        </p:txBody>
      </p:sp>
    </p:spTree>
    <p:extLst>
      <p:ext uri="{BB962C8B-B14F-4D97-AF65-F5344CB8AC3E}">
        <p14:creationId xmlns:p14="http://schemas.microsoft.com/office/powerpoint/2010/main" val="2555141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Main tasks in technical preparation period </a:t>
            </a:r>
          </a:p>
          <a:p>
            <a:r>
              <a:rPr lang="en-US" altLang="ja-JP" sz="3600" dirty="0">
                <a:latin typeface="Times New Roman" panose="02020603050405020304" pitchFamily="18" charset="0"/>
                <a:cs typeface="Times New Roman" panose="02020603050405020304" pitchFamily="18" charset="0"/>
              </a:rPr>
              <a:t>based on “</a:t>
            </a:r>
            <a:r>
              <a:rPr lang="en-US" altLang="ja-JP" sz="36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295400"/>
            <a:ext cx="12192000" cy="507831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100 cavities produced in preparation for mass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~1% of full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Japan: 50 cavities, other regions/countries: 50 cavities</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By new cost-effective production method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Plug-compatibility re-confirmed/re-established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Surface preparation recipe baseline/guideline to be re-established</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To be checked RF performance/success yield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High pressure gas regulation in Japan (cavity/cryomodule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Coupler/Tuner improved/produced/assembled/tested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Superconducting magnet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quad.+dipole</a:t>
            </a: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 combined) in CM to sustain under dark current irradiation from high-gradient SRF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linac</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(CM) production/test</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Cryomodule transport (“Global Cryomodule transfer”)</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Shipment/transport incl. inspection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RF performance rechecked after transport</a:t>
            </a:r>
          </a:p>
        </p:txBody>
      </p:sp>
      <p:sp>
        <p:nvSpPr>
          <p:cNvPr id="2" name="吹き出し: 角を丸めた四角形 1">
            <a:extLst>
              <a:ext uri="{FF2B5EF4-FFF2-40B4-BE49-F238E27FC236}">
                <a16:creationId xmlns:a16="http://schemas.microsoft.com/office/drawing/2014/main" id="{CB19476E-24F2-4D93-80C5-91BF5D0C26D6}"/>
              </a:ext>
            </a:extLst>
          </p:cNvPr>
          <p:cNvSpPr/>
          <p:nvPr/>
        </p:nvSpPr>
        <p:spPr>
          <a:xfrm>
            <a:off x="2517322" y="6373713"/>
            <a:ext cx="4553262" cy="397565"/>
          </a:xfrm>
          <a:prstGeom prst="wedgeRoundRectCallout">
            <a:avLst>
              <a:gd name="adj1" fmla="val -88275"/>
              <a:gd name="adj2" fmla="val -23901"/>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64923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18</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978623" y="3602535"/>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37651" y="3866907"/>
            <a:ext cx="1652432" cy="820367"/>
          </a:xfrm>
          <a:prstGeom prst="rect">
            <a:avLst/>
          </a:prstGeom>
        </p:spPr>
      </p:pic>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639"/>
            <a:ext cx="12191999" cy="523220"/>
          </a:xfrm>
          <a:prstGeom prst="rect">
            <a:avLst/>
          </a:prstGeom>
          <a:noFill/>
        </p:spPr>
        <p:txBody>
          <a:bodyPr wrap="squar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Update of </a:t>
            </a:r>
            <a:r>
              <a:rPr lang="en-US" altLang="ja-JP" sz="2800" dirty="0">
                <a:latin typeface="Times New Roman" panose="02020603050405020304" pitchFamily="18" charset="0"/>
                <a:cs typeface="Times New Roman" panose="02020603050405020304" pitchFamily="18" charset="0"/>
              </a:rPr>
              <a:t># of cavity/cryomodule produced in technical preparation period</a:t>
            </a:r>
            <a:endParaRPr kumimoji="1" lang="ja-JP" altLang="en-US" sz="28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9"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2C0B0C3D-30C2-4945-B077-0DBEE0486E0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4783430" y="2945813"/>
            <a:ext cx="1135331" cy="227431"/>
          </a:xfrm>
          <a:prstGeom prst="rect">
            <a:avLst/>
          </a:prstGeom>
        </p:spPr>
      </p:pic>
      <p:pic>
        <p:nvPicPr>
          <p:cNvPr id="8" name="図 7">
            <a:extLst>
              <a:ext uri="{FF2B5EF4-FFF2-40B4-BE49-F238E27FC236}">
                <a16:creationId xmlns:a16="http://schemas.microsoft.com/office/drawing/2014/main" id="{822818A4-58F1-41AC-8174-D5EC7ED9628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684966" y="3672233"/>
            <a:ext cx="1652432" cy="820367"/>
          </a:xfrm>
          <a:prstGeom prst="rect">
            <a:avLst/>
          </a:prstGeom>
        </p:spPr>
      </p:pic>
      <p:sp>
        <p:nvSpPr>
          <p:cNvPr id="10" name="テキスト ボックス 9">
            <a:extLst>
              <a:ext uri="{FF2B5EF4-FFF2-40B4-BE49-F238E27FC236}">
                <a16:creationId xmlns:a16="http://schemas.microsoft.com/office/drawing/2014/main" id="{389097A8-5306-4022-AEA3-78E281FB5D65}"/>
              </a:ext>
            </a:extLst>
          </p:cNvPr>
          <p:cNvSpPr txBox="1"/>
          <p:nvPr/>
        </p:nvSpPr>
        <p:spPr>
          <a:xfrm>
            <a:off x="5970018" y="2858684"/>
            <a:ext cx="41549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50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16" name="図 15">
            <a:extLst>
              <a:ext uri="{FF2B5EF4-FFF2-40B4-BE49-F238E27FC236}">
                <a16:creationId xmlns:a16="http://schemas.microsoft.com/office/drawing/2014/main" id="{B706BE19-94C5-4AE0-B81F-BA6CB34164E1}"/>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7734729" y="2773260"/>
            <a:ext cx="1135331" cy="227431"/>
          </a:xfrm>
          <a:prstGeom prst="rect">
            <a:avLst/>
          </a:prstGeom>
        </p:spPr>
      </p:pic>
      <p:sp>
        <p:nvSpPr>
          <p:cNvPr id="18" name="テキスト ボックス 17">
            <a:extLst>
              <a:ext uri="{FF2B5EF4-FFF2-40B4-BE49-F238E27FC236}">
                <a16:creationId xmlns:a16="http://schemas.microsoft.com/office/drawing/2014/main" id="{5D0593FC-3D16-4E4A-941B-15A5E18452B0}"/>
              </a:ext>
            </a:extLst>
          </p:cNvPr>
          <p:cNvSpPr txBox="1"/>
          <p:nvPr/>
        </p:nvSpPr>
        <p:spPr>
          <a:xfrm>
            <a:off x="8870060" y="2692854"/>
            <a:ext cx="893193"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30 + 30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0" name="図 19">
            <a:extLst>
              <a:ext uri="{FF2B5EF4-FFF2-40B4-BE49-F238E27FC236}">
                <a16:creationId xmlns:a16="http://schemas.microsoft.com/office/drawing/2014/main" id="{16BC71A9-2B7F-4259-BE5A-8299E26987A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2197481" y="2710444"/>
            <a:ext cx="1135331" cy="227431"/>
          </a:xfrm>
          <a:prstGeom prst="rect">
            <a:avLst/>
          </a:prstGeom>
        </p:spPr>
      </p:pic>
      <p:sp>
        <p:nvSpPr>
          <p:cNvPr id="21" name="テキスト ボックス 20">
            <a:extLst>
              <a:ext uri="{FF2B5EF4-FFF2-40B4-BE49-F238E27FC236}">
                <a16:creationId xmlns:a16="http://schemas.microsoft.com/office/drawing/2014/main" id="{5D076A4B-057A-474E-B8BC-ABC846C9C921}"/>
              </a:ext>
            </a:extLst>
          </p:cNvPr>
          <p:cNvSpPr txBox="1"/>
          <p:nvPr/>
        </p:nvSpPr>
        <p:spPr>
          <a:xfrm>
            <a:off x="3355215" y="2623315"/>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3" name="図 22">
            <a:extLst>
              <a:ext uri="{FF2B5EF4-FFF2-40B4-BE49-F238E27FC236}">
                <a16:creationId xmlns:a16="http://schemas.microsoft.com/office/drawing/2014/main" id="{FC411992-49E3-44A5-B84C-7EE13DDCB9C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054640" y="3018814"/>
            <a:ext cx="1049177" cy="504004"/>
          </a:xfrm>
          <a:prstGeom prst="rect">
            <a:avLst/>
          </a:prstGeom>
        </p:spPr>
      </p:pic>
      <p:sp>
        <p:nvSpPr>
          <p:cNvPr id="37" name="テキスト ボックス 36">
            <a:extLst>
              <a:ext uri="{FF2B5EF4-FFF2-40B4-BE49-F238E27FC236}">
                <a16:creationId xmlns:a16="http://schemas.microsoft.com/office/drawing/2014/main" id="{BF98B837-6EAB-46DB-9DAD-4421702F10C7}"/>
              </a:ext>
            </a:extLst>
          </p:cNvPr>
          <p:cNvSpPr txBox="1"/>
          <p:nvPr/>
        </p:nvSpPr>
        <p:spPr>
          <a:xfrm>
            <a:off x="3107201" y="3059153"/>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3" name="図 42">
            <a:extLst>
              <a:ext uri="{FF2B5EF4-FFF2-40B4-BE49-F238E27FC236}">
                <a16:creationId xmlns:a16="http://schemas.microsoft.com/office/drawing/2014/main" id="{AADBF3AF-1989-4A63-BA1B-A6BCF337930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795658" y="3084460"/>
            <a:ext cx="1049177" cy="504004"/>
          </a:xfrm>
          <a:prstGeom prst="rect">
            <a:avLst/>
          </a:prstGeom>
        </p:spPr>
      </p:pic>
      <p:sp>
        <p:nvSpPr>
          <p:cNvPr id="45" name="テキスト ボックス 44">
            <a:extLst>
              <a:ext uri="{FF2B5EF4-FFF2-40B4-BE49-F238E27FC236}">
                <a16:creationId xmlns:a16="http://schemas.microsoft.com/office/drawing/2014/main" id="{F1D5C831-F5CD-43BE-B7D0-F840E8158348}"/>
              </a:ext>
            </a:extLst>
          </p:cNvPr>
          <p:cNvSpPr txBox="1"/>
          <p:nvPr/>
        </p:nvSpPr>
        <p:spPr>
          <a:xfrm>
            <a:off x="8870060" y="3144858"/>
            <a:ext cx="1008609"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16 + 16?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7" name="図 46">
            <a:extLst>
              <a:ext uri="{FF2B5EF4-FFF2-40B4-BE49-F238E27FC236}">
                <a16:creationId xmlns:a16="http://schemas.microsoft.com/office/drawing/2014/main" id="{391FFB38-C070-4AB6-904D-4C50B3523CB1}"/>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864315" y="3270816"/>
            <a:ext cx="1049177" cy="504004"/>
          </a:xfrm>
          <a:prstGeom prst="rect">
            <a:avLst/>
          </a:prstGeom>
        </p:spPr>
      </p:pic>
      <p:sp>
        <p:nvSpPr>
          <p:cNvPr id="49" name="テキスト ボックス 48">
            <a:extLst>
              <a:ext uri="{FF2B5EF4-FFF2-40B4-BE49-F238E27FC236}">
                <a16:creationId xmlns:a16="http://schemas.microsoft.com/office/drawing/2014/main" id="{9CBE3887-E593-4C60-9565-D142F1DF7DF0}"/>
              </a:ext>
            </a:extLst>
          </p:cNvPr>
          <p:cNvSpPr txBox="1"/>
          <p:nvPr/>
        </p:nvSpPr>
        <p:spPr>
          <a:xfrm>
            <a:off x="5936743" y="3344994"/>
            <a:ext cx="546945"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0" name="テキスト ボックス 49">
            <a:extLst>
              <a:ext uri="{FF2B5EF4-FFF2-40B4-BE49-F238E27FC236}">
                <a16:creationId xmlns:a16="http://schemas.microsoft.com/office/drawing/2014/main" id="{F42191F5-AE79-4805-9C0F-E5F6C264B0E5}"/>
              </a:ext>
            </a:extLst>
          </p:cNvPr>
          <p:cNvSpPr txBox="1"/>
          <p:nvPr/>
        </p:nvSpPr>
        <p:spPr>
          <a:xfrm>
            <a:off x="2755695" y="650019"/>
            <a:ext cx="6680611" cy="400110"/>
          </a:xfrm>
          <a:prstGeom prst="rect">
            <a:avLst/>
          </a:prstGeom>
          <a:solidFill>
            <a:srgbClr val="FFFF00"/>
          </a:solidFill>
          <a:ln w="19050">
            <a:solidFill>
              <a:srgbClr val="FF0000"/>
            </a:solidFill>
          </a:ln>
        </p:spPr>
        <p:txBody>
          <a:bodyPr wrap="none" rtlCol="0" anchor="ctr">
            <a:spAutoFit/>
          </a:bodyPr>
          <a:lstStyle/>
          <a:p>
            <a:pPr algn="ctr"/>
            <a:r>
              <a:rPr kumimoji="1" lang="en-US" altLang="ja-JP" sz="2000" b="1" dirty="0">
                <a:latin typeface="Times New Roman" panose="02020603050405020304" pitchFamily="18" charset="0"/>
                <a:cs typeface="Times New Roman" panose="02020603050405020304" pitchFamily="18" charset="0"/>
              </a:rPr>
              <a:t>Before this production starts, tuner design should be fixed!!</a:t>
            </a:r>
            <a:endParaRPr kumimoji="1" lang="ja-JP" altLang="en-US" sz="2000" b="1" dirty="0">
              <a:latin typeface="Times New Roman" panose="02020603050405020304" pitchFamily="18" charset="0"/>
              <a:cs typeface="Times New Roman" panose="02020603050405020304" pitchFamily="18" charset="0"/>
            </a:endParaRPr>
          </a:p>
        </p:txBody>
      </p:sp>
      <p:sp>
        <p:nvSpPr>
          <p:cNvPr id="52" name="吹き出し: 角を丸めた四角形 51">
            <a:extLst>
              <a:ext uri="{FF2B5EF4-FFF2-40B4-BE49-F238E27FC236}">
                <a16:creationId xmlns:a16="http://schemas.microsoft.com/office/drawing/2014/main" id="{08C79341-A3FD-442E-B74F-A930ECA8FCC6}"/>
              </a:ext>
            </a:extLst>
          </p:cNvPr>
          <p:cNvSpPr/>
          <p:nvPr/>
        </p:nvSpPr>
        <p:spPr>
          <a:xfrm>
            <a:off x="8081281" y="1334152"/>
            <a:ext cx="3740811" cy="463589"/>
          </a:xfrm>
          <a:prstGeom prst="wedgeRoundRectCallout">
            <a:avLst>
              <a:gd name="adj1" fmla="val -32178"/>
              <a:gd name="adj2" fmla="val -93013"/>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Done by Japan-U.S. collaboration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54" name="テキスト ボックス 53">
            <a:extLst>
              <a:ext uri="{FF2B5EF4-FFF2-40B4-BE49-F238E27FC236}">
                <a16:creationId xmlns:a16="http://schemas.microsoft.com/office/drawing/2014/main" id="{20B58FAF-6083-4E3E-A04B-FDE7E8D893C3}"/>
              </a:ext>
            </a:extLst>
          </p:cNvPr>
          <p:cNvSpPr txBox="1"/>
          <p:nvPr/>
        </p:nvSpPr>
        <p:spPr>
          <a:xfrm>
            <a:off x="6435949" y="4205977"/>
            <a:ext cx="43152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a:t>
            </a:r>
            <a:r>
              <a:rPr lang="en-US" altLang="ja-JP" b="1" dirty="0">
                <a:solidFill>
                  <a:srgbClr val="FF0000"/>
                </a:solidFill>
                <a:latin typeface="Times New Roman" panose="02020603050405020304" pitchFamily="18" charset="0"/>
                <a:cs typeface="Times New Roman" panose="02020603050405020304" pitchFamily="18" charset="0"/>
              </a:rPr>
              <a:t>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6" name="テキスト ボックス 55">
            <a:extLst>
              <a:ext uri="{FF2B5EF4-FFF2-40B4-BE49-F238E27FC236}">
                <a16:creationId xmlns:a16="http://schemas.microsoft.com/office/drawing/2014/main" id="{78A2B438-BAB5-4C8C-8166-033A80D24C83}"/>
              </a:ext>
            </a:extLst>
          </p:cNvPr>
          <p:cNvSpPr txBox="1"/>
          <p:nvPr/>
        </p:nvSpPr>
        <p:spPr>
          <a:xfrm>
            <a:off x="3609140" y="3952088"/>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8" name="テキスト ボックス 57">
            <a:extLst>
              <a:ext uri="{FF2B5EF4-FFF2-40B4-BE49-F238E27FC236}">
                <a16:creationId xmlns:a16="http://schemas.microsoft.com/office/drawing/2014/main" id="{B69CD6C9-01FD-4652-80B4-EF6680031F59}"/>
              </a:ext>
            </a:extLst>
          </p:cNvPr>
          <p:cNvSpPr txBox="1"/>
          <p:nvPr/>
        </p:nvSpPr>
        <p:spPr>
          <a:xfrm>
            <a:off x="9289326" y="4080325"/>
            <a:ext cx="662361"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2 + 2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2" name="吹き出し: 角を丸めた四角形 1">
            <a:extLst>
              <a:ext uri="{FF2B5EF4-FFF2-40B4-BE49-F238E27FC236}">
                <a16:creationId xmlns:a16="http://schemas.microsoft.com/office/drawing/2014/main" id="{A71F7096-A9FC-4BA7-B087-89FBB905F652}"/>
              </a:ext>
            </a:extLst>
          </p:cNvPr>
          <p:cNvSpPr/>
          <p:nvPr/>
        </p:nvSpPr>
        <p:spPr>
          <a:xfrm>
            <a:off x="9944743" y="2794284"/>
            <a:ext cx="2174936" cy="369332"/>
          </a:xfrm>
          <a:prstGeom prst="wedgeRoundRectCallout">
            <a:avLst>
              <a:gd name="adj1" fmla="val -60054"/>
              <a:gd name="adj2" fmla="val 17322"/>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From Matthias’s report</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8A545172-370E-4F61-B405-0FB00D33CFD1}"/>
              </a:ext>
            </a:extLst>
          </p:cNvPr>
          <p:cNvSpPr/>
          <p:nvPr/>
        </p:nvSpPr>
        <p:spPr>
          <a:xfrm>
            <a:off x="3343804" y="5173584"/>
            <a:ext cx="4647557" cy="369332"/>
          </a:xfrm>
          <a:prstGeom prst="wedgeRoundRectCallout">
            <a:avLst>
              <a:gd name="adj1" fmla="val 10167"/>
              <a:gd name="adj2" fmla="val -164587"/>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We think the </a:t>
            </a:r>
            <a:r>
              <a:rPr lang="en-US" altLang="ja-JP" sz="1600" b="1" dirty="0">
                <a:solidFill>
                  <a:srgbClr val="FF0000"/>
                </a:solidFill>
                <a:latin typeface="Times New Roman" panose="02020603050405020304" pitchFamily="18" charset="0"/>
                <a:cs typeface="Times New Roman" panose="02020603050405020304" pitchFamily="18" charset="0"/>
              </a:rPr>
              <a:t>first</a:t>
            </a:r>
            <a:r>
              <a:rPr lang="en-US" altLang="ja-JP" sz="1600" dirty="0">
                <a:solidFill>
                  <a:schemeClr val="tx1"/>
                </a:solidFill>
                <a:latin typeface="Times New Roman" panose="02020603050405020304" pitchFamily="18" charset="0"/>
                <a:cs typeface="Times New Roman" panose="02020603050405020304" pitchFamily="18" charset="0"/>
              </a:rPr>
              <a:t> CM should be satisfied with HPG</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2890853F-2A55-4B83-99FC-26BF774CD69D}"/>
              </a:ext>
            </a:extLst>
          </p:cNvPr>
          <p:cNvSpPr txBox="1"/>
          <p:nvPr/>
        </p:nvSpPr>
        <p:spPr>
          <a:xfrm>
            <a:off x="784257" y="6044338"/>
            <a:ext cx="10623486" cy="369332"/>
          </a:xfrm>
          <a:prstGeom prst="rect">
            <a:avLst/>
          </a:prstGeom>
          <a:solidFill>
            <a:schemeClr val="accent4">
              <a:lumMod val="20000"/>
              <a:lumOff val="80000"/>
            </a:schemeClr>
          </a:solidFill>
          <a:ln w="19050">
            <a:solidFill>
              <a:schemeClr val="tx1"/>
            </a:solidFill>
          </a:ln>
        </p:spPr>
        <p:txBody>
          <a:bodyPr wrap="none" rtlCol="0">
            <a:spAutoFit/>
          </a:bodyPr>
          <a:lstStyle/>
          <a:p>
            <a:pPr algn="ctr"/>
            <a:r>
              <a:rPr kumimoji="1" lang="en-US" altLang="ja-JP" dirty="0">
                <a:latin typeface="Times New Roman" panose="02020603050405020304" pitchFamily="18" charset="0"/>
                <a:cs typeface="Times New Roman" panose="02020603050405020304" pitchFamily="18" charset="0"/>
              </a:rPr>
              <a:t>In th</a:t>
            </a:r>
            <a:r>
              <a:rPr lang="en-US" altLang="ja-JP" dirty="0">
                <a:latin typeface="Times New Roman" panose="02020603050405020304" pitchFamily="18" charset="0"/>
                <a:cs typeface="Times New Roman" panose="02020603050405020304" pitchFamily="18" charset="0"/>
              </a:rPr>
              <a:t>e both plans of Japan and Americas, upgrade of infrastructure as function of hub-laboratory is also included!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64240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sz="quarter"/>
          </p:nvPr>
        </p:nvSpPr>
        <p:spPr>
          <a:xfrm>
            <a:off x="1739900" y="50155"/>
            <a:ext cx="7879998" cy="762000"/>
          </a:xfrm>
        </p:spPr>
        <p:txBody>
          <a:bodyPr/>
          <a:lstStyle/>
          <a:p>
            <a:r>
              <a:rPr kumimoji="0" lang="en-US" altLang="ja-JP" sz="3200" b="1" dirty="0">
                <a:solidFill>
                  <a:schemeClr val="accent4">
                    <a:lumMod val="50000"/>
                  </a:schemeClr>
                </a:solidFill>
              </a:rPr>
              <a:t>Plug-compatible Conditions in TDR  </a:t>
            </a:r>
            <a:endParaRPr lang="en-US" altLang="ja-JP" sz="4000" b="1" dirty="0">
              <a:solidFill>
                <a:schemeClr val="accent4">
                  <a:lumMod val="50000"/>
                </a:schemeClr>
              </a:solidFill>
            </a:endParaRPr>
          </a:p>
        </p:txBody>
      </p:sp>
      <p:pic>
        <p:nvPicPr>
          <p:cNvPr id="73731" name="Picture 4" descr="cavity_interface-1"/>
          <p:cNvPicPr>
            <a:picLocks noGrp="1" noChangeAspect="1" noChangeArrowheads="1"/>
          </p:cNvPicPr>
          <p:nvPr>
            <p:ph sz="quarter" idx="3"/>
          </p:nvPr>
        </p:nvPicPr>
        <p:blipFill>
          <a:blip r:embed="rId3" cstate="email">
            <a:extLst>
              <a:ext uri="{28A0092B-C50C-407E-A947-70E740481C1C}">
                <a14:useLocalDpi xmlns:a14="http://schemas.microsoft.com/office/drawing/2010/main"/>
              </a:ext>
            </a:extLst>
          </a:blip>
          <a:srcRect/>
          <a:stretch>
            <a:fillRect/>
          </a:stretch>
        </p:blipFill>
        <p:spPr>
          <a:xfrm>
            <a:off x="922613" y="1233511"/>
            <a:ext cx="2457585" cy="1753181"/>
          </a:xfrm>
        </p:spPr>
      </p:pic>
      <p:pic>
        <p:nvPicPr>
          <p:cNvPr id="73732" name="Picture 5" descr="cavity_interface-2"/>
          <p:cNvPicPr>
            <a:picLocks noGrp="1" noChangeAspect="1" noChangeArrowheads="1"/>
          </p:cNvPicPr>
          <p:nvPr>
            <p:ph sz="quarter" idx="4"/>
          </p:nvPr>
        </p:nvPicPr>
        <p:blipFill>
          <a:blip r:embed="rId4" cstate="email">
            <a:extLst>
              <a:ext uri="{28A0092B-C50C-407E-A947-70E740481C1C}">
                <a14:useLocalDpi xmlns:a14="http://schemas.microsoft.com/office/drawing/2010/main"/>
              </a:ext>
            </a:extLst>
          </a:blip>
          <a:srcRect/>
          <a:stretch>
            <a:fillRect/>
          </a:stretch>
        </p:blipFill>
        <p:spPr>
          <a:xfrm>
            <a:off x="909913" y="3088294"/>
            <a:ext cx="2457585" cy="1580791"/>
          </a:xfrm>
        </p:spPr>
      </p:pic>
      <p:sp>
        <p:nvSpPr>
          <p:cNvPr id="73733" name="テキスト ボックス 8"/>
          <p:cNvSpPr txBox="1">
            <a:spLocks noChangeArrowheads="1"/>
          </p:cNvSpPr>
          <p:nvPr/>
        </p:nvSpPr>
        <p:spPr bwMode="auto">
          <a:xfrm>
            <a:off x="3014851" y="723255"/>
            <a:ext cx="5684649" cy="369332"/>
          </a:xfrm>
          <a:prstGeom prst="rect">
            <a:avLst/>
          </a:prstGeom>
          <a:solidFill>
            <a:srgbClr val="FFFF00"/>
          </a:solidFill>
          <a:ln w="9525">
            <a:noFill/>
            <a:miter lim="800000"/>
            <a:headEnd/>
            <a:tailEnd/>
          </a:ln>
        </p:spPr>
        <p:txBody>
          <a:bodyPr wrap="square">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dirty="0">
                <a:solidFill>
                  <a:srgbClr val="0070C0"/>
                </a:solidFill>
                <a:latin typeface="Arial"/>
                <a:ea typeface="Arial Unicode MS"/>
                <a:cs typeface="Arial Unicode MS"/>
              </a:rPr>
              <a:t>I</a:t>
            </a:r>
            <a:r>
              <a:rPr kumimoji="1" lang="en-US" altLang="ja-JP" b="0" i="0" u="none" strike="noStrike" kern="1200" cap="none" spc="0" normalizeH="0" baseline="0" noProof="0" dirty="0" err="1">
                <a:ln>
                  <a:noFill/>
                </a:ln>
                <a:solidFill>
                  <a:srgbClr val="0070C0"/>
                </a:solidFill>
                <a:effectLst/>
                <a:uLnTx/>
                <a:uFillTx/>
                <a:latin typeface="Arial"/>
                <a:ea typeface="Arial Unicode MS"/>
                <a:cs typeface="Arial Unicode MS"/>
              </a:rPr>
              <a:t>nterface</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 and Process</a:t>
            </a:r>
            <a:r>
              <a:rPr lang="en-US" altLang="ja-JP" dirty="0">
                <a:solidFill>
                  <a:srgbClr val="0070C0"/>
                </a:solidFill>
                <a:latin typeface="Arial"/>
                <a:ea typeface="Arial Unicode MS"/>
                <a:cs typeface="Arial Unicode MS"/>
              </a:rPr>
              <a:t> </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established, in TDR, 2013</a:t>
            </a:r>
            <a:endParaRPr kumimoji="1" lang="ja-JP" altLang="en-US" b="0" i="0" u="none" strike="noStrike" kern="1200" cap="none" spc="0" normalizeH="0" baseline="0" noProof="0" dirty="0">
              <a:ln>
                <a:noFill/>
              </a:ln>
              <a:solidFill>
                <a:srgbClr val="0070C0"/>
              </a:solidFill>
              <a:effectLst/>
              <a:uLnTx/>
              <a:uFillTx/>
              <a:latin typeface="Arial"/>
              <a:ea typeface="Arial Unicode MS"/>
              <a:cs typeface="Arial Unicode MS"/>
            </a:endParaRPr>
          </a:p>
        </p:txBody>
      </p:sp>
      <p:graphicFrame>
        <p:nvGraphicFramePr>
          <p:cNvPr id="12" name="コンテンツ プレースホルダ 7"/>
          <p:cNvGraphicFramePr>
            <a:graphicFrameLocks noGrp="1"/>
          </p:cNvGraphicFramePr>
          <p:nvPr>
            <p:ph idx="1"/>
            <p:extLst>
              <p:ext uri="{D42A27DB-BD31-4B8C-83A1-F6EECF244321}">
                <p14:modId xmlns:p14="http://schemas.microsoft.com/office/powerpoint/2010/main" val="4239403786"/>
              </p:ext>
            </p:extLst>
          </p:nvPr>
        </p:nvGraphicFramePr>
        <p:xfrm>
          <a:off x="3759198" y="1197575"/>
          <a:ext cx="3759201" cy="3470377"/>
        </p:xfrm>
        <a:graphic>
          <a:graphicData uri="http://schemas.openxmlformats.org/drawingml/2006/table">
            <a:tbl>
              <a:tblPr/>
              <a:tblGrid>
                <a:gridCol w="1660743">
                  <a:extLst>
                    <a:ext uri="{9D8B030D-6E8A-4147-A177-3AD203B41FA5}">
                      <a16:colId xmlns:a16="http://schemas.microsoft.com/office/drawing/2014/main" val="20000"/>
                    </a:ext>
                  </a:extLst>
                </a:gridCol>
                <a:gridCol w="2098458">
                  <a:extLst>
                    <a:ext uri="{9D8B030D-6E8A-4147-A177-3AD203B41FA5}">
                      <a16:colId xmlns:a16="http://schemas.microsoft.com/office/drawing/2014/main" val="20002"/>
                    </a:ext>
                  </a:extLst>
                </a:gridCol>
              </a:tblGrid>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Item</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TDR Baseline</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0"/>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Cavity shape</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TESLA </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1"/>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Length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 L = 1,247 mm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(61 mm shorter than XFEL)</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2"/>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a:ln>
                            <a:noFill/>
                          </a:ln>
                          <a:solidFill>
                            <a:srgbClr val="000514"/>
                          </a:solidFill>
                          <a:effectLst/>
                          <a:latin typeface="+mn-lt"/>
                          <a:ea typeface="Osaka" pitchFamily="-105" charset="-128"/>
                          <a:cs typeface="Osaka" pitchFamily="-105" charset="-128"/>
                        </a:rPr>
                        <a:t>Beam pipe flange</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3"/>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Suspension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4"/>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Tuner</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Blade</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5"/>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flange </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(cold end)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40 mm</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6"/>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7"/>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He –in-line joint</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8"/>
                  </a:ext>
                </a:extLst>
              </a:tr>
            </a:tbl>
          </a:graphicData>
        </a:graphic>
      </p:graphicFrame>
      <p:sp>
        <p:nvSpPr>
          <p:cNvPr id="7" name="日付プレースホルダ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000000"/>
                </a:solidFill>
                <a:effectLst/>
                <a:uLnTx/>
                <a:uFillTx/>
                <a:latin typeface="Arial"/>
                <a:ea typeface="Arial Unicode MS"/>
                <a:cs typeface="Arial Unicode MS"/>
              </a:rPr>
              <a:t>09/Feb/2021</a:t>
            </a:r>
            <a:endPar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2" name="スライド番号プレースホルダー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F69C48C-D733-1745-8254-B98F368A1390}" type="slidenum">
              <a:rPr kumimoji="1" lang="en-US" altLang="ja-JP" sz="1400" b="0" i="0" u="none" strike="noStrike" kern="1200" cap="none" spc="0" normalizeH="0" baseline="0" noProof="0">
                <a:ln>
                  <a:noFill/>
                </a:ln>
                <a:solidFill>
                  <a:srgbClr val="000000"/>
                </a:solidFill>
                <a:effectLst/>
                <a:uLnTx/>
                <a:uFillTx/>
                <a:latin typeface="Arial"/>
                <a:ea typeface="Arial Unicode MS"/>
                <a:cs typeface="Arial Unicode M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1" lang="en-US" altLang="ja-JP" sz="14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pPr marL="0" marR="0" lvl="0" indent="0" algn="ctr" defTabSz="457200" rtl="0" eaLnBrk="1" fontAlgn="base"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a:ln>
                  <a:noFill/>
                </a:ln>
                <a:solidFill>
                  <a:srgbClr val="23346C"/>
                </a:solidFill>
                <a:effectLst/>
                <a:uLnTx/>
                <a:uFillTx/>
                <a:latin typeface="Arial"/>
                <a:ea typeface="Arial Unicode MS"/>
                <a:cs typeface="Arial Unicode MS"/>
              </a:rPr>
              <a:t>10th meeting of SRF subgroup in IDT/WG2</a:t>
            </a:r>
            <a:endParaRPr kumimoji="1" lang="en-US" altLang="ja-JP" sz="1600" b="1" i="0" u="none" strike="noStrike" kern="1200" cap="none" spc="0" normalizeH="0" baseline="0" noProof="0" dirty="0">
              <a:ln>
                <a:noFill/>
              </a:ln>
              <a:solidFill>
                <a:srgbClr val="23346C"/>
              </a:solidFill>
              <a:effectLst/>
              <a:uLnTx/>
              <a:uFillTx/>
              <a:latin typeface="Arial"/>
              <a:ea typeface="Arial Unicode MS"/>
              <a:cs typeface="Arial Unicode MS"/>
            </a:endParaRPr>
          </a:p>
        </p:txBody>
      </p:sp>
      <p:sp>
        <p:nvSpPr>
          <p:cNvPr id="4" name="円/楕円 3"/>
          <p:cNvSpPr/>
          <p:nvPr/>
        </p:nvSpPr>
        <p:spPr>
          <a:xfrm>
            <a:off x="2280709" y="4102581"/>
            <a:ext cx="239889" cy="225778"/>
          </a:xfrm>
          <a:prstGeom prst="ellipse">
            <a:avLst/>
          </a:prstGeom>
          <a:ln>
            <a:solidFill>
              <a:srgbClr val="FF0000"/>
            </a:solidFill>
          </a:ln>
        </p:spPr>
        <p:txBody>
          <a:bodyPr vert="horz" wrap="square" lIns="91440" tIns="45720" rIns="91440" bIns="45720" numCol="1" rtlCol="0" anchor="t" anchorCtr="0" compatLnSpc="1">
            <a:prstTxWarp prst="textNoShape">
              <a:avLst/>
            </a:prstTxWarp>
          </a:bodyPr>
          <a:lstStyle/>
          <a:p>
            <a:pPr marL="0" marR="0" lvl="0" indent="0" algn="l" defTabSz="914400" rtl="0" eaLnBrk="0" fontAlgn="ctr" latinLnBrk="0" hangingPunct="0">
              <a:lnSpc>
                <a:spcPct val="100000"/>
              </a:lnSpc>
              <a:spcBef>
                <a:spcPct val="0"/>
              </a:spcBef>
              <a:spcAft>
                <a:spcPct val="0"/>
              </a:spcAft>
              <a:buClrTx/>
              <a:buSzTx/>
              <a:buFontTx/>
              <a:buNone/>
              <a:tabLst/>
              <a:defRPr/>
            </a:pPr>
            <a:endParaRPr kumimoji="0" lang="ja-JP" altLang="en-US" sz="3600" b="0" i="0" u="none" strike="noStrike" kern="1200" cap="none" spc="0" normalizeH="0" baseline="0" noProof="0">
              <a:ln>
                <a:noFill/>
              </a:ln>
              <a:solidFill>
                <a:srgbClr val="000000"/>
              </a:solidFill>
              <a:effectLst/>
              <a:uLnTx/>
              <a:uFillTx/>
              <a:latin typeface="Arial" charset="0"/>
              <a:ea typeface="Arial Unicode MS" pitchFamily="34" charset="-128"/>
              <a:cs typeface="Arial Unicode MS" pitchFamily="34" charset="-128"/>
            </a:endParaRPr>
          </a:p>
        </p:txBody>
      </p:sp>
      <p:sp>
        <p:nvSpPr>
          <p:cNvPr id="11" name="日付プレースホルダ 6">
            <a:extLst>
              <a:ext uri="{FF2B5EF4-FFF2-40B4-BE49-F238E27FC236}">
                <a16:creationId xmlns:a16="http://schemas.microsoft.com/office/drawing/2014/main" id="{8F769594-E5D3-7749-A94C-E41B7ECFD0CC}"/>
              </a:ext>
            </a:extLst>
          </p:cNvPr>
          <p:cNvSpPr txBox="1">
            <a:spLocks/>
          </p:cNvSpPr>
          <p:nvPr/>
        </p:nvSpPr>
        <p:spPr bwMode="auto">
          <a:xfrm>
            <a:off x="9827342" y="240655"/>
            <a:ext cx="1882057" cy="457200"/>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defPPr>
              <a:defRPr lang="ja-JP"/>
            </a:defPPr>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SRF-Report at ILC-PAC</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chemeClr val="accent4">
                    <a:lumMod val="50000"/>
                  </a:schemeClr>
                </a:solidFill>
                <a:effectLst/>
                <a:uLnTx/>
                <a:uFillTx/>
                <a:latin typeface="Arial"/>
                <a:ea typeface="Arial Unicode MS"/>
                <a:cs typeface="Arial Unicode MS"/>
              </a:rPr>
              <a:t>12/05/14</a:t>
            </a: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 12/12/13</a:t>
            </a:r>
          </a:p>
        </p:txBody>
      </p:sp>
      <p:pic>
        <p:nvPicPr>
          <p:cNvPr id="8" name="図 7">
            <a:extLst>
              <a:ext uri="{FF2B5EF4-FFF2-40B4-BE49-F238E27FC236}">
                <a16:creationId xmlns:a16="http://schemas.microsoft.com/office/drawing/2014/main" id="{DF73C07F-EAEE-0040-BBC8-8BD15A42510F}"/>
              </a:ext>
            </a:extLst>
          </p:cNvPr>
          <p:cNvPicPr>
            <a:picLocks noChangeAspect="1"/>
          </p:cNvPicPr>
          <p:nvPr/>
        </p:nvPicPr>
        <p:blipFill>
          <a:blip r:embed="rId5"/>
          <a:stretch>
            <a:fillRect/>
          </a:stretch>
        </p:blipFill>
        <p:spPr>
          <a:xfrm>
            <a:off x="8003671" y="1190876"/>
            <a:ext cx="3308424" cy="3470376"/>
          </a:xfrm>
          <a:prstGeom prst="rect">
            <a:avLst/>
          </a:prstGeom>
          <a:ln>
            <a:solidFill>
              <a:schemeClr val="accent2"/>
            </a:solidFill>
          </a:ln>
        </p:spPr>
      </p:pic>
      <p:pic>
        <p:nvPicPr>
          <p:cNvPr id="2058" name="図 2" descr="ダイアグラム&#10;&#10;自動的に生成された説明">
            <a:extLst>
              <a:ext uri="{FF2B5EF4-FFF2-40B4-BE49-F238E27FC236}">
                <a16:creationId xmlns:a16="http://schemas.microsoft.com/office/drawing/2014/main" id="{DA2A3074-3E0C-7246-9BD1-F1D265A092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10209" y="4854440"/>
            <a:ext cx="6949990" cy="1369273"/>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19" name="Rectangle 11">
            <a:extLst>
              <a:ext uri="{FF2B5EF4-FFF2-40B4-BE49-F238E27FC236}">
                <a16:creationId xmlns:a16="http://schemas.microsoft.com/office/drawing/2014/main" id="{5C05802F-9301-5F4E-BAF2-80B48418EA48}"/>
              </a:ext>
            </a:extLst>
          </p:cNvPr>
          <p:cNvSpPr>
            <a:spLocks noChangeArrowheads="1"/>
          </p:cNvSpPr>
          <p:nvPr/>
        </p:nvSpPr>
        <p:spPr bwMode="auto">
          <a:xfrm>
            <a:off x="3987799" y="4301525"/>
            <a:ext cx="1267476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sp>
        <p:nvSpPr>
          <p:cNvPr id="20" name="Rectangle 12">
            <a:extLst>
              <a:ext uri="{FF2B5EF4-FFF2-40B4-BE49-F238E27FC236}">
                <a16:creationId xmlns:a16="http://schemas.microsoft.com/office/drawing/2014/main" id="{F370A28C-4BDD-A343-97B1-61E9AA5FA89A}"/>
              </a:ext>
            </a:extLst>
          </p:cNvPr>
          <p:cNvSpPr>
            <a:spLocks noChangeArrowheads="1"/>
          </p:cNvSpPr>
          <p:nvPr/>
        </p:nvSpPr>
        <p:spPr bwMode="auto">
          <a:xfrm>
            <a:off x="3987799" y="4758725"/>
            <a:ext cx="45719"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Rectangle 14">
            <a:extLst>
              <a:ext uri="{FF2B5EF4-FFF2-40B4-BE49-F238E27FC236}">
                <a16:creationId xmlns:a16="http://schemas.microsoft.com/office/drawing/2014/main" id="{16D8533F-37CE-B140-B7DB-1BB9C9C1BE40}"/>
              </a:ext>
            </a:extLst>
          </p:cNvPr>
          <p:cNvSpPr>
            <a:spLocks noChangeArrowheads="1"/>
          </p:cNvSpPr>
          <p:nvPr/>
        </p:nvSpPr>
        <p:spPr bwMode="auto">
          <a:xfrm>
            <a:off x="3987799" y="6702540"/>
            <a:ext cx="1267476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49" charset="-128"/>
                <a:cs typeface="Times New Roman" panose="02020603050405020304" pitchFamily="18" charset="0"/>
              </a:rPr>
              <a:t> </a:t>
            </a:r>
            <a:endParaRPr kumimoji="0" lang="ja-JP" altLang="ja-JP" sz="1800" b="0" i="0" u="none" strike="noStrike" cap="none" normalizeH="0" baseline="0">
              <a:ln>
                <a:noFill/>
              </a:ln>
              <a:solidFill>
                <a:schemeClr val="tx1"/>
              </a:solidFill>
              <a:effectLst/>
              <a:latin typeface="Arial" panose="020B0604020202020204" pitchFamily="34" charset="0"/>
            </a:endParaRPr>
          </a:p>
        </p:txBody>
      </p:sp>
      <p:pic>
        <p:nvPicPr>
          <p:cNvPr id="23" name="図 22">
            <a:extLst>
              <a:ext uri="{FF2B5EF4-FFF2-40B4-BE49-F238E27FC236}">
                <a16:creationId xmlns:a16="http://schemas.microsoft.com/office/drawing/2014/main" id="{48E9EB63-5A02-6949-87D3-1059CBFB4C86}"/>
              </a:ext>
            </a:extLst>
          </p:cNvPr>
          <p:cNvPicPr>
            <a:picLocks noChangeAspect="1"/>
          </p:cNvPicPr>
          <p:nvPr/>
        </p:nvPicPr>
        <p:blipFill>
          <a:blip r:embed="rId7"/>
          <a:stretch>
            <a:fillRect/>
          </a:stretch>
        </p:blipFill>
        <p:spPr>
          <a:xfrm>
            <a:off x="435075" y="4838180"/>
            <a:ext cx="4048026" cy="1369273"/>
          </a:xfrm>
          <a:prstGeom prst="rect">
            <a:avLst/>
          </a:prstGeom>
          <a:ln>
            <a:solidFill>
              <a:schemeClr val="bg1">
                <a:lumMod val="75000"/>
              </a:schemeClr>
            </a:solidFill>
          </a:ln>
        </p:spPr>
      </p:pic>
    </p:spTree>
    <p:extLst>
      <p:ext uri="{BB962C8B-B14F-4D97-AF65-F5344CB8AC3E}">
        <p14:creationId xmlns:p14="http://schemas.microsoft.com/office/powerpoint/2010/main" val="309120817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42" name="表 41">
            <a:extLst>
              <a:ext uri="{FF2B5EF4-FFF2-40B4-BE49-F238E27FC236}">
                <a16:creationId xmlns:a16="http://schemas.microsoft.com/office/drawing/2014/main" id="{D3B7A82B-8EF5-4183-B03C-01AFA8421809}"/>
              </a:ext>
            </a:extLst>
          </p:cNvPr>
          <p:cNvGraphicFramePr>
            <a:graphicFrameLocks noGrp="1"/>
          </p:cNvGraphicFramePr>
          <p:nvPr/>
        </p:nvGraphicFramePr>
        <p:xfrm>
          <a:off x="9553900" y="3933158"/>
          <a:ext cx="2526513" cy="668655"/>
        </p:xfrm>
        <a:graphic>
          <a:graphicData uri="http://schemas.openxmlformats.org/drawingml/2006/table">
            <a:tbl>
              <a:tblPr bandRow="1"/>
              <a:tblGrid>
                <a:gridCol w="1680360">
                  <a:extLst>
                    <a:ext uri="{9D8B030D-6E8A-4147-A177-3AD203B41FA5}">
                      <a16:colId xmlns:a16="http://schemas.microsoft.com/office/drawing/2014/main" val="2062496183"/>
                    </a:ext>
                  </a:extLst>
                </a:gridCol>
                <a:gridCol w="846153">
                  <a:extLst>
                    <a:ext uri="{9D8B030D-6E8A-4147-A177-3AD203B41FA5}">
                      <a16:colId xmlns:a16="http://schemas.microsoft.com/office/drawing/2014/main" val="4110655086"/>
                    </a:ext>
                  </a:extLst>
                </a:gridCol>
              </a:tblGrid>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1" i="1"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Terunuma</a:t>
                      </a: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John Andrew Osborne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Tomoyuki </a:t>
                      </a:r>
                      <a:r>
                        <a:rPr lang="en-US" sz="1400" b="0" i="0"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Sanuki</a:t>
                      </a: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U. Tohoku</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bl>
          </a:graphicData>
        </a:graphic>
      </p:graphicFrame>
      <p:sp>
        <p:nvSpPr>
          <p:cNvPr id="43" name="テキスト ボックス 42">
            <a:extLst>
              <a:ext uri="{FF2B5EF4-FFF2-40B4-BE49-F238E27FC236}">
                <a16:creationId xmlns:a16="http://schemas.microsoft.com/office/drawing/2014/main" id="{71CB5D26-C6B2-437D-B9CC-CB9116F2AEF3}"/>
              </a:ext>
            </a:extLst>
          </p:cNvPr>
          <p:cNvSpPr txBox="1"/>
          <p:nvPr/>
        </p:nvSpPr>
        <p:spPr>
          <a:xfrm>
            <a:off x="1038317" y="2183052"/>
            <a:ext cx="580863" cy="338554"/>
          </a:xfrm>
          <a:prstGeom prst="rect">
            <a:avLst/>
          </a:prstGeom>
          <a:solidFill>
            <a:srgbClr val="70AD47">
              <a:lumMod val="40000"/>
              <a:lumOff val="60000"/>
            </a:srgbClr>
          </a:solid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SRF</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44" name="テキスト ボックス 43">
            <a:extLst>
              <a:ext uri="{FF2B5EF4-FFF2-40B4-BE49-F238E27FC236}">
                <a16:creationId xmlns:a16="http://schemas.microsoft.com/office/drawing/2014/main" id="{BBDC5BA4-45EF-4CB7-B88A-807DB3474E2C}"/>
              </a:ext>
            </a:extLst>
          </p:cNvPr>
          <p:cNvSpPr txBox="1"/>
          <p:nvPr/>
        </p:nvSpPr>
        <p:spPr>
          <a:xfrm>
            <a:off x="3003200" y="2343431"/>
            <a:ext cx="1418978"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DR/BDS/Dump</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45" name="テキスト ボックス 44">
            <a:extLst>
              <a:ext uri="{FF2B5EF4-FFF2-40B4-BE49-F238E27FC236}">
                <a16:creationId xmlns:a16="http://schemas.microsoft.com/office/drawing/2014/main" id="{9419B8E9-2B75-4626-AE02-6CE104B062AA}"/>
              </a:ext>
            </a:extLst>
          </p:cNvPr>
          <p:cNvSpPr txBox="1"/>
          <p:nvPr/>
        </p:nvSpPr>
        <p:spPr>
          <a:xfrm>
            <a:off x="7087427" y="3560415"/>
            <a:ext cx="834074"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Sources</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46" name="テキスト ボックス 45">
            <a:extLst>
              <a:ext uri="{FF2B5EF4-FFF2-40B4-BE49-F238E27FC236}">
                <a16:creationId xmlns:a16="http://schemas.microsoft.com/office/drawing/2014/main" id="{185CF796-6745-4141-9C6E-AA78F27A9A8A}"/>
              </a:ext>
            </a:extLst>
          </p:cNvPr>
          <p:cNvSpPr txBox="1"/>
          <p:nvPr/>
        </p:nvSpPr>
        <p:spPr>
          <a:xfrm>
            <a:off x="10083230" y="3575958"/>
            <a:ext cx="1560042"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Civil engineering</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47" name="テキスト ボックス 46">
            <a:extLst>
              <a:ext uri="{FF2B5EF4-FFF2-40B4-BE49-F238E27FC236}">
                <a16:creationId xmlns:a16="http://schemas.microsoft.com/office/drawing/2014/main" id="{BDE7B1D5-88AD-4425-A8E7-CB6913E1DAF7}"/>
              </a:ext>
            </a:extLst>
          </p:cNvPr>
          <p:cNvSpPr txBox="1"/>
          <p:nvPr/>
        </p:nvSpPr>
        <p:spPr>
          <a:xfrm>
            <a:off x="1800948" y="1011470"/>
            <a:ext cx="2621230" cy="923330"/>
          </a:xfrm>
          <a:prstGeom prst="rect">
            <a:avLst/>
          </a:prstGeom>
          <a:solidFill>
            <a:sysClr val="window" lastClr="FFFFFF">
              <a:lumMod val="85000"/>
            </a:sysClr>
          </a:solidFill>
        </p:spPr>
        <p:txBody>
          <a:bodyPr wrap="non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IDT</a:t>
            </a:r>
            <a:r>
              <a:rPr kumimoji="0" lang="ja-JP" altLang="en-US" sz="1800" b="0" i="0" u="none" strike="noStrike" kern="0" cap="none" spc="0" normalizeH="0" baseline="0" noProof="0" dirty="0">
                <a:ln>
                  <a:noFill/>
                </a:ln>
                <a:solidFill>
                  <a:prstClr val="black"/>
                </a:solidFill>
                <a:effectLst/>
                <a:uLnTx/>
                <a:uFillTx/>
                <a:latin typeface="Calibri" panose="020F0502020204030204"/>
              </a:rPr>
              <a:t> </a:t>
            </a:r>
            <a:r>
              <a:rPr kumimoji="0" lang="en-US" altLang="ja-JP" sz="1800" b="0" i="0" u="none" strike="noStrike" kern="0" cap="none" spc="0" normalizeH="0" baseline="0" noProof="0" dirty="0">
                <a:ln>
                  <a:noFill/>
                </a:ln>
                <a:solidFill>
                  <a:prstClr val="black"/>
                </a:solidFill>
                <a:effectLst/>
                <a:uLnTx/>
                <a:uFillTx/>
                <a:latin typeface="Calibri" panose="020F0502020204030204"/>
              </a:rPr>
              <a:t>WG2</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Shin</a:t>
            </a:r>
            <a:r>
              <a:rPr kumimoji="0" lang="ja-JP" altLang="en-US" sz="1800" b="0" i="0" u="none" strike="noStrike" kern="0" cap="none" spc="0" normalizeH="0" baseline="0" noProof="0" dirty="0">
                <a:ln>
                  <a:noFill/>
                </a:ln>
                <a:solidFill>
                  <a:prstClr val="black"/>
                </a:solidFill>
                <a:effectLst/>
                <a:uLnTx/>
                <a:uFillTx/>
                <a:latin typeface="Calibri" panose="020F0502020204030204"/>
              </a:rPr>
              <a:t> </a:t>
            </a:r>
            <a:r>
              <a:rPr kumimoji="0" lang="en-US" altLang="ja-JP" sz="1800" b="0" i="0" u="none" strike="noStrike" kern="0" cap="none" spc="0" normalizeH="0" baseline="0" noProof="0" dirty="0" err="1">
                <a:ln>
                  <a:noFill/>
                </a:ln>
                <a:solidFill>
                  <a:prstClr val="black"/>
                </a:solidFill>
                <a:effectLst/>
                <a:uLnTx/>
                <a:uFillTx/>
                <a:latin typeface="Calibri" panose="020F0502020204030204"/>
              </a:rPr>
              <a:t>Michizono</a:t>
            </a:r>
            <a:r>
              <a:rPr kumimoji="0" lang="ja-JP" altLang="en-US" sz="1800" b="0" i="0" u="none" strike="noStrike" kern="0" cap="none" spc="0" normalizeH="0" baseline="0" noProof="0" dirty="0">
                <a:ln>
                  <a:noFill/>
                </a:ln>
                <a:solidFill>
                  <a:prstClr val="black"/>
                </a:solidFill>
                <a:effectLst/>
                <a:uLnTx/>
                <a:uFillTx/>
                <a:latin typeface="Calibri" panose="020F0502020204030204"/>
              </a:rPr>
              <a:t> </a:t>
            </a:r>
            <a:r>
              <a:rPr kumimoji="0" lang="en-US" altLang="ja-JP" sz="1800" b="0" i="0" u="none" strike="noStrike" kern="0" cap="none" spc="0" normalizeH="0" baseline="0" noProof="0" dirty="0">
                <a:ln>
                  <a:noFill/>
                </a:ln>
                <a:solidFill>
                  <a:prstClr val="black"/>
                </a:solidFill>
                <a:effectLst/>
                <a:uLnTx/>
                <a:uFillTx/>
                <a:latin typeface="Calibri" panose="020F0502020204030204"/>
              </a:rPr>
              <a:t>(Chair)</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Benno List (Deputy)</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8" name="四角形: 角を丸くする 47">
            <a:extLst>
              <a:ext uri="{FF2B5EF4-FFF2-40B4-BE49-F238E27FC236}">
                <a16:creationId xmlns:a16="http://schemas.microsoft.com/office/drawing/2014/main" id="{746A8445-4541-4D7B-96FA-18A13AAFB0B2}"/>
              </a:ext>
            </a:extLst>
          </p:cNvPr>
          <p:cNvSpPr/>
          <p:nvPr/>
        </p:nvSpPr>
        <p:spPr>
          <a:xfrm>
            <a:off x="372141" y="574157"/>
            <a:ext cx="11493795" cy="6156567"/>
          </a:xfrm>
          <a:prstGeom prst="roundRect">
            <a:avLst/>
          </a:prstGeom>
          <a:no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49" name="直線コネクタ 48">
            <a:extLst>
              <a:ext uri="{FF2B5EF4-FFF2-40B4-BE49-F238E27FC236}">
                <a16:creationId xmlns:a16="http://schemas.microsoft.com/office/drawing/2014/main" id="{63D8A78A-7D2E-4744-ABA1-F9F933163211}"/>
              </a:ext>
            </a:extLst>
          </p:cNvPr>
          <p:cNvCxnSpPr>
            <a:stCxn id="47" idx="2"/>
            <a:endCxn id="44" idx="0"/>
          </p:cNvCxnSpPr>
          <p:nvPr/>
        </p:nvCxnSpPr>
        <p:spPr>
          <a:xfrm>
            <a:off x="3111563" y="1934800"/>
            <a:ext cx="601126" cy="408631"/>
          </a:xfrm>
          <a:prstGeom prst="line">
            <a:avLst/>
          </a:prstGeom>
          <a:noFill/>
          <a:ln w="6350" cap="flat" cmpd="sng" algn="ctr">
            <a:solidFill>
              <a:srgbClr val="4472C4"/>
            </a:solidFill>
            <a:prstDash val="solid"/>
            <a:miter lim="800000"/>
          </a:ln>
          <a:effectLst/>
        </p:spPr>
      </p:cxnSp>
      <p:cxnSp>
        <p:nvCxnSpPr>
          <p:cNvPr id="50" name="直線コネクタ 49">
            <a:extLst>
              <a:ext uri="{FF2B5EF4-FFF2-40B4-BE49-F238E27FC236}">
                <a16:creationId xmlns:a16="http://schemas.microsoft.com/office/drawing/2014/main" id="{96867695-D051-4301-8766-3DB567EBFE3E}"/>
              </a:ext>
            </a:extLst>
          </p:cNvPr>
          <p:cNvCxnSpPr>
            <a:cxnSpLocks/>
            <a:stCxn id="47" idx="2"/>
            <a:endCxn id="43" idx="0"/>
          </p:cNvCxnSpPr>
          <p:nvPr/>
        </p:nvCxnSpPr>
        <p:spPr>
          <a:xfrm flipH="1">
            <a:off x="1328749" y="1934800"/>
            <a:ext cx="1782814" cy="248252"/>
          </a:xfrm>
          <a:prstGeom prst="line">
            <a:avLst/>
          </a:prstGeom>
          <a:noFill/>
          <a:ln w="6350" cap="flat" cmpd="sng" algn="ctr">
            <a:solidFill>
              <a:srgbClr val="4472C4"/>
            </a:solidFill>
            <a:prstDash val="solid"/>
            <a:miter lim="800000"/>
          </a:ln>
          <a:effectLst/>
        </p:spPr>
      </p:cxnSp>
      <p:cxnSp>
        <p:nvCxnSpPr>
          <p:cNvPr id="51" name="直線コネクタ 50">
            <a:extLst>
              <a:ext uri="{FF2B5EF4-FFF2-40B4-BE49-F238E27FC236}">
                <a16:creationId xmlns:a16="http://schemas.microsoft.com/office/drawing/2014/main" id="{62830B54-4658-4877-96AF-C6C14AC358CB}"/>
              </a:ext>
            </a:extLst>
          </p:cNvPr>
          <p:cNvCxnSpPr>
            <a:stCxn id="47" idx="2"/>
            <a:endCxn id="45" idx="0"/>
          </p:cNvCxnSpPr>
          <p:nvPr/>
        </p:nvCxnSpPr>
        <p:spPr>
          <a:xfrm>
            <a:off x="3111563" y="1934800"/>
            <a:ext cx="4392901" cy="1625615"/>
          </a:xfrm>
          <a:prstGeom prst="line">
            <a:avLst/>
          </a:prstGeom>
          <a:noFill/>
          <a:ln w="6350" cap="flat" cmpd="sng" algn="ctr">
            <a:solidFill>
              <a:srgbClr val="4472C4"/>
            </a:solidFill>
            <a:prstDash val="solid"/>
            <a:miter lim="800000"/>
          </a:ln>
          <a:effectLst/>
        </p:spPr>
      </p:cxnSp>
      <p:cxnSp>
        <p:nvCxnSpPr>
          <p:cNvPr id="52" name="直線コネクタ 51">
            <a:extLst>
              <a:ext uri="{FF2B5EF4-FFF2-40B4-BE49-F238E27FC236}">
                <a16:creationId xmlns:a16="http://schemas.microsoft.com/office/drawing/2014/main" id="{A4777E6E-B9DC-425E-AB81-086F3A5EA7B6}"/>
              </a:ext>
            </a:extLst>
          </p:cNvPr>
          <p:cNvCxnSpPr>
            <a:stCxn id="47" idx="2"/>
            <a:endCxn id="46" idx="0"/>
          </p:cNvCxnSpPr>
          <p:nvPr/>
        </p:nvCxnSpPr>
        <p:spPr>
          <a:xfrm>
            <a:off x="3111563" y="1934800"/>
            <a:ext cx="7751688" cy="1641158"/>
          </a:xfrm>
          <a:prstGeom prst="line">
            <a:avLst/>
          </a:prstGeom>
          <a:noFill/>
          <a:ln w="6350" cap="flat" cmpd="sng" algn="ctr">
            <a:solidFill>
              <a:srgbClr val="4472C4"/>
            </a:solidFill>
            <a:prstDash val="solid"/>
            <a:miter lim="800000"/>
          </a:ln>
          <a:effectLst/>
        </p:spPr>
      </p:cxnSp>
      <p:sp>
        <p:nvSpPr>
          <p:cNvPr id="53" name="テキスト ボックス 52">
            <a:extLst>
              <a:ext uri="{FF2B5EF4-FFF2-40B4-BE49-F238E27FC236}">
                <a16:creationId xmlns:a16="http://schemas.microsoft.com/office/drawing/2014/main" id="{54322494-429B-4CD8-8215-2FADF749BD96}"/>
              </a:ext>
            </a:extLst>
          </p:cNvPr>
          <p:cNvSpPr txBox="1"/>
          <p:nvPr/>
        </p:nvSpPr>
        <p:spPr>
          <a:xfrm>
            <a:off x="4620316" y="0"/>
            <a:ext cx="3846694" cy="584775"/>
          </a:xfrm>
          <a:prstGeom prst="rect">
            <a:avLst/>
          </a:prstGeom>
          <a:noFill/>
        </p:spPr>
        <p:txBody>
          <a:bodyPr wrap="none" rtlCol="0">
            <a:spAutoFit/>
          </a:bodyPr>
          <a:lstStyle/>
          <a:p>
            <a:pPr defTabSz="457200"/>
            <a:r>
              <a:rPr lang="en-US" altLang="ja-JP" sz="3200" dirty="0">
                <a:solidFill>
                  <a:prstClr val="black"/>
                </a:solidFill>
                <a:latin typeface="Calibri" panose="020F0502020204030204" pitchFamily="34" charset="0"/>
                <a:cs typeface="Calibri" panose="020F0502020204030204" pitchFamily="34" charset="0"/>
              </a:rPr>
              <a:t>IDT-WG2 organization</a:t>
            </a:r>
            <a:endParaRPr lang="ja-JP" altLang="en-US" sz="3200" dirty="0">
              <a:solidFill>
                <a:prstClr val="black"/>
              </a:solidFill>
              <a:latin typeface="Calibri" panose="020F0502020204030204" pitchFamily="34" charset="0"/>
              <a:cs typeface="Calibri" panose="020F0502020204030204" pitchFamily="34" charset="0"/>
            </a:endParaRPr>
          </a:p>
        </p:txBody>
      </p:sp>
      <p:graphicFrame>
        <p:nvGraphicFramePr>
          <p:cNvPr id="54" name="表 9">
            <a:extLst>
              <a:ext uri="{FF2B5EF4-FFF2-40B4-BE49-F238E27FC236}">
                <a16:creationId xmlns:a16="http://schemas.microsoft.com/office/drawing/2014/main" id="{53562071-C0A8-4D7A-AFED-A6F5BC9C7AA6}"/>
              </a:ext>
            </a:extLst>
          </p:cNvPr>
          <p:cNvGraphicFramePr>
            <a:graphicFrameLocks noGrp="1"/>
          </p:cNvGraphicFramePr>
          <p:nvPr>
            <p:extLst>
              <p:ext uri="{D42A27DB-BD31-4B8C-83A1-F6EECF244321}">
                <p14:modId xmlns:p14="http://schemas.microsoft.com/office/powerpoint/2010/main" val="388888547"/>
              </p:ext>
            </p:extLst>
          </p:nvPr>
        </p:nvGraphicFramePr>
        <p:xfrm>
          <a:off x="356410" y="2539536"/>
          <a:ext cx="2540501" cy="4230675"/>
        </p:xfrm>
        <a:graphic>
          <a:graphicData uri="http://schemas.openxmlformats.org/drawingml/2006/table">
            <a:tbl>
              <a:tblPr bandRow="1"/>
              <a:tblGrid>
                <a:gridCol w="1597488">
                  <a:extLst>
                    <a:ext uri="{9D8B030D-6E8A-4147-A177-3AD203B41FA5}">
                      <a16:colId xmlns:a16="http://schemas.microsoft.com/office/drawing/2014/main" val="2062496183"/>
                    </a:ext>
                  </a:extLst>
                </a:gridCol>
                <a:gridCol w="943013">
                  <a:extLst>
                    <a:ext uri="{9D8B030D-6E8A-4147-A177-3AD203B41FA5}">
                      <a16:colId xmlns:a16="http://schemas.microsoft.com/office/drawing/2014/main" val="4110655086"/>
                    </a:ext>
                  </a:extLst>
                </a:gridCol>
              </a:tblGrid>
              <a:tr h="13407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Yasuchika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Yamamoto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Sergey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Belomestnykh</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FNAL</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10625210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Nuria</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Catalan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9032941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chemeClr val="tx1"/>
                          </a:solidFill>
                        </a:rPr>
                        <a:t>Enrico</a:t>
                      </a:r>
                      <a:r>
                        <a:rPr lang="ja-JP" altLang="en-US" sz="1400" dirty="0">
                          <a:solidFill>
                            <a:schemeClr val="tx1"/>
                          </a:solidFill>
                        </a:rPr>
                        <a:t> </a:t>
                      </a:r>
                      <a:r>
                        <a:rPr lang="en-US" altLang="ja-JP" sz="1400" dirty="0" err="1">
                          <a:solidFill>
                            <a:schemeClr val="tx1"/>
                          </a:solidFill>
                        </a:rPr>
                        <a:t>Cenni</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85407897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Dimitri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Delikaris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59219941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Rongli</a:t>
                      </a: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Geng</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ORNL</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830064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Bob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Laxdal</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Triumf</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0226316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Matthias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Liepe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39583310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Peter McIntosh</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7198236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chemeClr val="tx1"/>
                          </a:solidFill>
                        </a:rPr>
                        <a:t>Laura Monaco</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INFN Milano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93300300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Olivier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Napoly</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841507037"/>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Sam Posen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FNAL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05680187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Robert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Rimmer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8482193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Marc C. Ross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3475775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Luis</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Garcia </a:t>
                      </a:r>
                      <a:r>
                        <a:rPr lang="en-US" altLang="ja-JP"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Tabares</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CIEMAT</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76845745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Kensei</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Umemori</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6771884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Hans</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Weise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3496062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Akira Yamamoto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64549935"/>
                  </a:ext>
                </a:extLst>
              </a:tr>
            </a:tbl>
          </a:graphicData>
        </a:graphic>
      </p:graphicFrame>
      <p:graphicFrame>
        <p:nvGraphicFramePr>
          <p:cNvPr id="55" name="表 54">
            <a:extLst>
              <a:ext uri="{FF2B5EF4-FFF2-40B4-BE49-F238E27FC236}">
                <a16:creationId xmlns:a16="http://schemas.microsoft.com/office/drawing/2014/main" id="{080ABA5E-57A8-4F91-B653-78DABC09266B}"/>
              </a:ext>
            </a:extLst>
          </p:cNvPr>
          <p:cNvGraphicFramePr>
            <a:graphicFrameLocks noGrp="1"/>
          </p:cNvGraphicFramePr>
          <p:nvPr>
            <p:extLst>
              <p:ext uri="{D42A27DB-BD31-4B8C-83A1-F6EECF244321}">
                <p14:modId xmlns:p14="http://schemas.microsoft.com/office/powerpoint/2010/main" val="2529718824"/>
              </p:ext>
            </p:extLst>
          </p:nvPr>
        </p:nvGraphicFramePr>
        <p:xfrm>
          <a:off x="3065204" y="2727060"/>
          <a:ext cx="2240613" cy="3565240"/>
        </p:xfrm>
        <a:graphic>
          <a:graphicData uri="http://schemas.openxmlformats.org/drawingml/2006/table">
            <a:tbl>
              <a:tblPr bandRow="1"/>
              <a:tblGrid>
                <a:gridCol w="1479029">
                  <a:extLst>
                    <a:ext uri="{9D8B030D-6E8A-4147-A177-3AD203B41FA5}">
                      <a16:colId xmlns:a16="http://schemas.microsoft.com/office/drawing/2014/main" val="2062496183"/>
                    </a:ext>
                  </a:extLst>
                </a:gridCol>
                <a:gridCol w="761584">
                  <a:extLst>
                    <a:ext uri="{9D8B030D-6E8A-4147-A177-3AD203B41FA5}">
                      <a16:colId xmlns:a16="http://schemas.microsoft.com/office/drawing/2014/main" val="4110655086"/>
                    </a:ext>
                  </a:extLst>
                </a:gridCol>
              </a:tblGrid>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Toshiyuki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Okugi</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Karsten</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Buesser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74421347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Philip Burrows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Oxford</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21285145"/>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Angeles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Faus-Golfe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83703845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Kiyoshi</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Kubo</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08068278"/>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Andrea Latina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730007308"/>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Jenny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745737298"/>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Thomas Markiewicz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62498204"/>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Brett Parker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84785993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Ivan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Podadera</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CIEMAT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177508265"/>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David L. Rubin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47165519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Nikolay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Solyak</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FNAL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Terunuma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Glen White</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687791040"/>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841507037"/>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chemeClr val="tx1"/>
                          </a:solidFill>
                        </a:rPr>
                        <a:t>Mikhail </a:t>
                      </a:r>
                      <a:r>
                        <a:rPr lang="en-US" altLang="ja-JP" sz="1400" dirty="0" err="1">
                          <a:solidFill>
                            <a:schemeClr val="tx1"/>
                          </a:solidFill>
                        </a:rPr>
                        <a:t>Zobov</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INFN LNF</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080460336"/>
                  </a:ext>
                </a:extLst>
              </a:tr>
            </a:tbl>
          </a:graphicData>
        </a:graphic>
      </p:graphicFrame>
      <p:graphicFrame>
        <p:nvGraphicFramePr>
          <p:cNvPr id="56" name="表 55">
            <a:extLst>
              <a:ext uri="{FF2B5EF4-FFF2-40B4-BE49-F238E27FC236}">
                <a16:creationId xmlns:a16="http://schemas.microsoft.com/office/drawing/2014/main" id="{C918B488-F955-4E01-B2F7-4B8CA8E12545}"/>
              </a:ext>
            </a:extLst>
          </p:cNvPr>
          <p:cNvGraphicFramePr>
            <a:graphicFrameLocks noGrp="1"/>
          </p:cNvGraphicFramePr>
          <p:nvPr/>
        </p:nvGraphicFramePr>
        <p:xfrm>
          <a:off x="7059466" y="3962901"/>
          <a:ext cx="2442873" cy="1996440"/>
        </p:xfrm>
        <a:graphic>
          <a:graphicData uri="http://schemas.openxmlformats.org/drawingml/2006/table">
            <a:tbl>
              <a:tblPr bandRow="1"/>
              <a:tblGrid>
                <a:gridCol w="1328371">
                  <a:extLst>
                    <a:ext uri="{9D8B030D-6E8A-4147-A177-3AD203B41FA5}">
                      <a16:colId xmlns:a16="http://schemas.microsoft.com/office/drawing/2014/main" val="2062496183"/>
                    </a:ext>
                  </a:extLst>
                </a:gridCol>
                <a:gridCol w="1114502">
                  <a:extLst>
                    <a:ext uri="{9D8B030D-6E8A-4147-A177-3AD203B41FA5}">
                      <a16:colId xmlns:a16="http://schemas.microsoft.com/office/drawing/2014/main" val="4110655086"/>
                    </a:ext>
                  </a:extLst>
                </a:gridCol>
              </a:tblGrid>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Jim Clarke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60506789"/>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Steffen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Doebert</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958932820"/>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Joe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Grames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236924936"/>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59399982"/>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Masao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Kuriki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Hiroshima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Benno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8206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Gudrid</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Moortgat-Pick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chemeClr val="tx1"/>
                          </a:solidFill>
                        </a:rPr>
                        <a:t>U. Hamburg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169788724"/>
                  </a:ext>
                </a:extLst>
              </a:tr>
            </a:tbl>
          </a:graphicData>
        </a:graphic>
      </p:graphicFrame>
      <p:sp>
        <p:nvSpPr>
          <p:cNvPr id="57" name="テキスト ボックス 56">
            <a:extLst>
              <a:ext uri="{FF2B5EF4-FFF2-40B4-BE49-F238E27FC236}">
                <a16:creationId xmlns:a16="http://schemas.microsoft.com/office/drawing/2014/main" id="{F3138951-A16F-4F5B-8578-A08B5C12398D}"/>
              </a:ext>
            </a:extLst>
          </p:cNvPr>
          <p:cNvSpPr txBox="1"/>
          <p:nvPr/>
        </p:nvSpPr>
        <p:spPr>
          <a:xfrm>
            <a:off x="6038782" y="628079"/>
            <a:ext cx="6839825" cy="2308324"/>
          </a:xfrm>
          <a:prstGeom prst="rect">
            <a:avLst/>
          </a:prstGeom>
          <a:noFill/>
        </p:spPr>
        <p:txBody>
          <a:bodyPr wrap="square" rtlCol="0">
            <a:spAutoFit/>
          </a:bodyPr>
          <a:lstStyle/>
          <a:p>
            <a:pPr defTabSz="457200"/>
            <a:r>
              <a:rPr lang="en-US" altLang="ja-JP" b="1" i="1" dirty="0">
                <a:solidFill>
                  <a:prstClr val="black"/>
                </a:solidFill>
                <a:latin typeface="Calibri" panose="020F0502020204030204"/>
              </a:rPr>
              <a:t>Charges</a:t>
            </a:r>
            <a:r>
              <a:rPr lang="ja-JP" altLang="en-US" b="1" i="1" dirty="0">
                <a:solidFill>
                  <a:prstClr val="black"/>
                </a:solidFill>
                <a:latin typeface="Calibri" panose="020F0502020204030204"/>
              </a:rPr>
              <a:t> </a:t>
            </a:r>
            <a:r>
              <a:rPr lang="en-US" altLang="ja-JP" b="1" i="1" dirty="0">
                <a:solidFill>
                  <a:prstClr val="black"/>
                </a:solidFill>
                <a:latin typeface="Calibri" panose="020F0502020204030204"/>
              </a:rPr>
              <a:t>of</a:t>
            </a:r>
            <a:r>
              <a:rPr lang="ja-JP" altLang="en-US" b="1" i="1" dirty="0">
                <a:solidFill>
                  <a:prstClr val="black"/>
                </a:solidFill>
                <a:latin typeface="Calibri" panose="020F0502020204030204"/>
              </a:rPr>
              <a:t> </a:t>
            </a:r>
            <a:r>
              <a:rPr lang="en-US" altLang="ja-JP" b="1" i="1" dirty="0">
                <a:solidFill>
                  <a:prstClr val="black"/>
                </a:solidFill>
                <a:latin typeface="Calibri" panose="020F0502020204030204"/>
              </a:rPr>
              <a:t>Sub-groups</a:t>
            </a:r>
          </a:p>
          <a:p>
            <a:pPr marL="342900" indent="-342900" defTabSz="457200">
              <a:buFont typeface="Wingdings" panose="05000000000000000000" pitchFamily="2" charset="2"/>
              <a:buChar char="n"/>
            </a:pPr>
            <a:r>
              <a:rPr lang="en-US" altLang="ja-JP" dirty="0">
                <a:solidFill>
                  <a:prstClr val="black"/>
                </a:solidFill>
                <a:latin typeface="Calibri" panose="020F0502020204030204"/>
              </a:rPr>
              <a:t>Discuss</a:t>
            </a:r>
            <a:r>
              <a:rPr lang="ja-JP" altLang="en-US" dirty="0">
                <a:solidFill>
                  <a:prstClr val="black"/>
                </a:solidFill>
                <a:latin typeface="Calibri" panose="020F0502020204030204"/>
              </a:rPr>
              <a:t> </a:t>
            </a:r>
            <a:r>
              <a:rPr lang="en-US" altLang="ja-JP" dirty="0">
                <a:solidFill>
                  <a:prstClr val="black"/>
                </a:solidFill>
                <a:latin typeface="Calibri" panose="020F0502020204030204"/>
              </a:rPr>
              <a:t>and coordinate the</a:t>
            </a:r>
            <a:r>
              <a:rPr lang="ja-JP" altLang="en-US" dirty="0">
                <a:solidFill>
                  <a:prstClr val="black"/>
                </a:solidFill>
                <a:latin typeface="Calibri" panose="020F0502020204030204"/>
              </a:rPr>
              <a:t> </a:t>
            </a:r>
            <a:r>
              <a:rPr lang="en-US" altLang="ja-JP" dirty="0">
                <a:solidFill>
                  <a:prstClr val="black"/>
                </a:solidFill>
                <a:latin typeface="Calibri" panose="020F0502020204030204"/>
              </a:rPr>
              <a:t>topics</a:t>
            </a:r>
            <a:r>
              <a:rPr lang="ja-JP" altLang="en-US" dirty="0">
                <a:solidFill>
                  <a:prstClr val="black"/>
                </a:solidFill>
                <a:latin typeface="Calibri" panose="020F0502020204030204"/>
              </a:rPr>
              <a:t> </a:t>
            </a:r>
            <a:r>
              <a:rPr lang="en-US" altLang="ja-JP" dirty="0">
                <a:solidFill>
                  <a:prstClr val="black"/>
                </a:solidFill>
                <a:latin typeface="Calibri" panose="020F0502020204030204"/>
              </a:rPr>
              <a:t>for</a:t>
            </a:r>
            <a:r>
              <a:rPr lang="ja-JP" altLang="en-US" dirty="0">
                <a:solidFill>
                  <a:prstClr val="black"/>
                </a:solidFill>
                <a:latin typeface="Calibri" panose="020F0502020204030204"/>
              </a:rPr>
              <a:t> </a:t>
            </a:r>
            <a:endParaRPr lang="en-US" altLang="ja-JP" dirty="0">
              <a:solidFill>
                <a:prstClr val="black"/>
              </a:solidFill>
              <a:latin typeface="Calibri" panose="020F0502020204030204"/>
            </a:endParaRPr>
          </a:p>
          <a:p>
            <a:pPr defTabSz="457200"/>
            <a:r>
              <a:rPr lang="en-US" altLang="ja-JP" dirty="0">
                <a:solidFill>
                  <a:prstClr val="black"/>
                </a:solidFill>
                <a:latin typeface="Calibri" panose="020F0502020204030204"/>
              </a:rPr>
              <a:t>	- technical preparation (remaining topics) at Pre-lab</a:t>
            </a:r>
          </a:p>
          <a:p>
            <a:pPr defTabSz="457200"/>
            <a:r>
              <a:rPr lang="en-US" altLang="ja-JP" dirty="0">
                <a:solidFill>
                  <a:prstClr val="black"/>
                </a:solidFill>
                <a:latin typeface="Calibri" panose="020F0502020204030204"/>
              </a:rPr>
              <a:t>	- preparation for mass production at Pre-lab</a:t>
            </a:r>
          </a:p>
          <a:p>
            <a:pPr defTabSz="457200"/>
            <a:r>
              <a:rPr lang="en-US" altLang="ja-JP" dirty="0">
                <a:solidFill>
                  <a:prstClr val="black"/>
                </a:solidFill>
                <a:latin typeface="Calibri" panose="020F0502020204030204"/>
              </a:rPr>
              <a:t>	- possible schedule at Pre-lab</a:t>
            </a:r>
          </a:p>
          <a:p>
            <a:pPr defTabSz="457200"/>
            <a:r>
              <a:rPr lang="en-US" altLang="ja-JP" dirty="0">
                <a:solidFill>
                  <a:prstClr val="black"/>
                </a:solidFill>
                <a:latin typeface="Calibri" panose="020F0502020204030204"/>
              </a:rPr>
              <a:t>	- international sharing candidates of these activities</a:t>
            </a:r>
          </a:p>
          <a:p>
            <a:pPr defTabSz="457200"/>
            <a:r>
              <a:rPr lang="en-US" altLang="ja-JP" dirty="0">
                <a:solidFill>
                  <a:prstClr val="black"/>
                </a:solidFill>
                <a:latin typeface="Calibri" panose="020F0502020204030204"/>
              </a:rPr>
              <a:t>	-</a:t>
            </a:r>
            <a:r>
              <a:rPr lang="ja-JP" altLang="en-US" dirty="0">
                <a:solidFill>
                  <a:prstClr val="black"/>
                </a:solidFill>
                <a:latin typeface="Calibri" panose="020F0502020204030204"/>
              </a:rPr>
              <a:t> </a:t>
            </a:r>
            <a:r>
              <a:rPr lang="en-US" altLang="ja-JP" dirty="0">
                <a:solidFill>
                  <a:prstClr val="black"/>
                </a:solidFill>
                <a:latin typeface="Calibri" panose="020F0502020204030204"/>
              </a:rPr>
              <a:t>final</a:t>
            </a:r>
            <a:r>
              <a:rPr lang="ja-JP" altLang="en-US" dirty="0">
                <a:solidFill>
                  <a:prstClr val="black"/>
                </a:solidFill>
                <a:latin typeface="Calibri" panose="020F0502020204030204"/>
              </a:rPr>
              <a:t> </a:t>
            </a:r>
            <a:r>
              <a:rPr lang="en-US" altLang="ja-JP" dirty="0">
                <a:solidFill>
                  <a:prstClr val="black"/>
                </a:solidFill>
                <a:latin typeface="Calibri" panose="020F0502020204030204"/>
              </a:rPr>
              <a:t>technical design and documentation </a:t>
            </a:r>
            <a:r>
              <a:rPr lang="en-US" altLang="ja-JP" dirty="0">
                <a:solidFill>
                  <a:srgbClr val="00B050"/>
                </a:solidFill>
                <a:latin typeface="Calibri" panose="020F0502020204030204"/>
              </a:rPr>
              <a:t>(EDR)</a:t>
            </a:r>
          </a:p>
          <a:p>
            <a:pPr marL="342900" indent="-342900" defTabSz="457200">
              <a:buFont typeface="Wingdings" panose="05000000000000000000" pitchFamily="2" charset="2"/>
              <a:buChar char="n"/>
            </a:pPr>
            <a:r>
              <a:rPr lang="en-US" altLang="ja-JP" dirty="0">
                <a:solidFill>
                  <a:prstClr val="black"/>
                </a:solidFill>
                <a:latin typeface="Calibri" panose="020F0502020204030204"/>
              </a:rPr>
              <a:t>Report to the IDT-WG2</a:t>
            </a:r>
            <a:endParaRPr lang="ja-JP" altLang="en-US" dirty="0">
              <a:solidFill>
                <a:prstClr val="black"/>
              </a:solidFill>
              <a:latin typeface="Calibri" panose="020F0502020204030204"/>
            </a:endParaRPr>
          </a:p>
        </p:txBody>
      </p:sp>
      <p:sp>
        <p:nvSpPr>
          <p:cNvPr id="58" name="テキスト ボックス 57">
            <a:extLst>
              <a:ext uri="{FF2B5EF4-FFF2-40B4-BE49-F238E27FC236}">
                <a16:creationId xmlns:a16="http://schemas.microsoft.com/office/drawing/2014/main" id="{EA68443E-CF42-4287-8F40-6298FA6D6317}"/>
              </a:ext>
            </a:extLst>
          </p:cNvPr>
          <p:cNvSpPr txBox="1"/>
          <p:nvPr/>
        </p:nvSpPr>
        <p:spPr>
          <a:xfrm>
            <a:off x="7592245" y="5959341"/>
            <a:ext cx="1806433" cy="415498"/>
          </a:xfrm>
          <a:prstGeom prst="rect">
            <a:avLst/>
          </a:prstGeom>
          <a:noFill/>
        </p:spPr>
        <p:txBody>
          <a:bodyPr wrap="square" rtlCol="0">
            <a:spAutoFit/>
          </a:bodyPr>
          <a:lstStyle/>
          <a:p>
            <a:pPr defTabSz="457200"/>
            <a:r>
              <a:rPr lang="ja-JP" altLang="en-US" sz="1050" dirty="0">
                <a:solidFill>
                  <a:prstClr val="black"/>
                </a:solidFill>
                <a:latin typeface="Calibri Light" panose="020F0302020204030204"/>
              </a:rPr>
              <a:t>Peter Sievers </a:t>
            </a:r>
            <a:r>
              <a:rPr lang="en-US" altLang="ja-JP" sz="1050" dirty="0">
                <a:solidFill>
                  <a:prstClr val="black"/>
                </a:solidFill>
                <a:latin typeface="Calibri Light" panose="020F0302020204030204"/>
              </a:rPr>
              <a:t>(CERN)</a:t>
            </a:r>
          </a:p>
          <a:p>
            <a:pPr defTabSz="457200"/>
            <a:r>
              <a:rPr lang="ja-JP" altLang="en-US" sz="1050" dirty="0">
                <a:solidFill>
                  <a:prstClr val="black"/>
                </a:solidFill>
                <a:latin typeface="Calibri Light" panose="020F0302020204030204"/>
              </a:rPr>
              <a:t>Sabine Riemann </a:t>
            </a:r>
            <a:r>
              <a:rPr lang="en-US" altLang="ja-JP" sz="1050" dirty="0">
                <a:solidFill>
                  <a:prstClr val="black"/>
                </a:solidFill>
                <a:latin typeface="Calibri Light" panose="020F0302020204030204"/>
              </a:rPr>
              <a:t>(DESY)</a:t>
            </a:r>
            <a:endParaRPr lang="ja-JP" altLang="en-US" sz="1050" dirty="0">
              <a:solidFill>
                <a:prstClr val="black"/>
              </a:solidFill>
              <a:latin typeface="Calibri Light" panose="020F0302020204030204"/>
            </a:endParaRPr>
          </a:p>
        </p:txBody>
      </p:sp>
      <p:sp>
        <p:nvSpPr>
          <p:cNvPr id="59" name="テキスト ボックス 58">
            <a:extLst>
              <a:ext uri="{FF2B5EF4-FFF2-40B4-BE49-F238E27FC236}">
                <a16:creationId xmlns:a16="http://schemas.microsoft.com/office/drawing/2014/main" id="{5C7FD905-7428-4CE0-8B5A-80274AA149F4}"/>
              </a:ext>
            </a:extLst>
          </p:cNvPr>
          <p:cNvSpPr txBox="1"/>
          <p:nvPr/>
        </p:nvSpPr>
        <p:spPr>
          <a:xfrm>
            <a:off x="5394361" y="3590816"/>
            <a:ext cx="689612"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Dump</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graphicFrame>
        <p:nvGraphicFramePr>
          <p:cNvPr id="60" name="表 59">
            <a:extLst>
              <a:ext uri="{FF2B5EF4-FFF2-40B4-BE49-F238E27FC236}">
                <a16:creationId xmlns:a16="http://schemas.microsoft.com/office/drawing/2014/main" id="{4B25353A-401A-4B2C-A3DB-4E6708EAAAD2}"/>
              </a:ext>
            </a:extLst>
          </p:cNvPr>
          <p:cNvGraphicFramePr>
            <a:graphicFrameLocks noGrp="1"/>
          </p:cNvGraphicFramePr>
          <p:nvPr/>
        </p:nvGraphicFramePr>
        <p:xfrm>
          <a:off x="5390919" y="3987522"/>
          <a:ext cx="1616986" cy="658670"/>
        </p:xfrm>
        <a:graphic>
          <a:graphicData uri="http://schemas.openxmlformats.org/drawingml/2006/table">
            <a:tbl>
              <a:tblPr bandRow="1"/>
              <a:tblGrid>
                <a:gridCol w="1219431">
                  <a:extLst>
                    <a:ext uri="{9D8B030D-6E8A-4147-A177-3AD203B41FA5}">
                      <a16:colId xmlns:a16="http://schemas.microsoft.com/office/drawing/2014/main" val="2568326863"/>
                    </a:ext>
                  </a:extLst>
                </a:gridCol>
                <a:gridCol w="397555">
                  <a:extLst>
                    <a:ext uri="{9D8B030D-6E8A-4147-A177-3AD203B41FA5}">
                      <a16:colId xmlns:a16="http://schemas.microsoft.com/office/drawing/2014/main" val="3234895338"/>
                    </a:ext>
                  </a:extLst>
                </a:gridCol>
              </a:tblGrid>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Terunuma</a:t>
                      </a:r>
                      <a:endPar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431197972"/>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Toshiyuki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Okugi</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119635830"/>
                  </a:ext>
                </a:extLst>
              </a:tr>
            </a:tbl>
          </a:graphicData>
        </a:graphic>
      </p:graphicFrame>
      <p:sp>
        <p:nvSpPr>
          <p:cNvPr id="61" name="テキスト ボックス 60">
            <a:extLst>
              <a:ext uri="{FF2B5EF4-FFF2-40B4-BE49-F238E27FC236}">
                <a16:creationId xmlns:a16="http://schemas.microsoft.com/office/drawing/2014/main" id="{D038E414-DAF1-4B65-80FA-840098F3E4F7}"/>
              </a:ext>
            </a:extLst>
          </p:cNvPr>
          <p:cNvSpPr txBox="1"/>
          <p:nvPr/>
        </p:nvSpPr>
        <p:spPr>
          <a:xfrm>
            <a:off x="5390919" y="4704344"/>
            <a:ext cx="1806433" cy="1061829"/>
          </a:xfrm>
          <a:prstGeom prst="rect">
            <a:avLst/>
          </a:prstGeom>
          <a:noFill/>
        </p:spPr>
        <p:txBody>
          <a:bodyPr wrap="square" rtlCol="0">
            <a:spAutoFit/>
          </a:bodyPr>
          <a:lstStyle/>
          <a:p>
            <a:pPr defTabSz="457200"/>
            <a:r>
              <a:rPr lang="en-US" altLang="ja-JP" sz="1050" dirty="0">
                <a:solidFill>
                  <a:prstClr val="black"/>
                </a:solidFill>
                <a:latin typeface="Calibri Light" panose="020F0302020204030204"/>
              </a:rPr>
              <a:t>Chris </a:t>
            </a:r>
            <a:r>
              <a:rPr lang="en-US" altLang="ja-JP" sz="1050" dirty="0" err="1">
                <a:solidFill>
                  <a:prstClr val="black"/>
                </a:solidFill>
                <a:latin typeface="Calibri Light" panose="020F0302020204030204"/>
              </a:rPr>
              <a:t>Densham</a:t>
            </a:r>
            <a:r>
              <a:rPr lang="en-US" altLang="ja-JP" sz="1050" dirty="0">
                <a:solidFill>
                  <a:prstClr val="black"/>
                </a:solidFill>
                <a:latin typeface="Calibri Light" panose="020F0302020204030204"/>
              </a:rPr>
              <a:t>(STFC)</a:t>
            </a:r>
          </a:p>
          <a:p>
            <a:pPr defTabSz="457200"/>
            <a:r>
              <a:rPr lang="en-US" altLang="ja-JP" sz="1050" dirty="0">
                <a:solidFill>
                  <a:prstClr val="black"/>
                </a:solidFill>
                <a:latin typeface="Calibri Light" panose="020F0302020204030204"/>
              </a:rPr>
              <a:t>Marco </a:t>
            </a:r>
            <a:r>
              <a:rPr lang="en-US" altLang="ja-JP" sz="1050" dirty="0" err="1">
                <a:solidFill>
                  <a:prstClr val="black"/>
                </a:solidFill>
                <a:latin typeface="Calibri Light" panose="020F0302020204030204"/>
              </a:rPr>
              <a:t>Calviani</a:t>
            </a:r>
            <a:r>
              <a:rPr lang="en-US" altLang="ja-JP" sz="1050" dirty="0">
                <a:solidFill>
                  <a:prstClr val="black"/>
                </a:solidFill>
                <a:latin typeface="Calibri Light" panose="020F0302020204030204"/>
              </a:rPr>
              <a:t> (CERN)</a:t>
            </a:r>
          </a:p>
          <a:p>
            <a:pPr defTabSz="457200"/>
            <a:r>
              <a:rPr kumimoji="0" lang="en-US" altLang="ja-JP" sz="1050" dirty="0">
                <a:solidFill>
                  <a:prstClr val="black"/>
                </a:solidFill>
                <a:latin typeface="Calibri Light" panose="020F0302020204030204"/>
              </a:rPr>
              <a:t>Yu Morikawa (KEK)</a:t>
            </a:r>
            <a:endParaRPr lang="en-US" altLang="ja-JP" sz="1050" dirty="0">
              <a:solidFill>
                <a:prstClr val="black"/>
              </a:solidFill>
              <a:latin typeface="Calibri Light" panose="020F0302020204030204"/>
            </a:endParaRPr>
          </a:p>
          <a:p>
            <a:pPr defTabSz="457200"/>
            <a:r>
              <a:rPr lang="en-US" altLang="ja-JP" sz="1050" dirty="0" err="1">
                <a:solidFill>
                  <a:prstClr val="black"/>
                </a:solidFill>
                <a:latin typeface="Calibri Light" panose="020F0302020204030204"/>
              </a:rPr>
              <a:t>Fernadno</a:t>
            </a:r>
            <a:r>
              <a:rPr lang="en-US" altLang="ja-JP" sz="1050" dirty="0">
                <a:solidFill>
                  <a:prstClr val="black"/>
                </a:solidFill>
                <a:latin typeface="Calibri Light" panose="020F0302020204030204"/>
              </a:rPr>
              <a:t> </a:t>
            </a:r>
            <a:r>
              <a:rPr lang="en-US" altLang="ja-JP" sz="1050" dirty="0" err="1">
                <a:solidFill>
                  <a:prstClr val="black"/>
                </a:solidFill>
                <a:latin typeface="Calibri Light" panose="020F0302020204030204"/>
              </a:rPr>
              <a:t>Sordo</a:t>
            </a:r>
            <a:r>
              <a:rPr lang="en-US" altLang="ja-JP" sz="1050" dirty="0">
                <a:solidFill>
                  <a:prstClr val="black"/>
                </a:solidFill>
                <a:latin typeface="Calibri Light" panose="020F0302020204030204"/>
              </a:rPr>
              <a:t> (ESS Bilbao)</a:t>
            </a:r>
          </a:p>
          <a:p>
            <a:pPr defTabSz="457200"/>
            <a:r>
              <a:rPr lang="ja-JP" altLang="en-US" sz="1050" dirty="0">
                <a:solidFill>
                  <a:prstClr val="black"/>
                </a:solidFill>
                <a:latin typeface="Calibri Light" panose="020F0302020204030204"/>
              </a:rPr>
              <a:t>Peter Sievers </a:t>
            </a:r>
            <a:r>
              <a:rPr lang="en-US" altLang="ja-JP" sz="1050" dirty="0">
                <a:solidFill>
                  <a:prstClr val="black"/>
                </a:solidFill>
                <a:latin typeface="Calibri Light" panose="020F0302020204030204"/>
              </a:rPr>
              <a:t>(CERN)</a:t>
            </a:r>
          </a:p>
        </p:txBody>
      </p:sp>
      <p:cxnSp>
        <p:nvCxnSpPr>
          <p:cNvPr id="62" name="直線コネクタ 61">
            <a:extLst>
              <a:ext uri="{FF2B5EF4-FFF2-40B4-BE49-F238E27FC236}">
                <a16:creationId xmlns:a16="http://schemas.microsoft.com/office/drawing/2014/main" id="{75E7EF9F-6FA8-4F5B-99F6-F9111C8BB988}"/>
              </a:ext>
            </a:extLst>
          </p:cNvPr>
          <p:cNvCxnSpPr>
            <a:cxnSpLocks/>
            <a:endCxn id="59" idx="0"/>
          </p:cNvCxnSpPr>
          <p:nvPr/>
        </p:nvCxnSpPr>
        <p:spPr>
          <a:xfrm>
            <a:off x="3989963" y="2634467"/>
            <a:ext cx="1749204" cy="956349"/>
          </a:xfrm>
          <a:prstGeom prst="line">
            <a:avLst/>
          </a:prstGeom>
          <a:noFill/>
          <a:ln w="6350" cap="flat" cmpd="sng" algn="ctr">
            <a:solidFill>
              <a:srgbClr val="4472C4"/>
            </a:solidFill>
            <a:prstDash val="solid"/>
            <a:miter lim="800000"/>
          </a:ln>
          <a:effectLst/>
        </p:spPr>
      </p:cxnSp>
      <p:sp>
        <p:nvSpPr>
          <p:cNvPr id="63" name="テキスト ボックス 62">
            <a:extLst>
              <a:ext uri="{FF2B5EF4-FFF2-40B4-BE49-F238E27FC236}">
                <a16:creationId xmlns:a16="http://schemas.microsoft.com/office/drawing/2014/main" id="{D6CD635D-2B41-4788-9F0A-F3BC6B5702F8}"/>
              </a:ext>
            </a:extLst>
          </p:cNvPr>
          <p:cNvSpPr txBox="1"/>
          <p:nvPr/>
        </p:nvSpPr>
        <p:spPr>
          <a:xfrm>
            <a:off x="3751521" y="6374839"/>
            <a:ext cx="636713"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CRAB</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cxnSp>
        <p:nvCxnSpPr>
          <p:cNvPr id="64" name="直線コネクタ 63">
            <a:extLst>
              <a:ext uri="{FF2B5EF4-FFF2-40B4-BE49-F238E27FC236}">
                <a16:creationId xmlns:a16="http://schemas.microsoft.com/office/drawing/2014/main" id="{3CA29367-861B-4519-93A7-AED52212C6BC}"/>
              </a:ext>
            </a:extLst>
          </p:cNvPr>
          <p:cNvCxnSpPr>
            <a:cxnSpLocks/>
            <a:endCxn id="63" idx="1"/>
          </p:cNvCxnSpPr>
          <p:nvPr/>
        </p:nvCxnSpPr>
        <p:spPr>
          <a:xfrm>
            <a:off x="1609343" y="2954683"/>
            <a:ext cx="2142178" cy="3589433"/>
          </a:xfrm>
          <a:prstGeom prst="line">
            <a:avLst/>
          </a:prstGeom>
          <a:noFill/>
          <a:ln w="6350" cap="flat" cmpd="sng" algn="ctr">
            <a:solidFill>
              <a:srgbClr val="4472C4"/>
            </a:solidFill>
            <a:prstDash val="solid"/>
            <a:miter lim="800000"/>
          </a:ln>
          <a:effectLst/>
        </p:spPr>
      </p:cxnSp>
      <p:cxnSp>
        <p:nvCxnSpPr>
          <p:cNvPr id="65" name="直線コネクタ 64">
            <a:extLst>
              <a:ext uri="{FF2B5EF4-FFF2-40B4-BE49-F238E27FC236}">
                <a16:creationId xmlns:a16="http://schemas.microsoft.com/office/drawing/2014/main" id="{46DCEABC-158C-4624-A0D8-C2B9C518C54C}"/>
              </a:ext>
            </a:extLst>
          </p:cNvPr>
          <p:cNvCxnSpPr>
            <a:cxnSpLocks/>
            <a:endCxn id="63" idx="0"/>
          </p:cNvCxnSpPr>
          <p:nvPr/>
        </p:nvCxnSpPr>
        <p:spPr>
          <a:xfrm flipH="1">
            <a:off x="4069878" y="3049965"/>
            <a:ext cx="48562" cy="3324874"/>
          </a:xfrm>
          <a:prstGeom prst="line">
            <a:avLst/>
          </a:prstGeom>
          <a:noFill/>
          <a:ln w="6350" cap="flat" cmpd="sng" algn="ctr">
            <a:solidFill>
              <a:srgbClr val="4472C4"/>
            </a:solidFill>
            <a:prstDash val="solid"/>
            <a:miter lim="800000"/>
          </a:ln>
          <a:effectLst/>
        </p:spPr>
      </p:cxnSp>
      <p:sp>
        <p:nvSpPr>
          <p:cNvPr id="66" name="テキスト ボックス 65">
            <a:extLst>
              <a:ext uri="{FF2B5EF4-FFF2-40B4-BE49-F238E27FC236}">
                <a16:creationId xmlns:a16="http://schemas.microsoft.com/office/drawing/2014/main" id="{93C49866-97A0-4D94-9B9C-10D02D02B8F7}"/>
              </a:ext>
            </a:extLst>
          </p:cNvPr>
          <p:cNvSpPr txBox="1"/>
          <p:nvPr/>
        </p:nvSpPr>
        <p:spPr>
          <a:xfrm>
            <a:off x="2719148" y="446293"/>
            <a:ext cx="784830" cy="369332"/>
          </a:xfrm>
          <a:prstGeom prst="rect">
            <a:avLst/>
          </a:prstGeom>
          <a:solidFill>
            <a:srgbClr val="4472C4">
              <a:lumMod val="20000"/>
              <a:lumOff val="80000"/>
            </a:srgbClr>
          </a:solidFill>
        </p:spPr>
        <p:txBody>
          <a:bodyPr wrap="non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IDT</a:t>
            </a:r>
            <a:r>
              <a:rPr kumimoji="0" lang="ja-JP" altLang="en-US" sz="1800" b="0" i="0" u="none" strike="noStrike" kern="0" cap="none" spc="0" normalizeH="0" baseline="0" noProof="0" dirty="0">
                <a:ln>
                  <a:noFill/>
                </a:ln>
                <a:solidFill>
                  <a:prstClr val="black"/>
                </a:solidFill>
                <a:effectLst/>
                <a:uLnTx/>
                <a:uFillTx/>
                <a:latin typeface="Calibri" panose="020F0502020204030204"/>
              </a:rPr>
              <a:t> </a:t>
            </a:r>
            <a:r>
              <a:rPr kumimoji="0" lang="en-US" altLang="ja-JP" sz="1800" b="0" i="0" u="none" strike="noStrike" kern="0" cap="none" spc="0" normalizeH="0" baseline="0" noProof="0" dirty="0">
                <a:ln>
                  <a:noFill/>
                </a:ln>
                <a:solidFill>
                  <a:prstClr val="black"/>
                </a:solidFill>
                <a:effectLst/>
                <a:uLnTx/>
                <a:uFillTx/>
                <a:latin typeface="Calibri" panose="020F0502020204030204"/>
              </a:rPr>
              <a:t>EB</a:t>
            </a:r>
          </a:p>
        </p:txBody>
      </p:sp>
      <p:cxnSp>
        <p:nvCxnSpPr>
          <p:cNvPr id="67" name="直線コネクタ 66">
            <a:extLst>
              <a:ext uri="{FF2B5EF4-FFF2-40B4-BE49-F238E27FC236}">
                <a16:creationId xmlns:a16="http://schemas.microsoft.com/office/drawing/2014/main" id="{AEF21B5B-DA77-45A5-BEAF-D305B163494E}"/>
              </a:ext>
            </a:extLst>
          </p:cNvPr>
          <p:cNvCxnSpPr>
            <a:stCxn id="66" idx="2"/>
            <a:endCxn id="47" idx="0"/>
          </p:cNvCxnSpPr>
          <p:nvPr/>
        </p:nvCxnSpPr>
        <p:spPr>
          <a:xfrm>
            <a:off x="3111563" y="815625"/>
            <a:ext cx="0" cy="195845"/>
          </a:xfrm>
          <a:prstGeom prst="line">
            <a:avLst/>
          </a:prstGeom>
          <a:noFill/>
          <a:ln w="19050" cap="flat" cmpd="sng" algn="ctr">
            <a:solidFill>
              <a:srgbClr val="ED7D31"/>
            </a:solidFill>
            <a:prstDash val="solid"/>
            <a:miter lim="800000"/>
            <a:headEnd type="none" w="med" len="med"/>
            <a:tailEnd type="none" w="med" len="med"/>
          </a:ln>
          <a:effectLst/>
        </p:spPr>
      </p:cxnSp>
      <p:sp>
        <p:nvSpPr>
          <p:cNvPr id="68" name="テキスト ボックス 67">
            <a:extLst>
              <a:ext uri="{FF2B5EF4-FFF2-40B4-BE49-F238E27FC236}">
                <a16:creationId xmlns:a16="http://schemas.microsoft.com/office/drawing/2014/main" id="{36420CE7-905F-4B2E-995C-B2FFE9881CF5}"/>
              </a:ext>
            </a:extLst>
          </p:cNvPr>
          <p:cNvSpPr txBox="1"/>
          <p:nvPr/>
        </p:nvSpPr>
        <p:spPr>
          <a:xfrm>
            <a:off x="1627436" y="1968118"/>
            <a:ext cx="1109406" cy="483081"/>
          </a:xfrm>
          <a:prstGeom prst="rect">
            <a:avLst/>
          </a:prstGeom>
          <a:noFill/>
        </p:spPr>
        <p:txBody>
          <a:bodyPr wrap="none" rtlCol="0">
            <a:spAutoFit/>
          </a:bodyPr>
          <a:lstStyle/>
          <a:p>
            <a:pPr defTabSz="457200">
              <a:lnSpc>
                <a:spcPts val="1500"/>
              </a:lnSpc>
            </a:pPr>
            <a:r>
              <a:rPr lang="en-US" altLang="ja-JP" sz="1600" dirty="0">
                <a:solidFill>
                  <a:prstClr val="black"/>
                </a:solidFill>
                <a:latin typeface="Calibri" panose="020F0502020204030204"/>
              </a:rPr>
              <a:t>Tuesday</a:t>
            </a:r>
          </a:p>
          <a:p>
            <a:pPr defTabSz="457200">
              <a:lnSpc>
                <a:spcPts val="1500"/>
              </a:lnSpc>
            </a:pPr>
            <a:r>
              <a:rPr lang="en-US" altLang="ja-JP" sz="1600" dirty="0">
                <a:solidFill>
                  <a:prstClr val="black"/>
                </a:solidFill>
                <a:latin typeface="Calibri" panose="020F0502020204030204"/>
              </a:rPr>
              <a:t>(bi-weekly)</a:t>
            </a:r>
            <a:endParaRPr lang="ja-JP" altLang="en-US" sz="1600" dirty="0">
              <a:solidFill>
                <a:prstClr val="black"/>
              </a:solidFill>
              <a:latin typeface="Calibri" panose="020F0502020204030204"/>
            </a:endParaRPr>
          </a:p>
        </p:txBody>
      </p:sp>
      <p:sp>
        <p:nvSpPr>
          <p:cNvPr id="69" name="テキスト ボックス 68">
            <a:extLst>
              <a:ext uri="{FF2B5EF4-FFF2-40B4-BE49-F238E27FC236}">
                <a16:creationId xmlns:a16="http://schemas.microsoft.com/office/drawing/2014/main" id="{DA8A558C-9F8C-4F30-A126-6AE1358655EA}"/>
              </a:ext>
            </a:extLst>
          </p:cNvPr>
          <p:cNvSpPr txBox="1"/>
          <p:nvPr/>
        </p:nvSpPr>
        <p:spPr>
          <a:xfrm>
            <a:off x="4392958" y="2218121"/>
            <a:ext cx="1154419" cy="483081"/>
          </a:xfrm>
          <a:prstGeom prst="rect">
            <a:avLst/>
          </a:prstGeom>
          <a:noFill/>
        </p:spPr>
        <p:txBody>
          <a:bodyPr wrap="none" rtlCol="0">
            <a:spAutoFit/>
          </a:bodyPr>
          <a:lstStyle/>
          <a:p>
            <a:pPr defTabSz="457200">
              <a:lnSpc>
                <a:spcPts val="1500"/>
              </a:lnSpc>
            </a:pPr>
            <a:r>
              <a:rPr lang="en-US" altLang="ja-JP" sz="1600" dirty="0">
                <a:solidFill>
                  <a:srgbClr val="FF0000"/>
                </a:solidFill>
                <a:latin typeface="Calibri" panose="020F0502020204030204"/>
              </a:rPr>
              <a:t>Wednesday</a:t>
            </a:r>
          </a:p>
          <a:p>
            <a:pPr defTabSz="457200">
              <a:lnSpc>
                <a:spcPts val="1500"/>
              </a:lnSpc>
            </a:pPr>
            <a:r>
              <a:rPr lang="en-US" altLang="ja-JP" sz="1600" dirty="0">
                <a:solidFill>
                  <a:prstClr val="black"/>
                </a:solidFill>
                <a:latin typeface="Calibri" panose="020F0502020204030204"/>
              </a:rPr>
              <a:t>(bi-weekly)</a:t>
            </a:r>
            <a:endParaRPr lang="ja-JP" altLang="en-US" sz="1600" dirty="0">
              <a:solidFill>
                <a:prstClr val="black"/>
              </a:solidFill>
              <a:latin typeface="Calibri" panose="020F0502020204030204"/>
            </a:endParaRPr>
          </a:p>
        </p:txBody>
      </p:sp>
      <p:sp>
        <p:nvSpPr>
          <p:cNvPr id="70" name="テキスト ボックス 69">
            <a:extLst>
              <a:ext uri="{FF2B5EF4-FFF2-40B4-BE49-F238E27FC236}">
                <a16:creationId xmlns:a16="http://schemas.microsoft.com/office/drawing/2014/main" id="{5EE7A2E7-C60A-4315-8EFB-9A143F9BFDCF}"/>
              </a:ext>
            </a:extLst>
          </p:cNvPr>
          <p:cNvSpPr txBox="1"/>
          <p:nvPr/>
        </p:nvSpPr>
        <p:spPr>
          <a:xfrm>
            <a:off x="7938500" y="3575115"/>
            <a:ext cx="1109406" cy="483081"/>
          </a:xfrm>
          <a:prstGeom prst="rect">
            <a:avLst/>
          </a:prstGeom>
          <a:noFill/>
        </p:spPr>
        <p:txBody>
          <a:bodyPr wrap="none" rtlCol="0">
            <a:spAutoFit/>
          </a:bodyPr>
          <a:lstStyle/>
          <a:p>
            <a:pPr defTabSz="457200">
              <a:lnSpc>
                <a:spcPts val="1500"/>
              </a:lnSpc>
            </a:pPr>
            <a:r>
              <a:rPr lang="en-US" altLang="ja-JP" sz="1600" dirty="0">
                <a:solidFill>
                  <a:prstClr val="black"/>
                </a:solidFill>
                <a:latin typeface="Calibri" panose="020F0502020204030204"/>
              </a:rPr>
              <a:t>Monday</a:t>
            </a:r>
          </a:p>
          <a:p>
            <a:pPr defTabSz="457200">
              <a:lnSpc>
                <a:spcPts val="1500"/>
              </a:lnSpc>
            </a:pPr>
            <a:r>
              <a:rPr lang="en-US" altLang="ja-JP" sz="1600" dirty="0">
                <a:solidFill>
                  <a:prstClr val="black"/>
                </a:solidFill>
                <a:latin typeface="Calibri" panose="020F0502020204030204"/>
              </a:rPr>
              <a:t>(bi-weekly)</a:t>
            </a:r>
            <a:endParaRPr lang="ja-JP" altLang="en-US" sz="1600" dirty="0">
              <a:solidFill>
                <a:prstClr val="black"/>
              </a:solidFill>
              <a:latin typeface="Calibri" panose="020F0502020204030204"/>
            </a:endParaRPr>
          </a:p>
        </p:txBody>
      </p:sp>
      <p:sp>
        <p:nvSpPr>
          <p:cNvPr id="71" name="テキスト ボックス 70">
            <a:extLst>
              <a:ext uri="{FF2B5EF4-FFF2-40B4-BE49-F238E27FC236}">
                <a16:creationId xmlns:a16="http://schemas.microsoft.com/office/drawing/2014/main" id="{CE87FD35-2915-4E41-9E59-BD6C41E7460D}"/>
              </a:ext>
            </a:extLst>
          </p:cNvPr>
          <p:cNvSpPr txBox="1"/>
          <p:nvPr/>
        </p:nvSpPr>
        <p:spPr>
          <a:xfrm>
            <a:off x="4371842" y="1226914"/>
            <a:ext cx="1109406" cy="483081"/>
          </a:xfrm>
          <a:prstGeom prst="rect">
            <a:avLst/>
          </a:prstGeom>
          <a:noFill/>
        </p:spPr>
        <p:txBody>
          <a:bodyPr wrap="none" rtlCol="0">
            <a:spAutoFit/>
          </a:bodyPr>
          <a:lstStyle/>
          <a:p>
            <a:pPr defTabSz="457200">
              <a:lnSpc>
                <a:spcPts val="1500"/>
              </a:lnSpc>
            </a:pPr>
            <a:r>
              <a:rPr lang="en-US" altLang="ja-JP" sz="1600" dirty="0">
                <a:solidFill>
                  <a:prstClr val="black"/>
                </a:solidFill>
                <a:latin typeface="Calibri" panose="020F0502020204030204"/>
              </a:rPr>
              <a:t>Tuesday</a:t>
            </a:r>
          </a:p>
          <a:p>
            <a:pPr defTabSz="457200">
              <a:lnSpc>
                <a:spcPts val="1500"/>
              </a:lnSpc>
            </a:pPr>
            <a:r>
              <a:rPr lang="en-US" altLang="ja-JP" sz="1600" dirty="0">
                <a:solidFill>
                  <a:prstClr val="black"/>
                </a:solidFill>
                <a:latin typeface="Calibri" panose="020F0502020204030204"/>
              </a:rPr>
              <a:t>(bi-weekly)</a:t>
            </a:r>
            <a:endParaRPr lang="ja-JP" altLang="en-US" sz="1600" dirty="0">
              <a:solidFill>
                <a:prstClr val="black"/>
              </a:solidFill>
              <a:latin typeface="Calibri" panose="020F0502020204030204"/>
            </a:endParaRPr>
          </a:p>
        </p:txBody>
      </p:sp>
      <p:sp>
        <p:nvSpPr>
          <p:cNvPr id="72" name="テキスト ボックス 71">
            <a:extLst>
              <a:ext uri="{FF2B5EF4-FFF2-40B4-BE49-F238E27FC236}">
                <a16:creationId xmlns:a16="http://schemas.microsoft.com/office/drawing/2014/main" id="{9E076355-36E2-446A-9F76-C8AE74D509A3}"/>
              </a:ext>
            </a:extLst>
          </p:cNvPr>
          <p:cNvSpPr txBox="1"/>
          <p:nvPr/>
        </p:nvSpPr>
        <p:spPr>
          <a:xfrm>
            <a:off x="5609463" y="2870229"/>
            <a:ext cx="6539354" cy="584775"/>
          </a:xfrm>
          <a:prstGeom prst="rect">
            <a:avLst/>
          </a:prstGeom>
          <a:solidFill>
            <a:srgbClr val="FFFF00"/>
          </a:solidFill>
        </p:spPr>
        <p:txBody>
          <a:bodyPr wrap="none" rtlCol="0">
            <a:spAutoFit/>
          </a:bodyPr>
          <a:lstStyle/>
          <a:p>
            <a:pPr defTabSz="457200"/>
            <a:r>
              <a:rPr lang="en-US" altLang="ja-JP" sz="1600" dirty="0">
                <a:solidFill>
                  <a:prstClr val="black"/>
                </a:solidFill>
                <a:latin typeface="Calibri" panose="020F0502020204030204"/>
              </a:rPr>
              <a:t>In order to avoid the regular conflict with SRF and DR/BDS/Dump subgroup,</a:t>
            </a:r>
          </a:p>
          <a:p>
            <a:pPr defTabSz="457200"/>
            <a:r>
              <a:rPr lang="en-US" altLang="ja-JP" sz="1600" dirty="0">
                <a:solidFill>
                  <a:prstClr val="black"/>
                </a:solidFill>
                <a:latin typeface="Calibri" panose="020F0502020204030204"/>
              </a:rPr>
              <a:t>I would like to propose to move DR/BDS/Dump </a:t>
            </a:r>
            <a:r>
              <a:rPr lang="en-US" altLang="ja-JP" sz="1600" dirty="0">
                <a:solidFill>
                  <a:srgbClr val="FF0000"/>
                </a:solidFill>
                <a:latin typeface="Calibri" panose="020F0502020204030204"/>
              </a:rPr>
              <a:t>from Tuesday to Wednesday</a:t>
            </a:r>
            <a:r>
              <a:rPr lang="en-US" altLang="ja-JP" sz="1600" dirty="0">
                <a:solidFill>
                  <a:prstClr val="black"/>
                </a:solidFill>
                <a:latin typeface="Calibri" panose="020F0502020204030204"/>
              </a:rPr>
              <a:t>.</a:t>
            </a:r>
            <a:endParaRPr lang="ja-JP" altLang="en-US" sz="1600" dirty="0">
              <a:solidFill>
                <a:prstClr val="black"/>
              </a:solidFill>
              <a:latin typeface="Calibri" panose="020F0502020204030204"/>
            </a:endParaRPr>
          </a:p>
        </p:txBody>
      </p:sp>
    </p:spTree>
    <p:extLst>
      <p:ext uri="{BB962C8B-B14F-4D97-AF65-F5344CB8AC3E}">
        <p14:creationId xmlns:p14="http://schemas.microsoft.com/office/powerpoint/2010/main" val="38836705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20</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496278" y="3388653"/>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12046" y="2901103"/>
            <a:ext cx="1652432" cy="820367"/>
          </a:xfrm>
          <a:prstGeom prst="rect">
            <a:avLst/>
          </a:prstGeom>
        </p:spPr>
      </p:pic>
      <p:sp>
        <p:nvSpPr>
          <p:cNvPr id="12" name="矢印: 下 11">
            <a:extLst>
              <a:ext uri="{FF2B5EF4-FFF2-40B4-BE49-F238E27FC236}">
                <a16:creationId xmlns:a16="http://schemas.microsoft.com/office/drawing/2014/main" id="{D93023EE-421D-4FD6-9601-A5DDF6D7CB05}"/>
              </a:ext>
            </a:extLst>
          </p:cNvPr>
          <p:cNvSpPr/>
          <p:nvPr/>
        </p:nvSpPr>
        <p:spPr>
          <a:xfrm rot="5400000">
            <a:off x="6763307" y="191266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右カーブ 12">
            <a:extLst>
              <a:ext uri="{FF2B5EF4-FFF2-40B4-BE49-F238E27FC236}">
                <a16:creationId xmlns:a16="http://schemas.microsoft.com/office/drawing/2014/main" id="{E2867FA3-7603-4FE2-AFA5-A700B0E3BACB}"/>
              </a:ext>
            </a:extLst>
          </p:cNvPr>
          <p:cNvSpPr/>
          <p:nvPr/>
        </p:nvSpPr>
        <p:spPr>
          <a:xfrm rot="16611025">
            <a:off x="4148095" y="1809518"/>
            <a:ext cx="584993" cy="2731404"/>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Global cryomodule transfer in technical preparation period</a:t>
            </a:r>
            <a:endParaRPr kumimoji="1" lang="ja-JP" altLang="en-US" sz="40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8"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2A7A4848-B267-4794-B47F-368B90127623}"/>
              </a:ext>
            </a:extLst>
          </p:cNvPr>
          <p:cNvSpPr txBox="1"/>
          <p:nvPr/>
        </p:nvSpPr>
        <p:spPr>
          <a:xfrm>
            <a:off x="624031" y="5050766"/>
            <a:ext cx="2795958"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New CM production/test </a:t>
            </a:r>
          </a:p>
          <a:p>
            <a:pPr algn="ctr"/>
            <a:r>
              <a:rPr lang="en-US" altLang="ja-JP" sz="2000" dirty="0">
                <a:latin typeface="Times New Roman" panose="02020603050405020304" pitchFamily="18" charset="0"/>
                <a:cs typeface="Times New Roman" panose="02020603050405020304" pitchFamily="18" charset="0"/>
              </a:rPr>
              <a:t>@America/EU</a:t>
            </a:r>
            <a:endParaRPr kumimoji="1" lang="ja-JP" altLang="en-US" sz="2000" dirty="0">
              <a:latin typeface="Times New Roman" panose="02020603050405020304" pitchFamily="18" charset="0"/>
              <a:cs typeface="Times New Roman" panose="02020603050405020304" pitchFamily="18" charset="0"/>
            </a:endParaRPr>
          </a:p>
        </p:txBody>
      </p:sp>
      <p:sp>
        <p:nvSpPr>
          <p:cNvPr id="24" name="テキスト ボックス 23">
            <a:extLst>
              <a:ext uri="{FF2B5EF4-FFF2-40B4-BE49-F238E27FC236}">
                <a16:creationId xmlns:a16="http://schemas.microsoft.com/office/drawing/2014/main" id="{4F07E769-B78A-4BF7-BF69-45980BF7D31D}"/>
              </a:ext>
            </a:extLst>
          </p:cNvPr>
          <p:cNvSpPr txBox="1"/>
          <p:nvPr/>
        </p:nvSpPr>
        <p:spPr>
          <a:xfrm>
            <a:off x="4994580" y="5093443"/>
            <a:ext cx="2202847"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solidFill>
                  <a:srgbClr val="0070C0"/>
                </a:solidFill>
                <a:latin typeface="Times New Roman" panose="02020603050405020304" pitchFamily="18" charset="0"/>
                <a:cs typeface="Times New Roman" panose="02020603050405020304" pitchFamily="18" charset="0"/>
              </a:rPr>
              <a:t>Transportation</a:t>
            </a:r>
          </a:p>
          <a:p>
            <a:pPr algn="ctr"/>
            <a:r>
              <a:rPr lang="en-US" altLang="ja-JP" sz="2000" dirty="0">
                <a:solidFill>
                  <a:srgbClr val="0070C0"/>
                </a:solidFill>
                <a:latin typeface="Times New Roman" panose="02020603050405020304" pitchFamily="18" charset="0"/>
                <a:cs typeface="Times New Roman" panose="02020603050405020304" pitchFamily="18" charset="0"/>
              </a:rPr>
              <a:t>(Surface shipment)</a:t>
            </a:r>
            <a:endParaRPr kumimoji="1" lang="ja-JP" altLang="en-US" sz="2000" dirty="0">
              <a:solidFill>
                <a:srgbClr val="0070C0"/>
              </a:solidFill>
              <a:latin typeface="Times New Roman" panose="02020603050405020304" pitchFamily="18" charset="0"/>
              <a:cs typeface="Times New Roman" panose="02020603050405020304" pitchFamily="18" charset="0"/>
            </a:endParaRPr>
          </a:p>
        </p:txBody>
      </p:sp>
      <p:sp>
        <p:nvSpPr>
          <p:cNvPr id="26" name="テキスト ボックス 25">
            <a:extLst>
              <a:ext uri="{FF2B5EF4-FFF2-40B4-BE49-F238E27FC236}">
                <a16:creationId xmlns:a16="http://schemas.microsoft.com/office/drawing/2014/main" id="{CAEC2C92-C4BE-47DD-AE40-032CB14EC7CB}"/>
              </a:ext>
            </a:extLst>
          </p:cNvPr>
          <p:cNvSpPr txBox="1"/>
          <p:nvPr/>
        </p:nvSpPr>
        <p:spPr>
          <a:xfrm>
            <a:off x="8366740" y="5247331"/>
            <a:ext cx="3007555" cy="400110"/>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CM inspection/test @Japan</a:t>
            </a:r>
            <a:endParaRPr kumimoji="1" lang="ja-JP" altLang="en-US" sz="2000" dirty="0">
              <a:latin typeface="Times New Roman" panose="02020603050405020304" pitchFamily="18" charset="0"/>
              <a:cs typeface="Times New Roman" panose="02020603050405020304" pitchFamily="18" charset="0"/>
            </a:endParaRPr>
          </a:p>
        </p:txBody>
      </p:sp>
      <p:sp>
        <p:nvSpPr>
          <p:cNvPr id="27" name="矢印: 右 26">
            <a:extLst>
              <a:ext uri="{FF2B5EF4-FFF2-40B4-BE49-F238E27FC236}">
                <a16:creationId xmlns:a16="http://schemas.microsoft.com/office/drawing/2014/main" id="{23E90F04-2268-42AC-9107-6E65E2C3C816}"/>
              </a:ext>
            </a:extLst>
          </p:cNvPr>
          <p:cNvSpPr/>
          <p:nvPr/>
        </p:nvSpPr>
        <p:spPr>
          <a:xfrm>
            <a:off x="4082460" y="5225597"/>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矢印: 右 28">
            <a:extLst>
              <a:ext uri="{FF2B5EF4-FFF2-40B4-BE49-F238E27FC236}">
                <a16:creationId xmlns:a16="http://schemas.microsoft.com/office/drawing/2014/main" id="{1B1EEABF-508B-4EBA-A7AC-AEE37F65B959}"/>
              </a:ext>
            </a:extLst>
          </p:cNvPr>
          <p:cNvSpPr/>
          <p:nvPr/>
        </p:nvSpPr>
        <p:spPr>
          <a:xfrm>
            <a:off x="7557419" y="5218591"/>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1" name="図 30">
            <a:extLst>
              <a:ext uri="{FF2B5EF4-FFF2-40B4-BE49-F238E27FC236}">
                <a16:creationId xmlns:a16="http://schemas.microsoft.com/office/drawing/2014/main" id="{1B7DA1DE-1670-48C0-AA06-8B675D69DE7F}"/>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054198" y="2397881"/>
            <a:ext cx="3089538" cy="2274426"/>
          </a:xfrm>
          <a:prstGeom prst="rect">
            <a:avLst/>
          </a:prstGeom>
          <a:ln w="19050">
            <a:solidFill>
              <a:srgbClr val="002060"/>
            </a:solidFill>
          </a:ln>
        </p:spPr>
      </p:pic>
      <p:sp>
        <p:nvSpPr>
          <p:cNvPr id="33" name="テキスト ボックス 32">
            <a:extLst>
              <a:ext uri="{FF2B5EF4-FFF2-40B4-BE49-F238E27FC236}">
                <a16:creationId xmlns:a16="http://schemas.microsoft.com/office/drawing/2014/main" id="{079788A2-3E5B-4CB7-BF68-C1BE40349A62}"/>
              </a:ext>
            </a:extLst>
          </p:cNvPr>
          <p:cNvSpPr txBox="1"/>
          <p:nvPr/>
        </p:nvSpPr>
        <p:spPr>
          <a:xfrm>
            <a:off x="8692539" y="4492007"/>
            <a:ext cx="348364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Multi-beam klystron transportation from Japan to EU</a:t>
            </a:r>
            <a:endParaRPr kumimoji="1" lang="ja-JP" altLang="en-US" sz="1200" dirty="0">
              <a:latin typeface="Times New Roman" panose="02020603050405020304" pitchFamily="18" charset="0"/>
              <a:cs typeface="Times New Roman" panose="02020603050405020304" pitchFamily="18" charset="0"/>
            </a:endParaRPr>
          </a:p>
        </p:txBody>
      </p:sp>
      <p:sp>
        <p:nvSpPr>
          <p:cNvPr id="35" name="吹き出し: 角を丸めた四角形 34">
            <a:extLst>
              <a:ext uri="{FF2B5EF4-FFF2-40B4-BE49-F238E27FC236}">
                <a16:creationId xmlns:a16="http://schemas.microsoft.com/office/drawing/2014/main" id="{54671838-E2C9-4D8A-A998-D56316FBFA25}"/>
              </a:ext>
            </a:extLst>
          </p:cNvPr>
          <p:cNvSpPr/>
          <p:nvPr/>
        </p:nvSpPr>
        <p:spPr>
          <a:xfrm>
            <a:off x="48264" y="4265635"/>
            <a:ext cx="4510857" cy="343551"/>
          </a:xfrm>
          <a:prstGeom prst="wedgeRoundRectCallout">
            <a:avLst>
              <a:gd name="adj1" fmla="val -18327"/>
              <a:gd name="adj2" fmla="val 156551"/>
              <a:gd name="adj3" fmla="val 1666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conforming to high-pressure gas regulation</a:t>
            </a:r>
            <a:endParaRPr kumimoji="1" lang="ja-JP" altLang="en-US" b="1" dirty="0">
              <a:solidFill>
                <a:schemeClr val="tx1"/>
              </a:solidFill>
              <a:latin typeface="Times New Roman" panose="02020603050405020304" pitchFamily="18" charset="0"/>
              <a:cs typeface="Times New Roman" panose="02020603050405020304" pitchFamily="18" charset="0"/>
            </a:endParaRPr>
          </a:p>
        </p:txBody>
      </p:sp>
      <p:sp>
        <p:nvSpPr>
          <p:cNvPr id="39" name="フリーフォーム: 図形 38">
            <a:extLst>
              <a:ext uri="{FF2B5EF4-FFF2-40B4-BE49-F238E27FC236}">
                <a16:creationId xmlns:a16="http://schemas.microsoft.com/office/drawing/2014/main" id="{21F3855B-7FD8-4629-B9DB-A8A556FDBA55}"/>
              </a:ext>
            </a:extLst>
          </p:cNvPr>
          <p:cNvSpPr/>
          <p:nvPr/>
        </p:nvSpPr>
        <p:spPr>
          <a:xfrm>
            <a:off x="3669874" y="1188081"/>
            <a:ext cx="4259017" cy="952159"/>
          </a:xfrm>
          <a:custGeom>
            <a:avLst/>
            <a:gdLst>
              <a:gd name="connsiteX0" fmla="*/ 0 w 4259017"/>
              <a:gd name="connsiteY0" fmla="*/ 743504 h 952159"/>
              <a:gd name="connsiteX1" fmla="*/ 1436037 w 4259017"/>
              <a:gd name="connsiteY1" fmla="*/ 123676 h 952159"/>
              <a:gd name="connsiteX2" fmla="*/ 2921170 w 4259017"/>
              <a:gd name="connsiteY2" fmla="*/ 74581 h 952159"/>
              <a:gd name="connsiteX3" fmla="*/ 4259017 w 4259017"/>
              <a:gd name="connsiteY3" fmla="*/ 952159 h 952159"/>
            </a:gdLst>
            <a:ahLst/>
            <a:cxnLst>
              <a:cxn ang="0">
                <a:pos x="connsiteX0" y="connsiteY0"/>
              </a:cxn>
              <a:cxn ang="0">
                <a:pos x="connsiteX1" y="connsiteY1"/>
              </a:cxn>
              <a:cxn ang="0">
                <a:pos x="connsiteX2" y="connsiteY2"/>
              </a:cxn>
              <a:cxn ang="0">
                <a:pos x="connsiteX3" y="connsiteY3"/>
              </a:cxn>
            </a:cxnLst>
            <a:rect l="l" t="t" r="r" b="b"/>
            <a:pathLst>
              <a:path w="4259017" h="952159">
                <a:moveTo>
                  <a:pt x="0" y="743504"/>
                </a:moveTo>
                <a:cubicBezTo>
                  <a:pt x="474587" y="489333"/>
                  <a:pt x="949175" y="235163"/>
                  <a:pt x="1436037" y="123676"/>
                </a:cubicBezTo>
                <a:cubicBezTo>
                  <a:pt x="1922899" y="12189"/>
                  <a:pt x="2450673" y="-63499"/>
                  <a:pt x="2921170" y="74581"/>
                </a:cubicBezTo>
                <a:cubicBezTo>
                  <a:pt x="3391667" y="212661"/>
                  <a:pt x="3825342" y="582410"/>
                  <a:pt x="4259017" y="952159"/>
                </a:cubicBezTo>
              </a:path>
            </a:pathLst>
          </a:custGeom>
          <a:noFill/>
          <a:ln w="57150">
            <a:solidFill>
              <a:srgbClr val="FFC00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EC39A667-E079-42DE-B7AE-C483846F96D8}"/>
              </a:ext>
            </a:extLst>
          </p:cNvPr>
          <p:cNvSpPr txBox="1"/>
          <p:nvPr/>
        </p:nvSpPr>
        <p:spPr>
          <a:xfrm>
            <a:off x="5334308" y="960764"/>
            <a:ext cx="886973" cy="400110"/>
          </a:xfrm>
          <a:prstGeom prst="rect">
            <a:avLst/>
          </a:prstGeom>
          <a:solidFill>
            <a:schemeClr val="accent6">
              <a:lumMod val="20000"/>
              <a:lumOff val="80000"/>
            </a:schemeClr>
          </a:solidFill>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T.B.D.</a:t>
            </a:r>
            <a:endParaRPr kumimoji="1" lang="ja-JP" altLang="en-US" sz="2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E7D87666-9773-854F-BFDD-EAAB8D304F5A}"/>
              </a:ext>
            </a:extLst>
          </p:cNvPr>
          <p:cNvSpPr txBox="1"/>
          <p:nvPr/>
        </p:nvSpPr>
        <p:spPr>
          <a:xfrm>
            <a:off x="1710825" y="6049256"/>
            <a:ext cx="8770350" cy="369332"/>
          </a:xfrm>
          <a:prstGeom prst="rect">
            <a:avLst/>
          </a:prstGeom>
          <a:solidFill>
            <a:schemeClr val="accent6">
              <a:lumMod val="20000"/>
              <a:lumOff val="80000"/>
            </a:schemeClr>
          </a:solidFill>
          <a:ln>
            <a:solidFill>
              <a:schemeClr val="accent6">
                <a:lumMod val="75000"/>
              </a:schemeClr>
            </a:solidFill>
          </a:ln>
        </p:spPr>
        <p:txBody>
          <a:bodyPr wrap="none" rtlCol="0" anchor="ctr">
            <a:spAutoFit/>
          </a:bodyPr>
          <a:lstStyle/>
          <a:p>
            <a:pPr algn="ctr"/>
            <a:r>
              <a:rPr kumimoji="1" lang="en-US" altLang="ja-JP" dirty="0">
                <a:solidFill>
                  <a:srgbClr val="FF0000"/>
                </a:solidFill>
                <a:latin typeface="Times New Roman" panose="02020603050405020304" pitchFamily="18" charset="0"/>
                <a:cs typeface="Times New Roman" panose="02020603050405020304" pitchFamily="18" charset="0"/>
              </a:rPr>
              <a:t>Note:  </a:t>
            </a:r>
            <a:r>
              <a:rPr kumimoji="1" lang="en-US" altLang="ja-JP" dirty="0">
                <a:solidFill>
                  <a:srgbClr val="0070C0"/>
                </a:solidFill>
                <a:latin typeface="Times New Roman" panose="02020603050405020304" pitchFamily="18" charset="0"/>
                <a:cs typeface="Times New Roman" panose="02020603050405020304" pitchFamily="18" charset="0"/>
              </a:rPr>
              <a:t>Returning the CMs to Europe/Americas for redundant confirmations, to be discussed. </a:t>
            </a:r>
            <a:endParaRPr kumimoji="1" lang="ja-JP" altLang="en-US">
              <a:solidFill>
                <a:srgbClr val="0070C0"/>
              </a:solidFill>
              <a:latin typeface="Times New Roman" panose="02020603050405020304" pitchFamily="18" charset="0"/>
              <a:cs typeface="Times New Roman" panose="02020603050405020304" pitchFamily="18" charset="0"/>
            </a:endParaRPr>
          </a:p>
        </p:txBody>
      </p:sp>
      <p:sp>
        <p:nvSpPr>
          <p:cNvPr id="3" name="矢印: 右カーブ 2">
            <a:extLst>
              <a:ext uri="{FF2B5EF4-FFF2-40B4-BE49-F238E27FC236}">
                <a16:creationId xmlns:a16="http://schemas.microsoft.com/office/drawing/2014/main" id="{83B9A0CA-BD04-45FE-B4C7-5C0FC57B0DD5}"/>
              </a:ext>
            </a:extLst>
          </p:cNvPr>
          <p:cNvSpPr/>
          <p:nvPr/>
        </p:nvSpPr>
        <p:spPr>
          <a:xfrm rot="16611025" flipV="1">
            <a:off x="4066125" y="1782442"/>
            <a:ext cx="584993" cy="2270735"/>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下 7">
            <a:extLst>
              <a:ext uri="{FF2B5EF4-FFF2-40B4-BE49-F238E27FC236}">
                <a16:creationId xmlns:a16="http://schemas.microsoft.com/office/drawing/2014/main" id="{19730E1C-2BF2-41FD-B7B3-32CF68ADD5DC}"/>
              </a:ext>
            </a:extLst>
          </p:cNvPr>
          <p:cNvSpPr/>
          <p:nvPr/>
        </p:nvSpPr>
        <p:spPr>
          <a:xfrm rot="16200000">
            <a:off x="6762018" y="156198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398132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21</a:t>
            </a:fld>
            <a:endParaRPr kumimoji="1" lang="ja-JP" altLang="en-US" sz="140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D5E5966E-D858-423A-8738-2ABF51B5239F}"/>
              </a:ext>
            </a:extLst>
          </p:cNvPr>
          <p:cNvPicPr>
            <a:picLocks noChangeAspect="1"/>
          </p:cNvPicPr>
          <p:nvPr/>
        </p:nvPicPr>
        <p:blipFill>
          <a:blip r:embed="rId2"/>
          <a:stretch>
            <a:fillRect/>
          </a:stretch>
        </p:blipFill>
        <p:spPr>
          <a:xfrm>
            <a:off x="3571762" y="1964265"/>
            <a:ext cx="5048476" cy="4893733"/>
          </a:xfrm>
          <a:prstGeom prst="rect">
            <a:avLst/>
          </a:prstGeom>
        </p:spPr>
      </p:pic>
      <p:sp>
        <p:nvSpPr>
          <p:cNvPr id="3" name="吹き出し: 角を丸めた四角形 2">
            <a:extLst>
              <a:ext uri="{FF2B5EF4-FFF2-40B4-BE49-F238E27FC236}">
                <a16:creationId xmlns:a16="http://schemas.microsoft.com/office/drawing/2014/main" id="{39F48866-B379-480F-BD54-F5BEF181284C}"/>
              </a:ext>
            </a:extLst>
          </p:cNvPr>
          <p:cNvSpPr/>
          <p:nvPr/>
        </p:nvSpPr>
        <p:spPr>
          <a:xfrm>
            <a:off x="622300" y="2225724"/>
            <a:ext cx="2949462" cy="397565"/>
          </a:xfrm>
          <a:prstGeom prst="wedgeRoundRectCallout">
            <a:avLst>
              <a:gd name="adj1" fmla="val 49910"/>
              <a:gd name="adj2" fmla="val 14750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Budget request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B46F7F53-166B-4D68-8C21-DBDD782F64DB}"/>
              </a:ext>
            </a:extLst>
          </p:cNvPr>
          <p:cNvSpPr/>
          <p:nvPr/>
        </p:nvSpPr>
        <p:spPr>
          <a:xfrm>
            <a:off x="8480539" y="2225724"/>
            <a:ext cx="3621150" cy="501447"/>
          </a:xfrm>
          <a:prstGeom prst="wedgeRoundRectCallout">
            <a:avLst>
              <a:gd name="adj1" fmla="val -48445"/>
              <a:gd name="adj2" fmla="val 15383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Name of laboratories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F04356-C87D-4A85-81C0-283C16310908}"/>
              </a:ext>
            </a:extLst>
          </p:cNvPr>
          <p:cNvSpPr txBox="1"/>
          <p:nvPr/>
        </p:nvSpPr>
        <p:spPr>
          <a:xfrm>
            <a:off x="149499" y="761336"/>
            <a:ext cx="11892999" cy="923330"/>
          </a:xfrm>
          <a:prstGeom prst="rect">
            <a:avLst/>
          </a:prstGeom>
          <a:noFill/>
        </p:spPr>
        <p:txBody>
          <a:bodyPr wrap="none" rtlCol="0">
            <a:spAutoFit/>
          </a:bodyPr>
          <a:lstStyle/>
          <a:p>
            <a:r>
              <a:rPr kumimoji="1" lang="en-US" altLang="ja-JP" dirty="0" err="1">
                <a:latin typeface="Times New Roman" panose="02020603050405020304" pitchFamily="18" charset="0"/>
                <a:cs typeface="Times New Roman" panose="02020603050405020304" pitchFamily="18" charset="0"/>
              </a:rPr>
              <a:t>Michizono</a:t>
            </a:r>
            <a:r>
              <a:rPr kumimoji="1" lang="en-US" altLang="ja-JP" dirty="0">
                <a:latin typeface="Times New Roman" panose="02020603050405020304" pitchFamily="18" charset="0"/>
                <a:cs typeface="Times New Roman" panose="02020603050405020304" pitchFamily="18" charset="0"/>
              </a:rPr>
              <a:t>-san and Kirk are preparing for document and task list including budget request for the technical preparation period.</a:t>
            </a:r>
          </a:p>
          <a:p>
            <a:r>
              <a:rPr lang="en-US" altLang="ja-JP" dirty="0">
                <a:latin typeface="Times New Roman" panose="02020603050405020304" pitchFamily="18" charset="0"/>
                <a:cs typeface="Times New Roman" panose="02020603050405020304" pitchFamily="18" charset="0"/>
              </a:rPr>
              <a:t>We</a:t>
            </a:r>
            <a:r>
              <a:rPr kumimoji="1" lang="en-US" altLang="ja-JP" dirty="0">
                <a:latin typeface="Times New Roman" panose="02020603050405020304" pitchFamily="18" charset="0"/>
                <a:cs typeface="Times New Roman" panose="02020603050405020304" pitchFamily="18" charset="0"/>
              </a:rPr>
              <a:t> will submit the preliminary version to EB early December.</a:t>
            </a:r>
          </a:p>
          <a:p>
            <a:r>
              <a:rPr lang="en-US" altLang="ja-JP" dirty="0">
                <a:latin typeface="Times New Roman" panose="02020603050405020304" pitchFamily="18" charset="0"/>
                <a:cs typeface="Times New Roman" panose="02020603050405020304" pitchFamily="18" charset="0"/>
              </a:rPr>
              <a:t>Then, the SRF subgroup has to fix the task list until the end of this month.</a:t>
            </a:r>
          </a:p>
        </p:txBody>
      </p:sp>
      <p:sp>
        <p:nvSpPr>
          <p:cNvPr id="13" name="テキスト ボックス 12">
            <a:extLst>
              <a:ext uri="{FF2B5EF4-FFF2-40B4-BE49-F238E27FC236}">
                <a16:creationId xmlns:a16="http://schemas.microsoft.com/office/drawing/2014/main" id="{98412B9A-6B8D-4393-98A2-841DA287241A}"/>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task list/budget request</a:t>
            </a:r>
            <a:endParaRPr kumimoji="1" lang="ja-JP" altLang="en-US" sz="4400" dirty="0">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FB14E140-F751-46C4-A359-B7D3D74C473A}"/>
              </a:ext>
            </a:extLst>
          </p:cNvPr>
          <p:cNvSpPr/>
          <p:nvPr/>
        </p:nvSpPr>
        <p:spPr>
          <a:xfrm>
            <a:off x="3753555" y="2727170"/>
            <a:ext cx="4662311" cy="9304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E0BF46F8-216A-4E0F-AA12-3E7BC07970A5}"/>
              </a:ext>
            </a:extLst>
          </p:cNvPr>
          <p:cNvSpPr txBox="1"/>
          <p:nvPr/>
        </p:nvSpPr>
        <p:spPr>
          <a:xfrm>
            <a:off x="539413" y="5676665"/>
            <a:ext cx="11113170" cy="461665"/>
          </a:xfrm>
          <a:prstGeom prst="rect">
            <a:avLst/>
          </a:prstGeom>
          <a:solidFill>
            <a:srgbClr val="FFFF00"/>
          </a:solidFill>
          <a:ln w="19050">
            <a:solidFill>
              <a:srgbClr val="FF0000"/>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If you don’t have any </a:t>
            </a:r>
            <a:r>
              <a:rPr lang="en-US" altLang="ja-JP" sz="2400" dirty="0">
                <a:latin typeface="Times New Roman" panose="02020603050405020304" pitchFamily="18" charset="0"/>
                <a:cs typeface="Times New Roman" panose="02020603050405020304" pitchFamily="18" charset="0"/>
              </a:rPr>
              <a:t>other input, we can fix these two (plus one) tasks as the list of SRF</a:t>
            </a:r>
            <a:endParaRPr kumimoji="1" lang="ja-JP" altLang="en-US" sz="2400" dirty="0">
              <a:latin typeface="Times New Roman" panose="02020603050405020304" pitchFamily="18" charset="0"/>
              <a:cs typeface="Times New Roman" panose="02020603050405020304" pitchFamily="18" charset="0"/>
            </a:endParaRPr>
          </a:p>
        </p:txBody>
      </p:sp>
      <p:graphicFrame>
        <p:nvGraphicFramePr>
          <p:cNvPr id="9" name="表 11">
            <a:extLst>
              <a:ext uri="{FF2B5EF4-FFF2-40B4-BE49-F238E27FC236}">
                <a16:creationId xmlns:a16="http://schemas.microsoft.com/office/drawing/2014/main" id="{F7808349-B82E-EC44-B453-CECF55837B6A}"/>
              </a:ext>
            </a:extLst>
          </p:cNvPr>
          <p:cNvGraphicFramePr>
            <a:graphicFrameLocks noGrp="1"/>
          </p:cNvGraphicFramePr>
          <p:nvPr>
            <p:extLst>
              <p:ext uri="{D42A27DB-BD31-4B8C-83A1-F6EECF244321}">
                <p14:modId xmlns:p14="http://schemas.microsoft.com/office/powerpoint/2010/main" val="3610569708"/>
              </p:ext>
            </p:extLst>
          </p:nvPr>
        </p:nvGraphicFramePr>
        <p:xfrm>
          <a:off x="166708" y="3911498"/>
          <a:ext cx="5785368" cy="1123357"/>
        </p:xfrm>
        <a:graphic>
          <a:graphicData uri="http://schemas.openxmlformats.org/drawingml/2006/table">
            <a:tbl>
              <a:tblPr firstRow="1" bandRow="1">
                <a:tableStyleId>{5C22544A-7EE6-4342-B048-85BDC9FD1C3A}</a:tableStyleId>
              </a:tblPr>
              <a:tblGrid>
                <a:gridCol w="1446342">
                  <a:extLst>
                    <a:ext uri="{9D8B030D-6E8A-4147-A177-3AD203B41FA5}">
                      <a16:colId xmlns:a16="http://schemas.microsoft.com/office/drawing/2014/main" val="3141852126"/>
                    </a:ext>
                  </a:extLst>
                </a:gridCol>
                <a:gridCol w="1446342">
                  <a:extLst>
                    <a:ext uri="{9D8B030D-6E8A-4147-A177-3AD203B41FA5}">
                      <a16:colId xmlns:a16="http://schemas.microsoft.com/office/drawing/2014/main" val="2094826435"/>
                    </a:ext>
                  </a:extLst>
                </a:gridCol>
                <a:gridCol w="1446342">
                  <a:extLst>
                    <a:ext uri="{9D8B030D-6E8A-4147-A177-3AD203B41FA5}">
                      <a16:colId xmlns:a16="http://schemas.microsoft.com/office/drawing/2014/main" val="204015458"/>
                    </a:ext>
                  </a:extLst>
                </a:gridCol>
                <a:gridCol w="1446342">
                  <a:extLst>
                    <a:ext uri="{9D8B030D-6E8A-4147-A177-3AD203B41FA5}">
                      <a16:colId xmlns:a16="http://schemas.microsoft.com/office/drawing/2014/main" val="4229052290"/>
                    </a:ext>
                  </a:extLst>
                </a:gridCol>
              </a:tblGrid>
              <a:tr h="330877">
                <a:tc>
                  <a:txBody>
                    <a:bodyPr/>
                    <a:lstStyle/>
                    <a:p>
                      <a:r>
                        <a:rPr kumimoji="1" lang="en-US" altLang="ja-JP" sz="1000" dirty="0"/>
                        <a:t>Component</a:t>
                      </a:r>
                      <a:endParaRPr kumimoji="1" lang="ja-JP" altLang="en-US" sz="1000"/>
                    </a:p>
                  </a:txBody>
                  <a:tcPr/>
                </a:tc>
                <a:tc>
                  <a:txBody>
                    <a:bodyPr/>
                    <a:lstStyle/>
                    <a:p>
                      <a:r>
                        <a:rPr kumimoji="1" lang="en-US" altLang="ja-JP" sz="1000" dirty="0"/>
                        <a:t>Issue</a:t>
                      </a:r>
                      <a:endParaRPr kumimoji="1" lang="ja-JP" altLang="en-US" sz="1000"/>
                    </a:p>
                  </a:txBody>
                  <a:tcPr/>
                </a:tc>
                <a:tc>
                  <a:txBody>
                    <a:bodyPr/>
                    <a:lstStyle/>
                    <a:p>
                      <a:r>
                        <a:rPr kumimoji="1" lang="en-US" altLang="ja-JP" sz="1000" dirty="0"/>
                        <a:t>Task</a:t>
                      </a:r>
                      <a:endParaRPr kumimoji="1" lang="ja-JP" altLang="en-US" sz="1000"/>
                    </a:p>
                  </a:txBody>
                  <a:tcPr/>
                </a:tc>
                <a:tc>
                  <a:txBody>
                    <a:bodyPr/>
                    <a:lstStyle/>
                    <a:p>
                      <a:r>
                        <a:rPr kumimoji="1" lang="en-US" altLang="ja-JP" sz="1000" dirty="0"/>
                        <a:t>Candidates</a:t>
                      </a:r>
                      <a:endParaRPr kumimoji="1" lang="ja-JP" altLang="en-US" sz="1000"/>
                    </a:p>
                  </a:txBody>
                  <a:tcPr/>
                </a:tc>
                <a:extLst>
                  <a:ext uri="{0D108BD9-81ED-4DB2-BD59-A6C34878D82A}">
                    <a16:rowId xmlns:a16="http://schemas.microsoft.com/office/drawing/2014/main" val="2889039804"/>
                  </a:ext>
                </a:extLst>
              </a:tr>
              <a:tr h="330877">
                <a:tc>
                  <a:txBody>
                    <a:bodyPr/>
                    <a:lstStyle/>
                    <a:p>
                      <a:r>
                        <a:rPr kumimoji="1" lang="en-US" altLang="ja-JP" sz="1000" dirty="0">
                          <a:solidFill>
                            <a:schemeClr val="accent4">
                              <a:lumMod val="50000"/>
                            </a:schemeClr>
                          </a:solidFill>
                        </a:rPr>
                        <a:t>CM SCQ(+D)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Sustainability against SRF dark current</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Absorb heating and not causing  quench</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US and Spain</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94812989"/>
                  </a:ext>
                </a:extLst>
              </a:tr>
              <a:tr h="330877">
                <a:tc>
                  <a:txBody>
                    <a:bodyPr/>
                    <a:lstStyle/>
                    <a:p>
                      <a:r>
                        <a:rPr kumimoji="1" lang="en-US" altLang="ja-JP" sz="1000" dirty="0">
                          <a:solidFill>
                            <a:schemeClr val="accent4">
                              <a:lumMod val="50000"/>
                            </a:schemeClr>
                          </a:solidFill>
                        </a:rPr>
                        <a:t>Tuner</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Design not fixed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Reconfirmation</a:t>
                      </a:r>
                    </a:p>
                    <a:p>
                      <a:r>
                        <a:rPr kumimoji="1" lang="en-US" altLang="ja-JP" sz="1000" dirty="0">
                          <a:solidFill>
                            <a:schemeClr val="accent4">
                              <a:lumMod val="50000"/>
                            </a:schemeClr>
                          </a:solidFill>
                        </a:rPr>
                        <a:t>Wider range piezo</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Japan and US</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1323045817"/>
                  </a:ext>
                </a:extLst>
              </a:tr>
            </a:tbl>
          </a:graphicData>
        </a:graphic>
      </p:graphicFrame>
      <p:cxnSp>
        <p:nvCxnSpPr>
          <p:cNvPr id="16" name="直線矢印コネクタ 15">
            <a:extLst>
              <a:ext uri="{FF2B5EF4-FFF2-40B4-BE49-F238E27FC236}">
                <a16:creationId xmlns:a16="http://schemas.microsoft.com/office/drawing/2014/main" id="{D5A3F035-C624-7442-975F-07EA8C65CCBA}"/>
              </a:ext>
            </a:extLst>
          </p:cNvPr>
          <p:cNvCxnSpPr>
            <a:cxnSpLocks/>
            <a:stCxn id="9" idx="0"/>
          </p:cNvCxnSpPr>
          <p:nvPr/>
        </p:nvCxnSpPr>
        <p:spPr>
          <a:xfrm flipV="1">
            <a:off x="3059392" y="3429000"/>
            <a:ext cx="694163" cy="4824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28D7159-BA2F-46DD-A32C-33C70FA9A3D7}"/>
              </a:ext>
            </a:extLst>
          </p:cNvPr>
          <p:cNvSpPr/>
          <p:nvPr/>
        </p:nvSpPr>
        <p:spPr>
          <a:xfrm>
            <a:off x="7427125" y="4264857"/>
            <a:ext cx="4553262" cy="397565"/>
          </a:xfrm>
          <a:prstGeom prst="wedgeRoundRectCallout">
            <a:avLst>
              <a:gd name="adj1" fmla="val -34168"/>
              <a:gd name="adj2" fmla="val -189443"/>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09787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0BA8B630-01E4-44DC-9D64-570F1AB076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8349" y="4603424"/>
            <a:ext cx="2930492" cy="1947749"/>
          </a:xfrm>
          <a:prstGeom prst="rect">
            <a:avLst/>
          </a:prstGeom>
          <a:ln w="12700">
            <a:solidFill>
              <a:schemeClr val="tx1"/>
            </a:solidFill>
          </a:ln>
        </p:spPr>
      </p:pic>
      <p:pic>
        <p:nvPicPr>
          <p:cNvPr id="8" name="図 7">
            <a:extLst>
              <a:ext uri="{FF2B5EF4-FFF2-40B4-BE49-F238E27FC236}">
                <a16:creationId xmlns:a16="http://schemas.microsoft.com/office/drawing/2014/main" id="{29216778-6BD4-4680-B3C1-6A33321757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0510" y="4848041"/>
            <a:ext cx="3077086" cy="1703132"/>
          </a:xfrm>
          <a:prstGeom prst="rect">
            <a:avLst/>
          </a:prstGeom>
          <a:ln w="12700">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70555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High pressure gas regulation and schedule of cavity/CM production</a:t>
            </a:r>
            <a:endParaRPr lang="ja-JP" altLang="en-US" sz="32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628247"/>
            <a:ext cx="12192000" cy="4278094"/>
          </a:xfrm>
          <a:prstGeom prst="rect">
            <a:avLst/>
          </a:prstGeom>
          <a:noFill/>
        </p:spPr>
        <p:txBody>
          <a:bodyPr wrap="square" rtlCol="0">
            <a:spAutoFit/>
          </a:bodyPr>
          <a:lstStyle/>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Regarding high pressure gas (HPG) regulation, KEK is currently trying to launch a task force.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Recently,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cavities and cryomodule components produced in Europe have been delivered to </a:t>
            </a:r>
            <a:r>
              <a:rPr kumimoji="1" lang="en-US" altLang="ja-JP" sz="1600" b="1" dirty="0" err="1">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Rokkasho</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for IFMIF project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After the delivery, every part including cavity string is assembled at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Rokkasho</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(under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prgress</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 think we can learn a lot from this experience.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Mr. Kasugai replied that he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may provide his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presentation reviewing his effort for IFMIF, and possibly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LCWS2021.</a:t>
            </a:r>
          </a:p>
          <a:p>
            <a:r>
              <a:rPr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We will have a first meeting about HPG between KEK and QST on 25/Nov.</a:t>
            </a:r>
            <a:endPar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endParaRP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As a proposal, since it is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impossible to manufacture cavities compatible with HPG in the first year of the technical preparation period</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we will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manufacture 10 cavities that are not compatible only in the first year</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If we decide to manufacture a cavity compatible with HPG from the next fiscal year and later, it will open the way for the ILC to be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used as spare cavities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which will be an effective utilization measure.</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For construction of CM, we</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think that the "global transfer" cryomodule program shall start from the beginning of the technical preparation period, in order to properly satisfy the HPG regulation process in Japan.</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There are two different types of rules (general rule and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(cryo-plant in refrigeration mode with closed gas-flow circuit)) in HPG in Japan. We think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is preferable for ILC.</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It is necessary to discuss/consider this matter more with many experts.</a:t>
            </a:r>
          </a:p>
        </p:txBody>
      </p:sp>
      <p:sp>
        <p:nvSpPr>
          <p:cNvPr id="7" name="テキスト ボックス 6">
            <a:extLst>
              <a:ext uri="{FF2B5EF4-FFF2-40B4-BE49-F238E27FC236}">
                <a16:creationId xmlns:a16="http://schemas.microsoft.com/office/drawing/2014/main" id="{37EEFF9D-D596-4511-ACCD-EA3B76CA42D8}"/>
              </a:ext>
            </a:extLst>
          </p:cNvPr>
          <p:cNvSpPr txBox="1"/>
          <p:nvPr/>
        </p:nvSpPr>
        <p:spPr>
          <a:xfrm>
            <a:off x="3405407" y="5887304"/>
            <a:ext cx="2040943" cy="523220"/>
          </a:xfrm>
          <a:prstGeom prst="rect">
            <a:avLst/>
          </a:prstGeom>
          <a:noFill/>
          <a:ln w="12700">
            <a:solidFill>
              <a:schemeClr val="tx1"/>
            </a:solidFill>
          </a:ln>
        </p:spPr>
        <p:txBody>
          <a:bodyPr wrap="none" rtlCol="0">
            <a:spAutoFit/>
          </a:bodyPr>
          <a:lstStyle/>
          <a:p>
            <a:r>
              <a:rPr kumimoji="1" lang="en-US" altLang="ja-JP" sz="1400" dirty="0" err="1">
                <a:latin typeface="Times New Roman" panose="02020603050405020304" pitchFamily="18" charset="0"/>
                <a:cs typeface="Times New Roman" panose="02020603050405020304" pitchFamily="18" charset="0"/>
              </a:rPr>
              <a:t>Linac</a:t>
            </a:r>
            <a:r>
              <a:rPr kumimoji="1" lang="en-US" altLang="ja-JP" sz="1400" dirty="0">
                <a:latin typeface="Times New Roman" panose="02020603050405020304" pitchFamily="18" charset="0"/>
                <a:cs typeface="Times New Roman" panose="02020603050405020304" pitchFamily="18" charset="0"/>
              </a:rPr>
              <a:t> and CM in IFMIF</a:t>
            </a:r>
          </a:p>
          <a:p>
            <a:r>
              <a:rPr lang="en-US" altLang="ja-JP" sz="1400" dirty="0">
                <a:latin typeface="Times New Roman" panose="02020603050405020304" pitchFamily="18" charset="0"/>
                <a:cs typeface="Times New Roman" panose="02020603050405020304" pitchFamily="18" charset="0"/>
              </a:rPr>
              <a:t>(courtesy of Kasugai-san)</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71580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23</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a:t>
            </a:r>
            <a:r>
              <a:rPr lang="en-US" altLang="ja-JP" sz="4400" dirty="0">
                <a:latin typeface="Times New Roman" panose="02020603050405020304" pitchFamily="18" charset="0"/>
                <a:cs typeface="Times New Roman" panose="02020603050405020304" pitchFamily="18" charset="0"/>
              </a:rPr>
              <a:t>H</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igh</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-Pressure </a:t>
            </a:r>
            <a:r>
              <a:rPr lang="en-US" altLang="ja-JP" sz="4400" dirty="0">
                <a:latin typeface="Times New Roman" panose="02020603050405020304" pitchFamily="18" charset="0"/>
                <a:cs typeface="Times New Roman" panose="02020603050405020304" pitchFamily="18" charset="0"/>
              </a:rPr>
              <a:t>G</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as </a:t>
            </a:r>
            <a:r>
              <a:rPr lang="en-US" altLang="ja-JP" sz="4400" dirty="0">
                <a:latin typeface="Times New Roman" panose="02020603050405020304" pitchFamily="18" charset="0"/>
                <a:cs typeface="Times New Roman" panose="02020603050405020304" pitchFamily="18" charset="0"/>
              </a:rPr>
              <a:t>R</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egulation</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892053"/>
            <a:ext cx="12192000" cy="5201424"/>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(discussion)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Before cavity/CM production, we need to discuss with KHK (authority of HPG in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requests to submit necessary documentations (material certificate, EBW method, simulation results related to mainly mechanical crush, etc.)</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Charpy impact test for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TIG welding test between cavity and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stand by during production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(inspection)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Must undergo completion inspection for cavity</a:t>
            </a:r>
          </a:p>
        </p:txBody>
      </p:sp>
      <p:sp>
        <p:nvSpPr>
          <p:cNvPr id="2" name="テキスト ボックス 1">
            <a:extLst>
              <a:ext uri="{FF2B5EF4-FFF2-40B4-BE49-F238E27FC236}">
                <a16:creationId xmlns:a16="http://schemas.microsoft.com/office/drawing/2014/main" id="{B3DA347F-E22F-1B4D-BB3A-6F169FF55D39}"/>
              </a:ext>
            </a:extLst>
          </p:cNvPr>
          <p:cNvSpPr txBox="1"/>
          <p:nvPr/>
        </p:nvSpPr>
        <p:spPr>
          <a:xfrm rot="19969004">
            <a:off x="1086470" y="3231155"/>
            <a:ext cx="10015883"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issues will be drastically changed in case of RS ordinance!</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33778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Required number of cavities, and performance improvement by recent surface treatment for ILC</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340971"/>
            <a:ext cx="12192000" cy="4247317"/>
          </a:xfrm>
          <a:prstGeom prst="rect">
            <a:avLst/>
          </a:prstGeom>
          <a:noFill/>
        </p:spPr>
        <p:txBody>
          <a:bodyPr wrap="square" rtlCol="0">
            <a:spAutoFit/>
          </a:bodyPr>
          <a:lstStyle/>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Recently, some ideas for improving cavity performance (mainly Q</a:t>
            </a:r>
            <a:r>
              <a:rPr kumimoji="1" lang="en-US" altLang="ja-JP" baseline="-25000" dirty="0">
                <a:latin typeface="Times New Roman" panose="02020603050405020304" pitchFamily="18" charset="0"/>
                <a:ea typeface="Meiryo UI" panose="020B0604030504040204" pitchFamily="50" charset="-128"/>
                <a:cs typeface="Times New Roman" panose="02020603050405020304" pitchFamily="18" charset="0"/>
              </a:rPr>
              <a:t>0</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value) have been tested.</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Even if these attempts of cost down R&amp;D are successful, we will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not reduce the number of cavities required for the ILC-250 </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presented after TDR.</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performance improvement achieved after TDR is considered as an additional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margin (insurance)</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dirty="0">
                <a:latin typeface="Times New Roman" panose="02020603050405020304" pitchFamily="18" charset="0"/>
                <a:ea typeface="Meiryo UI" panose="020B0604030504040204" pitchFamily="50" charset="-128"/>
                <a:cs typeface="Times New Roman" panose="02020603050405020304" pitchFamily="18" charset="0"/>
              </a:rPr>
              <a:t>And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it will be positioned as a technology for more efficient and appropriate upgrades in the future.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The performance of the cavities manufactured during the preparation period shall also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satisfy</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the specifications of TDR.</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Further, for the purpose of improving the cavity performance, the number of recent surface treatments has been increasing, but it is also a factor of cost increase.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In the first place, it is necessary to consider cost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effective</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improvement while maintaining the spirit of cost reduction.</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selection of niobium material and surface treatment method can be finally selected in each country or each laboratory.</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Similarly, it is necessary to agree that each country or each laboratory is responsible for the cost increase associated with it.</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We plan to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hold a session at LCWS2021 (around spring in 2021) to discuss cost reduction R&amp;D, and which is the best method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Probably also in TTC meeting 2021.</a:t>
            </a:r>
          </a:p>
        </p:txBody>
      </p:sp>
    </p:spTree>
    <p:extLst>
      <p:ext uri="{BB962C8B-B14F-4D97-AF65-F5344CB8AC3E}">
        <p14:creationId xmlns:p14="http://schemas.microsoft.com/office/powerpoint/2010/main" val="17870659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25</a:t>
            </a:fld>
            <a:endParaRPr kumimoji="1" lang="ja-JP" altLang="en-US" sz="1400">
              <a:latin typeface="Times New Roman" panose="02020603050405020304" pitchFamily="18" charset="0"/>
              <a:cs typeface="Times New Roman" panose="02020603050405020304" pitchFamily="18" charset="0"/>
            </a:endParaRPr>
          </a:p>
        </p:txBody>
      </p:sp>
      <p:sp>
        <p:nvSpPr>
          <p:cNvPr id="14" name="object 3">
            <a:extLst>
              <a:ext uri="{FF2B5EF4-FFF2-40B4-BE49-F238E27FC236}">
                <a16:creationId xmlns:a16="http://schemas.microsoft.com/office/drawing/2014/main" id="{8368E14C-9E07-4081-A003-91946B33BE93}"/>
              </a:ext>
            </a:extLst>
          </p:cNvPr>
          <p:cNvSpPr txBox="1">
            <a:spLocks/>
          </p:cNvSpPr>
          <p:nvPr/>
        </p:nvSpPr>
        <p:spPr>
          <a:xfrm>
            <a:off x="3255127" y="104414"/>
            <a:ext cx="8145566" cy="453201"/>
          </a:xfrm>
          <a:prstGeom prst="rect">
            <a:avLst/>
          </a:prstGeom>
          <a:solidFill>
            <a:sysClr val="window" lastClr="FFFFFF"/>
          </a:solidFill>
          <a:ln>
            <a:noFill/>
          </a:ln>
        </p:spPr>
        <p:txBody>
          <a:bodyPr vert="horz" wrap="square" lIns="0" tIns="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1723" marR="0" lvl="0" indent="0" algn="l" defTabSz="914400" rtl="0" eaLnBrk="1" fontAlgn="auto" latinLnBrk="0" hangingPunct="1">
              <a:lnSpc>
                <a:spcPct val="90000"/>
              </a:lnSpc>
              <a:spcBef>
                <a:spcPct val="0"/>
              </a:spcBef>
              <a:spcAft>
                <a:spcPts val="0"/>
              </a:spcAft>
              <a:buClrTx/>
              <a:buSzTx/>
              <a:buFontTx/>
              <a:buNone/>
              <a:tabLst/>
              <a:defRPr/>
            </a:pPr>
            <a:r>
              <a:rPr kumimoji="1" lang="en-US" sz="3200" b="0" i="0" u="none" strike="noStrike" kern="1200" cap="none" spc="-28" normalizeH="0" baseline="0" noProof="0">
                <a:ln>
                  <a:noFill/>
                </a:ln>
                <a:solidFill>
                  <a:sysClr val="windowText" lastClr="000000"/>
                </a:solidFill>
                <a:effectLst/>
                <a:uLnTx/>
                <a:uFillTx/>
                <a:latin typeface="Calibri Light" panose="020F0302020204030204"/>
                <a:ea typeface="+mj-ea"/>
                <a:cs typeface="+mj-cs"/>
              </a:rPr>
              <a:t>Accelerator activities at ILC Pre-lab phase</a:t>
            </a:r>
            <a:endParaRPr kumimoji="1" lang="en-US" sz="32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15" name="Rectangle 1">
            <a:extLst>
              <a:ext uri="{FF2B5EF4-FFF2-40B4-BE49-F238E27FC236}">
                <a16:creationId xmlns:a16="http://schemas.microsoft.com/office/drawing/2014/main" id="{9D471124-A10C-4B6E-907D-FBDCF806691E}"/>
              </a:ext>
            </a:extLst>
          </p:cNvPr>
          <p:cNvSpPr/>
          <p:nvPr/>
        </p:nvSpPr>
        <p:spPr>
          <a:xfrm>
            <a:off x="174171" y="715436"/>
            <a:ext cx="12017829" cy="5632311"/>
          </a:xfrm>
          <a:prstGeom prst="rect">
            <a:avLst/>
          </a:prstGeom>
          <a:solidFill>
            <a:sysClr val="window" lastClr="FFFFFF"/>
          </a:solidFill>
        </p:spPr>
        <p:txBody>
          <a:bodyPr wrap="square">
            <a:spAutoFit/>
          </a:bodyPr>
          <a:lstStyle/>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Technical preparations /performance &amp; cost R&amp;D </a:t>
            </a:r>
            <a:r>
              <a:rPr kumimoji="0" lang="en-US" sz="1800" b="1" i="1" u="none" strike="noStrike" kern="0" cap="none" spc="0" normalizeH="0" baseline="0" noProof="0" dirty="0">
                <a:ln>
                  <a:noFill/>
                </a:ln>
                <a:solidFill>
                  <a:srgbClr val="FF0000"/>
                </a:solidFill>
                <a:effectLst/>
                <a:uLnTx/>
                <a:uFillTx/>
                <a:latin typeface="Calibri" panose="020F0502020204030204"/>
              </a:rPr>
              <a:t>[shared across regions]</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SRF</a:t>
            </a:r>
            <a:r>
              <a:rPr kumimoji="0" lang="en-US" sz="1400" b="0" i="0" u="none" strike="noStrike" kern="0" cap="none" spc="0" normalizeH="0" baseline="0" noProof="0" dirty="0">
                <a:ln>
                  <a:noFill/>
                </a:ln>
                <a:solidFill>
                  <a:prstClr val="black"/>
                </a:solidFill>
                <a:effectLst/>
                <a:uLnTx/>
                <a:uFillTx/>
                <a:latin typeface="Calibri" panose="020F0502020204030204"/>
              </a:rPr>
              <a:t> performance R&amp;D, quality testing of a large number of cavities (~100), fabrication and shipping of cryomodules from North America and Europe (for validating shipping)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Positron source </a:t>
            </a:r>
            <a:r>
              <a:rPr kumimoji="0" lang="en-US" sz="1400" b="0" i="0" u="none" strike="noStrike" kern="0" cap="none" spc="0" normalizeH="0" baseline="0" noProof="0" dirty="0">
                <a:ln>
                  <a:noFill/>
                </a:ln>
                <a:solidFill>
                  <a:prstClr val="black"/>
                </a:solidFill>
                <a:effectLst/>
                <a:uLnTx/>
                <a:uFillTx/>
                <a:latin typeface="Calibri" panose="020F0502020204030204"/>
              </a:rPr>
              <a:t>final design and verification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Nanobeams (ATF3 and related)</a:t>
            </a:r>
            <a:r>
              <a:rPr kumimoji="0" lang="en-US" sz="1400" b="0" i="0" u="none" strike="noStrike" kern="0" cap="none" spc="0" normalizeH="0" baseline="0" noProof="0" dirty="0">
                <a:ln>
                  <a:noFill/>
                </a:ln>
                <a:solidFill>
                  <a:prstClr val="black"/>
                </a:solidFill>
                <a:effectLst/>
                <a:uLnTx/>
                <a:uFillTx/>
                <a:latin typeface="Calibri" panose="020F0502020204030204"/>
              </a:rPr>
              <a:t>: Interaction region: beam focus, control; and Damping ring: fast kicker, feedback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Beam dump</a:t>
            </a:r>
            <a:r>
              <a:rPr kumimoji="0" lang="en-US" sz="1400" b="0" i="0" u="none" strike="noStrike" kern="0" cap="none" spc="0" normalizeH="0" baseline="0" noProof="0" dirty="0">
                <a:ln>
                  <a:noFill/>
                </a:ln>
                <a:solidFill>
                  <a:prstClr val="black"/>
                </a:solidFill>
                <a:effectLst/>
                <a:uLnTx/>
                <a:uFillTx/>
                <a:latin typeface="Calibri" panose="020F0502020204030204"/>
              </a:rPr>
              <a:t>: system design, beam window, cooling water circulation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Other technical developments considered performance critical </a:t>
            </a:r>
          </a:p>
          <a:p>
            <a:pPr marL="46037" marR="0" lvl="1"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Final technical design and documentation </a:t>
            </a:r>
            <a:r>
              <a:rPr kumimoji="0" lang="en-US" sz="1800" b="1" i="1" u="none" strike="noStrike" kern="0" cap="none" spc="0" normalizeH="0" baseline="0" noProof="0" dirty="0">
                <a:ln>
                  <a:noFill/>
                </a:ln>
                <a:solidFill>
                  <a:srgbClr val="FF0000"/>
                </a:solidFill>
                <a:effectLst/>
                <a:uLnTx/>
                <a:uFillTx/>
                <a:latin typeface="Calibri" panose="020F0502020204030204"/>
              </a:rPr>
              <a:t>[central project office in Japan and possibly regional project offices ]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Engineering design </a:t>
            </a:r>
            <a:r>
              <a:rPr kumimoji="0" lang="en-US" sz="1400" b="0" i="0" u="none" strike="noStrike" kern="0" cap="none" spc="0" normalizeH="0" baseline="0" noProof="0" dirty="0">
                <a:ln>
                  <a:noFill/>
                </a:ln>
                <a:solidFill>
                  <a:prstClr val="black"/>
                </a:solidFill>
                <a:effectLst/>
                <a:uLnTx/>
                <a:uFillTx/>
                <a:latin typeface="Calibri" panose="020F0502020204030204"/>
              </a:rPr>
              <a:t>and documentation, WBS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Cost confirmation/estimates</a:t>
            </a:r>
            <a:r>
              <a:rPr kumimoji="0" lang="en-US" sz="1400" b="0" i="0" u="none" strike="noStrike" kern="0" cap="none" spc="0" normalizeH="0" baseline="0" noProof="0" dirty="0">
                <a:ln>
                  <a:noFill/>
                </a:ln>
                <a:solidFill>
                  <a:prstClr val="black"/>
                </a:solidFill>
                <a:effectLst/>
                <a:uLnTx/>
                <a:uFillTx/>
                <a:latin typeface="Calibri" panose="020F0502020204030204"/>
              </a:rPr>
              <a:t>, tender and purchase preparation, transport planning, mass-production planning and QA plans, schedule follow up and construction schedule preparation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Site planning including environmental studies, CE, safety and infrastructure (see below for details)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Review office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Resource follow up and planning (including human resources)</a:t>
            </a:r>
          </a:p>
          <a:p>
            <a:pPr marL="0" marR="0" lvl="0"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Preparation and planning of deliverables </a:t>
            </a:r>
            <a:r>
              <a:rPr kumimoji="0" lang="en-US" sz="1800" b="1" i="1" u="none" strike="noStrike" kern="0" cap="none" spc="0" normalizeH="0" baseline="0" noProof="0" dirty="0">
                <a:ln>
                  <a:noFill/>
                </a:ln>
                <a:solidFill>
                  <a:srgbClr val="FF0000"/>
                </a:solidFill>
                <a:effectLst/>
                <a:uLnTx/>
                <a:uFillTx/>
                <a:latin typeface="Calibri" panose="020F0502020204030204"/>
              </a:rPr>
              <a:t>[distributed across regions, liaising with the central project office and/or its satellites]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Prototyping and qualification in local industries and laboratories, from SRF production </a:t>
            </a:r>
            <a:r>
              <a:rPr kumimoji="0" lang="en-US" sz="1400" b="0" i="0" u="none" strike="noStrike" kern="0" cap="none" spc="0" normalizeH="0" baseline="0" noProof="0" dirty="0" err="1">
                <a:ln>
                  <a:noFill/>
                </a:ln>
                <a:solidFill>
                  <a:prstClr val="black"/>
                </a:solidFill>
                <a:effectLst/>
                <a:uLnTx/>
                <a:uFillTx/>
                <a:latin typeface="Calibri" panose="020F0502020204030204"/>
              </a:rPr>
              <a:t>Iines</a:t>
            </a:r>
            <a:r>
              <a:rPr kumimoji="0" lang="en-US" sz="1400" b="0" i="0" u="none" strike="noStrike" kern="0" cap="none" spc="0" normalizeH="0" baseline="0" noProof="0" dirty="0">
                <a:ln>
                  <a:noFill/>
                </a:ln>
                <a:solidFill>
                  <a:prstClr val="black"/>
                </a:solidFill>
                <a:effectLst/>
                <a:uLnTx/>
                <a:uFillTx/>
                <a:latin typeface="Calibri" panose="020F0502020204030204"/>
              </a:rPr>
              <a:t> to individual WBS items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Local infrastructure development including preparation for the construction phase (including </a:t>
            </a:r>
            <a:r>
              <a:rPr kumimoji="0" lang="en-US" sz="1400" b="0" i="0" u="none" strike="noStrike" kern="0" cap="none" spc="0" normalizeH="0" baseline="0" noProof="0" dirty="0" err="1">
                <a:ln>
                  <a:noFill/>
                </a:ln>
                <a:solidFill>
                  <a:prstClr val="black"/>
                </a:solidFill>
                <a:effectLst/>
                <a:uLnTx/>
                <a:uFillTx/>
                <a:latin typeface="Calibri" panose="020F0502020204030204"/>
              </a:rPr>
              <a:t>Hub.Lab</a:t>
            </a:r>
            <a:r>
              <a:rPr kumimoji="0" lang="en-US" sz="1400" b="0" i="0" u="none" strike="noStrike" kern="0" cap="none" spc="0" normalizeH="0" baseline="0" noProof="0" dirty="0">
                <a:ln>
                  <a:noFill/>
                </a:ln>
                <a:solidFill>
                  <a:prstClr val="black"/>
                </a:solidFill>
                <a:effectLst/>
                <a:uLnTx/>
                <a:uFillTx/>
                <a:latin typeface="Calibri" panose="020F0502020204030204"/>
              </a:rPr>
              <a:t>)</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Financial follow up, planning and strategies for these activities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Civil engineering, local infrastructure and site </a:t>
            </a:r>
            <a:r>
              <a:rPr kumimoji="0" lang="en-US" sz="1800" b="1" i="1" u="none" strike="noStrike" kern="0" cap="none" spc="0" normalizeH="0" baseline="0" noProof="0" dirty="0">
                <a:ln>
                  <a:noFill/>
                </a:ln>
                <a:solidFill>
                  <a:srgbClr val="FF0000"/>
                </a:solidFill>
                <a:effectLst/>
                <a:uLnTx/>
                <a:uFillTx/>
                <a:latin typeface="Calibri" panose="020F0502020204030204"/>
              </a:rPr>
              <a:t>[host country assisted by selected partners]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Engineering design including cost confirmation/estimate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Environmental impact assessment and land access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a:t>
            </a:r>
            <a:r>
              <a:rPr kumimoji="0" lang="ja-JP" altLang="en-US" sz="1400" b="0" i="0" u="none" strike="noStrike" kern="0" cap="none" spc="0" normalizeH="0" baseline="0" noProof="0" dirty="0">
                <a:ln>
                  <a:noFill/>
                </a:ln>
                <a:solidFill>
                  <a:prstClr val="black"/>
                </a:solidFill>
                <a:effectLst/>
                <a:uLnTx/>
                <a:uFillTx/>
                <a:latin typeface="Calibri" panose="020F0502020204030204"/>
              </a:rPr>
              <a:t> </a:t>
            </a:r>
            <a:r>
              <a:rPr kumimoji="0" lang="en-US" altLang="ja-JP" sz="1400" b="0" i="0" u="none" strike="noStrike" kern="0" cap="none" spc="0" normalizeH="0" baseline="0" noProof="0" dirty="0">
                <a:ln>
                  <a:noFill/>
                </a:ln>
                <a:solidFill>
                  <a:prstClr val="black"/>
                </a:solidFill>
                <a:effectLst/>
                <a:uLnTx/>
                <a:uFillTx/>
                <a:latin typeface="Calibri" panose="020F0502020204030204"/>
              </a:rPr>
              <a:t>update</a:t>
            </a:r>
            <a:r>
              <a:rPr kumimoji="0" lang="en-US" sz="1400" b="0" i="0" u="none" strike="noStrike" kern="0" cap="none" spc="0" normalizeH="0" baseline="0" noProof="0" dirty="0">
                <a:ln>
                  <a:noFill/>
                </a:ln>
                <a:solidFill>
                  <a:prstClr val="black"/>
                </a:solidFill>
                <a:effectLst/>
                <a:uLnTx/>
                <a:uFillTx/>
                <a:latin typeface="Calibri" panose="020F0502020204030204"/>
              </a:rPr>
              <a:t> of the underground areas including the experimental hall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 update for the surface building for technical scientific and administrative needs </a:t>
            </a:r>
          </a:p>
        </p:txBody>
      </p:sp>
      <p:sp>
        <p:nvSpPr>
          <p:cNvPr id="16" name="テキスト ボックス 15">
            <a:extLst>
              <a:ext uri="{FF2B5EF4-FFF2-40B4-BE49-F238E27FC236}">
                <a16:creationId xmlns:a16="http://schemas.microsoft.com/office/drawing/2014/main" id="{224AB683-AD99-464D-AB28-209E1104C4CE}"/>
              </a:ext>
            </a:extLst>
          </p:cNvPr>
          <p:cNvSpPr txBox="1"/>
          <p:nvPr/>
        </p:nvSpPr>
        <p:spPr>
          <a:xfrm>
            <a:off x="9341191" y="1386272"/>
            <a:ext cx="2577656" cy="369332"/>
          </a:xfrm>
          <a:prstGeom prst="rect">
            <a:avLst/>
          </a:prstGeom>
          <a:solidFill>
            <a:srgbClr val="FFFF00"/>
          </a:solidFill>
          <a:ln w="38100">
            <a:solidFill>
              <a:srgbClr val="FF0000"/>
            </a:solidFill>
          </a:ln>
        </p:spPr>
        <p:txBody>
          <a:bodyPr wrap="square" rtlCol="0">
            <a:spAutoFit/>
          </a:bodyPr>
          <a:lstStyle/>
          <a:p>
            <a:pPr defTabSz="457200"/>
            <a:r>
              <a:rPr lang="en-US" altLang="ja-JP" dirty="0">
                <a:solidFill>
                  <a:prstClr val="black"/>
                </a:solidFill>
                <a:latin typeface="Calibri" panose="020F0502020204030204"/>
              </a:rPr>
              <a:t>Technical preparation</a:t>
            </a:r>
          </a:p>
        </p:txBody>
      </p:sp>
      <p:sp>
        <p:nvSpPr>
          <p:cNvPr id="17" name="テキスト ボックス 16">
            <a:extLst>
              <a:ext uri="{FF2B5EF4-FFF2-40B4-BE49-F238E27FC236}">
                <a16:creationId xmlns:a16="http://schemas.microsoft.com/office/drawing/2014/main" id="{26AFE276-EC4E-44AF-9275-A42F279DF775}"/>
              </a:ext>
            </a:extLst>
          </p:cNvPr>
          <p:cNvSpPr txBox="1"/>
          <p:nvPr/>
        </p:nvSpPr>
        <p:spPr>
          <a:xfrm>
            <a:off x="7912310" y="3162259"/>
            <a:ext cx="3245568"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Engineering Design Report (EDR)</a:t>
            </a:r>
            <a:endParaRPr lang="ja-JP" altLang="en-US" dirty="0">
              <a:solidFill>
                <a:prstClr val="black"/>
              </a:solidFill>
              <a:highlight>
                <a:srgbClr val="FFFF00"/>
              </a:highlight>
              <a:latin typeface="Calibri" panose="020F0502020204030204"/>
            </a:endParaRPr>
          </a:p>
        </p:txBody>
      </p:sp>
      <p:sp>
        <p:nvSpPr>
          <p:cNvPr id="18" name="テキスト ボックス 17">
            <a:extLst>
              <a:ext uri="{FF2B5EF4-FFF2-40B4-BE49-F238E27FC236}">
                <a16:creationId xmlns:a16="http://schemas.microsoft.com/office/drawing/2014/main" id="{E474C0E2-7182-4B16-8EF6-D144331D3EB1}"/>
              </a:ext>
            </a:extLst>
          </p:cNvPr>
          <p:cNvSpPr txBox="1"/>
          <p:nvPr/>
        </p:nvSpPr>
        <p:spPr>
          <a:xfrm>
            <a:off x="8200636" y="4626989"/>
            <a:ext cx="3640484"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Planning and preparation of Hub lab.</a:t>
            </a:r>
            <a:endParaRPr lang="ja-JP" altLang="en-US" dirty="0">
              <a:solidFill>
                <a:prstClr val="black"/>
              </a:solidFill>
              <a:highlight>
                <a:srgbClr val="FFFF00"/>
              </a:highlight>
              <a:latin typeface="Calibri" panose="020F0502020204030204"/>
            </a:endParaRPr>
          </a:p>
        </p:txBody>
      </p:sp>
      <p:sp>
        <p:nvSpPr>
          <p:cNvPr id="19" name="テキスト ボックス 18">
            <a:extLst>
              <a:ext uri="{FF2B5EF4-FFF2-40B4-BE49-F238E27FC236}">
                <a16:creationId xmlns:a16="http://schemas.microsoft.com/office/drawing/2014/main" id="{37103744-7BF6-404D-B1B4-BA4A2372F4CE}"/>
              </a:ext>
            </a:extLst>
          </p:cNvPr>
          <p:cNvSpPr txBox="1"/>
          <p:nvPr/>
        </p:nvSpPr>
        <p:spPr>
          <a:xfrm>
            <a:off x="9004621" y="5425782"/>
            <a:ext cx="1739579" cy="369332"/>
          </a:xfrm>
          <a:prstGeom prst="rect">
            <a:avLst/>
          </a:prstGeom>
          <a:solidFill>
            <a:srgbClr val="FFFFCC"/>
          </a:solidFill>
        </p:spPr>
        <p:txBody>
          <a:bodyPr wrap="none" rtlCol="0">
            <a:spAutoFit/>
          </a:bodyPr>
          <a:lstStyle/>
          <a:p>
            <a:pPr defTabSz="457200"/>
            <a:r>
              <a:rPr lang="en-US" altLang="ja-JP" dirty="0">
                <a:solidFill>
                  <a:prstClr val="black"/>
                </a:solidFill>
                <a:latin typeface="Calibri" panose="020F0502020204030204"/>
              </a:rPr>
              <a:t>Civil engineering</a:t>
            </a:r>
            <a:endParaRPr lang="ja-JP" altLang="en-US" dirty="0">
              <a:solidFill>
                <a:prstClr val="black"/>
              </a:solidFill>
              <a:latin typeface="Calibri" panose="020F0502020204030204"/>
            </a:endParaRPr>
          </a:p>
        </p:txBody>
      </p:sp>
      <p:sp>
        <p:nvSpPr>
          <p:cNvPr id="20" name="正方形/長方形 19">
            <a:extLst>
              <a:ext uri="{FF2B5EF4-FFF2-40B4-BE49-F238E27FC236}">
                <a16:creationId xmlns:a16="http://schemas.microsoft.com/office/drawing/2014/main" id="{CAFC6466-95A7-46A5-A0FA-9C09799F1159}"/>
              </a:ext>
            </a:extLst>
          </p:cNvPr>
          <p:cNvSpPr/>
          <p:nvPr/>
        </p:nvSpPr>
        <p:spPr>
          <a:xfrm>
            <a:off x="294232" y="706833"/>
            <a:ext cx="11546887" cy="1524178"/>
          </a:xfrm>
          <a:prstGeom prst="rect">
            <a:avLst/>
          </a:prstGeom>
          <a:solidFill>
            <a:srgbClr val="6C9BD2">
              <a:alpha val="30000"/>
            </a:srgbClr>
          </a:solidFill>
          <a:ln w="381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 name="テキスト ボックス 2">
            <a:extLst>
              <a:ext uri="{FF2B5EF4-FFF2-40B4-BE49-F238E27FC236}">
                <a16:creationId xmlns:a16="http://schemas.microsoft.com/office/drawing/2014/main" id="{94331508-8F8C-4EF3-811A-C5A25E945D10}"/>
              </a:ext>
            </a:extLst>
          </p:cNvPr>
          <p:cNvSpPr txBox="1"/>
          <p:nvPr/>
        </p:nvSpPr>
        <p:spPr>
          <a:xfrm>
            <a:off x="9048018" y="556640"/>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2580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26</a:t>
            </a:fld>
            <a:endParaRPr kumimoji="1" lang="ja-JP" altLang="en-US" sz="1400">
              <a:latin typeface="Times New Roman" panose="02020603050405020304" pitchFamily="18" charset="0"/>
              <a:cs typeface="Times New Roman" panose="02020603050405020304" pitchFamily="18" charset="0"/>
            </a:endParaRPr>
          </a:p>
        </p:txBody>
      </p:sp>
      <p:sp>
        <p:nvSpPr>
          <p:cNvPr id="9" name="タイトル 1">
            <a:extLst>
              <a:ext uri="{FF2B5EF4-FFF2-40B4-BE49-F238E27FC236}">
                <a16:creationId xmlns:a16="http://schemas.microsoft.com/office/drawing/2014/main" id="{C74879DB-9BD4-4FA4-90D7-178BD25CA9FB}"/>
              </a:ext>
            </a:extLst>
          </p:cNvPr>
          <p:cNvSpPr txBox="1">
            <a:spLocks/>
          </p:cNvSpPr>
          <p:nvPr/>
        </p:nvSpPr>
        <p:spPr>
          <a:xfrm>
            <a:off x="1524000" y="28251"/>
            <a:ext cx="9631680" cy="572678"/>
          </a:xfrm>
          <a:prstGeom prst="rect">
            <a:avLst/>
          </a:prstGeom>
          <a:no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200" b="0" i="0" u="none" strike="noStrike" kern="1200" cap="none" spc="0" normalizeH="0" baseline="0" noProof="0">
                <a:ln>
                  <a:noFill/>
                </a:ln>
                <a:solidFill>
                  <a:sysClr val="windowText" lastClr="000000"/>
                </a:solidFill>
                <a:effectLst/>
                <a:uLnTx/>
                <a:uFillTx/>
                <a:latin typeface="Calibri Light" panose="020F0302020204030204"/>
                <a:ea typeface="游ゴシック Light" panose="020B0300000000000000" pitchFamily="50" charset="-128"/>
                <a:cs typeface="+mj-cs"/>
              </a:rPr>
              <a:t>Assumed Pre-lab timeline</a:t>
            </a:r>
            <a:endParaRPr kumimoji="1" lang="ja-JP" altLang="en-US" sz="3200" b="0" i="0" u="none" strike="noStrike" kern="1200" cap="none" spc="0" normalizeH="0" baseline="0" noProof="0" dirty="0">
              <a:ln>
                <a:noFill/>
              </a:ln>
              <a:solidFill>
                <a:sysClr val="windowText" lastClr="000000"/>
              </a:solidFill>
              <a:effectLst/>
              <a:uLnTx/>
              <a:uFillTx/>
              <a:latin typeface="Calibri Light" panose="020F0302020204030204"/>
              <a:ea typeface="游ゴシック Light" panose="020B0300000000000000" pitchFamily="50" charset="-128"/>
              <a:cs typeface="+mj-cs"/>
            </a:endParaRPr>
          </a:p>
        </p:txBody>
      </p:sp>
      <p:sp>
        <p:nvSpPr>
          <p:cNvPr id="10" name="テキスト ボックス 9">
            <a:extLst>
              <a:ext uri="{FF2B5EF4-FFF2-40B4-BE49-F238E27FC236}">
                <a16:creationId xmlns:a16="http://schemas.microsoft.com/office/drawing/2014/main" id="{9A68B39E-16D4-4E6A-97B5-A8961ABB9D11}"/>
              </a:ext>
            </a:extLst>
          </p:cNvPr>
          <p:cNvSpPr txBox="1"/>
          <p:nvPr/>
        </p:nvSpPr>
        <p:spPr>
          <a:xfrm>
            <a:off x="123245" y="600928"/>
            <a:ext cx="12068755" cy="5755422"/>
          </a:xfrm>
          <a:prstGeom prst="rect">
            <a:avLst/>
          </a:prstGeom>
          <a:noFill/>
        </p:spPr>
        <p:txBody>
          <a:bodyPr wrap="square">
            <a:spAutoFit/>
          </a:bodyPr>
          <a:lstStyle/>
          <a:p>
            <a:pPr defTabSz="457200"/>
            <a:r>
              <a:rPr kumimoji="0" lang="en-US" altLang="ja-JP" sz="2400" b="1" i="1" u="sng" dirty="0">
                <a:solidFill>
                  <a:prstClr val="black"/>
                </a:solidFill>
                <a:latin typeface="Calibri" panose="020F0502020204030204"/>
                <a:cs typeface="Arial" panose="020B0604020202020204" pitchFamily="34" charset="0"/>
              </a:rPr>
              <a:t>For Engineering design</a:t>
            </a:r>
            <a:endParaRPr kumimoji="0" lang="en-US" altLang="ja-JP" sz="2000" b="1" i="1" u="sng"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Work on </a:t>
            </a:r>
            <a:r>
              <a:rPr kumimoji="0" lang="ja-JP" altLang="en-US" sz="2000" dirty="0">
                <a:solidFill>
                  <a:prstClr val="black"/>
                </a:solidFill>
                <a:latin typeface="Calibri" panose="020F0502020204030204"/>
                <a:cs typeface="Arial" panose="020B0604020202020204" pitchFamily="34" charset="0"/>
              </a:rPr>
              <a:t>TDR-based </a:t>
            </a:r>
            <a:r>
              <a:rPr kumimoji="0" lang="en-US" altLang="ja-JP" sz="2000" dirty="0">
                <a:solidFill>
                  <a:srgbClr val="FF0000"/>
                </a:solidFill>
                <a:latin typeface="Calibri" panose="020F0502020204030204"/>
                <a:cs typeface="Arial" panose="020B0604020202020204" pitchFamily="34" charset="0"/>
              </a:rPr>
              <a:t>cost-</a:t>
            </a:r>
            <a:r>
              <a:rPr kumimoji="0" lang="ja-JP" altLang="en-US" sz="2000" dirty="0">
                <a:solidFill>
                  <a:srgbClr val="FF0000"/>
                </a:solidFill>
                <a:latin typeface="Calibri" panose="020F0502020204030204"/>
                <a:cs typeface="Arial" panose="020B0604020202020204" pitchFamily="34" charset="0"/>
              </a:rPr>
              <a:t>estimate </a:t>
            </a:r>
            <a:r>
              <a:rPr kumimoji="0" lang="en-US" altLang="ja-JP" sz="2000" dirty="0">
                <a:solidFill>
                  <a:srgbClr val="FF0000"/>
                </a:solidFill>
                <a:latin typeface="Calibri" panose="020F0502020204030204"/>
                <a:cs typeface="Arial" panose="020B0604020202020204" pitchFamily="34" charset="0"/>
              </a:rPr>
              <a:t>confirmation,</a:t>
            </a:r>
            <a:r>
              <a:rPr kumimoji="0" lang="ja-JP" altLang="en-US" sz="2000" dirty="0">
                <a:solidFill>
                  <a:prstClr val="black"/>
                </a:solidFill>
                <a:latin typeface="Calibri" panose="020F0502020204030204"/>
                <a:cs typeface="Arial" panose="020B0604020202020204" pitchFamily="34" charset="0"/>
              </a:rPr>
              <a:t> started by an international team centered on the </a:t>
            </a:r>
            <a:r>
              <a:rPr kumimoji="0" lang="en-US" altLang="ja-JP" sz="2000" dirty="0">
                <a:solidFill>
                  <a:prstClr val="black"/>
                </a:solidFill>
                <a:latin typeface="Calibri" panose="020F0502020204030204"/>
                <a:cs typeface="Arial" panose="020B0604020202020204" pitchFamily="34" charset="0"/>
              </a:rPr>
              <a:t>Pre-lab</a:t>
            </a:r>
            <a:r>
              <a:rPr kumimoji="0" lang="ja-JP" altLang="en-US" sz="2000" dirty="0">
                <a:solidFill>
                  <a:prstClr val="black"/>
                </a:solidFill>
                <a:latin typeface="Calibri" panose="020F0502020204030204"/>
                <a:cs typeface="Arial" panose="020B0604020202020204" pitchFamily="34" charset="0"/>
              </a:rPr>
              <a:t>.</a:t>
            </a: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the cost-estimate confirmation</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and an</a:t>
            </a:r>
            <a:r>
              <a:rPr kumimoji="0" lang="en-US" altLang="ja-JP" sz="2000" dirty="0">
                <a:solidFill>
                  <a:srgbClr val="00B05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internal review </a:t>
            </a:r>
            <a:r>
              <a:rPr kumimoji="0" lang="ja-JP" altLang="en-US" sz="2000" dirty="0">
                <a:solidFill>
                  <a:prstClr val="black"/>
                </a:solidFill>
                <a:latin typeface="Calibri" panose="020F0502020204030204"/>
                <a:cs typeface="Arial" panose="020B0604020202020204" pitchFamily="34" charset="0"/>
              </a:rPr>
              <a:t>in the latter half of the 2nd year. </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The review also reports on the progress of technical issues during the preparation period.</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a:t>
            </a:r>
            <a:r>
              <a:rPr kumimoji="0" lang="ja-JP" altLang="en-US" sz="2000" dirty="0">
                <a:solidFill>
                  <a:prstClr val="black"/>
                </a:solidFill>
                <a:latin typeface="Calibri" panose="020F0502020204030204"/>
                <a:cs typeface="Arial" panose="020B0604020202020204" pitchFamily="34" charset="0"/>
              </a:rPr>
              <a:t> Conduct an </a:t>
            </a:r>
            <a:r>
              <a:rPr kumimoji="0" lang="ja-JP" altLang="en-US" sz="2000" dirty="0">
                <a:solidFill>
                  <a:srgbClr val="FF0000"/>
                </a:solidFill>
                <a:latin typeface="Calibri" panose="020F0502020204030204"/>
                <a:cs typeface="Arial" panose="020B0604020202020204" pitchFamily="34" charset="0"/>
              </a:rPr>
              <a:t>external review </a:t>
            </a:r>
            <a:r>
              <a:rPr kumimoji="0" lang="ja-JP" altLang="en-US" sz="2000" dirty="0">
                <a:solidFill>
                  <a:prstClr val="black"/>
                </a:solidFill>
                <a:latin typeface="Calibri" panose="020F0502020204030204"/>
                <a:cs typeface="Arial" panose="020B0604020202020204" pitchFamily="34" charset="0"/>
              </a:rPr>
              <a:t>and completed scrutiny of costs and risks.</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Complet</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the </a:t>
            </a:r>
            <a:r>
              <a:rPr kumimoji="0" lang="ja-JP" altLang="en-US" sz="2000" dirty="0">
                <a:solidFill>
                  <a:srgbClr val="FF0000"/>
                </a:solidFill>
                <a:latin typeface="Calibri" panose="020F0502020204030204"/>
                <a:cs typeface="Arial" panose="020B0604020202020204" pitchFamily="34" charset="0"/>
              </a:rPr>
              <a:t>draft of </a:t>
            </a:r>
            <a:r>
              <a:rPr kumimoji="0" lang="en-US" altLang="ja-JP" sz="2000" dirty="0">
                <a:solidFill>
                  <a:srgbClr val="FF0000"/>
                </a:solidFill>
                <a:latin typeface="Calibri" panose="020F0502020204030204"/>
                <a:cs typeface="Arial" panose="020B0604020202020204" pitchFamily="34" charset="0"/>
              </a:rPr>
              <a:t>Engineering D</a:t>
            </a:r>
            <a:r>
              <a:rPr kumimoji="0" lang="ja-JP" altLang="en-US" sz="2000" dirty="0">
                <a:solidFill>
                  <a:srgbClr val="FF0000"/>
                </a:solidFill>
                <a:latin typeface="Calibri" panose="020F0502020204030204"/>
                <a:cs typeface="Arial" panose="020B0604020202020204" pitchFamily="34" charset="0"/>
              </a:rPr>
              <a:t>esign </a:t>
            </a:r>
            <a:r>
              <a:rPr kumimoji="0" lang="en-US" altLang="ja-JP" sz="2000" dirty="0">
                <a:solidFill>
                  <a:srgbClr val="FF0000"/>
                </a:solidFill>
                <a:latin typeface="Calibri" panose="020F0502020204030204"/>
                <a:cs typeface="Arial" panose="020B0604020202020204" pitchFamily="34" charset="0"/>
              </a:rPr>
              <a:t>Report</a:t>
            </a:r>
            <a:r>
              <a:rPr kumimoji="0" lang="ja-JP" altLang="en-US" sz="2000" dirty="0">
                <a:solidFill>
                  <a:srgbClr val="FF0000"/>
                </a:solidFill>
                <a:latin typeface="Calibri" panose="020F0502020204030204"/>
                <a:cs typeface="Arial" panose="020B0604020202020204" pitchFamily="34" charset="0"/>
              </a:rPr>
              <a:t> (EDR)</a:t>
            </a:r>
            <a:r>
              <a:rPr kumimoji="0" lang="ja-JP" altLang="en-US" sz="2000" dirty="0">
                <a:solidFill>
                  <a:prstClr val="black"/>
                </a:solidFill>
                <a:latin typeface="Calibri" panose="020F0502020204030204"/>
                <a:cs typeface="Arial" panose="020B0604020202020204" pitchFamily="34" charset="0"/>
              </a:rPr>
              <a: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Publish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EDR (</a:t>
            </a:r>
            <a:r>
              <a:rPr kumimoji="0" lang="en-US" altLang="ja-JP" sz="2000" dirty="0">
                <a:solidFill>
                  <a:srgbClr val="FF0000"/>
                </a:solidFill>
                <a:latin typeface="Calibri" panose="020F0502020204030204"/>
                <a:cs typeface="Arial" panose="020B0604020202020204" pitchFamily="34" charset="0"/>
              </a:rPr>
              <a:t>in </a:t>
            </a:r>
            <a:r>
              <a:rPr kumimoji="0" lang="ja-JP" altLang="en-US" sz="2000" dirty="0">
                <a:solidFill>
                  <a:srgbClr val="FF0000"/>
                </a:solidFill>
                <a:latin typeface="Calibri" panose="020F0502020204030204"/>
                <a:cs typeface="Arial" panose="020B0604020202020204" pitchFamily="34" charset="0"/>
              </a:rPr>
              <a:t>first half</a:t>
            </a:r>
            <a:r>
              <a:rPr kumimoji="0" lang="en-US" altLang="ja-JP" sz="2000" dirty="0">
                <a:solidFill>
                  <a:srgbClr val="FF0000"/>
                </a:solidFill>
                <a:latin typeface="Calibri" panose="020F0502020204030204"/>
                <a:cs typeface="Arial" panose="020B0604020202020204" pitchFamily="34" charset="0"/>
              </a:rPr>
              <a:t> </a:t>
            </a:r>
            <a:r>
              <a:rPr kumimoji="0" lang="en-US" altLang="ja-JP" sz="2000" dirty="0" err="1">
                <a:solidFill>
                  <a:srgbClr val="FF0000"/>
                </a:solidFill>
                <a:latin typeface="Calibri" panose="020F0502020204030204"/>
                <a:cs typeface="Arial" panose="020B0604020202020204" pitchFamily="34" charset="0"/>
              </a:rPr>
              <a:t>yr</a:t>
            </a:r>
            <a:r>
              <a:rPr kumimoji="0" lang="ja-JP" altLang="en-US" sz="2000" dirty="0">
                <a:solidFill>
                  <a:srgbClr val="FF0000"/>
                </a:solidFill>
                <a:latin typeface="Calibri" panose="020F0502020204030204"/>
                <a:cs typeface="Arial" panose="020B0604020202020204" pitchFamily="34" charset="0"/>
              </a:rPr>
              <a:t>)</a:t>
            </a:r>
            <a:r>
              <a:rPr kumimoji="0" lang="ja-JP" altLang="en-US" sz="2000" dirty="0">
                <a:solidFill>
                  <a:prstClr val="black"/>
                </a:solidFill>
                <a:latin typeface="Calibri" panose="020F0502020204030204"/>
                <a:cs typeface="Arial" panose="020B0604020202020204" pitchFamily="34" charset="0"/>
              </a:rPr>
              <a:t>, report progress on technical issues,</a:t>
            </a:r>
            <a:r>
              <a:rPr kumimoji="0" lang="en-US" altLang="ja-JP" sz="2000" dirty="0">
                <a:solidFill>
                  <a:prstClr val="black"/>
                </a:solidFill>
                <a:latin typeface="Calibri" panose="020F0502020204030204"/>
                <a:cs typeface="Arial" panose="020B0604020202020204" pitchFamily="34" charset="0"/>
              </a:rPr>
              <a:t>and </a:t>
            </a:r>
            <a:r>
              <a:rPr kumimoji="0" lang="ja-JP" altLang="en-US" sz="2000" dirty="0">
                <a:solidFill>
                  <a:prstClr val="black"/>
                </a:solidFill>
                <a:latin typeface="Calibri" panose="020F0502020204030204"/>
                <a:cs typeface="Arial" panose="020B0604020202020204" pitchFamily="34" charset="0"/>
              </a:rPr>
              <a:t> prepar</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each large bid.</a:t>
            </a:r>
            <a:endParaRPr kumimoji="0" lang="en-US" altLang="ja-JP" sz="2000" dirty="0">
              <a:solidFill>
                <a:prstClr val="black"/>
              </a:solidFill>
              <a:latin typeface="Calibri" panose="020F0502020204030204"/>
              <a:cs typeface="Arial" panose="020B0604020202020204" pitchFamily="34" charset="0"/>
            </a:endParaRPr>
          </a:p>
          <a:p>
            <a:pPr defTabSz="457200"/>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400" b="1" i="1" u="sng" dirty="0">
                <a:solidFill>
                  <a:prstClr val="black"/>
                </a:solidFill>
                <a:latin typeface="Calibri" panose="020F0502020204030204"/>
                <a:cs typeface="Arial" panose="020B0604020202020204" pitchFamily="34" charset="0"/>
              </a:rPr>
              <a:t>For technical preparation (example of SCRF and positron)</a:t>
            </a: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Extend SCRF cost reduction R&amp;D, Start a pre-series SCRF cavities production preparing for industrialization</a:t>
            </a:r>
          </a:p>
          <a:p>
            <a:pPr defTabSz="457200"/>
            <a:r>
              <a:rPr kumimoji="0" lang="en-US" altLang="ja-JP" sz="2000" dirty="0">
                <a:solidFill>
                  <a:prstClr val="black"/>
                </a:solidFill>
                <a:latin typeface="Calibri" panose="020F0502020204030204"/>
                <a:cs typeface="Arial" panose="020B0604020202020204" pitchFamily="34" charset="0"/>
              </a:rPr>
              <a:t>		Continue positron survey</a:t>
            </a:r>
            <a:endParaRPr kumimoji="0" lang="ja-JP" altLang="en-US" sz="2000"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SCRF cost-reduction R&amp;D, and extend the work to assemble the cavities with cryomodule (CM), </a:t>
            </a:r>
          </a:p>
          <a:p>
            <a:pPr defTabSz="457200"/>
            <a:r>
              <a:rPr kumimoji="0" lang="en-US" altLang="ja-JP" sz="2000" dirty="0">
                <a:solidFill>
                  <a:prstClr val="black"/>
                </a:solidFill>
                <a:latin typeface="Calibri" panose="020F0502020204030204"/>
                <a:cs typeface="Arial" panose="020B0604020202020204" pitchFamily="34" charset="0"/>
              </a:rPr>
              <a:t>		Select positron scheme</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srgbClr val="FF0000"/>
                </a:solidFill>
                <a:latin typeface="Calibri" panose="020F0502020204030204"/>
                <a:cs typeface="Arial" panose="020B0604020202020204" pitchFamily="34" charset="0"/>
              </a:rPr>
              <a:t>Demonstrate “Global </a:t>
            </a:r>
            <a:r>
              <a:rPr kumimoji="0" lang="en-US" altLang="ja-JP" sz="2000" dirty="0">
                <a:solidFill>
                  <a:prstClr val="black"/>
                </a:solidFill>
                <a:latin typeface="Calibri" panose="020F0502020204030204"/>
                <a:cs typeface="Arial" panose="020B0604020202020204" pitchFamily="34" charset="0"/>
              </a:rPr>
              <a:t>CM transfer, aiming at HPG legal-process, shipment, and SRF QA test after transport </a:t>
            </a:r>
          </a:p>
          <a:p>
            <a:pPr defTabSz="457200"/>
            <a:r>
              <a:rPr kumimoji="0" lang="en-US" altLang="ja-JP" sz="2000" dirty="0">
                <a:solidFill>
                  <a:prstClr val="black"/>
                </a:solidFill>
                <a:latin typeface="Calibri" panose="020F0502020204030204"/>
                <a:cs typeface="Arial" panose="020B0604020202020204" pitchFamily="34" charset="0"/>
              </a:rPr>
              <a:t>		Mature Lab. planning and preparation</a:t>
            </a:r>
          </a:p>
          <a:p>
            <a:pPr defTabSz="457200"/>
            <a:r>
              <a:rPr kumimoji="0" lang="en-US" altLang="ja-JP" sz="2000" dirty="0">
                <a:solidFill>
                  <a:prstClr val="black"/>
                </a:solidFill>
                <a:latin typeface="Calibri" panose="020F0502020204030204"/>
                <a:cs typeface="Arial" panose="020B0604020202020204" pitchFamily="34" charset="0"/>
              </a:rPr>
              <a:t>		 Prototyping of critical items (such as positron target)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Evaluate CM performance based on CM shipment, and prepare for Hub Lab. functioning</a:t>
            </a:r>
          </a:p>
          <a:p>
            <a:pPr defTabSz="457200"/>
            <a:r>
              <a:rPr kumimoji="0" lang="en-US" altLang="ja-JP" sz="2000" dirty="0">
                <a:solidFill>
                  <a:prstClr val="black"/>
                </a:solidFill>
                <a:latin typeface="Calibri" panose="020F0502020204030204"/>
                <a:cs typeface="Arial" panose="020B0604020202020204" pitchFamily="34" charset="0"/>
              </a:rPr>
              <a:t>		Progress prototyping of critical items (such as positron target) </a:t>
            </a:r>
            <a:endParaRPr kumimoji="0" lang="ja-JP" altLang="en-US" sz="2000" dirty="0">
              <a:solidFill>
                <a:prstClr val="black"/>
              </a:solidFill>
              <a:latin typeface="Calibri" panose="020F0502020204030204"/>
              <a:cs typeface="Arial" panose="020B0604020202020204" pitchFamily="34" charset="0"/>
            </a:endParaRPr>
          </a:p>
        </p:txBody>
      </p:sp>
      <p:sp>
        <p:nvSpPr>
          <p:cNvPr id="2" name="テキスト ボックス 1">
            <a:extLst>
              <a:ext uri="{FF2B5EF4-FFF2-40B4-BE49-F238E27FC236}">
                <a16:creationId xmlns:a16="http://schemas.microsoft.com/office/drawing/2014/main" id="{4ABB8ED5-D6B8-4524-A6DD-D45B3CC74042}"/>
              </a:ext>
            </a:extLst>
          </p:cNvPr>
          <p:cNvSpPr txBox="1"/>
          <p:nvPr/>
        </p:nvSpPr>
        <p:spPr>
          <a:xfrm>
            <a:off x="9019796" y="117983"/>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55344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72813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Kick-off meeting for crab cavity</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3176" y="799104"/>
            <a:ext cx="12192000" cy="224676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 system is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essential for</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 ILC</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 progress after TDR</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Prototype CM is necessary </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(Nomura Research Institute, Ltd. considered not-matured technology)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Kick-off meeting will be held 30 min earlier before next SRF subgroup meeting on 24/Nov</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Expected attendees: SRF subgroup, BDS subgroup, UK members related to crab cavity R&amp;D in TDR, Crab cavity members for HL-LHC (?)</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items: Work list in technical preparation period, Cavity design, Responsible laboratories, etc.</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pic>
        <p:nvPicPr>
          <p:cNvPr id="8" name="Picture 2">
            <a:extLst>
              <a:ext uri="{FF2B5EF4-FFF2-40B4-BE49-F238E27FC236}">
                <a16:creationId xmlns:a16="http://schemas.microsoft.com/office/drawing/2014/main" id="{E0141940-E078-43ED-B96A-7CBBA2CB2271}"/>
              </a:ext>
            </a:extLst>
          </p:cNvPr>
          <p:cNvPicPr>
            <a:picLocks noChangeAspect="1" noChangeArrowheads="1"/>
          </p:cNvPicPr>
          <p:nvPr/>
        </p:nvPicPr>
        <p:blipFill>
          <a:blip r:embed="rId2" cstate="print"/>
          <a:srcRect/>
          <a:stretch>
            <a:fillRect/>
          </a:stretch>
        </p:blipFill>
        <p:spPr bwMode="auto">
          <a:xfrm>
            <a:off x="780734" y="3980549"/>
            <a:ext cx="3983579" cy="1885132"/>
          </a:xfrm>
          <a:prstGeom prst="rect">
            <a:avLst/>
          </a:prstGeom>
          <a:noFill/>
          <a:ln w="28575">
            <a:noFill/>
            <a:miter lim="800000"/>
            <a:headEnd/>
            <a:tailEnd/>
          </a:ln>
          <a:effectLst/>
        </p:spPr>
      </p:pic>
      <p:pic>
        <p:nvPicPr>
          <p:cNvPr id="9" name="図 8">
            <a:extLst>
              <a:ext uri="{FF2B5EF4-FFF2-40B4-BE49-F238E27FC236}">
                <a16:creationId xmlns:a16="http://schemas.microsoft.com/office/drawing/2014/main" id="{FAA25802-449B-4F6C-BE10-62AA1FDB0E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1094" y="5036083"/>
            <a:ext cx="3484311" cy="829598"/>
          </a:xfrm>
          <a:prstGeom prst="rect">
            <a:avLst/>
          </a:prstGeom>
          <a:ln w="19050">
            <a:noFill/>
          </a:ln>
        </p:spPr>
      </p:pic>
      <p:sp>
        <p:nvSpPr>
          <p:cNvPr id="10" name="テキスト ボックス 9">
            <a:extLst>
              <a:ext uri="{FF2B5EF4-FFF2-40B4-BE49-F238E27FC236}">
                <a16:creationId xmlns:a16="http://schemas.microsoft.com/office/drawing/2014/main" id="{A8ED04D1-B3A4-441E-B549-787B4842CDE9}"/>
              </a:ext>
            </a:extLst>
          </p:cNvPr>
          <p:cNvSpPr txBox="1"/>
          <p:nvPr/>
        </p:nvSpPr>
        <p:spPr>
          <a:xfrm>
            <a:off x="1165909" y="5969227"/>
            <a:ext cx="5226752" cy="369332"/>
          </a:xfrm>
          <a:prstGeom prst="rect">
            <a:avLst/>
          </a:prstGeom>
          <a:noFill/>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Not using crab cavities reduces luminosity by </a:t>
            </a:r>
            <a:r>
              <a:rPr kumimoji="1" lang="en-US" altLang="ja-JP" b="1" dirty="0">
                <a:solidFill>
                  <a:srgbClr val="FF0000"/>
                </a:solidFill>
                <a:latin typeface="Times New Roman" panose="02020603050405020304" pitchFamily="18" charset="0"/>
                <a:cs typeface="Times New Roman" panose="02020603050405020304" pitchFamily="18" charset="0"/>
              </a:rPr>
              <a:t>80%</a:t>
            </a:r>
            <a:r>
              <a:rPr kumimoji="1" lang="en-US" altLang="ja-JP" b="1" dirty="0">
                <a:latin typeface="Times New Roman" panose="02020603050405020304" pitchFamily="18" charset="0"/>
                <a:cs typeface="Times New Roman" panose="02020603050405020304" pitchFamily="18" charset="0"/>
              </a:rPr>
              <a:t>!</a:t>
            </a:r>
            <a:endParaRPr kumimoji="1" lang="ja-JP" altLang="en-US" b="1" dirty="0">
              <a:latin typeface="Times New Roman" panose="02020603050405020304" pitchFamily="18" charset="0"/>
              <a:cs typeface="Times New Roman" panose="02020603050405020304" pitchFamily="18" charset="0"/>
            </a:endParaRPr>
          </a:p>
        </p:txBody>
      </p:sp>
      <p:sp>
        <p:nvSpPr>
          <p:cNvPr id="11" name="角丸四角形 4">
            <a:extLst>
              <a:ext uri="{FF2B5EF4-FFF2-40B4-BE49-F238E27FC236}">
                <a16:creationId xmlns:a16="http://schemas.microsoft.com/office/drawing/2014/main" id="{F0BF15A9-1E65-4E4A-868D-4409D8E5A678}"/>
              </a:ext>
            </a:extLst>
          </p:cNvPr>
          <p:cNvSpPr/>
          <p:nvPr/>
        </p:nvSpPr>
        <p:spPr>
          <a:xfrm>
            <a:off x="764156" y="3429000"/>
            <a:ext cx="10663688" cy="2988235"/>
          </a:xfrm>
          <a:prstGeom prst="roundRect">
            <a:avLst>
              <a:gd name="adj" fmla="val 10267"/>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85EDBB19-3944-4F5D-97A3-FDDF9216B281}"/>
              </a:ext>
            </a:extLst>
          </p:cNvPr>
          <p:cNvSpPr txBox="1"/>
          <p:nvPr/>
        </p:nvSpPr>
        <p:spPr>
          <a:xfrm>
            <a:off x="4659579" y="3202633"/>
            <a:ext cx="2866490" cy="461665"/>
          </a:xfrm>
          <a:prstGeom prst="rect">
            <a:avLst/>
          </a:prstGeom>
          <a:solidFill>
            <a:srgbClr val="FFFF00"/>
          </a:solid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For higher luminosity</a:t>
            </a:r>
            <a:endParaRPr kumimoji="1" lang="en-US" altLang="ja-JP" sz="2400" dirty="0">
              <a:latin typeface="Times New Roman" panose="02020603050405020304" pitchFamily="18" charset="0"/>
              <a:cs typeface="Times New Roman" panose="02020603050405020304" pitchFamily="18" charset="0"/>
            </a:endParaRPr>
          </a:p>
        </p:txBody>
      </p:sp>
      <p:graphicFrame>
        <p:nvGraphicFramePr>
          <p:cNvPr id="19" name="Object 2">
            <a:extLst>
              <a:ext uri="{FF2B5EF4-FFF2-40B4-BE49-F238E27FC236}">
                <a16:creationId xmlns:a16="http://schemas.microsoft.com/office/drawing/2014/main" id="{125DEC8C-12A3-422E-8AED-562A210B7A22}"/>
              </a:ext>
            </a:extLst>
          </p:cNvPr>
          <p:cNvGraphicFramePr>
            <a:graphicFrameLocks noChangeAspect="1"/>
          </p:cNvGraphicFramePr>
          <p:nvPr>
            <p:extLst>
              <p:ext uri="{D42A27DB-BD31-4B8C-83A1-F6EECF244321}">
                <p14:modId xmlns:p14="http://schemas.microsoft.com/office/powerpoint/2010/main" val="3855571236"/>
              </p:ext>
            </p:extLst>
          </p:nvPr>
        </p:nvGraphicFramePr>
        <p:xfrm>
          <a:off x="4807505" y="3946903"/>
          <a:ext cx="2520921" cy="1981410"/>
        </p:xfrm>
        <a:graphic>
          <a:graphicData uri="http://schemas.openxmlformats.org/presentationml/2006/ole">
            <mc:AlternateContent xmlns:mc="http://schemas.openxmlformats.org/markup-compatibility/2006">
              <mc:Choice xmlns:v="urn:schemas-microsoft-com:vml" Requires="v">
                <p:oleObj name="KGPlot" r:id="rId4" imgW="6394704" imgH="5026152" progId="">
                  <p:embed/>
                </p:oleObj>
              </mc:Choice>
              <mc:Fallback>
                <p:oleObj name="KGPlot" r:id="rId4" imgW="6394704" imgH="5026152" progId="">
                  <p:embed/>
                  <p:pic>
                    <p:nvPicPr>
                      <p:cNvPr id="19"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7505" y="3946903"/>
                        <a:ext cx="2520921" cy="1981410"/>
                      </a:xfrm>
                      <a:prstGeom prst="rect">
                        <a:avLst/>
                      </a:prstGeom>
                      <a:solidFill>
                        <a:schemeClr val="bg1"/>
                      </a:solidFill>
                      <a:ln>
                        <a:noFill/>
                      </a:ln>
                      <a:effectLst/>
                    </p:spPr>
                  </p:pic>
                </p:oleObj>
              </mc:Fallback>
            </mc:AlternateContent>
          </a:graphicData>
        </a:graphic>
      </p:graphicFrame>
      <p:cxnSp>
        <p:nvCxnSpPr>
          <p:cNvPr id="20" name="直線矢印コネクタ 19">
            <a:extLst>
              <a:ext uri="{FF2B5EF4-FFF2-40B4-BE49-F238E27FC236}">
                <a16:creationId xmlns:a16="http://schemas.microsoft.com/office/drawing/2014/main" id="{21C5631E-DB6F-4AB6-95CE-C842C837F267}"/>
              </a:ext>
            </a:extLst>
          </p:cNvPr>
          <p:cNvCxnSpPr/>
          <p:nvPr/>
        </p:nvCxnSpPr>
        <p:spPr>
          <a:xfrm flipH="1">
            <a:off x="6497579" y="4337775"/>
            <a:ext cx="5976" cy="962767"/>
          </a:xfrm>
          <a:prstGeom prst="straightConnector1">
            <a:avLst/>
          </a:prstGeom>
          <a:ln w="28575">
            <a:solidFill>
              <a:srgbClr val="CC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 Box 5">
            <a:extLst>
              <a:ext uri="{FF2B5EF4-FFF2-40B4-BE49-F238E27FC236}">
                <a16:creationId xmlns:a16="http://schemas.microsoft.com/office/drawing/2014/main" id="{E42633A0-C9CB-4104-8C67-A7FB5840A376}"/>
              </a:ext>
            </a:extLst>
          </p:cNvPr>
          <p:cNvSpPr txBox="1">
            <a:spLocks noChangeArrowheads="1"/>
          </p:cNvSpPr>
          <p:nvPr/>
        </p:nvSpPr>
        <p:spPr bwMode="auto">
          <a:xfrm>
            <a:off x="4702046" y="3716357"/>
            <a:ext cx="27318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1100" b="1" dirty="0">
                <a:solidFill>
                  <a:srgbClr val="0070C0"/>
                </a:solidFill>
                <a:latin typeface="Times New Roman" panose="02020603050405020304" pitchFamily="18" charset="0"/>
                <a:cs typeface="Times New Roman" panose="02020603050405020304" pitchFamily="18" charset="0"/>
              </a:rPr>
              <a:t>ILC RDR parameter, by CAIN simulation</a:t>
            </a:r>
          </a:p>
        </p:txBody>
      </p:sp>
      <p:sp>
        <p:nvSpPr>
          <p:cNvPr id="2" name="テキスト ボックス 1">
            <a:extLst>
              <a:ext uri="{FF2B5EF4-FFF2-40B4-BE49-F238E27FC236}">
                <a16:creationId xmlns:a16="http://schemas.microsoft.com/office/drawing/2014/main" id="{82488B95-C749-4864-B8BD-D578D0F73B9F}"/>
              </a:ext>
            </a:extLst>
          </p:cNvPr>
          <p:cNvSpPr txBox="1"/>
          <p:nvPr/>
        </p:nvSpPr>
        <p:spPr>
          <a:xfrm>
            <a:off x="8199932" y="4337775"/>
            <a:ext cx="2497735" cy="307777"/>
          </a:xfrm>
          <a:prstGeom prst="rect">
            <a:avLst/>
          </a:prstGeom>
          <a:noFill/>
          <a:ln w="12700">
            <a:solidFill>
              <a:schemeClr val="tx1"/>
            </a:solidFill>
          </a:ln>
        </p:spPr>
        <p:txBody>
          <a:bodyPr wrap="none" rtlCol="0">
            <a:spAutoFit/>
          </a:bodyPr>
          <a:lstStyle/>
          <a:p>
            <a:r>
              <a:rPr kumimoji="1" lang="en-US" altLang="ja-JP" sz="1400" dirty="0">
                <a:latin typeface="Times New Roman" panose="02020603050405020304" pitchFamily="18" charset="0"/>
                <a:cs typeface="Times New Roman" panose="02020603050405020304" pitchFamily="18" charset="0"/>
              </a:rPr>
              <a:t>Cavity design presented in TDR</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2841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Pre-Lab schedule (translated into table)</a:t>
            </a:r>
            <a:endParaRPr kumimoji="1" lang="ja-JP" altLang="en-US" sz="4400" dirty="0">
              <a:latin typeface="Times New Roman" panose="02020603050405020304" pitchFamily="18" charset="0"/>
              <a:cs typeface="Times New Roman" panose="02020603050405020304" pitchFamily="18" charset="0"/>
            </a:endParaRPr>
          </a:p>
        </p:txBody>
      </p:sp>
      <p:graphicFrame>
        <p:nvGraphicFramePr>
          <p:cNvPr id="3" name="表 6">
            <a:extLst>
              <a:ext uri="{FF2B5EF4-FFF2-40B4-BE49-F238E27FC236}">
                <a16:creationId xmlns:a16="http://schemas.microsoft.com/office/drawing/2014/main" id="{C9225A40-120F-4DE5-893E-2B3C23001C01}"/>
              </a:ext>
            </a:extLst>
          </p:cNvPr>
          <p:cNvGraphicFramePr>
            <a:graphicFrameLocks noGrp="1"/>
          </p:cNvGraphicFramePr>
          <p:nvPr>
            <p:extLst>
              <p:ext uri="{D42A27DB-BD31-4B8C-83A1-F6EECF244321}">
                <p14:modId xmlns:p14="http://schemas.microsoft.com/office/powerpoint/2010/main" val="4149563973"/>
              </p:ext>
            </p:extLst>
          </p:nvPr>
        </p:nvGraphicFramePr>
        <p:xfrm>
          <a:off x="0" y="926687"/>
          <a:ext cx="12192000" cy="3947159"/>
        </p:xfrm>
        <a:graphic>
          <a:graphicData uri="http://schemas.openxmlformats.org/drawingml/2006/table">
            <a:tbl>
              <a:tblPr firstRow="1" bandRow="1">
                <a:tableStyleId>{5940675A-B579-460E-94D1-54222C63F5DA}</a:tableStyleId>
              </a:tblPr>
              <a:tblGrid>
                <a:gridCol w="2955464">
                  <a:extLst>
                    <a:ext uri="{9D8B030D-6E8A-4147-A177-3AD203B41FA5}">
                      <a16:colId xmlns:a16="http://schemas.microsoft.com/office/drawing/2014/main" val="186213840"/>
                    </a:ext>
                  </a:extLst>
                </a:gridCol>
                <a:gridCol w="1154567">
                  <a:extLst>
                    <a:ext uri="{9D8B030D-6E8A-4147-A177-3AD203B41FA5}">
                      <a16:colId xmlns:a16="http://schemas.microsoft.com/office/drawing/2014/main" val="3090384331"/>
                    </a:ext>
                  </a:extLst>
                </a:gridCol>
                <a:gridCol w="1154567">
                  <a:extLst>
                    <a:ext uri="{9D8B030D-6E8A-4147-A177-3AD203B41FA5}">
                      <a16:colId xmlns:a16="http://schemas.microsoft.com/office/drawing/2014/main" val="3670882541"/>
                    </a:ext>
                  </a:extLst>
                </a:gridCol>
                <a:gridCol w="1154567">
                  <a:extLst>
                    <a:ext uri="{9D8B030D-6E8A-4147-A177-3AD203B41FA5}">
                      <a16:colId xmlns:a16="http://schemas.microsoft.com/office/drawing/2014/main" val="2211137596"/>
                    </a:ext>
                  </a:extLst>
                </a:gridCol>
                <a:gridCol w="1154567">
                  <a:extLst>
                    <a:ext uri="{9D8B030D-6E8A-4147-A177-3AD203B41FA5}">
                      <a16:colId xmlns:a16="http://schemas.microsoft.com/office/drawing/2014/main" val="765070526"/>
                    </a:ext>
                  </a:extLst>
                </a:gridCol>
                <a:gridCol w="1154567">
                  <a:extLst>
                    <a:ext uri="{9D8B030D-6E8A-4147-A177-3AD203B41FA5}">
                      <a16:colId xmlns:a16="http://schemas.microsoft.com/office/drawing/2014/main" val="3693542812"/>
                    </a:ext>
                  </a:extLst>
                </a:gridCol>
                <a:gridCol w="1154567">
                  <a:extLst>
                    <a:ext uri="{9D8B030D-6E8A-4147-A177-3AD203B41FA5}">
                      <a16:colId xmlns:a16="http://schemas.microsoft.com/office/drawing/2014/main" val="2796467799"/>
                    </a:ext>
                  </a:extLst>
                </a:gridCol>
                <a:gridCol w="1154567">
                  <a:extLst>
                    <a:ext uri="{9D8B030D-6E8A-4147-A177-3AD203B41FA5}">
                      <a16:colId xmlns:a16="http://schemas.microsoft.com/office/drawing/2014/main" val="2110261163"/>
                    </a:ext>
                  </a:extLst>
                </a:gridCol>
                <a:gridCol w="1154567">
                  <a:extLst>
                    <a:ext uri="{9D8B030D-6E8A-4147-A177-3AD203B41FA5}">
                      <a16:colId xmlns:a16="http://schemas.microsoft.com/office/drawing/2014/main" val="94209984"/>
                    </a:ext>
                  </a:extLst>
                </a:gridCol>
              </a:tblGrid>
              <a:tr h="489857">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8">
                  <a:txBody>
                    <a:bodyPr/>
                    <a:lstStyle/>
                    <a:p>
                      <a:pPr algn="ctr"/>
                      <a:r>
                        <a:rPr kumimoji="1" lang="en-US" altLang="ja-JP" sz="1800" b="1" dirty="0">
                          <a:latin typeface="Times New Roman" panose="02020603050405020304" pitchFamily="18" charset="0"/>
                          <a:cs typeface="Times New Roman" panose="02020603050405020304" pitchFamily="18" charset="0"/>
                        </a:rPr>
                        <a:t>Technical preparation period (Fiscal year)</a:t>
                      </a:r>
                      <a:endParaRPr kumimoji="1" lang="ja-JP" altLang="en-US" sz="18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78287929"/>
                  </a:ext>
                </a:extLst>
              </a:tr>
              <a:tr h="489857">
                <a:tc>
                  <a:txBody>
                    <a:bodyPr/>
                    <a:lstStyle/>
                    <a:p>
                      <a:r>
                        <a:rPr kumimoji="1" lang="en-US" altLang="ja-JP" sz="1600" b="1" dirty="0">
                          <a:latin typeface="Times New Roman" panose="02020603050405020304" pitchFamily="18" charset="0"/>
                          <a:cs typeface="Times New Roman" panose="02020603050405020304" pitchFamily="18" charset="0"/>
                        </a:rPr>
                        <a:t>Items</a:t>
                      </a:r>
                      <a:endParaRPr kumimoji="1" lang="ja-JP" altLang="en-US" sz="1600" b="1"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1</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2</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3</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4</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87334725"/>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down R&amp;D</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82604158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estimation based on TDR</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56303350"/>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Review</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Internal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chemeClr val="accent4"/>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External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rgbClr val="CC99FF"/>
                    </a:solidFill>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207880036"/>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Engineering design report</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Draft</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Publish</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38711414"/>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Prototyping of critical items</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70000812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Preparation for mass-production technology</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426426318"/>
                  </a:ext>
                </a:extLst>
              </a:tr>
            </a:tbl>
          </a:graphicData>
        </a:graphic>
      </p:graphicFrame>
      <p:sp>
        <p:nvSpPr>
          <p:cNvPr id="7" name="矢印: 右 6">
            <a:extLst>
              <a:ext uri="{FF2B5EF4-FFF2-40B4-BE49-F238E27FC236}">
                <a16:creationId xmlns:a16="http://schemas.microsoft.com/office/drawing/2014/main" id="{51CCBD19-CF51-452D-B21B-2475803BA7CF}"/>
              </a:ext>
            </a:extLst>
          </p:cNvPr>
          <p:cNvSpPr/>
          <p:nvPr/>
        </p:nvSpPr>
        <p:spPr>
          <a:xfrm>
            <a:off x="2967134" y="1922108"/>
            <a:ext cx="4612432" cy="484632"/>
          </a:xfrm>
          <a:prstGeom prst="rightArrow">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右 9">
            <a:extLst>
              <a:ext uri="{FF2B5EF4-FFF2-40B4-BE49-F238E27FC236}">
                <a16:creationId xmlns:a16="http://schemas.microsoft.com/office/drawing/2014/main" id="{7F5F273B-4400-4ADE-9D27-A6B16212DF9F}"/>
              </a:ext>
            </a:extLst>
          </p:cNvPr>
          <p:cNvSpPr/>
          <p:nvPr/>
        </p:nvSpPr>
        <p:spPr>
          <a:xfrm>
            <a:off x="2967134" y="2406740"/>
            <a:ext cx="4612432" cy="484632"/>
          </a:xfrm>
          <a:prstGeom prst="rightArrow">
            <a:avLst/>
          </a:prstGeom>
          <a:solidFill>
            <a:srgbClr val="99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4A0A5B50-28D0-4837-A405-0F54769155FC}"/>
              </a:ext>
            </a:extLst>
          </p:cNvPr>
          <p:cNvSpPr/>
          <p:nvPr/>
        </p:nvSpPr>
        <p:spPr>
          <a:xfrm>
            <a:off x="2967133" y="3402161"/>
            <a:ext cx="5766319" cy="484632"/>
          </a:xfrm>
          <a:prstGeom prst="rightArrow">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Times New Roman" panose="02020603050405020304" pitchFamily="18" charset="0"/>
                <a:cs typeface="Times New Roman" panose="02020603050405020304" pitchFamily="18" charset="0"/>
              </a:rPr>
              <a:t>Writing</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14" name="矢印: 右 13">
            <a:extLst>
              <a:ext uri="{FF2B5EF4-FFF2-40B4-BE49-F238E27FC236}">
                <a16:creationId xmlns:a16="http://schemas.microsoft.com/office/drawing/2014/main" id="{C49D0F6B-7213-489C-ABEE-84045BAB9D9C}"/>
              </a:ext>
            </a:extLst>
          </p:cNvPr>
          <p:cNvSpPr/>
          <p:nvPr/>
        </p:nvSpPr>
        <p:spPr>
          <a:xfrm>
            <a:off x="7579566" y="3881536"/>
            <a:ext cx="4612434" cy="484632"/>
          </a:xfrm>
          <a:prstGeom prst="rightArrow">
            <a:avLst/>
          </a:prstGeom>
          <a:solidFill>
            <a:srgbClr val="66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FEFC2BC5-5060-4E4C-A57E-328EAF6019A0}"/>
              </a:ext>
            </a:extLst>
          </p:cNvPr>
          <p:cNvSpPr/>
          <p:nvPr/>
        </p:nvSpPr>
        <p:spPr>
          <a:xfrm>
            <a:off x="7579566" y="4358283"/>
            <a:ext cx="4612434" cy="484632"/>
          </a:xfrm>
          <a:prstGeom prst="rightArrow">
            <a:avLst/>
          </a:prstGeom>
          <a:solidFill>
            <a:srgbClr val="B2B2B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吹き出し: 角を丸めた四角形 17">
            <a:extLst>
              <a:ext uri="{FF2B5EF4-FFF2-40B4-BE49-F238E27FC236}">
                <a16:creationId xmlns:a16="http://schemas.microsoft.com/office/drawing/2014/main" id="{812419F5-555B-405B-9EC3-82764E645DE8}"/>
              </a:ext>
            </a:extLst>
          </p:cNvPr>
          <p:cNvSpPr/>
          <p:nvPr/>
        </p:nvSpPr>
        <p:spPr>
          <a:xfrm>
            <a:off x="1887894" y="5618933"/>
            <a:ext cx="8416212" cy="500516"/>
          </a:xfrm>
          <a:prstGeom prst="wedgeRoundRectCallout">
            <a:avLst>
              <a:gd name="adj1" fmla="val -17235"/>
              <a:gd name="adj2" fmla="val -151457"/>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latin typeface="Times New Roman" panose="02020603050405020304" pitchFamily="18" charset="0"/>
                <a:cs typeface="Times New Roman" panose="02020603050405020304" pitchFamily="18" charset="0"/>
              </a:rPr>
              <a:t>We have to fit the SRF schedule to this overall schedule!</a:t>
            </a:r>
            <a:endParaRPr kumimoji="1" lang="ja-JP" altLang="en-US" sz="2400" b="1"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AEF1CF4B-2089-4E6E-AAF0-F5480D957314}"/>
              </a:ext>
            </a:extLst>
          </p:cNvPr>
          <p:cNvSpPr txBox="1"/>
          <p:nvPr/>
        </p:nvSpPr>
        <p:spPr>
          <a:xfrm rot="19969004">
            <a:off x="3037392" y="3231155"/>
            <a:ext cx="6114046"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a:t>
            </a:r>
            <a:r>
              <a:rPr lang="en-US" altLang="ja-JP" sz="2800" b="1" dirty="0">
                <a:solidFill>
                  <a:srgbClr val="0000FF"/>
                </a:solidFill>
                <a:latin typeface="Times New Roman" panose="02020603050405020304" pitchFamily="18" charset="0"/>
                <a:cs typeface="Times New Roman" panose="02020603050405020304" pitchFamily="18" charset="0"/>
              </a:rPr>
              <a:t>schedules are under discussions</a:t>
            </a:r>
            <a:r>
              <a:rPr kumimoji="1" lang="en-US" altLang="ja-JP" sz="2800" b="1" dirty="0">
                <a:solidFill>
                  <a:srgbClr val="0000FF"/>
                </a:solidFill>
                <a:latin typeface="Times New Roman" panose="02020603050405020304" pitchFamily="18" charset="0"/>
                <a:cs typeface="Times New Roman" panose="02020603050405020304" pitchFamily="18" charset="0"/>
              </a:rPr>
              <a:t>!</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19750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29</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cavity production by cost-effective method, and the best recipe</a:t>
            </a:r>
            <a:endParaRPr kumimoji="1" lang="ja-JP" altLang="en-US"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675522"/>
            <a:ext cx="12192000" cy="6063198"/>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production by cost-effective method incl. selection of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Reconfirmation of plug-compatibility (only flanges)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satisfying high pressure gas regulation of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(decision of surface/heat treatment methods)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Cold temp. EP or standard EP?</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N-dope, N-inf, Low temp. baking, Mid temp. baking, etc.?</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(RF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VT1, but if not successful, VT2 done (after VT3, to be discussed)</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(success yield)</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Estimate success yield for 1</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st</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and 2</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nd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(after 3</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rd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to be discussed)</a:t>
            </a:r>
          </a:p>
        </p:txBody>
      </p:sp>
      <p:sp>
        <p:nvSpPr>
          <p:cNvPr id="2" name="吹き出し: 角を丸めた四角形 1">
            <a:extLst>
              <a:ext uri="{FF2B5EF4-FFF2-40B4-BE49-F238E27FC236}">
                <a16:creationId xmlns:a16="http://schemas.microsoft.com/office/drawing/2014/main" id="{7D37A55F-414D-49E0-8C54-1E64DB630351}"/>
              </a:ext>
            </a:extLst>
          </p:cNvPr>
          <p:cNvSpPr/>
          <p:nvPr/>
        </p:nvSpPr>
        <p:spPr>
          <a:xfrm>
            <a:off x="8384583" y="2349901"/>
            <a:ext cx="3599169" cy="397565"/>
          </a:xfrm>
          <a:prstGeom prst="wedgeRoundRectCallout">
            <a:avLst>
              <a:gd name="adj1" fmla="val -31232"/>
              <a:gd name="adj2" fmla="val -197500"/>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6858C1FA-9148-4E17-BDF3-C49631241665}"/>
              </a:ext>
            </a:extLst>
          </p:cNvPr>
          <p:cNvSpPr/>
          <p:nvPr/>
        </p:nvSpPr>
        <p:spPr>
          <a:xfrm>
            <a:off x="8314841" y="3367221"/>
            <a:ext cx="3668911" cy="397565"/>
          </a:xfrm>
          <a:prstGeom prst="wedgeRoundRectCallout">
            <a:avLst>
              <a:gd name="adj1" fmla="val -64161"/>
              <a:gd name="adj2" fmla="val -18929"/>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2169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2ECE5EAA-43D4-44D8-9BD0-9D2E3C564A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 y="283"/>
            <a:ext cx="12190992" cy="6857433"/>
          </a:xfrm>
          <a:prstGeom prst="rect">
            <a:avLst/>
          </a:prstGeom>
        </p:spPr>
      </p:pic>
      <p:sp>
        <p:nvSpPr>
          <p:cNvPr id="8" name="テキスト ボックス 7">
            <a:extLst>
              <a:ext uri="{FF2B5EF4-FFF2-40B4-BE49-F238E27FC236}">
                <a16:creationId xmlns:a16="http://schemas.microsoft.com/office/drawing/2014/main" id="{2275DBA7-2D0B-4CF3-A846-23912FEE1BF2}"/>
              </a:ext>
            </a:extLst>
          </p:cNvPr>
          <p:cNvSpPr txBox="1"/>
          <p:nvPr/>
        </p:nvSpPr>
        <p:spPr>
          <a:xfrm>
            <a:off x="86264" y="5198107"/>
            <a:ext cx="3684470" cy="1508105"/>
          </a:xfrm>
          <a:prstGeom prst="rect">
            <a:avLst/>
          </a:prstGeom>
          <a:solidFill>
            <a:schemeClr val="accent4">
              <a:lumMod val="20000"/>
              <a:lumOff val="80000"/>
            </a:schemeClr>
          </a:solidFill>
          <a:ln w="12700">
            <a:solidFill>
              <a:schemeClr val="tx1"/>
            </a:solidFill>
          </a:ln>
        </p:spPr>
        <p:txBody>
          <a:bodyPr wrap="none" rtlCol="0">
            <a:spAutoFit/>
          </a:bodyPr>
          <a:lstStyle/>
          <a:p>
            <a:r>
              <a:rPr lang="en-DE" altLang="ja-JP" sz="2000" b="1" dirty="0">
                <a:solidFill>
                  <a:srgbClr val="0000FF"/>
                </a:solidFill>
                <a:latin typeface="Times New Roman" panose="02020603050405020304" pitchFamily="18" charset="0"/>
                <a:cs typeface="Times New Roman" panose="02020603050405020304" pitchFamily="18" charset="0"/>
              </a:rPr>
              <a:t>Superconducting RF (SRF):</a:t>
            </a:r>
            <a:endParaRPr lang="en-US" altLang="ja-JP" sz="2000" b="1" dirty="0">
              <a:solidFill>
                <a:srgbClr val="0000FF"/>
              </a:solidFill>
              <a:latin typeface="Times New Roman" panose="02020603050405020304" pitchFamily="18" charset="0"/>
              <a:cs typeface="Times New Roman" panose="02020603050405020304" pitchFamily="18" charset="0"/>
            </a:endParaRPr>
          </a:p>
          <a:p>
            <a:r>
              <a:rPr lang="en-DE" altLang="ja-JP" dirty="0">
                <a:latin typeface="Times New Roman" panose="02020603050405020304" pitchFamily="18" charset="0"/>
                <a:cs typeface="Times New Roman" panose="02020603050405020304" pitchFamily="18" charset="0"/>
              </a:rPr>
              <a:t>Yasuchika “Kirk” Yamamoto, KEK</a:t>
            </a:r>
            <a:endParaRPr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Mattia </a:t>
            </a:r>
            <a:r>
              <a:rPr lang="en-US" altLang="ja-JP" dirty="0" err="1">
                <a:latin typeface="Times New Roman" panose="02020603050405020304" pitchFamily="18" charset="0"/>
                <a:cs typeface="Times New Roman" panose="02020603050405020304" pitchFamily="18" charset="0"/>
              </a:rPr>
              <a:t>Checchin</a:t>
            </a:r>
            <a:r>
              <a:rPr lang="en-DE" altLang="ja-JP" dirty="0">
                <a:latin typeface="Times New Roman" panose="02020603050405020304" pitchFamily="18" charset="0"/>
                <a:cs typeface="Times New Roman" panose="02020603050405020304" pitchFamily="18" charset="0"/>
              </a:rPr>
              <a:t>, Fermilab</a:t>
            </a:r>
            <a:endParaRPr lang="en-US" altLang="ja-JP" dirty="0">
              <a:latin typeface="Times New Roman" panose="02020603050405020304" pitchFamily="18" charset="0"/>
              <a:cs typeface="Times New Roman" panose="02020603050405020304" pitchFamily="18" charset="0"/>
            </a:endParaRPr>
          </a:p>
          <a:p>
            <a:r>
              <a:rPr lang="en-DE" altLang="ja-JP" dirty="0">
                <a:latin typeface="Times New Roman" panose="02020603050405020304" pitchFamily="18" charset="0"/>
                <a:cs typeface="Times New Roman" panose="02020603050405020304" pitchFamily="18" charset="0"/>
              </a:rPr>
              <a:t>Marc Wenskat, Uni Hamburg / DESY</a:t>
            </a:r>
            <a:endParaRPr lang="en-US" altLang="ja-JP" dirty="0">
              <a:latin typeface="Times New Roman" panose="02020603050405020304" pitchFamily="18" charset="0"/>
              <a:cs typeface="Times New Roman" panose="02020603050405020304" pitchFamily="18" charset="0"/>
            </a:endParaRPr>
          </a:p>
          <a:p>
            <a:r>
              <a:rPr lang="en-DE" altLang="ja-JP" dirty="0">
                <a:latin typeface="Times New Roman" panose="02020603050405020304" pitchFamily="18" charset="0"/>
                <a:cs typeface="Times New Roman" panose="02020603050405020304" pitchFamily="18" charset="0"/>
              </a:rPr>
              <a:t>Enrico Cenni, CEA</a:t>
            </a:r>
          </a:p>
        </p:txBody>
      </p:sp>
    </p:spTree>
    <p:extLst>
      <p:ext uri="{BB962C8B-B14F-4D97-AF65-F5344CB8AC3E}">
        <p14:creationId xmlns:p14="http://schemas.microsoft.com/office/powerpoint/2010/main" val="42473711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B8BDE82-978A-4228-B0E3-586F0435D0F6}"/>
              </a:ext>
            </a:extLst>
          </p:cNvPr>
          <p:cNvSpPr txBox="1"/>
          <p:nvPr/>
        </p:nvSpPr>
        <p:spPr>
          <a:xfrm>
            <a:off x="1" y="599243"/>
            <a:ext cx="12191998" cy="1754326"/>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We can refer Volume 3 Part 1 in TDR.</a:t>
            </a:r>
          </a:p>
          <a:p>
            <a:r>
              <a:rPr lang="en-US" altLang="ja-JP" dirty="0">
                <a:latin typeface="Times New Roman" panose="02020603050405020304" pitchFamily="18" charset="0"/>
                <a:cs typeface="Times New Roman" panose="02020603050405020304" pitchFamily="18" charset="0"/>
              </a:rPr>
              <a:t>At that time, </a:t>
            </a:r>
            <a:r>
              <a:rPr lang="en-US" altLang="ja-JP" b="1" dirty="0">
                <a:solidFill>
                  <a:srgbClr val="FF0000"/>
                </a:solidFill>
                <a:latin typeface="Times New Roman" panose="02020603050405020304" pitchFamily="18" charset="0"/>
                <a:cs typeface="Times New Roman" panose="02020603050405020304" pitchFamily="18" charset="0"/>
              </a:rPr>
              <a:t>16</a:t>
            </a:r>
            <a:r>
              <a:rPr lang="en-US" altLang="ja-JP" dirty="0">
                <a:latin typeface="Times New Roman" panose="02020603050405020304" pitchFamily="18" charset="0"/>
                <a:cs typeface="Times New Roman" panose="02020603050405020304" pitchFamily="18" charset="0"/>
              </a:rPr>
              <a:t>  9-cell cavities (out of &gt; 50 cavities, </a:t>
            </a:r>
            <a:r>
              <a:rPr lang="en-US" altLang="ja-JP" b="1" dirty="0">
                <a:solidFill>
                  <a:srgbClr val="FF0000"/>
                </a:solidFill>
                <a:latin typeface="Times New Roman" panose="02020603050405020304" pitchFamily="18" charset="0"/>
                <a:cs typeface="Times New Roman" panose="02020603050405020304" pitchFamily="18" charset="0"/>
              </a:rPr>
              <a:t>recognized as identical in fabrication and surface process</a:t>
            </a:r>
            <a:r>
              <a:rPr lang="en-US" altLang="ja-JP" dirty="0">
                <a:latin typeface="Times New Roman" panose="02020603050405020304" pitchFamily="18" charset="0"/>
                <a:cs typeface="Times New Roman" panose="02020603050405020304" pitchFamily="18" charset="0"/>
              </a:rPr>
              <a:t>) were used to evaluate cavity performance.</a:t>
            </a:r>
            <a:endParaRPr lang="en-US" altLang="ja-JP" strike="sngStrike"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In the preparation phase, </a:t>
            </a:r>
            <a:r>
              <a:rPr kumimoji="1" lang="en-US" altLang="ja-JP" b="1" dirty="0">
                <a:solidFill>
                  <a:srgbClr val="FF0000"/>
                </a:solidFill>
                <a:latin typeface="Times New Roman" panose="02020603050405020304" pitchFamily="18" charset="0"/>
                <a:cs typeface="Times New Roman" panose="02020603050405020304" pitchFamily="18" charset="0"/>
              </a:rPr>
              <a:t>at least </a:t>
            </a:r>
            <a:r>
              <a:rPr lang="en-US" altLang="ja-JP" b="1" dirty="0">
                <a:solidFill>
                  <a:srgbClr val="FF0000"/>
                </a:solidFill>
                <a:latin typeface="Times New Roman" panose="02020603050405020304" pitchFamily="18" charset="0"/>
                <a:cs typeface="Times New Roman" panose="02020603050405020304" pitchFamily="18" charset="0"/>
              </a:rPr>
              <a:t>~ 20</a:t>
            </a:r>
            <a:r>
              <a:rPr kumimoji="1" lang="en-US" altLang="ja-JP" b="1" dirty="0">
                <a:solidFill>
                  <a:srgbClr val="FF0000"/>
                </a:solidFill>
                <a:latin typeface="Times New Roman" panose="02020603050405020304" pitchFamily="18" charset="0"/>
                <a:cs typeface="Times New Roman" panose="02020603050405020304" pitchFamily="18" charset="0"/>
              </a:rPr>
              <a:t> or much more cavities are necessary </a:t>
            </a:r>
            <a:r>
              <a:rPr kumimoji="1" lang="en-US" altLang="ja-JP" dirty="0">
                <a:latin typeface="Times New Roman" panose="02020603050405020304" pitchFamily="18" charset="0"/>
                <a:cs typeface="Times New Roman" panose="02020603050405020304" pitchFamily="18" charset="0"/>
              </a:rPr>
              <a:t>to evaluate recent surface treatment method including fabrication method much advanced since TDR.</a:t>
            </a:r>
          </a:p>
          <a:p>
            <a:r>
              <a:rPr kumimoji="1" lang="en-US" altLang="ja-JP" dirty="0">
                <a:latin typeface="Times New Roman" panose="02020603050405020304" pitchFamily="18" charset="0"/>
                <a:cs typeface="Times New Roman" panose="02020603050405020304" pitchFamily="18" charset="0"/>
              </a:rPr>
              <a:t>Not only surface treatment method but also what type of Nb material/fabrication method is used has to be discussed.</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30</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0"/>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How many cavities are produced for mass production?</a:t>
            </a:r>
            <a:endParaRPr kumimoji="1" lang="ja-JP" altLang="en-US" sz="40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1270193118"/>
              </p:ext>
            </p:extLst>
          </p:nvPr>
        </p:nvGraphicFramePr>
        <p:xfrm>
          <a:off x="1345096" y="5525460"/>
          <a:ext cx="9501808" cy="1112520"/>
        </p:xfrm>
        <a:graphic>
          <a:graphicData uri="http://schemas.openxmlformats.org/drawingml/2006/table">
            <a:tbl>
              <a:tblPr firstRow="1" bandRow="1">
                <a:tableStyleId>{00A15C55-8517-42AA-B614-E9B94910E393}</a:tableStyleId>
              </a:tblPr>
              <a:tblGrid>
                <a:gridCol w="2375452">
                  <a:extLst>
                    <a:ext uri="{9D8B030D-6E8A-4147-A177-3AD203B41FA5}">
                      <a16:colId xmlns:a16="http://schemas.microsoft.com/office/drawing/2014/main" val="296697194"/>
                    </a:ext>
                  </a:extLst>
                </a:gridCol>
                <a:gridCol w="2375452">
                  <a:extLst>
                    <a:ext uri="{9D8B030D-6E8A-4147-A177-3AD203B41FA5}">
                      <a16:colId xmlns:a16="http://schemas.microsoft.com/office/drawing/2014/main" val="3918042800"/>
                    </a:ext>
                  </a:extLst>
                </a:gridCol>
                <a:gridCol w="2375452">
                  <a:extLst>
                    <a:ext uri="{9D8B030D-6E8A-4147-A177-3AD203B41FA5}">
                      <a16:colId xmlns:a16="http://schemas.microsoft.com/office/drawing/2014/main" val="1329254683"/>
                    </a:ext>
                  </a:extLst>
                </a:gridCol>
                <a:gridCol w="2375452">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w/o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567100244"/>
                  </a:ext>
                </a:extLst>
              </a:tr>
            </a:tbl>
          </a:graphicData>
        </a:graphic>
      </p:graphicFrame>
      <p:pic>
        <p:nvPicPr>
          <p:cNvPr id="12" name="図 11">
            <a:extLst>
              <a:ext uri="{FF2B5EF4-FFF2-40B4-BE49-F238E27FC236}">
                <a16:creationId xmlns:a16="http://schemas.microsoft.com/office/drawing/2014/main" id="{3A8A10FA-AF54-4571-A0A2-8B3D8417C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932" y="2427851"/>
            <a:ext cx="6007287" cy="2023552"/>
          </a:xfrm>
          <a:prstGeom prst="rect">
            <a:avLst/>
          </a:prstGeom>
          <a:ln w="12700">
            <a:solidFill>
              <a:schemeClr val="tx1"/>
            </a:solidFill>
          </a:ln>
        </p:spPr>
      </p:pic>
      <p:pic>
        <p:nvPicPr>
          <p:cNvPr id="14" name="図 13">
            <a:extLst>
              <a:ext uri="{FF2B5EF4-FFF2-40B4-BE49-F238E27FC236}">
                <a16:creationId xmlns:a16="http://schemas.microsoft.com/office/drawing/2014/main" id="{A753DD41-D126-4F95-AE02-4BDE77C73CA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671330" y="2376073"/>
            <a:ext cx="3270670" cy="2522547"/>
          </a:xfrm>
          <a:prstGeom prst="rect">
            <a:avLst/>
          </a:prstGeom>
          <a:ln w="12700">
            <a:solidFill>
              <a:schemeClr val="tx1"/>
            </a:solidFill>
          </a:ln>
        </p:spPr>
      </p:pic>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25437"/>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99539879-C65D-4E91-8C9B-49EF5842D719}"/>
              </a:ext>
            </a:extLst>
          </p:cNvPr>
          <p:cNvSpPr txBox="1"/>
          <p:nvPr/>
        </p:nvSpPr>
        <p:spPr>
          <a:xfrm>
            <a:off x="734688" y="3378927"/>
            <a:ext cx="1932645" cy="276999"/>
          </a:xfrm>
          <a:prstGeom prst="rect">
            <a:avLst/>
          </a:prstGeom>
          <a:solidFill>
            <a:schemeClr val="bg1"/>
          </a:solidFill>
          <a:ln w="12700">
            <a:solidFill>
              <a:schemeClr val="tx1"/>
            </a:solidFill>
          </a:ln>
        </p:spPr>
        <p:txBody>
          <a:bodyPr wrap="none" rtlCol="0" anchor="ctr">
            <a:spAutoFit/>
          </a:bodyPr>
          <a:lstStyle/>
          <a:p>
            <a:pPr algn="ctr"/>
            <a:r>
              <a:rPr kumimoji="1" lang="en-US" altLang="ja-JP" sz="1200" b="1" dirty="0">
                <a:latin typeface="Times New Roman" panose="02020603050405020304" pitchFamily="18" charset="0"/>
                <a:cs typeface="Times New Roman" panose="02020603050405020304" pitchFamily="18" charset="0"/>
              </a:rPr>
              <a:t>Treatment method in TDR</a:t>
            </a:r>
            <a:endParaRPr kumimoji="1" lang="ja-JP" altLang="en-US" sz="1200"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CDF9A57E-EC45-4E8A-B431-8A64236962D5}"/>
              </a:ext>
            </a:extLst>
          </p:cNvPr>
          <p:cNvSpPr txBox="1"/>
          <p:nvPr/>
        </p:nvSpPr>
        <p:spPr>
          <a:xfrm>
            <a:off x="7281219" y="3513484"/>
            <a:ext cx="2167581" cy="276999"/>
          </a:xfrm>
          <a:prstGeom prst="rect">
            <a:avLst/>
          </a:prstGeom>
          <a:solidFill>
            <a:schemeClr val="bg1"/>
          </a:solidFill>
          <a:ln w="12700">
            <a:solidFill>
              <a:schemeClr val="tx1"/>
            </a:solidFill>
          </a:ln>
        </p:spPr>
        <p:txBody>
          <a:bodyPr wrap="none" rtlCol="0" anchor="ctr">
            <a:spAutoFit/>
          </a:bodyPr>
          <a:lstStyle/>
          <a:p>
            <a:pPr algn="ctr"/>
            <a:r>
              <a:rPr lang="en-US" altLang="ja-JP" sz="1200" b="1" dirty="0">
                <a:latin typeface="Times New Roman" panose="02020603050405020304" pitchFamily="18" charset="0"/>
                <a:cs typeface="Times New Roman" panose="02020603050405020304" pitchFamily="18" charset="0"/>
              </a:rPr>
              <a:t>History of cavity performance</a:t>
            </a:r>
            <a:endParaRPr kumimoji="1" lang="ja-JP" altLang="en-US" sz="1200" b="1" dirty="0">
              <a:latin typeface="Times New Roman" panose="02020603050405020304" pitchFamily="18" charset="0"/>
              <a:cs typeface="Times New Roman" panose="02020603050405020304" pitchFamily="18" charset="0"/>
            </a:endParaRPr>
          </a:p>
        </p:txBody>
      </p:sp>
      <p:sp>
        <p:nvSpPr>
          <p:cNvPr id="21" name="吹き出し: 角を丸めた四角形 20">
            <a:extLst>
              <a:ext uri="{FF2B5EF4-FFF2-40B4-BE49-F238E27FC236}">
                <a16:creationId xmlns:a16="http://schemas.microsoft.com/office/drawing/2014/main" id="{D6DEE050-D81F-47FD-887E-0DE475E8F2DE}"/>
              </a:ext>
            </a:extLst>
          </p:cNvPr>
          <p:cNvSpPr/>
          <p:nvPr/>
        </p:nvSpPr>
        <p:spPr>
          <a:xfrm>
            <a:off x="58975" y="4950398"/>
            <a:ext cx="3619098" cy="288796"/>
          </a:xfrm>
          <a:prstGeom prst="wedgeRoundRectCallout">
            <a:avLst>
              <a:gd name="adj1" fmla="val 28462"/>
              <a:gd name="adj2" fmla="val 17938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latin typeface="Times New Roman" panose="02020603050405020304" pitchFamily="18" charset="0"/>
                <a:cs typeface="Times New Roman" panose="02020603050405020304" pitchFamily="18" charset="0"/>
              </a:rPr>
              <a:t>H</a:t>
            </a:r>
            <a:r>
              <a:rPr kumimoji="1" lang="en-US" altLang="ja-JP" sz="1200" dirty="0">
                <a:solidFill>
                  <a:schemeClr val="tx1"/>
                </a:solidFill>
                <a:latin typeface="Times New Roman" panose="02020603050405020304" pitchFamily="18" charset="0"/>
                <a:cs typeface="Times New Roman" panose="02020603050405020304" pitchFamily="18" charset="0"/>
              </a:rPr>
              <a:t>elium tank/tuner are not necessary for this evaluation</a:t>
            </a:r>
            <a:endParaRPr kumimoji="1" lang="ja-JP" altLang="en-US" sz="1200" dirty="0">
              <a:solidFill>
                <a:schemeClr val="tx1"/>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1373A6DF-B68B-4CF1-BCC7-4E43E35DF336}"/>
              </a:ext>
            </a:extLst>
          </p:cNvPr>
          <p:cNvSpPr txBox="1"/>
          <p:nvPr/>
        </p:nvSpPr>
        <p:spPr>
          <a:xfrm>
            <a:off x="3764458" y="4725464"/>
            <a:ext cx="6022674" cy="738664"/>
          </a:xfrm>
          <a:prstGeom prst="rect">
            <a:avLst/>
          </a:prstGeom>
          <a:solidFill>
            <a:schemeClr val="accent5">
              <a:lumMod val="20000"/>
              <a:lumOff val="80000"/>
            </a:schemeClr>
          </a:solidFill>
          <a:ln w="19050">
            <a:solidFill>
              <a:schemeClr val="tx1"/>
            </a:solidFill>
          </a:ln>
        </p:spPr>
        <p:txBody>
          <a:bodyPr wrap="none" rtlCol="0">
            <a:spAutoFit/>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When we evaluate success yield of cavity performance,</a:t>
            </a:r>
          </a:p>
          <a:p>
            <a:r>
              <a:rPr kumimoji="1" lang="en-US" altLang="ja-JP" sz="1400" b="1" dirty="0">
                <a:solidFill>
                  <a:srgbClr val="FF0000"/>
                </a:solidFill>
                <a:latin typeface="Times New Roman" panose="02020603050405020304" pitchFamily="18" charset="0"/>
                <a:cs typeface="Times New Roman" panose="02020603050405020304" pitchFamily="18" charset="0"/>
              </a:rPr>
              <a:t> each region/lab. </a:t>
            </a:r>
            <a:r>
              <a:rPr lang="en-US" altLang="ja-JP" sz="1400" b="1" dirty="0">
                <a:solidFill>
                  <a:srgbClr val="FF0000"/>
                </a:solidFill>
                <a:latin typeface="Times New Roman" panose="02020603050405020304" pitchFamily="18" charset="0"/>
                <a:cs typeface="Times New Roman" panose="02020603050405020304" pitchFamily="18" charset="0"/>
              </a:rPr>
              <a:t>h</a:t>
            </a:r>
            <a:r>
              <a:rPr kumimoji="1" lang="en-US" altLang="ja-JP" sz="1400" b="1" dirty="0">
                <a:solidFill>
                  <a:srgbClr val="FF0000"/>
                </a:solidFill>
                <a:latin typeface="Times New Roman" panose="02020603050405020304" pitchFamily="18" charset="0"/>
                <a:cs typeface="Times New Roman" panose="02020603050405020304" pitchFamily="18" charset="0"/>
              </a:rPr>
              <a:t>as to select </a:t>
            </a:r>
            <a:r>
              <a:rPr lang="en-US" altLang="ja-JP" sz="1400" b="1" dirty="0">
                <a:solidFill>
                  <a:srgbClr val="FF0000"/>
                </a:solidFill>
                <a:latin typeface="Times New Roman" panose="02020603050405020304" pitchFamily="18" charset="0"/>
                <a:cs typeface="Times New Roman" panose="02020603050405020304" pitchFamily="18" charset="0"/>
              </a:rPr>
              <a:t>one </a:t>
            </a:r>
            <a:r>
              <a:rPr kumimoji="1" lang="en-US" altLang="ja-JP" sz="1400" b="1" dirty="0">
                <a:solidFill>
                  <a:srgbClr val="FF0000"/>
                </a:solidFill>
                <a:latin typeface="Times New Roman" panose="02020603050405020304" pitchFamily="18" charset="0"/>
                <a:cs typeface="Times New Roman" panose="02020603050405020304" pitchFamily="18" charset="0"/>
              </a:rPr>
              <a:t>method of fabrication and surface process.</a:t>
            </a:r>
          </a:p>
          <a:p>
            <a:r>
              <a:rPr lang="en-US" altLang="ja-JP" sz="1400" b="1" dirty="0">
                <a:solidFill>
                  <a:srgbClr val="FF0000"/>
                </a:solidFill>
                <a:latin typeface="Times New Roman" panose="02020603050405020304" pitchFamily="18" charset="0"/>
                <a:cs typeface="Times New Roman" panose="02020603050405020304" pitchFamily="18" charset="0"/>
              </a:rPr>
              <a:t>But, we don’t need world-unified method of fabrication and surface process.</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p:txBody>
      </p:sp>
      <p:sp>
        <p:nvSpPr>
          <p:cNvPr id="7" name="吹き出し: 角を丸めた四角形 6">
            <a:extLst>
              <a:ext uri="{FF2B5EF4-FFF2-40B4-BE49-F238E27FC236}">
                <a16:creationId xmlns:a16="http://schemas.microsoft.com/office/drawing/2014/main" id="{9BFAB564-BA28-4EDF-8245-0A6F14FC06AE}"/>
              </a:ext>
            </a:extLst>
          </p:cNvPr>
          <p:cNvSpPr/>
          <p:nvPr/>
        </p:nvSpPr>
        <p:spPr>
          <a:xfrm>
            <a:off x="5642681" y="6387039"/>
            <a:ext cx="3484279" cy="397565"/>
          </a:xfrm>
          <a:prstGeom prst="wedgeRoundRectCallout">
            <a:avLst>
              <a:gd name="adj1" fmla="val -30256"/>
              <a:gd name="adj2" fmla="val -101786"/>
              <a:gd name="adj3" fmla="val 16667"/>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At least 20 cavities are produced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02786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31</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“Global CM transfer”</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3176" y="1056049"/>
            <a:ext cx="12192000" cy="4955203"/>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Checking RF performance and success yield in each region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(transport)</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Designing/developing cage and shock damper</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Inspecting vacuum pressure and mechanical damage after transport</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(performance re-check)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Re-checking RF performance and success yield in Japan (maybe in others)</a:t>
            </a:r>
          </a:p>
        </p:txBody>
      </p:sp>
    </p:spTree>
    <p:extLst>
      <p:ext uri="{BB962C8B-B14F-4D97-AF65-F5344CB8AC3E}">
        <p14:creationId xmlns:p14="http://schemas.microsoft.com/office/powerpoint/2010/main" val="25624890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3E4992B2-C788-467D-9DE6-31D506A029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0206" y="1020948"/>
            <a:ext cx="5010705" cy="3891367"/>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32</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21040"/>
            <a:ext cx="12191999" cy="646331"/>
          </a:xfrm>
          <a:prstGeom prst="rect">
            <a:avLst/>
          </a:prstGeom>
          <a:noFill/>
        </p:spPr>
        <p:txBody>
          <a:bodyPr wrap="square" rtlCol="0" anchor="ctr">
            <a:spAutoFit/>
          </a:bodyPr>
          <a:lstStyle/>
          <a:p>
            <a:pPr algn="ctr"/>
            <a:r>
              <a:rPr lang="en-US" altLang="ja-JP" sz="3600" dirty="0">
                <a:latin typeface="Times New Roman" panose="02020603050405020304" pitchFamily="18" charset="0"/>
                <a:cs typeface="Times New Roman" panose="02020603050405020304" pitchFamily="18" charset="0"/>
              </a:rPr>
              <a:t>How many cryomodules are produced for mass production?</a:t>
            </a:r>
            <a:endParaRPr kumimoji="1" lang="ja-JP" altLang="en-US" sz="36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3706778700"/>
              </p:ext>
            </p:extLst>
          </p:nvPr>
        </p:nvGraphicFramePr>
        <p:xfrm>
          <a:off x="499190" y="5068554"/>
          <a:ext cx="11193620" cy="1483360"/>
        </p:xfrm>
        <a:graphic>
          <a:graphicData uri="http://schemas.openxmlformats.org/drawingml/2006/table">
            <a:tbl>
              <a:tblPr firstRow="1" bandRow="1">
                <a:tableStyleId>{00A15C55-8517-42AA-B614-E9B94910E393}</a:tableStyleId>
              </a:tblPr>
              <a:tblGrid>
                <a:gridCol w="2798405">
                  <a:extLst>
                    <a:ext uri="{9D8B030D-6E8A-4147-A177-3AD203B41FA5}">
                      <a16:colId xmlns:a16="http://schemas.microsoft.com/office/drawing/2014/main" val="296697194"/>
                    </a:ext>
                  </a:extLst>
                </a:gridCol>
                <a:gridCol w="2798405">
                  <a:extLst>
                    <a:ext uri="{9D8B030D-6E8A-4147-A177-3AD203B41FA5}">
                      <a16:colId xmlns:a16="http://schemas.microsoft.com/office/drawing/2014/main" val="3918042800"/>
                    </a:ext>
                  </a:extLst>
                </a:gridCol>
                <a:gridCol w="2798405">
                  <a:extLst>
                    <a:ext uri="{9D8B030D-6E8A-4147-A177-3AD203B41FA5}">
                      <a16:colId xmlns:a16="http://schemas.microsoft.com/office/drawing/2014/main" val="1329254683"/>
                    </a:ext>
                  </a:extLst>
                </a:gridCol>
                <a:gridCol w="2798405">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cavities/couplers/CMs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Cavity</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Power coupler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1567100244"/>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Cryomodule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55253687"/>
                  </a:ext>
                </a:extLst>
              </a:tr>
            </a:tbl>
          </a:graphicData>
        </a:graphic>
      </p:graphicFrame>
      <p:sp>
        <p:nvSpPr>
          <p:cNvPr id="15" name="テキスト ボックス 14">
            <a:extLst>
              <a:ext uri="{FF2B5EF4-FFF2-40B4-BE49-F238E27FC236}">
                <a16:creationId xmlns:a16="http://schemas.microsoft.com/office/drawing/2014/main" id="{E0C27135-F217-40BA-B37A-7DA7BC99C12C}"/>
              </a:ext>
            </a:extLst>
          </p:cNvPr>
          <p:cNvSpPr txBox="1"/>
          <p:nvPr/>
        </p:nvSpPr>
        <p:spPr>
          <a:xfrm>
            <a:off x="168735" y="544237"/>
            <a:ext cx="6782540" cy="4524315"/>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ILC needs two type</a:t>
            </a:r>
            <a:r>
              <a:rPr lang="en-US" altLang="ja-JP" dirty="0">
                <a:latin typeface="Times New Roman" panose="02020603050405020304" pitchFamily="18" charset="0"/>
                <a:cs typeface="Times New Roman" panose="02020603050405020304" pitchFamily="18" charset="0"/>
              </a:rPr>
              <a:t>s of cryomodules; Type A and Type B.</a:t>
            </a:r>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Any</a:t>
            </a:r>
            <a:r>
              <a:rPr kumimoji="1" lang="en-US" altLang="ja-JP" dirty="0">
                <a:latin typeface="Times New Roman" panose="02020603050405020304" pitchFamily="18" charset="0"/>
                <a:cs typeface="Times New Roman" panose="02020603050405020304" pitchFamily="18" charset="0"/>
              </a:rPr>
              <a:t> laboratory has never </a:t>
            </a:r>
            <a:r>
              <a:rPr lang="en-US" altLang="ja-JP" dirty="0">
                <a:latin typeface="Times New Roman" panose="02020603050405020304" pitchFamily="18" charset="0"/>
                <a:cs typeface="Times New Roman" panose="02020603050405020304" pitchFamily="18" charset="0"/>
              </a:rPr>
              <a:t>p</a:t>
            </a:r>
            <a:r>
              <a:rPr kumimoji="1" lang="en-US" altLang="ja-JP" dirty="0">
                <a:latin typeface="Times New Roman" panose="02020603050405020304" pitchFamily="18" charset="0"/>
                <a:cs typeface="Times New Roman" panose="02020603050405020304" pitchFamily="18" charset="0"/>
              </a:rPr>
              <a:t>roduced same types of CM as ILC.</a:t>
            </a:r>
          </a:p>
          <a:p>
            <a:r>
              <a:rPr kumimoji="1" lang="en-US" altLang="ja-JP" dirty="0">
                <a:latin typeface="Times New Roman" panose="02020603050405020304" pitchFamily="18" charset="0"/>
                <a:cs typeface="Times New Roman" panose="02020603050405020304" pitchFamily="18" charset="0"/>
              </a:rPr>
              <a:t>High pressure gas regulation of Japan should be also satisfied for ILC.</a:t>
            </a:r>
          </a:p>
          <a:p>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first step, each region produces </a:t>
            </a:r>
            <a:r>
              <a:rPr lang="en-US" altLang="ja-JP" b="1" dirty="0">
                <a:solidFill>
                  <a:srgbClr val="FF0000"/>
                </a:solidFill>
                <a:latin typeface="Times New Roman" panose="02020603050405020304" pitchFamily="18" charset="0"/>
                <a:cs typeface="Times New Roman" panose="02020603050405020304" pitchFamily="18" charset="0"/>
              </a:rPr>
              <a:t>one prototype CM </a:t>
            </a:r>
            <a:r>
              <a:rPr lang="en-US" altLang="ja-JP" dirty="0">
                <a:latin typeface="Times New Roman" panose="02020603050405020304" pitchFamily="18" charset="0"/>
                <a:cs typeface="Times New Roman" panose="02020603050405020304" pitchFamily="18" charset="0"/>
              </a:rPr>
              <a:t>(not necessary for conforming high pressure gas regulation).</a:t>
            </a:r>
          </a:p>
          <a:p>
            <a:r>
              <a:rPr lang="en-US" altLang="ja-JP" b="1" dirty="0">
                <a:solidFill>
                  <a:srgbClr val="FF0000"/>
                </a:solidFill>
                <a:latin typeface="Times New Roman" panose="02020603050405020304" pitchFamily="18" charset="0"/>
                <a:cs typeface="Times New Roman" panose="02020603050405020304" pitchFamily="18" charset="0"/>
              </a:rPr>
              <a:t>Type B is preferred</a:t>
            </a:r>
            <a:r>
              <a:rPr lang="en-US" altLang="ja-JP" dirty="0">
                <a:latin typeface="Times New Roman" panose="02020603050405020304" pitchFamily="18" charset="0"/>
                <a:cs typeface="Times New Roman" panose="02020603050405020304" pitchFamily="18" charset="0"/>
              </a:rPr>
              <a:t>, as it includes systems of SC-Q magnet/cold BPM.</a:t>
            </a:r>
          </a:p>
          <a:p>
            <a:r>
              <a:rPr lang="en-US" altLang="ja-JP" dirty="0">
                <a:latin typeface="Times New Roman" panose="02020603050405020304" pitchFamily="18" charset="0"/>
                <a:cs typeface="Times New Roman" panose="02020603050405020304" pitchFamily="18" charset="0"/>
              </a:rPr>
              <a:t>Prototype CM is produced and tested in each region.</a:t>
            </a:r>
          </a:p>
          <a:p>
            <a:endParaRPr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second step, each region produces </a:t>
            </a:r>
            <a:r>
              <a:rPr lang="en-US" altLang="ja-JP" b="1" dirty="0">
                <a:solidFill>
                  <a:srgbClr val="FF0000"/>
                </a:solidFill>
                <a:latin typeface="Times New Roman" panose="02020603050405020304" pitchFamily="18" charset="0"/>
                <a:cs typeface="Times New Roman" panose="02020603050405020304" pitchFamily="18" charset="0"/>
              </a:rPr>
              <a:t>at least one CM conforming high pressure gas regulation of Japan</a:t>
            </a:r>
            <a:r>
              <a:rPr lang="en-US" altLang="ja-JP" dirty="0">
                <a:latin typeface="Times New Roman" panose="02020603050405020304" pitchFamily="18" charset="0"/>
                <a:cs typeface="Times New Roman" panose="02020603050405020304" pitchFamily="18" charset="0"/>
              </a:rPr>
              <a:t>.</a:t>
            </a:r>
          </a:p>
          <a:p>
            <a:r>
              <a:rPr lang="en-US" altLang="ja-JP" dirty="0">
                <a:latin typeface="Times New Roman" panose="02020603050405020304" pitchFamily="18" charset="0"/>
                <a:cs typeface="Times New Roman" panose="02020603050405020304" pitchFamily="18" charset="0"/>
              </a:rPr>
              <a:t>That CM (Type B is preferred) is produced and tested in each region.</a:t>
            </a:r>
          </a:p>
          <a:p>
            <a:r>
              <a:rPr lang="en-US" altLang="ja-JP" dirty="0">
                <a:latin typeface="Times New Roman" panose="02020603050405020304" pitchFamily="18" charset="0"/>
                <a:cs typeface="Times New Roman" panose="02020603050405020304" pitchFamily="18" charset="0"/>
              </a:rPr>
              <a:t>If possible, Type A can be also produced.</a:t>
            </a:r>
          </a:p>
          <a:p>
            <a:endParaRPr lang="en-US" altLang="ja-JP"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As final step, each region carries out </a:t>
            </a:r>
            <a:r>
              <a:rPr kumimoji="1" lang="en-US" altLang="ja-JP" b="1" dirty="0">
                <a:solidFill>
                  <a:srgbClr val="FF0000"/>
                </a:solidFill>
                <a:latin typeface="Times New Roman" panose="02020603050405020304" pitchFamily="18" charset="0"/>
                <a:cs typeface="Times New Roman" panose="02020603050405020304" pitchFamily="18" charset="0"/>
              </a:rPr>
              <a:t>global CM transfer to Japan</a:t>
            </a:r>
            <a:r>
              <a:rPr kumimoji="1" lang="en-US" altLang="ja-JP" dirty="0">
                <a:latin typeface="Times New Roman" panose="02020603050405020304" pitchFamily="18" charset="0"/>
                <a:cs typeface="Times New Roman" panose="02020603050405020304" pitchFamily="18" charset="0"/>
              </a:rPr>
              <a:t>.</a:t>
            </a:r>
          </a:p>
          <a:p>
            <a:r>
              <a:rPr kumimoji="1" lang="en-US" altLang="ja-JP" dirty="0">
                <a:latin typeface="Times New Roman" panose="02020603050405020304" pitchFamily="18" charset="0"/>
                <a:cs typeface="Times New Roman" panose="02020603050405020304" pitchFamily="18" charset="0"/>
              </a:rPr>
              <a:t>CM </a:t>
            </a:r>
            <a:r>
              <a:rPr lang="en-US" altLang="ja-JP" dirty="0">
                <a:latin typeface="Times New Roman" panose="02020603050405020304" pitchFamily="18" charset="0"/>
                <a:cs typeface="Times New Roman" panose="02020603050405020304" pitchFamily="18" charset="0"/>
              </a:rPr>
              <a:t>produced</a:t>
            </a:r>
            <a:r>
              <a:rPr kumimoji="1" lang="en-US" altLang="ja-JP" dirty="0">
                <a:latin typeface="Times New Roman" panose="02020603050405020304" pitchFamily="18" charset="0"/>
                <a:cs typeface="Times New Roman" panose="02020603050405020304" pitchFamily="18" charset="0"/>
              </a:rPr>
              <a:t> in second step is available.</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76471"/>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7" name="正方形/長方形 6">
            <a:extLst>
              <a:ext uri="{FF2B5EF4-FFF2-40B4-BE49-F238E27FC236}">
                <a16:creationId xmlns:a16="http://schemas.microsoft.com/office/drawing/2014/main" id="{20E25D3B-FF06-4FE5-9F87-D1DC07832319}"/>
              </a:ext>
            </a:extLst>
          </p:cNvPr>
          <p:cNvSpPr/>
          <p:nvPr/>
        </p:nvSpPr>
        <p:spPr>
          <a:xfrm>
            <a:off x="8587408" y="1906317"/>
            <a:ext cx="3481536" cy="50225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188600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KEK-DOE meeting</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0" y="998036"/>
            <a:ext cx="12192000" cy="4093428"/>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The meeting done at 7:00~8:22 on 27/Oct (JST)</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Organized by A. Lankford</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35 people attended</a:t>
            </a:r>
          </a:p>
          <a:p>
            <a:pPr marL="800100" lvl="1"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Japan: S. </a:t>
            </a:r>
            <a:r>
              <a:rPr kumimoji="1" lang="en-US" altLang="ja-JP" sz="2000" dirty="0" err="1">
                <a:latin typeface="Times New Roman" panose="02020603050405020304" pitchFamily="18" charset="0"/>
                <a:cs typeface="Times New Roman" panose="02020603050405020304" pitchFamily="18" charset="0"/>
              </a:rPr>
              <a:t>Michizono</a:t>
            </a:r>
            <a:r>
              <a:rPr kumimoji="1" lang="en-US" altLang="ja-JP" sz="2000" dirty="0">
                <a:latin typeface="Times New Roman" panose="02020603050405020304" pitchFamily="18" charset="0"/>
                <a:cs typeface="Times New Roman" panose="02020603050405020304" pitchFamily="18" charset="0"/>
              </a:rPr>
              <a:t>, A. Yamamoto, K. </a:t>
            </a:r>
            <a:r>
              <a:rPr kumimoji="1" lang="en-US" altLang="ja-JP" sz="2000" dirty="0" err="1">
                <a:latin typeface="Times New Roman" panose="02020603050405020304" pitchFamily="18" charset="0"/>
                <a:cs typeface="Times New Roman" panose="02020603050405020304" pitchFamily="18" charset="0"/>
              </a:rPr>
              <a:t>Yokoya</a:t>
            </a:r>
            <a:r>
              <a:rPr kumimoji="1" lang="en-US" altLang="ja-JP" sz="2000" dirty="0">
                <a:latin typeface="Times New Roman" panose="02020603050405020304" pitchFamily="18" charset="0"/>
                <a:cs typeface="Times New Roman" panose="02020603050405020304" pitchFamily="18" charset="0"/>
              </a:rPr>
              <a:t>, N. </a:t>
            </a:r>
            <a:r>
              <a:rPr kumimoji="1" lang="en-US" altLang="ja-JP" sz="2000" dirty="0" err="1">
                <a:latin typeface="Times New Roman" panose="02020603050405020304" pitchFamily="18" charset="0"/>
                <a:cs typeface="Times New Roman" panose="02020603050405020304" pitchFamily="18" charset="0"/>
              </a:rPr>
              <a:t>Terunuma</a:t>
            </a:r>
            <a:r>
              <a:rPr kumimoji="1" lang="en-US" altLang="ja-JP" sz="2000" dirty="0">
                <a:latin typeface="Times New Roman" panose="02020603050405020304" pitchFamily="18" charset="0"/>
                <a:cs typeface="Times New Roman" panose="02020603050405020304" pitchFamily="18" charset="0"/>
              </a:rPr>
              <a:t>, Kirk</a:t>
            </a:r>
          </a:p>
          <a:p>
            <a:pPr marL="800100" lvl="1"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M</a:t>
            </a:r>
            <a:r>
              <a:rPr kumimoji="1" lang="en-US" altLang="ja-JP" sz="2000" dirty="0">
                <a:latin typeface="Times New Roman" panose="02020603050405020304" pitchFamily="18" charset="0"/>
                <a:cs typeface="Times New Roman" panose="02020603050405020304" pitchFamily="18" charset="0"/>
              </a:rPr>
              <a:t>embers of SRF subgroup in Americas: R. </a:t>
            </a:r>
            <a:r>
              <a:rPr kumimoji="1" lang="en-US" altLang="ja-JP" sz="2000" dirty="0" err="1">
                <a:latin typeface="Times New Roman" panose="02020603050405020304" pitchFamily="18" charset="0"/>
                <a:cs typeface="Times New Roman" panose="02020603050405020304" pitchFamily="18" charset="0"/>
              </a:rPr>
              <a:t>Rimmer</a:t>
            </a:r>
            <a:r>
              <a:rPr kumimoji="1" lang="en-US" altLang="ja-JP" sz="2000" dirty="0">
                <a:latin typeface="Times New Roman" panose="02020603050405020304" pitchFamily="18" charset="0"/>
                <a:cs typeface="Times New Roman" panose="02020603050405020304" pitchFamily="18" charset="0"/>
              </a:rPr>
              <a:t>, M. </a:t>
            </a:r>
            <a:r>
              <a:rPr kumimoji="1" lang="en-US" altLang="ja-JP" sz="2000" dirty="0" err="1">
                <a:latin typeface="Times New Roman" panose="02020603050405020304" pitchFamily="18" charset="0"/>
                <a:cs typeface="Times New Roman" panose="02020603050405020304" pitchFamily="18" charset="0"/>
              </a:rPr>
              <a:t>Liepe</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Laxdal</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Geng</a:t>
            </a:r>
            <a:r>
              <a:rPr kumimoji="1" lang="en-US" altLang="ja-JP" sz="2000" dirty="0">
                <a:latin typeface="Times New Roman" panose="02020603050405020304" pitchFamily="18" charset="0"/>
                <a:cs typeface="Times New Roman" panose="02020603050405020304" pitchFamily="18" charset="0"/>
              </a:rPr>
              <a:t>, S. Posen</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lang="en-US" altLang="ja-JP" sz="2000" dirty="0" err="1">
                <a:latin typeface="Times New Roman" panose="02020603050405020304" pitchFamily="18" charset="0"/>
                <a:cs typeface="Times New Roman" panose="02020603050405020304" pitchFamily="18" charset="0"/>
              </a:rPr>
              <a:t>Michizono</a:t>
            </a:r>
            <a:r>
              <a:rPr lang="en-US" altLang="ja-JP" sz="2000" dirty="0">
                <a:latin typeface="Times New Roman" panose="02020603050405020304" pitchFamily="18" charset="0"/>
                <a:cs typeface="Times New Roman" panose="02020603050405020304" pitchFamily="18" charset="0"/>
              </a:rPr>
              <a:t>-san presented ILC overview, IDT, technical preparation, budget request from KEK, Recommendations on ILC Project Implementation, SCRF, positron source, damping ring, final focus system, beam dump, potential US accelerator contribution, and so on.</a:t>
            </a:r>
          </a:p>
          <a:p>
            <a:pPr marL="342900" indent="-342900">
              <a:buFont typeface="Wingdings" panose="05000000000000000000" pitchFamily="2" charset="2"/>
              <a:buChar char="l"/>
            </a:pPr>
            <a:endParaRPr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A lot of discussions/questions/comments</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2501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SRF session in AWLC2020</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3231654"/>
          </a:xfrm>
          <a:prstGeom prst="rect">
            <a:avLst/>
          </a:prstGeom>
          <a:noFill/>
        </p:spPr>
        <p:txBody>
          <a:bodyPr wrap="square" rtlCol="0">
            <a:spAutoFit/>
          </a:bodyPr>
          <a:lstStyle/>
          <a:p>
            <a:pPr marL="342900" indent="-342900">
              <a:buFont typeface="Wingdings" panose="05000000000000000000" pitchFamily="2" charset="2"/>
              <a:buChar char="p"/>
            </a:pPr>
            <a:r>
              <a:rPr lang="en-US" altLang="ja-JP" sz="2000" dirty="0">
                <a:latin typeface="Times New Roman" panose="02020603050405020304" pitchFamily="18" charset="0"/>
                <a:cs typeface="Times New Roman" panose="02020603050405020304" pitchFamily="18" charset="0"/>
              </a:rPr>
              <a:t>20 impressive presentations incl. three large-scale operating/on-going projects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Presentation time was too short! Necessary to be considered in next LCWS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Each topic:</a:t>
            </a:r>
          </a:p>
          <a:p>
            <a:pPr marL="800100" lvl="1" indent="-342900">
              <a:buFont typeface="Wingdings" panose="05000000000000000000" pitchFamily="2" charset="2"/>
              <a:buChar char="p"/>
            </a:pPr>
            <a:r>
              <a:rPr lang="en-US" altLang="ja-JP" dirty="0">
                <a:latin typeface="Times New Roman" panose="02020603050405020304" pitchFamily="18" charset="0"/>
                <a:cs typeface="Times New Roman" panose="02020603050405020304" pitchFamily="18" charset="0"/>
              </a:rPr>
              <a:t>E-XFEL by Nick; Four degraded cavities during operation, Stable RF availability, Piezo has impact on beam dynamics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LCLS-II-HE by Mattia; 2/0 doping </a:t>
            </a:r>
            <a:r>
              <a:rPr lang="en-US" altLang="ja-JP" dirty="0">
                <a:latin typeface="Times New Roman" panose="02020603050405020304" pitchFamily="18" charset="0"/>
                <a:cs typeface="Times New Roman" panose="02020603050405020304" pitchFamily="18" charset="0"/>
              </a:rPr>
              <a:t>was chosen as standard recipe, Cold temperature (&lt;13℃) EP used, Higher Q</a:t>
            </a:r>
            <a:r>
              <a:rPr lang="en-US" altLang="ja-JP" baseline="-25000" dirty="0">
                <a:latin typeface="Times New Roman" panose="02020603050405020304" pitchFamily="18" charset="0"/>
                <a:cs typeface="Times New Roman" panose="02020603050405020304" pitchFamily="18" charset="0"/>
              </a:rPr>
              <a:t>0</a:t>
            </a:r>
            <a:r>
              <a:rPr lang="en-US" altLang="ja-JP" dirty="0">
                <a:latin typeface="Times New Roman" panose="02020603050405020304" pitchFamily="18" charset="0"/>
                <a:cs typeface="Times New Roman" panose="02020603050405020304" pitchFamily="18" charset="0"/>
              </a:rPr>
              <a:t>/</a:t>
            </a:r>
            <a:r>
              <a:rPr lang="en-US" altLang="ja-JP" dirty="0" err="1">
                <a:latin typeface="Times New Roman" panose="02020603050405020304" pitchFamily="18" charset="0"/>
                <a:cs typeface="Times New Roman" panose="02020603050405020304" pitchFamily="18" charset="0"/>
              </a:rPr>
              <a:t>E</a:t>
            </a:r>
            <a:r>
              <a:rPr lang="en-US" altLang="ja-JP" baseline="-25000" dirty="0" err="1">
                <a:latin typeface="Times New Roman" panose="02020603050405020304" pitchFamily="18" charset="0"/>
                <a:cs typeface="Times New Roman" panose="02020603050405020304" pitchFamily="18" charset="0"/>
              </a:rPr>
              <a:t>acc</a:t>
            </a:r>
            <a:r>
              <a:rPr lang="en-US" altLang="ja-JP" dirty="0">
                <a:latin typeface="Times New Roman" panose="02020603050405020304" pitchFamily="18" charset="0"/>
                <a:cs typeface="Times New Roman" panose="02020603050405020304" pitchFamily="18" charset="0"/>
              </a:rPr>
              <a:t> than LCLS-II was already achieved in CM test</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PIP-II by </a:t>
            </a:r>
            <a:r>
              <a:rPr kumimoji="1" lang="en-US" altLang="ja-JP" dirty="0" err="1">
                <a:latin typeface="Times New Roman" panose="02020603050405020304" pitchFamily="18" charset="0"/>
                <a:cs typeface="Times New Roman" panose="02020603050405020304" pitchFamily="18" charset="0"/>
              </a:rPr>
              <a:t>Genfa</a:t>
            </a:r>
            <a:r>
              <a:rPr kumimoji="1" lang="en-US" altLang="ja-JP" dirty="0">
                <a:latin typeface="Times New Roman" panose="02020603050405020304" pitchFamily="18" charset="0"/>
                <a:cs typeface="Times New Roman" panose="02020603050405020304" pitchFamily="18" charset="0"/>
              </a:rPr>
              <a:t>; Two CMs (HWR and SSR1) constructed/tested and testing, common design of 325/650 MHz CMs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Tuner by </a:t>
            </a:r>
            <a:r>
              <a:rPr kumimoji="1" lang="en-US" altLang="ja-JP" dirty="0" err="1">
                <a:latin typeface="Times New Roman" panose="02020603050405020304" pitchFamily="18" charset="0"/>
                <a:cs typeface="Times New Roman" panose="02020603050405020304" pitchFamily="18" charset="0"/>
              </a:rPr>
              <a:t>Yuriy</a:t>
            </a:r>
            <a:r>
              <a:rPr kumimoji="1" lang="en-US" altLang="ja-JP" dirty="0">
                <a:latin typeface="Times New Roman" panose="02020603050405020304" pitchFamily="18" charset="0"/>
                <a:cs typeface="Times New Roman" panose="02020603050405020304" pitchFamily="18" charset="0"/>
              </a:rPr>
              <a:t>; LCLS-II tuner is strong candidate for to ILC (no design changes required), piezo study is necessary</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Power coupler by Denis; 776 couplers operated stably, 4 couplers had no conditioning and overheating, Much higher power operation </a:t>
            </a:r>
            <a:r>
              <a:rPr lang="en-US" altLang="ja-JP" dirty="0">
                <a:latin typeface="Times New Roman" panose="02020603050405020304" pitchFamily="18" charset="0"/>
                <a:cs typeface="Times New Roman" panose="02020603050405020304" pitchFamily="18" charset="0"/>
              </a:rPr>
              <a:t>is necessary for ILC</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Robotics by Stephane; Robotics study is under progress using ESS cavities, Goes to assembly of flange/coupler in future</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98457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Mission of SRF subgroup in IDT/WG2</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4278094"/>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work items in </a:t>
            </a:r>
            <a:r>
              <a:rPr lang="en-US" altLang="ja-JP" sz="2400" dirty="0">
                <a:latin typeface="Times New Roman" panose="02020603050405020304" pitchFamily="18" charset="0"/>
                <a:cs typeface="Times New Roman" panose="02020603050405020304" pitchFamily="18" charset="0"/>
              </a:rPr>
              <a:t>ILC</a:t>
            </a:r>
            <a:r>
              <a:rPr kumimoji="1" lang="en-US" altLang="ja-JP" sz="2400" dirty="0">
                <a:latin typeface="Times New Roman" panose="02020603050405020304" pitchFamily="18" charset="0"/>
                <a:cs typeface="Times New Roman" panose="02020603050405020304" pitchFamily="18" charset="0"/>
              </a:rPr>
              <a:t> preparation period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Plug-compatibility of design to be re-confirmed/re-established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Mass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Global CM transfer</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Any other?</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cs typeface="Times New Roman" panose="02020603050405020304" pitchFamily="18" charset="0"/>
              </a:rPr>
              <a:t>List technical concerns (if any)</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Although E-XFEL has been successfully constructed and operated (and LCLS-II also in progress), are there any </a:t>
            </a:r>
            <a:r>
              <a:rPr lang="en-US" altLang="ja-JP" sz="2000" dirty="0">
                <a:latin typeface="Times New Roman" panose="02020603050405020304" pitchFamily="18" charset="0"/>
                <a:cs typeface="Times New Roman" panose="02020603050405020304" pitchFamily="18" charset="0"/>
              </a:rPr>
              <a:t>concerns</a:t>
            </a:r>
            <a:r>
              <a:rPr kumimoji="1" lang="en-US" altLang="ja-JP" sz="2000" dirty="0">
                <a:latin typeface="Times New Roman" panose="02020603050405020304" pitchFamily="18" charset="0"/>
                <a:cs typeface="Times New Roman" panose="02020603050405020304" pitchFamily="18" charset="0"/>
              </a:rPr>
              <a:t> for ILC to be constructed in Japan?</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High pressure gas (HPG) regulation to be globally handled</a:t>
            </a:r>
          </a:p>
          <a:p>
            <a:pPr marL="1200150" lvl="2"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In Japan, IFMIF (@Rokkasho) requested CM construction to EU (satisfied with HPG regulation)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Contents specialized in Japan?</a:t>
            </a:r>
          </a:p>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human resources/budget/schedule for each work item and in each region/lab.</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Necessary to discuss how to share each work item for each region/lab.</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28185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36</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6FAC96B8-1BD8-479F-A06F-A7A4B902E0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 y="283"/>
            <a:ext cx="12190992" cy="6857433"/>
          </a:xfrm>
          <a:prstGeom prst="rect">
            <a:avLst/>
          </a:prstGeom>
        </p:spPr>
      </p:pic>
    </p:spTree>
    <p:extLst>
      <p:ext uri="{BB962C8B-B14F-4D97-AF65-F5344CB8AC3E}">
        <p14:creationId xmlns:p14="http://schemas.microsoft.com/office/powerpoint/2010/main" val="40199657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37</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221A4A7-9B69-4A50-9801-BED7AE97B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7"/>
            <a:ext cx="12190992" cy="6857433"/>
          </a:xfrm>
          <a:prstGeom prst="rect">
            <a:avLst/>
          </a:prstGeom>
        </p:spPr>
      </p:pic>
      <p:sp>
        <p:nvSpPr>
          <p:cNvPr id="7" name="吹き出し: 角を丸めた四角形 6">
            <a:extLst>
              <a:ext uri="{FF2B5EF4-FFF2-40B4-BE49-F238E27FC236}">
                <a16:creationId xmlns:a16="http://schemas.microsoft.com/office/drawing/2014/main" id="{22EEB1E6-BFDC-4384-BF17-205B6DACC62A}"/>
              </a:ext>
            </a:extLst>
          </p:cNvPr>
          <p:cNvSpPr/>
          <p:nvPr/>
        </p:nvSpPr>
        <p:spPr>
          <a:xfrm>
            <a:off x="4222390" y="746599"/>
            <a:ext cx="7687883" cy="648735"/>
          </a:xfrm>
          <a:prstGeom prst="wedgeRoundRectCallout">
            <a:avLst>
              <a:gd name="adj1" fmla="val -63411"/>
              <a:gd name="adj2" fmla="val 11791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Submission of </a:t>
            </a:r>
            <a:r>
              <a:rPr lang="en-US" altLang="ja-JP" dirty="0">
                <a:solidFill>
                  <a:schemeClr val="tx1"/>
                </a:solidFill>
                <a:latin typeface="Times New Roman" panose="02020603050405020304" pitchFamily="18" charset="0"/>
                <a:cs typeface="Times New Roman" panose="02020603050405020304" pitchFamily="18" charset="0"/>
              </a:rPr>
              <a:t>b</a:t>
            </a:r>
            <a:r>
              <a:rPr kumimoji="1" lang="en-US" altLang="ja-JP" dirty="0">
                <a:solidFill>
                  <a:schemeClr val="tx1"/>
                </a:solidFill>
                <a:latin typeface="Times New Roman" panose="02020603050405020304" pitchFamily="18" charset="0"/>
                <a:cs typeface="Times New Roman" panose="02020603050405020304" pitchFamily="18" charset="0"/>
              </a:rPr>
              <a:t>udget request in each region/lab,  </a:t>
            </a:r>
          </a:p>
          <a:p>
            <a:r>
              <a:rPr kumimoji="1" lang="en-US" altLang="ja-JP" dirty="0">
                <a:solidFill>
                  <a:schemeClr val="tx1"/>
                </a:solidFill>
                <a:latin typeface="Times New Roman" panose="02020603050405020304" pitchFamily="18" charset="0"/>
                <a:cs typeface="Times New Roman" panose="02020603050405020304" pitchFamily="18" charset="0"/>
              </a:rPr>
              <a:t>(</a:t>
            </a:r>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early Summer: Submission of budget request to MEXT, in case of Japan)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3831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38</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Progress of High-Pressure Gas Safety Act in Japan</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274248" y="1316171"/>
            <a:ext cx="11640326" cy="3416320"/>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Two categories in Japan (see next slide by </a:t>
            </a:r>
            <a:r>
              <a:rPr lang="en-US" altLang="ja-JP" sz="2400" dirty="0" err="1">
                <a:latin typeface="Times New Roman" panose="02020603050405020304" pitchFamily="18" charset="0"/>
                <a:cs typeface="Times New Roman" panose="02020603050405020304" pitchFamily="18" charset="0"/>
              </a:rPr>
              <a:t>Nakai</a:t>
            </a:r>
            <a:r>
              <a:rPr lang="en-US" altLang="ja-JP" sz="2400" dirty="0">
                <a:latin typeface="Times New Roman" panose="02020603050405020304" pitchFamily="18" charset="0"/>
                <a:cs typeface="Times New Roman" panose="02020603050405020304" pitchFamily="18" charset="0"/>
              </a:rPr>
              <a:t>-san)</a:t>
            </a:r>
          </a:p>
          <a:p>
            <a:pPr marL="742950" lvl="1" indent="-285750">
              <a:buFont typeface="Arial" panose="020B0604020202020204" pitchFamily="34" charset="0"/>
              <a:buChar char="•"/>
            </a:pPr>
            <a:r>
              <a:rPr lang="en-US" altLang="ja-JP" sz="2400" dirty="0">
                <a:solidFill>
                  <a:srgbClr val="0000FF"/>
                </a:solidFill>
                <a:latin typeface="Times New Roman" panose="02020603050405020304" pitchFamily="18" charset="0"/>
                <a:cs typeface="Times New Roman" panose="02020603050405020304" pitchFamily="18" charset="0"/>
              </a:rPr>
              <a:t>General High-Pressure Gas Safety (General HPGS) Ordinance (Regulations) </a:t>
            </a:r>
          </a:p>
          <a:p>
            <a:pPr marL="742950" lvl="1" indent="-285750">
              <a:buFont typeface="Arial" panose="020B0604020202020204" pitchFamily="34" charset="0"/>
              <a:buChar char="•"/>
            </a:pPr>
            <a:r>
              <a:rPr lang="en-US" altLang="ja-JP" sz="2400" dirty="0">
                <a:solidFill>
                  <a:srgbClr val="00B050"/>
                </a:solidFill>
                <a:latin typeface="Times New Roman" panose="02020603050405020304" pitchFamily="18" charset="0"/>
                <a:cs typeface="Times New Roman" panose="02020603050405020304" pitchFamily="18" charset="0"/>
              </a:rPr>
              <a:t>Refrigeration Safety (RS)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Current status of KEK as follows (due to historical reason since 1970’s)</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SC Magnet </a:t>
            </a:r>
            <a:r>
              <a:rPr lang="en-US" altLang="ja-JP" sz="2400" dirty="0">
                <a:latin typeface="Times New Roman" panose="02020603050405020304" pitchFamily="18" charset="0"/>
                <a:cs typeface="Times New Roman" panose="02020603050405020304" pitchFamily="18" charset="0"/>
              </a:rPr>
              <a:t>systems</a:t>
            </a:r>
            <a:r>
              <a:rPr kumimoji="1" lang="en-US" altLang="ja-JP" sz="2400" dirty="0">
                <a:latin typeface="Times New Roman" panose="02020603050405020304" pitchFamily="18" charset="0"/>
                <a:cs typeface="Times New Roman" panose="02020603050405020304" pitchFamily="18" charset="0"/>
              </a:rPr>
              <a:t> have (mostly) moved to the </a:t>
            </a:r>
            <a:r>
              <a:rPr kumimoji="1" lang="en-US" altLang="ja-JP" sz="2400" dirty="0">
                <a:solidFill>
                  <a:srgbClr val="00B050"/>
                </a:solidFill>
                <a:latin typeface="Times New Roman" panose="02020603050405020304" pitchFamily="18" charset="0"/>
                <a:cs typeface="Times New Roman" panose="02020603050405020304" pitchFamily="18" charset="0"/>
              </a:rPr>
              <a:t>RS </a:t>
            </a:r>
            <a:r>
              <a:rPr lang="en-US" altLang="ja-JP" sz="2400" dirty="0">
                <a:solidFill>
                  <a:srgbClr val="00B050"/>
                </a:solidFill>
                <a:latin typeface="Times New Roman" panose="02020603050405020304" pitchFamily="18" charset="0"/>
                <a:cs typeface="Times New Roman" panose="02020603050405020304" pitchFamily="18" charset="0"/>
              </a:rPr>
              <a:t>Ordinance</a:t>
            </a:r>
            <a:endParaRPr kumimoji="1" lang="en-US" altLang="ja-JP" sz="2400" b="1" dirty="0">
              <a:solidFill>
                <a:srgbClr val="00B05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SC Cavity (SRF) systems  have (mostly) stayed at the </a:t>
            </a:r>
            <a:r>
              <a:rPr lang="en-US" altLang="ja-JP" sz="2400" dirty="0">
                <a:solidFill>
                  <a:srgbClr val="0000FF"/>
                </a:solidFill>
                <a:latin typeface="Times New Roman" panose="02020603050405020304" pitchFamily="18" charset="0"/>
                <a:cs typeface="Times New Roman" panose="02020603050405020304" pitchFamily="18" charset="0"/>
              </a:rPr>
              <a:t>General HPGS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Recent</a:t>
            </a:r>
            <a:r>
              <a:rPr kumimoji="1" lang="en-US" altLang="ja-JP" sz="2400" dirty="0">
                <a:latin typeface="Times New Roman" panose="02020603050405020304" pitchFamily="18" charset="0"/>
                <a:cs typeface="Times New Roman" panose="02020603050405020304" pitchFamily="18" charset="0"/>
              </a:rPr>
              <a:t> advances</a:t>
            </a:r>
            <a:r>
              <a:rPr lang="en-US" altLang="ja-JP" sz="2400" dirty="0">
                <a:latin typeface="Times New Roman" panose="02020603050405020304" pitchFamily="18" charset="0"/>
                <a:cs typeface="Times New Roman" panose="02020603050405020304" pitchFamily="18" charset="0"/>
              </a:rPr>
              <a:t> in</a:t>
            </a:r>
            <a:r>
              <a:rPr kumimoji="1" lang="en-US" altLang="ja-JP" sz="2400" dirty="0">
                <a:latin typeface="Times New Roman" panose="02020603050405020304" pitchFamily="18" charset="0"/>
                <a:cs typeface="Times New Roman" panose="02020603050405020304" pitchFamily="18" charset="0"/>
              </a:rPr>
              <a:t> new SRF cavity/CM projects in Japan, as follows</a:t>
            </a: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RILAC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@RIKEN with the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in operation since 2020</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IFMIF </a:t>
            </a:r>
            <a:r>
              <a:rPr kumimoji="1" lang="ja-JP" altLang="en-US" sz="2400" dirty="0">
                <a:latin typeface="Times New Roman" panose="02020603050405020304" pitchFamily="18" charset="0"/>
                <a:cs typeface="Times New Roman" panose="02020603050405020304" pitchFamily="18" charset="0"/>
              </a:rPr>
              <a:t>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QST with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under construction</a:t>
            </a:r>
            <a:endParaRPr kumimoji="1" lang="ja-JP" altLang="en-US" sz="24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B0F80586-467F-4200-90A0-B4E051793085}"/>
              </a:ext>
            </a:extLst>
          </p:cNvPr>
          <p:cNvSpPr txBox="1"/>
          <p:nvPr/>
        </p:nvSpPr>
        <p:spPr>
          <a:xfrm>
            <a:off x="2037945" y="5104850"/>
            <a:ext cx="8112932" cy="1015663"/>
          </a:xfrm>
          <a:prstGeom prst="rect">
            <a:avLst/>
          </a:prstGeom>
          <a:solidFill>
            <a:srgbClr val="FFFFCC"/>
          </a:solidFill>
          <a:ln w="19050">
            <a:solidFill>
              <a:srgbClr val="0000FF"/>
            </a:solidFill>
          </a:ln>
        </p:spPr>
        <p:txBody>
          <a:bodyPr wrap="square" rtlCol="0">
            <a:spAutoFit/>
          </a:bodyPr>
          <a:lstStyle/>
          <a:p>
            <a:r>
              <a:rPr lang="en-US" altLang="ja-JP" sz="2000" dirty="0">
                <a:latin typeface="Times New Roman" panose="02020603050405020304" pitchFamily="18" charset="0"/>
                <a:cs typeface="Times New Roman" panose="02020603050405020304" pitchFamily="18" charset="0"/>
              </a:rPr>
              <a:t>W</a:t>
            </a:r>
            <a:r>
              <a:rPr kumimoji="1" lang="en-US" altLang="ja-JP" sz="2000" dirty="0">
                <a:latin typeface="Times New Roman" panose="02020603050405020304" pitchFamily="18" charset="0"/>
                <a:cs typeface="Times New Roman" panose="02020603050405020304" pitchFamily="18" charset="0"/>
              </a:rPr>
              <a:t>e </a:t>
            </a:r>
            <a:r>
              <a:rPr lang="en-US" altLang="ja-JP" sz="2000" dirty="0">
                <a:latin typeface="Times New Roman" panose="02020603050405020304" pitchFamily="18" charset="0"/>
                <a:cs typeface="Times New Roman" panose="02020603050405020304" pitchFamily="18" charset="0"/>
              </a:rPr>
              <a:t>are considering </a:t>
            </a:r>
            <a:r>
              <a:rPr kumimoji="1" lang="en-US" altLang="ja-JP" sz="2000" dirty="0">
                <a:latin typeface="Times New Roman" panose="02020603050405020304" pitchFamily="18" charset="0"/>
                <a:cs typeface="Times New Roman" panose="02020603050405020304" pitchFamily="18" charset="0"/>
              </a:rPr>
              <a:t> </a:t>
            </a:r>
            <a:r>
              <a:rPr kumimoji="1" lang="en-US" altLang="ja-JP" sz="2000" b="1" dirty="0">
                <a:solidFill>
                  <a:srgbClr val="FF0000"/>
                </a:solidFill>
                <a:latin typeface="Times New Roman" panose="02020603050405020304" pitchFamily="18" charset="0"/>
                <a:cs typeface="Times New Roman" panose="02020603050405020304" pitchFamily="18" charset="0"/>
              </a:rPr>
              <a:t>“</a:t>
            </a:r>
            <a:r>
              <a:rPr lang="en-US" altLang="ja-JP" sz="2000" b="1" dirty="0">
                <a:solidFill>
                  <a:srgbClr val="00B050"/>
                </a:solidFill>
                <a:latin typeface="Times New Roman" panose="02020603050405020304" pitchFamily="18" charset="0"/>
                <a:cs typeface="Times New Roman" panose="02020603050405020304" pitchFamily="18" charset="0"/>
              </a:rPr>
              <a:t>R</a:t>
            </a:r>
            <a:r>
              <a:rPr kumimoji="1" lang="en-US" altLang="ja-JP" sz="2000" b="1" dirty="0">
                <a:solidFill>
                  <a:srgbClr val="00B050"/>
                </a:solidFill>
                <a:latin typeface="Times New Roman" panose="02020603050405020304" pitchFamily="18" charset="0"/>
                <a:cs typeface="Times New Roman" panose="02020603050405020304" pitchFamily="18" charset="0"/>
              </a:rPr>
              <a:t>efrigeration </a:t>
            </a:r>
            <a:r>
              <a:rPr lang="en-US" altLang="ja-JP" sz="2000" b="1" dirty="0">
                <a:solidFill>
                  <a:srgbClr val="00B050"/>
                </a:solidFill>
                <a:latin typeface="Times New Roman" panose="02020603050405020304" pitchFamily="18" charset="0"/>
                <a:cs typeface="Times New Roman" panose="02020603050405020304" pitchFamily="18" charset="0"/>
              </a:rPr>
              <a:t>Safety Ordinance</a:t>
            </a:r>
            <a:r>
              <a:rPr kumimoji="1" lang="en-US" altLang="ja-JP" sz="2000" b="1" dirty="0">
                <a:solidFill>
                  <a:srgbClr val="FF0000"/>
                </a:solidFill>
                <a:latin typeface="Times New Roman" panose="02020603050405020304" pitchFamily="18" charset="0"/>
                <a:cs typeface="Times New Roman" panose="02020603050405020304" pitchFamily="18" charset="0"/>
              </a:rPr>
              <a:t>” is suitable for ILC</a:t>
            </a:r>
            <a:r>
              <a:rPr kumimoji="1" lang="en-US" altLang="ja-JP" sz="2000" dirty="0">
                <a:latin typeface="Times New Roman" panose="02020603050405020304" pitchFamily="18" charset="0"/>
                <a:cs typeface="Times New Roman" panose="02020603050405020304" pitchFamily="18" charset="0"/>
              </a:rPr>
              <a:t>, instead of “General High Pressure Gas Safety Ordinance”!</a:t>
            </a:r>
          </a:p>
          <a:p>
            <a:r>
              <a:rPr kumimoji="1" lang="en-US" altLang="ja-JP" sz="2000" dirty="0">
                <a:latin typeface="Times New Roman" panose="02020603050405020304" pitchFamily="18" charset="0"/>
                <a:cs typeface="Times New Roman" panose="02020603050405020304" pitchFamily="18" charset="0"/>
              </a:rPr>
              <a:t>(See more explanation following</a:t>
            </a:r>
            <a:r>
              <a:rPr lang="en-US" altLang="ja-JP" sz="2000" dirty="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28838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7A009FA6-BF58-4981-8924-A516B6E3ED5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39</a:t>
            </a:fld>
            <a:endParaRPr kumimoji="1" lang="ja-JP" altLang="en-US" sz="1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2833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87022F50-E6C5-4360-839B-3DE8108123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Tree>
    <p:extLst>
      <p:ext uri="{BB962C8B-B14F-4D97-AF65-F5344CB8AC3E}">
        <p14:creationId xmlns:p14="http://schemas.microsoft.com/office/powerpoint/2010/main" val="31064702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descr="COI-Assembly-hall_V11-e-simple.PNG">
            <a:extLst>
              <a:ext uri="{FF2B5EF4-FFF2-40B4-BE49-F238E27FC236}">
                <a16:creationId xmlns:a16="http://schemas.microsoft.com/office/drawing/2014/main" id="{E6A69ACF-D6F6-DF4F-9B34-09370A1F1E6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597" t="21635" r="3400" b="32675"/>
          <a:stretch/>
        </p:blipFill>
        <p:spPr>
          <a:xfrm>
            <a:off x="6240193" y="1821426"/>
            <a:ext cx="5767777" cy="2457469"/>
          </a:xfrm>
          <a:prstGeom prst="rect">
            <a:avLst/>
          </a:prstGeom>
          <a:ln>
            <a:solidFill>
              <a:schemeClr val="accent5">
                <a:lumMod val="20000"/>
                <a:lumOff val="80000"/>
              </a:schemeClr>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40</a:t>
            </a:fld>
            <a:endParaRPr kumimoji="1" lang="ja-JP" altLang="en-US" sz="1400">
              <a:latin typeface="Times New Roman" panose="02020603050405020304" pitchFamily="18" charset="0"/>
              <a:cs typeface="Times New Roman" panose="02020603050405020304" pitchFamily="18" charset="0"/>
            </a:endParaRPr>
          </a:p>
        </p:txBody>
      </p:sp>
      <p:sp>
        <p:nvSpPr>
          <p:cNvPr id="17" name="タイトル 3">
            <a:extLst>
              <a:ext uri="{FF2B5EF4-FFF2-40B4-BE49-F238E27FC236}">
                <a16:creationId xmlns:a16="http://schemas.microsoft.com/office/drawing/2014/main" id="{850D5FC9-CB1D-4272-A4EC-2DA6F400174D}"/>
              </a:ext>
            </a:extLst>
          </p:cNvPr>
          <p:cNvSpPr txBox="1">
            <a:spLocks/>
          </p:cNvSpPr>
          <p:nvPr/>
        </p:nvSpPr>
        <p:spPr>
          <a:xfrm>
            <a:off x="0" y="0"/>
            <a:ext cx="12192000" cy="71961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ea typeface="ＭＳ Ｐゴシック" panose="020B0600070205080204" pitchFamily="50" charset="-128"/>
                <a:cs typeface="Times New Roman" panose="02020603050405020304" pitchFamily="18" charset="0"/>
              </a:rPr>
              <a:t>Schematic view of STF/COI in KEK (Current Status/Plan)</a:t>
            </a:r>
            <a:endParaRPr lang="ja-JP" altLang="en-US" sz="3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19" name="図 18" descr="STF_floor_2012_for-Panel.PNG">
            <a:extLst>
              <a:ext uri="{FF2B5EF4-FFF2-40B4-BE49-F238E27FC236}">
                <a16:creationId xmlns:a16="http://schemas.microsoft.com/office/drawing/2014/main" id="{A7AF1F92-0D74-4620-85D5-A5A150A86C0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79" y="870404"/>
            <a:ext cx="5699295" cy="3935047"/>
          </a:xfrm>
          <a:prstGeom prst="rect">
            <a:avLst/>
          </a:prstGeom>
          <a:ln w="12700">
            <a:solidFill>
              <a:schemeClr val="tx1"/>
            </a:solidFill>
          </a:ln>
        </p:spPr>
      </p:pic>
      <p:pic>
        <p:nvPicPr>
          <p:cNvPr id="20" name="図 19" descr="STF_tunnel_2008.PNG">
            <a:extLst>
              <a:ext uri="{FF2B5EF4-FFF2-40B4-BE49-F238E27FC236}">
                <a16:creationId xmlns:a16="http://schemas.microsoft.com/office/drawing/2014/main" id="{A79FEC20-6CDB-4022-BCC7-8504FB2025B5}"/>
              </a:ext>
            </a:extLst>
          </p:cNvPr>
          <p:cNvPicPr>
            <a:picLocks noChangeAspect="1"/>
          </p:cNvPicPr>
          <p:nvPr/>
        </p:nvPicPr>
        <p:blipFill>
          <a:blip r:embed="rId4"/>
          <a:stretch>
            <a:fillRect/>
          </a:stretch>
        </p:blipFill>
        <p:spPr>
          <a:xfrm>
            <a:off x="293025" y="4989563"/>
            <a:ext cx="5694349" cy="1503308"/>
          </a:xfrm>
          <a:prstGeom prst="rect">
            <a:avLst/>
          </a:prstGeom>
          <a:ln w="12700">
            <a:solidFill>
              <a:schemeClr val="tx1"/>
            </a:solidFill>
          </a:ln>
        </p:spPr>
      </p:pic>
      <p:sp>
        <p:nvSpPr>
          <p:cNvPr id="22" name="吹き出し: 角を丸めた四角形 21">
            <a:extLst>
              <a:ext uri="{FF2B5EF4-FFF2-40B4-BE49-F238E27FC236}">
                <a16:creationId xmlns:a16="http://schemas.microsoft.com/office/drawing/2014/main" id="{0C0A6319-A5B4-4538-B4D0-3BD75A4BA2A5}"/>
              </a:ext>
            </a:extLst>
          </p:cNvPr>
          <p:cNvSpPr/>
          <p:nvPr/>
        </p:nvSpPr>
        <p:spPr>
          <a:xfrm>
            <a:off x="8060001" y="996193"/>
            <a:ext cx="3095226" cy="719617"/>
          </a:xfrm>
          <a:prstGeom prst="wedgeRoundRectCallout">
            <a:avLst>
              <a:gd name="adj1" fmla="val 22582"/>
              <a:gd name="adj2" fmla="val 101120"/>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CM</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test</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cave</a:t>
            </a:r>
          </a:p>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(for WP-2 “CM transport”)</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23" name="正方形/長方形 22">
            <a:extLst>
              <a:ext uri="{FF2B5EF4-FFF2-40B4-BE49-F238E27FC236}">
                <a16:creationId xmlns:a16="http://schemas.microsoft.com/office/drawing/2014/main" id="{8C4D8BAD-EC41-44B7-BAA6-11CDDC997B97}"/>
              </a:ext>
            </a:extLst>
          </p:cNvPr>
          <p:cNvSpPr/>
          <p:nvPr/>
        </p:nvSpPr>
        <p:spPr>
          <a:xfrm>
            <a:off x="4659086" y="2928257"/>
            <a:ext cx="740227" cy="1006929"/>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F242B682-E8F0-4A57-8845-0F73E4341B9F}"/>
              </a:ext>
            </a:extLst>
          </p:cNvPr>
          <p:cNvSpPr/>
          <p:nvPr/>
        </p:nvSpPr>
        <p:spPr>
          <a:xfrm>
            <a:off x="7217225" y="3644283"/>
            <a:ext cx="1447451" cy="581130"/>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6F2D2CF3-6E8A-4F9E-AD75-0254CCFC9A6C}"/>
              </a:ext>
            </a:extLst>
          </p:cNvPr>
          <p:cNvCxnSpPr>
            <a:cxnSpLocks/>
            <a:stCxn id="17" idx="2"/>
            <a:endCxn id="5" idx="0"/>
          </p:cNvCxnSpPr>
          <p:nvPr/>
        </p:nvCxnSpPr>
        <p:spPr>
          <a:xfrm>
            <a:off x="6096000" y="719617"/>
            <a:ext cx="0" cy="577325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B6C796BF-3E40-4463-82F3-A0BCB5680C8A}"/>
              </a:ext>
            </a:extLst>
          </p:cNvPr>
          <p:cNvSpPr txBox="1"/>
          <p:nvPr/>
        </p:nvSpPr>
        <p:spPr>
          <a:xfrm>
            <a:off x="0" y="719617"/>
            <a:ext cx="1499128"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(ground level)</a:t>
            </a:r>
            <a:endParaRPr kumimoji="1" lang="ja-JP" altLang="en-US" sz="2400" dirty="0">
              <a:latin typeface="Times New Roman" panose="02020603050405020304" pitchFamily="18" charset="0"/>
              <a:cs typeface="Times New Roman" panose="02020603050405020304" pitchFamily="18" charset="0"/>
            </a:endParaRPr>
          </a:p>
        </p:txBody>
      </p:sp>
      <p:sp>
        <p:nvSpPr>
          <p:cNvPr id="29" name="テキスト ボックス 28">
            <a:extLst>
              <a:ext uri="{FF2B5EF4-FFF2-40B4-BE49-F238E27FC236}">
                <a16:creationId xmlns:a16="http://schemas.microsoft.com/office/drawing/2014/main" id="{2B3FB23C-B408-4306-952D-F613D2143426}"/>
              </a:ext>
            </a:extLst>
          </p:cNvPr>
          <p:cNvSpPr txBox="1"/>
          <p:nvPr/>
        </p:nvSpPr>
        <p:spPr>
          <a:xfrm>
            <a:off x="11398370" y="723218"/>
            <a:ext cx="715260" cy="461665"/>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COI</a:t>
            </a:r>
            <a:endParaRPr kumimoji="1" lang="ja-JP" altLang="en-US" sz="2400" dirty="0">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B8C61DAC-7376-4580-8B30-BAB32AD7A365}"/>
              </a:ext>
            </a:extLst>
          </p:cNvPr>
          <p:cNvSpPr txBox="1"/>
          <p:nvPr/>
        </p:nvSpPr>
        <p:spPr>
          <a:xfrm>
            <a:off x="121139" y="6067102"/>
            <a:ext cx="915636"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(tunnel)</a:t>
            </a:r>
            <a:endParaRPr kumimoji="1" lang="ja-JP" altLang="en-US" sz="2400" dirty="0">
              <a:latin typeface="Times New Roman" panose="02020603050405020304" pitchFamily="18" charset="0"/>
              <a:cs typeface="Times New Roman" panose="02020603050405020304" pitchFamily="18" charset="0"/>
            </a:endParaRPr>
          </a:p>
        </p:txBody>
      </p:sp>
      <p:sp>
        <p:nvSpPr>
          <p:cNvPr id="31" name="吹き出し: 角を丸めた四角形 30">
            <a:extLst>
              <a:ext uri="{FF2B5EF4-FFF2-40B4-BE49-F238E27FC236}">
                <a16:creationId xmlns:a16="http://schemas.microsoft.com/office/drawing/2014/main" id="{1963B67B-4349-446A-BCBC-C6EC50321F7A}"/>
              </a:ext>
            </a:extLst>
          </p:cNvPr>
          <p:cNvSpPr/>
          <p:nvPr/>
        </p:nvSpPr>
        <p:spPr>
          <a:xfrm>
            <a:off x="1615669" y="4757532"/>
            <a:ext cx="4624524" cy="365125"/>
          </a:xfrm>
          <a:prstGeom prst="wedgeRoundRectCallout">
            <a:avLst>
              <a:gd name="adj1" fmla="val 23838"/>
              <a:gd name="adj2" fmla="val -256302"/>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endParaRPr kumimoji="1" lang="ja-JP" altLang="en-US"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2" name="吹き出し: 角を丸めた四角形 31">
            <a:extLst>
              <a:ext uri="{FF2B5EF4-FFF2-40B4-BE49-F238E27FC236}">
                <a16:creationId xmlns:a16="http://schemas.microsoft.com/office/drawing/2014/main" id="{E5812D15-C595-4C0C-A733-79F834A02636}"/>
              </a:ext>
            </a:extLst>
          </p:cNvPr>
          <p:cNvSpPr/>
          <p:nvPr/>
        </p:nvSpPr>
        <p:spPr>
          <a:xfrm>
            <a:off x="6496673" y="4940095"/>
            <a:ext cx="5402302" cy="881217"/>
          </a:xfrm>
          <a:prstGeom prst="wedgeRoundRectCallout">
            <a:avLst>
              <a:gd name="adj1" fmla="val -20889"/>
              <a:gd name="adj2" fmla="val -123648"/>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currently, and a possibility to convert to Refrigeration Safety Ordinance to be investigated. </a:t>
            </a:r>
          </a:p>
        </p:txBody>
      </p:sp>
    </p:spTree>
    <p:extLst>
      <p:ext uri="{BB962C8B-B14F-4D97-AF65-F5344CB8AC3E}">
        <p14:creationId xmlns:p14="http://schemas.microsoft.com/office/powerpoint/2010/main" val="11118046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9940"/>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5"/>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41</a:t>
            </a:fld>
            <a:endParaRPr kumimoji="1" lang="ja-JP" altLang="en-US" sz="1400">
              <a:latin typeface="Times New Roman" panose="02020603050405020304" pitchFamily="18" charset="0"/>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1765CD10-221E-4B23-A8C7-4C8783611014}"/>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In case of Japan (KEK)…</a:t>
            </a:r>
            <a:endParaRPr kumimoji="1" lang="ja-JP" altLang="en-US" sz="4400" dirty="0">
              <a:latin typeface="Times New Roman" panose="02020603050405020304" pitchFamily="18" charset="0"/>
              <a:cs typeface="Times New Roman" panose="02020603050405020304" pitchFamily="18" charset="0"/>
            </a:endParaRPr>
          </a:p>
        </p:txBody>
      </p:sp>
      <p:pic>
        <p:nvPicPr>
          <p:cNvPr id="14" name="Picture 5" descr="D:\DOCs\主幹\COI\COI-outside.jpg">
            <a:extLst>
              <a:ext uri="{FF2B5EF4-FFF2-40B4-BE49-F238E27FC236}">
                <a16:creationId xmlns:a16="http://schemas.microsoft.com/office/drawing/2014/main" id="{CC67E05D-3DE4-47C2-9D3C-5BE7638E5E6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723" y="3687452"/>
            <a:ext cx="5300284" cy="2668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descr="屋内, テーブル, キッチン, カウンター が含まれている画像&#10;&#10;自動的に生成された説明">
            <a:extLst>
              <a:ext uri="{FF2B5EF4-FFF2-40B4-BE49-F238E27FC236}">
                <a16:creationId xmlns:a16="http://schemas.microsoft.com/office/drawing/2014/main" id="{FD01706E-FD66-4323-B537-775301DD681A}"/>
              </a:ext>
            </a:extLst>
          </p:cNvPr>
          <p:cNvPicPr>
            <a:picLocks noChangeAspect="1"/>
          </p:cNvPicPr>
          <p:nvPr/>
        </p:nvPicPr>
        <p:blipFill>
          <a:blip r:embed="rId3"/>
          <a:stretch>
            <a:fillRect/>
          </a:stretch>
        </p:blipFill>
        <p:spPr>
          <a:xfrm>
            <a:off x="6813826" y="3687452"/>
            <a:ext cx="4193983" cy="2668898"/>
          </a:xfrm>
          <a:prstGeom prst="rect">
            <a:avLst/>
          </a:prstGeom>
        </p:spPr>
      </p:pic>
      <p:pic>
        <p:nvPicPr>
          <p:cNvPr id="18" name="図 17" descr="屋外, 建物, 駐車, 大きい が含まれている画像&#10;&#10;自動的に生成された説明">
            <a:extLst>
              <a:ext uri="{FF2B5EF4-FFF2-40B4-BE49-F238E27FC236}">
                <a16:creationId xmlns:a16="http://schemas.microsoft.com/office/drawing/2014/main" id="{254B3621-397A-4160-B0EB-F21E7C94DE2F}"/>
              </a:ext>
            </a:extLst>
          </p:cNvPr>
          <p:cNvPicPr>
            <a:picLocks noChangeAspect="1"/>
          </p:cNvPicPr>
          <p:nvPr/>
        </p:nvPicPr>
        <p:blipFill>
          <a:blip r:embed="rId4"/>
          <a:stretch>
            <a:fillRect/>
          </a:stretch>
        </p:blipFill>
        <p:spPr>
          <a:xfrm>
            <a:off x="420723" y="1121171"/>
            <a:ext cx="7841989" cy="1879212"/>
          </a:xfrm>
          <a:prstGeom prst="rect">
            <a:avLst/>
          </a:prstGeom>
        </p:spPr>
      </p:pic>
      <p:sp>
        <p:nvSpPr>
          <p:cNvPr id="19" name="テキスト ボックス 18">
            <a:extLst>
              <a:ext uri="{FF2B5EF4-FFF2-40B4-BE49-F238E27FC236}">
                <a16:creationId xmlns:a16="http://schemas.microsoft.com/office/drawing/2014/main" id="{0E8BE85F-EDC8-4A33-B322-02709062DEF8}"/>
              </a:ext>
            </a:extLst>
          </p:cNvPr>
          <p:cNvSpPr txBox="1"/>
          <p:nvPr/>
        </p:nvSpPr>
        <p:spPr>
          <a:xfrm>
            <a:off x="420723" y="1121171"/>
            <a:ext cx="627095"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STF</a:t>
            </a:r>
            <a:endParaRPr kumimoji="1" lang="ja-JP" altLang="en-US" sz="2000" dirty="0">
              <a:latin typeface="Times New Roman" panose="02020603050405020304" pitchFamily="18" charset="0"/>
              <a:cs typeface="Times New Roman" panose="02020603050405020304" pitchFamily="18" charset="0"/>
            </a:endParaRPr>
          </a:p>
        </p:txBody>
      </p:sp>
      <p:sp>
        <p:nvSpPr>
          <p:cNvPr id="21" name="テキスト ボックス 20">
            <a:extLst>
              <a:ext uri="{FF2B5EF4-FFF2-40B4-BE49-F238E27FC236}">
                <a16:creationId xmlns:a16="http://schemas.microsoft.com/office/drawing/2014/main" id="{9F8B26AF-920D-4C02-8B6D-510B7B98D65F}"/>
              </a:ext>
            </a:extLst>
          </p:cNvPr>
          <p:cNvSpPr txBox="1"/>
          <p:nvPr/>
        </p:nvSpPr>
        <p:spPr>
          <a:xfrm>
            <a:off x="425351" y="3690837"/>
            <a:ext cx="627096"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COI</a:t>
            </a:r>
            <a:endParaRPr kumimoji="1" lang="ja-JP" altLang="en-US" sz="2000" dirty="0">
              <a:latin typeface="Times New Roman" panose="02020603050405020304" pitchFamily="18" charset="0"/>
              <a:cs typeface="Times New Roman" panose="02020603050405020304" pitchFamily="18" charset="0"/>
            </a:endParaRPr>
          </a:p>
        </p:txBody>
      </p:sp>
      <p:sp>
        <p:nvSpPr>
          <p:cNvPr id="23" name="テキスト ボックス 22">
            <a:extLst>
              <a:ext uri="{FF2B5EF4-FFF2-40B4-BE49-F238E27FC236}">
                <a16:creationId xmlns:a16="http://schemas.microsoft.com/office/drawing/2014/main" id="{970FDFFD-1FE2-43DB-88F6-CAD72062A53A}"/>
              </a:ext>
            </a:extLst>
          </p:cNvPr>
          <p:cNvSpPr txBox="1"/>
          <p:nvPr/>
        </p:nvSpPr>
        <p:spPr>
          <a:xfrm>
            <a:off x="6824120" y="3694222"/>
            <a:ext cx="641522"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CFF</a:t>
            </a:r>
            <a:endParaRPr kumimoji="1" lang="ja-JP" altLang="en-US" sz="2000" dirty="0">
              <a:latin typeface="Times New Roman" panose="02020603050405020304" pitchFamily="18" charset="0"/>
              <a:cs typeface="Times New Roman" panose="02020603050405020304" pitchFamily="18" charset="0"/>
            </a:endParaRPr>
          </a:p>
        </p:txBody>
      </p:sp>
      <p:sp>
        <p:nvSpPr>
          <p:cNvPr id="25" name="吹き出し: 角を丸めた四角形 24">
            <a:extLst>
              <a:ext uri="{FF2B5EF4-FFF2-40B4-BE49-F238E27FC236}">
                <a16:creationId xmlns:a16="http://schemas.microsoft.com/office/drawing/2014/main" id="{22839FF8-D36B-4613-8472-2669975818A8}"/>
              </a:ext>
            </a:extLst>
          </p:cNvPr>
          <p:cNvSpPr/>
          <p:nvPr/>
        </p:nvSpPr>
        <p:spPr>
          <a:xfrm>
            <a:off x="5015881" y="788713"/>
            <a:ext cx="6994741" cy="537826"/>
          </a:xfrm>
          <a:prstGeom prst="wedgeRoundRectCallout">
            <a:avLst>
              <a:gd name="adj1" fmla="val -37772"/>
              <a:gd name="adj2" fmla="val 11700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a:solidFill>
                  <a:schemeClr val="tx1"/>
                </a:solidFill>
                <a:latin typeface="Times New Roman" panose="02020603050405020304" pitchFamily="18" charset="0"/>
                <a:cs typeface="Times New Roman" panose="02020603050405020304" pitchFamily="18" charset="0"/>
              </a:rPr>
              <a:t>Demonstration of beam acceleration satisfied with ILC spec.</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7" name="吹き出し: 角を丸めた四角形 26">
            <a:extLst>
              <a:ext uri="{FF2B5EF4-FFF2-40B4-BE49-F238E27FC236}">
                <a16:creationId xmlns:a16="http://schemas.microsoft.com/office/drawing/2014/main" id="{6C5A2751-07C3-40E8-AE35-731DB8F3818C}"/>
              </a:ext>
            </a:extLst>
          </p:cNvPr>
          <p:cNvSpPr/>
          <p:nvPr/>
        </p:nvSpPr>
        <p:spPr>
          <a:xfrm>
            <a:off x="1203082" y="6183649"/>
            <a:ext cx="3164350" cy="537826"/>
          </a:xfrm>
          <a:prstGeom prst="wedgeRoundRectCallout">
            <a:avLst>
              <a:gd name="adj1" fmla="val 24906"/>
              <a:gd name="adj2" fmla="val -97316"/>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CM</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9" name="吹き出し: 角を丸めた四角形 28">
            <a:extLst>
              <a:ext uri="{FF2B5EF4-FFF2-40B4-BE49-F238E27FC236}">
                <a16:creationId xmlns:a16="http://schemas.microsoft.com/office/drawing/2014/main" id="{6488781E-13EC-467F-BAB9-1A162D89F0C8}"/>
              </a:ext>
            </a:extLst>
          </p:cNvPr>
          <p:cNvSpPr/>
          <p:nvPr/>
        </p:nvSpPr>
        <p:spPr>
          <a:xfrm>
            <a:off x="7843459" y="6231027"/>
            <a:ext cx="3277448" cy="537826"/>
          </a:xfrm>
          <a:prstGeom prst="wedgeRoundRectCallout">
            <a:avLst>
              <a:gd name="adj1" fmla="val 4865"/>
              <a:gd name="adj2" fmla="val -9611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a:t>
            </a:r>
            <a:r>
              <a:rPr lang="en-US" altLang="ja-JP" sz="2000" b="1" dirty="0">
                <a:solidFill>
                  <a:schemeClr val="tx1"/>
                </a:solidFill>
                <a:latin typeface="Times New Roman" panose="02020603050405020304" pitchFamily="18" charset="0"/>
                <a:cs typeface="Times New Roman" panose="02020603050405020304" pitchFamily="18" charset="0"/>
              </a:rPr>
              <a:t>cavity</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0838C452-9E9F-4340-988C-E00C6BA01919}"/>
              </a:ext>
            </a:extLst>
          </p:cNvPr>
          <p:cNvSpPr txBox="1"/>
          <p:nvPr/>
        </p:nvSpPr>
        <p:spPr>
          <a:xfrm>
            <a:off x="0" y="3051420"/>
            <a:ext cx="12192000" cy="523220"/>
          </a:xfrm>
          <a:prstGeom prst="rect">
            <a:avLst/>
          </a:prstGeom>
          <a:noFill/>
        </p:spPr>
        <p:txBody>
          <a:bodyPr wrap="square" rtlCol="0" anchor="ctr">
            <a:spAutoFit/>
          </a:bodyPr>
          <a:lstStyle/>
          <a:p>
            <a:pPr algn="ctr"/>
            <a:r>
              <a:rPr lang="en-US" altLang="ja-JP" sz="2800" b="1" dirty="0">
                <a:solidFill>
                  <a:srgbClr val="FF0000"/>
                </a:solidFill>
                <a:latin typeface="Times New Roman" panose="02020603050405020304" pitchFamily="18" charset="0"/>
                <a:cs typeface="Times New Roman" panose="02020603050405020304" pitchFamily="18" charset="0"/>
              </a:rPr>
              <a:t>I</a:t>
            </a:r>
            <a:r>
              <a:rPr kumimoji="1" lang="en-US" altLang="ja-JP" sz="2800" b="1" dirty="0">
                <a:solidFill>
                  <a:srgbClr val="FF0000"/>
                </a:solidFill>
                <a:latin typeface="Times New Roman" panose="02020603050405020304" pitchFamily="18" charset="0"/>
                <a:cs typeface="Times New Roman" panose="02020603050405020304" pitchFamily="18" charset="0"/>
              </a:rPr>
              <a:t>nfrastructure upgrade for hub-lab. is mandatory!</a:t>
            </a:r>
            <a:endParaRPr kumimoji="1" lang="ja-JP" altLang="en-US" sz="28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50374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a:extLst>
              <a:ext uri="{FF2B5EF4-FFF2-40B4-BE49-F238E27FC236}">
                <a16:creationId xmlns:a16="http://schemas.microsoft.com/office/drawing/2014/main" id="{CCA2DFE8-C9D2-4AD3-8EF6-51FB209568E4}"/>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05213" y="967980"/>
            <a:ext cx="2153786" cy="3038536"/>
          </a:xfrm>
          <a:prstGeom prst="rect">
            <a:avLst/>
          </a:prstGeom>
          <a:ln>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5D89CE8-C1EE-4C1B-846D-8DB03094B1C3}"/>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Contribution from each lab. (case of E-JADE)</a:t>
            </a:r>
            <a:endParaRPr kumimoji="1"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2A65A41F-D1B0-4011-8E54-809A10F0BD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4912" y="858128"/>
            <a:ext cx="5896832" cy="3419228"/>
          </a:xfrm>
          <a:prstGeom prst="rect">
            <a:avLst/>
          </a:prstGeom>
        </p:spPr>
      </p:pic>
      <p:pic>
        <p:nvPicPr>
          <p:cNvPr id="10" name="図 9">
            <a:extLst>
              <a:ext uri="{FF2B5EF4-FFF2-40B4-BE49-F238E27FC236}">
                <a16:creationId xmlns:a16="http://schemas.microsoft.com/office/drawing/2014/main" id="{1BEE8FF1-1E5C-41F0-AA23-5D82C050D113}"/>
              </a:ext>
            </a:extLst>
          </p:cNvPr>
          <p:cNvPicPr>
            <a:picLocks noChangeAspect="1"/>
          </p:cNvPicPr>
          <p:nvPr/>
        </p:nvPicPr>
        <p:blipFill rotWithShape="1">
          <a:blip r:embed="rId4">
            <a:extLst>
              <a:ext uri="{28A0092B-C50C-407E-A947-70E740481C1C}">
                <a14:useLocalDpi xmlns:a14="http://schemas.microsoft.com/office/drawing/2010/main" val="0"/>
              </a:ext>
            </a:extLst>
          </a:blip>
          <a:srcRect l="3310"/>
          <a:stretch/>
        </p:blipFill>
        <p:spPr>
          <a:xfrm>
            <a:off x="96252" y="4346772"/>
            <a:ext cx="5736188" cy="2248990"/>
          </a:xfrm>
          <a:prstGeom prst="rect">
            <a:avLst/>
          </a:prstGeom>
        </p:spPr>
      </p:pic>
      <p:pic>
        <p:nvPicPr>
          <p:cNvPr id="12" name="図 11">
            <a:extLst>
              <a:ext uri="{FF2B5EF4-FFF2-40B4-BE49-F238E27FC236}">
                <a16:creationId xmlns:a16="http://schemas.microsoft.com/office/drawing/2014/main" id="{4A945FAE-3312-417B-A06D-68DFD1E16B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9078" y="4346770"/>
            <a:ext cx="6552922" cy="2268165"/>
          </a:xfrm>
          <a:prstGeom prst="rect">
            <a:avLst/>
          </a:prstGeom>
        </p:spPr>
      </p:pic>
      <p:sp>
        <p:nvSpPr>
          <p:cNvPr id="15" name="テキスト ボックス 14">
            <a:extLst>
              <a:ext uri="{FF2B5EF4-FFF2-40B4-BE49-F238E27FC236}">
                <a16:creationId xmlns:a16="http://schemas.microsoft.com/office/drawing/2014/main" id="{752937E5-53E3-42A7-8C0F-3B77A236A82E}"/>
              </a:ext>
            </a:extLst>
          </p:cNvPr>
          <p:cNvSpPr txBox="1"/>
          <p:nvPr/>
        </p:nvSpPr>
        <p:spPr>
          <a:xfrm>
            <a:off x="8379913" y="1027403"/>
            <a:ext cx="3726492" cy="2523768"/>
          </a:xfrm>
          <a:prstGeom prst="rect">
            <a:avLst/>
          </a:prstGeom>
          <a:solidFill>
            <a:schemeClr val="accent4">
              <a:lumMod val="20000"/>
              <a:lumOff val="80000"/>
            </a:schemeClr>
          </a:solidFill>
          <a:ln w="19050">
            <a:solidFill>
              <a:srgbClr val="FF0000"/>
            </a:solidFill>
          </a:ln>
        </p:spPr>
        <p:txBody>
          <a:bodyPr wrap="square" rtlCol="0" anchor="ctr">
            <a:spAutoFit/>
          </a:bodyPr>
          <a:lstStyle/>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SRF sub-groups need to make similar table for each region (Asia, America).</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Addition to these items, some new contents need to be added to the table.</a:t>
            </a:r>
          </a:p>
          <a:p>
            <a:pPr marL="742950" lvl="1"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CM transportation, automation, etc.</a:t>
            </a:r>
          </a:p>
          <a:p>
            <a:pPr marL="285750" indent="-285750">
              <a:buFont typeface="Arial" panose="020B0604020202020204" pitchFamily="34" charset="0"/>
              <a:buChar char="•"/>
            </a:pPr>
            <a:endParaRPr lang="en-US" altLang="ja-JP"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And, budget, human resources…</a:t>
            </a:r>
            <a:endParaRPr kumimoji="1" lang="ja-JP" altLang="en-US" dirty="0">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884626C5-8595-4BAC-8EDC-36E8FE9AA628}"/>
              </a:ext>
            </a:extLst>
          </p:cNvPr>
          <p:cNvSpPr/>
          <p:nvPr/>
        </p:nvSpPr>
        <p:spPr>
          <a:xfrm>
            <a:off x="8294318" y="3926206"/>
            <a:ext cx="3812087" cy="351150"/>
          </a:xfrm>
          <a:prstGeom prst="wedgeRoundRectCallout">
            <a:avLst>
              <a:gd name="adj1" fmla="val -14942"/>
              <a:gd name="adj2" fmla="val -11120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Times New Roman" panose="02020603050405020304" pitchFamily="18" charset="0"/>
                <a:cs typeface="Times New Roman" panose="02020603050405020304" pitchFamily="18" charset="0"/>
              </a:rPr>
              <a:t>KEK starts development of automation technique</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219936" y="766854"/>
            <a:ext cx="11752128" cy="369332"/>
          </a:xfrm>
          <a:prstGeom prst="rect">
            <a:avLst/>
          </a:prstGeom>
          <a:solidFill>
            <a:schemeClr val="bg1"/>
          </a:solidFill>
          <a:ln w="19050">
            <a:solidFill>
              <a:srgbClr val="FF0000"/>
            </a:solidFill>
          </a:ln>
        </p:spPr>
        <p:txBody>
          <a:bodyPr wrap="none" rtlCol="0" anchor="ctr">
            <a:spAutoFit/>
          </a:bodyPr>
          <a:lstStyle/>
          <a:p>
            <a:pPr algn="ctr"/>
            <a:r>
              <a:rPr kumimoji="1" lang="en-US" altLang="ja-JP" b="1" dirty="0">
                <a:latin typeface="Times New Roman" panose="02020603050405020304" pitchFamily="18" charset="0"/>
                <a:cs typeface="Times New Roman" panose="02020603050405020304" pitchFamily="18" charset="0"/>
              </a:rPr>
              <a:t>Kirk will make template table after discussion with </a:t>
            </a:r>
            <a:r>
              <a:rPr kumimoji="1" lang="en-US" altLang="ja-JP" b="1" dirty="0" err="1">
                <a:latin typeface="Times New Roman" panose="02020603050405020304" pitchFamily="18" charset="0"/>
                <a:cs typeface="Times New Roman" panose="02020603050405020304" pitchFamily="18" charset="0"/>
              </a:rPr>
              <a:t>Michizono</a:t>
            </a:r>
            <a:r>
              <a:rPr kumimoji="1" lang="en-US" altLang="ja-JP" b="1" dirty="0">
                <a:latin typeface="Times New Roman" panose="02020603050405020304" pitchFamily="18" charset="0"/>
                <a:cs typeface="Times New Roman" panose="02020603050405020304" pitchFamily="18" charset="0"/>
              </a:rPr>
              <a:t>-san and Akira Yamamoto-sensei. Please wait a minute!</a:t>
            </a:r>
            <a:endParaRPr kumimoji="1" lang="ja-JP" alt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95620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kumimoji="1" lang="en-US" altLang="ja-JP" sz="3200" dirty="0">
                <a:latin typeface="Times New Roman" panose="02020603050405020304" pitchFamily="18" charset="0"/>
                <a:cs typeface="Times New Roman" panose="02020603050405020304" pitchFamily="18" charset="0"/>
              </a:rPr>
              <a:t>Work packages of SRF at ILC (it’s too early!)</a:t>
            </a:r>
            <a:endParaRPr kumimoji="1" lang="ja-JP" altLang="en-US" sz="3200" dirty="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BFD37616-4E2E-4E84-95D6-C0DEFB964C78}"/>
              </a:ext>
            </a:extLst>
          </p:cNvPr>
          <p:cNvGraphicFramePr>
            <a:graphicFrameLocks noGrp="1"/>
          </p:cNvGraphicFramePr>
          <p:nvPr>
            <p:extLst>
              <p:ext uri="{D42A27DB-BD31-4B8C-83A1-F6EECF244321}">
                <p14:modId xmlns:p14="http://schemas.microsoft.com/office/powerpoint/2010/main" val="2491557744"/>
              </p:ext>
            </p:extLst>
          </p:nvPr>
        </p:nvGraphicFramePr>
        <p:xfrm>
          <a:off x="830469" y="584775"/>
          <a:ext cx="10531061" cy="5760720"/>
        </p:xfrm>
        <a:graphic>
          <a:graphicData uri="http://schemas.openxmlformats.org/drawingml/2006/table">
            <a:tbl>
              <a:tblPr firstRow="1" bandRow="1">
                <a:tableStyleId>{8799B23B-EC83-4686-B30A-512413B5E67A}</a:tableStyleId>
              </a:tblPr>
              <a:tblGrid>
                <a:gridCol w="2997516">
                  <a:extLst>
                    <a:ext uri="{9D8B030D-6E8A-4147-A177-3AD203B41FA5}">
                      <a16:colId xmlns:a16="http://schemas.microsoft.com/office/drawing/2014/main" val="3395270352"/>
                    </a:ext>
                  </a:extLst>
                </a:gridCol>
                <a:gridCol w="7533545">
                  <a:extLst>
                    <a:ext uri="{9D8B030D-6E8A-4147-A177-3AD203B41FA5}">
                      <a16:colId xmlns:a16="http://schemas.microsoft.com/office/drawing/2014/main" val="1218769607"/>
                    </a:ext>
                  </a:extLst>
                </a:gridCol>
              </a:tblGrid>
              <a:tr h="249466">
                <a:tc>
                  <a:txBody>
                    <a:bodyPr/>
                    <a:lstStyle/>
                    <a:p>
                      <a:r>
                        <a:rPr kumimoji="1" lang="en-US" altLang="ja-JP" sz="1200" dirty="0">
                          <a:latin typeface="Times New Roman" panose="02020603050405020304" pitchFamily="18" charset="0"/>
                          <a:cs typeface="Times New Roman" panose="02020603050405020304" pitchFamily="18" charset="0"/>
                        </a:rPr>
                        <a:t>Item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Brief description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2875314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11616670"/>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positron beamline</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02548761"/>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Power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assembly, high power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9051862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HOM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tuning</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5366745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Frequency tuners incl. piezo</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277127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Cavity string assembly</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Overall works in clean room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0042934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Cryomodules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assembly incl. waveguide system (preparation by HLRF), cold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747697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Cold vacuum incl. HOM damper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Beamline connection of CM-to-CM, Pumping systems, Open/close gate valves</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6711369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SC Q/D-magnet + BPM Systems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976023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Alignment</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Cavity-to-cavity, Cavity-to-CM, CM-to-CM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60441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3.9 GHz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bunch compression in injector, Same type as E-XFEL/LCLS-II</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6108780"/>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650 MHz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damping ring, KEKB type?</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5297087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Crab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head-on collision, Design not fixed, Discussion is necessary with BDS group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6240145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Klystron, modulator, waveguide, dummy load, variable hybrid, phase shifter, circulator?</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9919040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Low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Construction of control systems incl. feed-forward/feed-back (closed-loop operation)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3880118"/>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Cryogenics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VT and module test, He/N</a:t>
                      </a:r>
                      <a:r>
                        <a:rPr kumimoji="1" lang="en-US" altLang="ja-JP" sz="1200" baseline="-25000" dirty="0">
                          <a:latin typeface="Times New Roman" panose="02020603050405020304" pitchFamily="18" charset="0"/>
                          <a:cs typeface="Times New Roman" panose="02020603050405020304" pitchFamily="18" charset="0"/>
                        </a:rPr>
                        <a:t>2</a:t>
                      </a:r>
                      <a:r>
                        <a:rPr kumimoji="1" lang="en-US" altLang="ja-JP" sz="1200" baseline="0" dirty="0">
                          <a:latin typeface="Times New Roman" panose="02020603050405020304" pitchFamily="18" charset="0"/>
                          <a:cs typeface="Times New Roman" panose="02020603050405020304" pitchFamily="18" charset="0"/>
                        </a:rPr>
                        <a:t> line connection in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10525977"/>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Global CM transfer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transfer to Japan by ship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38155645"/>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pressure gas regulation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To satisfy Japanese law</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186891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Installation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installed into accelerator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949295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Machine protection (?)</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Performance degradation, dark current, radiation security, possible quench of SCQ-magnet, etc.</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77360139"/>
                  </a:ext>
                </a:extLst>
              </a:tr>
            </a:tbl>
          </a:graphicData>
        </a:graphic>
      </p:graphicFrame>
    </p:spTree>
    <p:extLst>
      <p:ext uri="{BB962C8B-B14F-4D97-AF65-F5344CB8AC3E}">
        <p14:creationId xmlns:p14="http://schemas.microsoft.com/office/powerpoint/2010/main" val="10752776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workshop date is fixed on 18/Feb</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speakers agreed to join and present their proposals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document is separated into public part and confidential part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/Participating labs. are included in the confidential as appendix</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is committed? Authorized by DG?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international review, cost estimation will be reviewed. First of all, this has to be done by bottom-up scheme.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the situation to get budget is too complicated. Negotiation should be done each by each country.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document, general 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are shown regardless of individual circumstances, but local cost is different at each region.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date is not fixed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Presenter for WP-3 will be decided in the crab cavity workshop</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in Japan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presentation was given by Akira Yamamoto-san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Nakai</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-san’s slide is also useful to understand)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cavity/CM to transport to Japan is manufactured abroad, we (KEK/Abroad Labs or Company) need to visit to KHK (High-pressure gas authority of Japan) and local government (Ibaraki-ken, Iwate-ken and etc.) to discuss something “before production”. After their agreement to produce cavity/CM or construct SRF accelerator, we can start the production. We have to submit a lot of documents, drawings, inspection sheets, and etc. We need to get High-pressure gas safety act diploma (KEK can support instead of abroad labs.).</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5509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61664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situation and proposal can be presented, not status of each region and R&amp;D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Technology topics are included?</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background can be presented</a:t>
            </a:r>
          </a:p>
          <a:p>
            <a:pPr marL="1657350" lvl="3"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Recipe for surface treatment, Nb material, design of tuner/coupler/SCQ-Mag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FNAL can present about WP-1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crab cavity workshop, this review will be held, and someone will present about WP-3 (to be discussed in the workshop)</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explanation on cost estimation based on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MILCU is used up to when?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Translation table should be added in the table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much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MILCU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expectedly</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increased in 2022-2025?</a:t>
            </a:r>
          </a:p>
          <a:p>
            <a:pPr marL="1200150" lvl="2"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20-30%, or 10-15%?</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Should be held before the 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17/Feb, Snowmass will be held in US, 18/Feb is much better</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is the chair person for this workshop, but after this, we have to discuss who leads the activity of crab cavity?</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And, also who will present in the international review?</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Other technical items should be discussed</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LCWS2021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Not fixed yet, but there are four parallel sessions incl. CLIC</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Until the end of Jan, it will be fixed</a:t>
            </a:r>
          </a:p>
        </p:txBody>
      </p:sp>
    </p:spTree>
    <p:extLst>
      <p:ext uri="{BB962C8B-B14F-4D97-AF65-F5344CB8AC3E}">
        <p14:creationId xmlns:p14="http://schemas.microsoft.com/office/powerpoint/2010/main" val="23019502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909310"/>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Transport of crab cavity CM</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of crab cavity CM transport looks reasonable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TRIUMF has a plan to transport the CMs of crab cavity for HL-LHC, on the ground and by plane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Cage and shock damper will be designed and developed</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Infrastructure of hub-lab</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request from each lab.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ill be summarized, very complicated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US, FNAL/JLAB have some new ideas for CM production at the double rate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of SC-Q</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Additional explanation for the changed items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includes mainly mechanical production, quite different from cavity production (incl. surface treatment, He-tank, magnetic shield, VT, etc.)</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CM in US may be doubled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necessary to consider well-balance among three regions or more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ideal case, 1/3 at Asia, 1/3 at Americas, 1/3 at Europe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Baseline (Maximum/minimum success?) can be presented in the draft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Success yield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means the success yield after 2</a:t>
            </a:r>
            <a:r>
              <a:rPr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in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should be hold, even if the cost reduction will be successful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we find revolutionary idea/method, how to proceed to be discussed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3</a:t>
            </a:r>
            <a:r>
              <a:rPr kumimoji="1"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rd</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to be discussed, but those cavities can/should be used for ILC because of lower cost dissipation</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workshop is necessary early 2021, LCWS2021?</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Mid.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 February can be good candidate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UK, CERN, FNAL, JLAB and TRIUMF will join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Japan is three times higher than abroad?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Original number was decided in the ILC action plan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based on the ILC action plan, but we changed a little from that</a:t>
            </a:r>
          </a:p>
          <a:p>
            <a:pPr marL="285750" indent="-285750">
              <a:buFont typeface="Wingdings" panose="05000000000000000000" pitchFamily="2" charset="2"/>
              <a:buChar char="l"/>
            </a:pP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22795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847755"/>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cavity production includes everything from production to cavity string excluding infrastructure as hub-laboratory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Helium tank, magnetic shield, surface treatment, clean room work, high pressure gas regulation, VT (after 2</a:t>
            </a:r>
            <a:r>
              <a:rPr lang="en-US" altLang="ja-JP" sz="11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pass)</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lecture/meeting is necessary for high pressure gas regulation of Japan (not this year, but needs to be hurried)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Unit cost is preferable?</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Cavity and coupler cost looks valid</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Coupler production includes preparation work, waveguide system to connect between two couplers for RF processing at test bench excluding klystron/modulator</a:t>
            </a:r>
          </a:p>
          <a:p>
            <a:pPr marL="742950" lvl="1"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Number of CM in abroad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US, as we already presented in the previous subgroup meeting, totally four CMs will be produced (FNAL/J-LAB), the number is increased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The number of abroad production needs to be discussed well in Europe</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Remaining cavities (not used for CM production) and bad performance cavities</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good and HPG is satisfied, those cavities can be in stock for ILC (may be not used in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satisfied, those cavities can be repeatedly surface-treated and tested to achieve the good performance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not satisfied, those cavities can be used for the other purpose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a cavity with poor performance appears, it is necessary to discuss in advance whether or not the cavity equips a helium tank in production</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infrastructure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need some additional items, you can put them into hub-lab. infrastructure in ML-SRF-2</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ex) klystron/modulator, CM test cave, coupler test area, clean room, pre-tuning machine, EP facility, vacuum furnace for heat treatment, etc.</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UK team needs the CM test area (cave?) as the additionally necessary infrastructure for crab cavity</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Japan may/can not control the management for this, because too many labs. have strong interest</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Candidate labs: UK, FNAL, J-LAB, TRIUMF, CERN?</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the current budget request, only abroad has some number in budget/FTE-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Simulation and support from DESY are necessary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cage/shock damper looks reasonable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ground transportation to be checked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sea shipment may be increased, if a special container is necessary (because CM length for ILC is longer than E-XFEL)</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KEK will have the meeting with a transportation company this month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Breakdown is necessary for each quantity and 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abroad</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EDR needs some people, then we put 10 FTE-</a:t>
            </a:r>
            <a:r>
              <a:rPr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each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Release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keep this sheet confidentially, we can release → already done</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605659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2000" cy="6124754"/>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design should be selected. More than two types, we need two jigs, and will experience complicated situation.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decide only flanges of cavity and CM, it dose not mean two types are used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Relation</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between surface treatment and cost increase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think</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selection of surface treatment is flexible, but we also need to think about the cost increase related to the selected method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words of “mass production” may be misunderstood, it’s much better to use the other ones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SCQ is included in CM production?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Yes, Spain is added as the new contributor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Steiner will organize the meeting in Europe to discuss cavity/CM production and test, how shared, how proceeding</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unknown to discuss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Local</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to be submitted?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much</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precise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draft?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Japanese case, we need to submit by August of the previous fiscal year. We need to complete the draft by the end of this year, discuss it with EB, and go to each lab. for consultation.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Americas and Europe, it will be a different process. At least, the process will be slower than in Japan.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we need to hold a meeting because we have to discuss the proposal first</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budget request does not include the cost of infrastructure as function of hub-lab, but FNAL and J-LAB plan to construct new experimental facilities. If it is built during the technical preparation period, the new experimental facility will be available only around the final fiscal year, and there will not be enough time to demonstrate its function as a facility.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There are various approaches in each lab and each region, and it is difficult to unify all of them. Of course, it may be behind the expected plan, so you don't have to think so seriously.</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subgroup concluded that there are three main tasks (cavity/CM production, global CM transfer, crab cavity) during the technical preparation period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there is more input from Europe and Americas, we think it can be added later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about the SRF subgroup meeting on 22/Dec?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CERN and Spain are on Christmas holidays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has no problem</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233372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6C9AE0E1-7D4D-4689-A6F2-DE3FC03D703B}"/>
              </a:ext>
            </a:extLst>
          </p:cNvPr>
          <p:cNvSpPr txBox="1"/>
          <p:nvPr/>
        </p:nvSpPr>
        <p:spPr>
          <a:xfrm>
            <a:off x="0" y="530278"/>
            <a:ext cx="12191999" cy="6186309"/>
          </a:xfrm>
          <a:prstGeom prst="rect">
            <a:avLst/>
          </a:prstGeom>
          <a:noFill/>
        </p:spPr>
        <p:txBody>
          <a:bodyPr wrap="square" rtlCol="0">
            <a:spAutoFit/>
          </a:bodyPr>
          <a:lstStyle/>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Reports from U.S.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M. </a:t>
            </a:r>
            <a:r>
              <a:rPr kumimoji="1" lang="en-US" altLang="ja-JP" sz="1100" dirty="0" err="1">
                <a:latin typeface="Times New Roman" panose="02020603050405020304" pitchFamily="18" charset="0"/>
                <a:cs typeface="Times New Roman" panose="02020603050405020304" pitchFamily="18" charset="0"/>
              </a:rPr>
              <a:t>Liepe</a:t>
            </a:r>
            <a:r>
              <a:rPr kumimoji="1" lang="en-US" altLang="ja-JP" sz="1100" dirty="0">
                <a:latin typeface="Times New Roman" panose="02020603050405020304" pitchFamily="18" charset="0"/>
                <a:cs typeface="Times New Roman" panose="02020603050405020304" pitchFamily="18" charset="0"/>
              </a:rPr>
              <a:t> presented the schedule/task list</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There are two stages of cavity production; yield study (1) and yield study (2), totally 60 new 9-cell cavities produced</a:t>
            </a:r>
          </a:p>
          <a:p>
            <a:pPr marL="1657350" lvl="3"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To be discussed yield study (2)</a:t>
            </a:r>
          </a:p>
          <a:p>
            <a:pPr marL="2114550" lvl="4"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Really necessary? By new vendor in US? By new recipe?</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Global CM transfer done in 4</a:t>
            </a:r>
            <a:r>
              <a:rPr kumimoji="1" lang="en-US" altLang="ja-JP" sz="1100" baseline="30000" dirty="0">
                <a:latin typeface="Times New Roman" panose="02020603050405020304" pitchFamily="18" charset="0"/>
                <a:cs typeface="Times New Roman" panose="02020603050405020304" pitchFamily="18" charset="0"/>
              </a:rPr>
              <a:t>th</a:t>
            </a:r>
            <a:r>
              <a:rPr kumimoji="1" lang="en-US" altLang="ja-JP" sz="1100" dirty="0">
                <a:latin typeface="Times New Roman" panose="02020603050405020304" pitchFamily="18" charset="0"/>
                <a:cs typeface="Times New Roman" panose="02020603050405020304" pitchFamily="18" charset="0"/>
              </a:rPr>
              <a:t> year of technical preparation period. It’s also to be discussed.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S. Posen presented the infrastructure of CM assembly in FNAL</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Two lines of cavity string assembly available in clean room enlarged for PIP-II</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CM test area, one CM test available. For second, space of klystron to be checked</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Test stand of power coupler to be discussed/checked</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B. </a:t>
            </a:r>
            <a:r>
              <a:rPr kumimoji="1" lang="en-US" altLang="ja-JP" sz="1100" dirty="0" err="1">
                <a:latin typeface="Times New Roman" panose="02020603050405020304" pitchFamily="18" charset="0"/>
                <a:cs typeface="Times New Roman" panose="02020603050405020304" pitchFamily="18" charset="0"/>
              </a:rPr>
              <a:t>Rimmer</a:t>
            </a:r>
            <a:r>
              <a:rPr kumimoji="1" lang="en-US" altLang="ja-JP" sz="1100" dirty="0">
                <a:latin typeface="Times New Roman" panose="02020603050405020304" pitchFamily="18" charset="0"/>
                <a:cs typeface="Times New Roman" panose="02020603050405020304" pitchFamily="18" charset="0"/>
              </a:rPr>
              <a:t> </a:t>
            </a:r>
            <a:r>
              <a:rPr lang="en-US" altLang="ja-JP" sz="1100" dirty="0">
                <a:latin typeface="Times New Roman" panose="02020603050405020304" pitchFamily="18" charset="0"/>
                <a:cs typeface="Times New Roman" panose="02020603050405020304" pitchFamily="18" charset="0"/>
              </a:rPr>
              <a:t>presented</a:t>
            </a:r>
            <a:r>
              <a:rPr kumimoji="1" lang="en-US" altLang="ja-JP" sz="1100" dirty="0">
                <a:latin typeface="Times New Roman" panose="02020603050405020304" pitchFamily="18" charset="0"/>
                <a:cs typeface="Times New Roman" panose="02020603050405020304" pitchFamily="18" charset="0"/>
              </a:rPr>
              <a:t> the present infrastructure of CM assembly/test, and upgraded plan for ILC in J-LAB</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Three assembly lines of CM and one cave for CM test at present for CEBAF, LCLS-II-HE, and SNS</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Possibly additional clean room, and test cave to be constructed in the same building</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Requests from Akira and Kirk</a:t>
            </a:r>
          </a:p>
          <a:p>
            <a:pPr marL="1200150" lvl="2"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Tuner should be put to the list, and we need to discuss the final design between Japan and U.S. before the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Please consider the preparation area/test stand of power coupler in U.S. labs. (one klystron maybe available for both CM test and power coupler test)</a:t>
            </a:r>
          </a:p>
          <a:p>
            <a:pPr marL="285750"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Task list to be fixed in the next SRF subgroup meeting on 24/Nov</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Any other than cavity/cryomodule production, and cryomodule transport recommended in ILC project implementation?</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Cost down R&amp;D</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Think about the balance between cost increase and performance improvement</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LCLS-II-HE, EP x 3 and HT x 2 (In TDR, EP x 2 and HT x 1), but may be reduced the number in future</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the number of final EP was limited to up to twice to evaluate the success yield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10 % margin in RF power</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For higher gradient operation than TDR (above 35 MV/m @CM operation), piezo should be improved for wider frequency range</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We should not change number of cavity/CM/klystron from TDR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To be discussed in the next LCWS, and TTC meeting 2021, and to be reconfirmed</a:t>
            </a:r>
          </a:p>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Crab cavity</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Kick-off meeting held on 24/Nov 30 min earlier the SRF subgroup meeting, organized by </a:t>
            </a:r>
            <a:r>
              <a:rPr lang="en-US" altLang="ja-JP" sz="1100" b="1" dirty="0" err="1">
                <a:solidFill>
                  <a:srgbClr val="FF0000"/>
                </a:solidFill>
                <a:latin typeface="Times New Roman" panose="02020603050405020304" pitchFamily="18" charset="0"/>
                <a:cs typeface="Times New Roman" panose="02020603050405020304" pitchFamily="18" charset="0"/>
              </a:rPr>
              <a:t>Okugi</a:t>
            </a:r>
            <a:r>
              <a:rPr lang="en-US" altLang="ja-JP" sz="1100" b="1" dirty="0">
                <a:solidFill>
                  <a:srgbClr val="FF0000"/>
                </a:solidFill>
                <a:latin typeface="Times New Roman" panose="02020603050405020304" pitchFamily="18" charset="0"/>
                <a:cs typeface="Times New Roman" panose="02020603050405020304" pitchFamily="18" charset="0"/>
              </a:rPr>
              <a:t>-san (as the leader of BDS Gr.) and Kirk</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Design of cavity, coupler, tuner, CM to be discussed, establishment of collaborators, possible schedule, what we can do before technical preparation period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Every member of SRF and BDS subgroup can join, and Kirk will send the invitation to G. Burt and R. </a:t>
            </a:r>
            <a:r>
              <a:rPr lang="en-US" altLang="ja-JP" sz="1100" dirty="0" err="1">
                <a:latin typeface="Times New Roman" panose="02020603050405020304" pitchFamily="18" charset="0"/>
                <a:cs typeface="Times New Roman" panose="02020603050405020304" pitchFamily="18" charset="0"/>
              </a:rPr>
              <a:t>Calaga</a:t>
            </a:r>
            <a:endParaRPr lang="en-US" altLang="ja-JP" sz="1100" dirty="0">
              <a:latin typeface="Times New Roman" panose="02020603050405020304" pitchFamily="18" charset="0"/>
              <a:cs typeface="Times New Roman" panose="02020603050405020304" pitchFamily="18" charset="0"/>
            </a:endParaRP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If you know any other candidate person, please tell me before the next meeting</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High pressure gas regulation</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Kirk explained very shortly (the time is over)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Necessary for longer time to discuss in the future meetings</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Before cavity/CM production in Japan, we have to visit to KHK (authority) and discuss with them; need to pass each by each step (too complicated processes)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CEA has the experiences for HPG of Japan, </a:t>
            </a:r>
            <a:r>
              <a:rPr lang="en-US" altLang="ja-JP" sz="1100" dirty="0">
                <a:latin typeface="Times New Roman" panose="02020603050405020304" pitchFamily="18" charset="0"/>
                <a:cs typeface="Times New Roman" panose="02020603050405020304" pitchFamily="18" charset="0"/>
              </a:rPr>
              <a:t>and</a:t>
            </a:r>
            <a:r>
              <a:rPr kumimoji="1" lang="en-US" altLang="ja-JP" sz="1100" dirty="0">
                <a:latin typeface="Times New Roman" panose="02020603050405020304" pitchFamily="18" charset="0"/>
                <a:cs typeface="Times New Roman" panose="02020603050405020304" pitchFamily="18" charset="0"/>
              </a:rPr>
              <a:t> U.S. labs. have different situation (DG in each lab. can make a decision for </a:t>
            </a:r>
            <a:r>
              <a:rPr lang="en-US" altLang="ja-JP" sz="1100" dirty="0">
                <a:latin typeface="Times New Roman" panose="02020603050405020304" pitchFamily="18" charset="0"/>
                <a:cs typeface="Times New Roman" panose="02020603050405020304" pitchFamily="18" charset="0"/>
              </a:rPr>
              <a:t>HPG</a:t>
            </a:r>
            <a:r>
              <a:rPr kumimoji="1" lang="en-US" altLang="ja-JP" sz="1100" dirty="0">
                <a:latin typeface="Times New Roman" panose="02020603050405020304" pitchFamily="18" charset="0"/>
                <a:cs typeface="Times New Roman" panose="02020603050405020304" pitchFamily="18" charset="0"/>
              </a:rPr>
              <a:t>)</a:t>
            </a:r>
            <a:endParaRPr kumimoji="1" lang="ja-JP" altLang="en-US"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47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87022F50-E6C5-4360-839B-3DE8108123B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62" y="428"/>
            <a:ext cx="12190476" cy="6857143"/>
          </a:xfrm>
          <a:prstGeom prst="rect">
            <a:avLst/>
          </a:prstGeom>
        </p:spPr>
      </p:pic>
    </p:spTree>
    <p:extLst>
      <p:ext uri="{BB962C8B-B14F-4D97-AF65-F5344CB8AC3E}">
        <p14:creationId xmlns:p14="http://schemas.microsoft.com/office/powerpoint/2010/main" val="10562332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1061313"/>
            <a:ext cx="12192000" cy="5262979"/>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50 cavities satisfied with HPG? Or not? Cost should be effectively used. Cavities w/o helium tank is used for only estimation of success yield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10 cavities w/o tank in 1</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st</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 10 cavities w/ tank satisfying with HPG in 2</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for learning</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impact on high pressure ga</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 regulation of Japan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much is one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cavity estimated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Flexibility in surface treatment is necessary, to be discussed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decided in technical workshop</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International</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workshop is necessary to review material/fabrication/surface treatment methods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 reconfirmed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held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 TTC meeting 2021 or next LCWS2021?</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vendors in US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Important to find cavity fabrication vendor, in not only US but the other countries</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checked qualification, learning curve expected, capability of large number production, etc.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GDE, cost estimation has been done by</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 vendors, but one vendor was dominant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Reexamine lesson/learned from what GDE have done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After E-XFEL construction, cavity fabrication cost is not changed, or a little changed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power coupler increased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Laboratory-vendor collaboration in cavity fabrication is also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KEK has already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Year and year plan is necessary in each region for technical preparation period</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Americas laboratory proposals in next meeting</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Kirk requests responsible persons in each lab.</a:t>
            </a: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59349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a:t>
            </a:r>
            <a:r>
              <a:rPr lang="en-US" altLang="ja-JP" sz="3200" baseline="30000" dirty="0">
                <a:latin typeface="Times New Roman" panose="02020603050405020304" pitchFamily="18" charset="0"/>
                <a:cs typeface="Times New Roman" panose="02020603050405020304" pitchFamily="18" charset="0"/>
              </a:rPr>
              <a:t>nd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5509200"/>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production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Existing CM or New CM?</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Japan, before production, we have to discuss with KHK (authority of high pressure gas in Japan)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During production, inspection by KHK is necessary</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transfer</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Shipping/High pressure gas regulation can be separated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Also rechecking cavity performance after shipping</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cavity vendor in U.S., but same process as LCLS-II can be used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cavities are produced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20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minimum</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It depends on budget.</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Fabrication (incl. Nb material)/surface treatment to be discussed</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TDR, second pass was available. How many times in surface treatment is available? It also depends on cost, and to be discussed.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Reliability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Cost-effectiveness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Same method of fabrication and surface treatment as technical preparation period has to be used in construction of ILC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 among Japan/U.S./EU to be discussed (Japan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U.S./EU?)</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For fair international collaboration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There are strict rules in high pressure gas regulation of Japan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It may take longer time to solve this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prototypes do we need?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prototype CM in LCLS-II → The construction started immediately (some of existing cavities are used)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Three prototype CMs in E-XFEL (PXFEL series)</a:t>
            </a:r>
          </a:p>
          <a:p>
            <a:pPr marL="457200" indent="-457200">
              <a:buFont typeface="Wingdings" panose="05000000000000000000" pitchFamily="2" charset="2"/>
              <a:buChar char="l"/>
            </a:pP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17083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a:t>
            </a:r>
            <a:r>
              <a:rPr lang="en-US" altLang="ja-JP" sz="3200" baseline="30000" dirty="0">
                <a:latin typeface="Times New Roman" panose="02020603050405020304" pitchFamily="18" charset="0"/>
                <a:cs typeface="Times New Roman" panose="02020603050405020304" pitchFamily="18" charset="0"/>
              </a:rPr>
              <a:t>st</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6186309"/>
          </a:xfrm>
          <a:prstGeom prst="rect">
            <a:avLst/>
          </a:prstGeom>
          <a:noFill/>
        </p:spPr>
        <p:txBody>
          <a:bodyPr wrap="square" rtlCol="0">
            <a:spAutoFit/>
          </a:bodyPr>
          <a:lstStyle/>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Which surface treatment method (EP, HT) is selected in mass production?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 method is flexible, rather, plug-compatible design of cavity package should be fixed</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investigate yield rate, same method should be used. One method in each region (Japan, US, EU)?</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Always think about which method is used in mass production (performance, cost effective)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371600" lvl="2"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Choice as advanced technology should be left, even though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method does not work well at present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 needs a lot of improvements for ILC</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Kostin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will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present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those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issues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and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suggestions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13 CMs wil</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 be transferred from EU to US by plane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PIP-II</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(2023-2024?)</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of ILC needs very large cage for marine transportation. After arrival at Japan, the cage may be sent back.</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aerial transportation is much higher than marine</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marine transportation is included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into budget of each region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Design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 cage and supporting jigs is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not appropriate, then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better?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to fix design of tuner/coupler until second year of technical preparation phase when technical review is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Additional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membership</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-san discussed with Andy and Steiner)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SRF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including</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technical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subgroup → WG1 → each laboratory → Conclusion of MOU</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Mass production and 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should be summarized to one page for each until end of this year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for</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conclusion of MOU after Feb/2021</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Introduction of activity of SRF subgroup will be presented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upload</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meeting</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slide</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INDICO</a:t>
            </a:r>
            <a:endPar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864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64795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International (internal) review on SRF technology</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1179019" y="705177"/>
            <a:ext cx="9830784" cy="5755422"/>
          </a:xfrm>
          <a:prstGeom prst="rect">
            <a:avLst/>
          </a:prstGeom>
          <a:noFill/>
        </p:spPr>
        <p:txBody>
          <a:bodyPr wrap="square" rtlCol="0">
            <a:spAutoFit/>
          </a:bodyPr>
          <a:lstStyle/>
          <a:p>
            <a:pPr marL="285750" indent="-285750">
              <a:buFont typeface="Arial" panose="020B0604020202020204" pitchFamily="34" charset="0"/>
              <a:buChar char="•"/>
            </a:pPr>
            <a:r>
              <a:rPr lang="en-US" altLang="ja-JP" sz="2000" dirty="0">
                <a:latin typeface="Times New Roman" panose="02020603050405020304" pitchFamily="18" charset="0"/>
                <a:cs typeface="Times New Roman" panose="02020603050405020304" pitchFamily="18" charset="0"/>
              </a:rPr>
              <a:t>Date/time: Feb. or Mar. (~3 hours)</a:t>
            </a:r>
          </a:p>
          <a:p>
            <a:pPr marL="285750" indent="-285750">
              <a:buFont typeface="Arial" panose="020B0604020202020204" pitchFamily="34" charset="0"/>
              <a:buChar char="•"/>
            </a:pPr>
            <a:r>
              <a:rPr lang="en-US" altLang="ja-JP" sz="2000" dirty="0">
                <a:latin typeface="Times New Roman" panose="02020603050405020304" pitchFamily="18" charset="0"/>
                <a:cs typeface="Times New Roman" panose="02020603050405020304" pitchFamily="18" charset="0"/>
              </a:rPr>
              <a:t>Organizer: IDT Executive Board</a:t>
            </a:r>
          </a:p>
          <a:p>
            <a:pPr marL="285750" indent="-285750">
              <a:buFont typeface="Arial" panose="020B0604020202020204" pitchFamily="34" charset="0"/>
              <a:buChar char="•"/>
            </a:pPr>
            <a:r>
              <a:rPr lang="en-US" altLang="ja-JP" sz="2000" dirty="0">
                <a:solidFill>
                  <a:srgbClr val="FF0000"/>
                </a:solidFill>
                <a:latin typeface="Times New Roman" panose="02020603050405020304" pitchFamily="18" charset="0"/>
                <a:cs typeface="Times New Roman" panose="02020603050405020304" pitchFamily="18" charset="0"/>
              </a:rPr>
              <a:t>Chair person: Tor </a:t>
            </a:r>
            <a:r>
              <a:rPr lang="en-US" altLang="ja-JP" sz="2000" dirty="0" err="1">
                <a:solidFill>
                  <a:srgbClr val="FF0000"/>
                </a:solidFill>
                <a:latin typeface="Times New Roman" panose="02020603050405020304" pitchFamily="18" charset="0"/>
                <a:cs typeface="Times New Roman" panose="02020603050405020304" pitchFamily="18" charset="0"/>
              </a:rPr>
              <a:t>Raubenheimer</a:t>
            </a:r>
            <a:r>
              <a:rPr lang="en-US" altLang="ja-JP" sz="2000" dirty="0">
                <a:solidFill>
                  <a:srgbClr val="FF0000"/>
                </a:solidFill>
                <a:latin typeface="Times New Roman" panose="02020603050405020304" pitchFamily="18" charset="0"/>
                <a:cs typeface="Times New Roman" panose="02020603050405020304" pitchFamily="18" charset="0"/>
              </a:rPr>
              <a:t> (SLAC)</a:t>
            </a:r>
          </a:p>
          <a:p>
            <a:pPr marL="285750" indent="-285750">
              <a:buFont typeface="Arial" panose="020B0604020202020204" pitchFamily="34" charset="0"/>
              <a:buChar char="•"/>
            </a:pPr>
            <a:r>
              <a:rPr kumimoji="1" lang="en-US" altLang="ja-JP" sz="2000" dirty="0">
                <a:latin typeface="Times New Roman" panose="02020603050405020304" pitchFamily="18" charset="0"/>
                <a:cs typeface="Times New Roman" panose="02020603050405020304" pitchFamily="18" charset="0"/>
              </a:rPr>
              <a:t>Reviewers: </a:t>
            </a:r>
            <a:r>
              <a:rPr lang="en-US" altLang="ja-JP" sz="2000" dirty="0">
                <a:latin typeface="Times New Roman" panose="02020603050405020304" pitchFamily="18" charset="0"/>
                <a:cs typeface="Times New Roman" panose="02020603050405020304" pitchFamily="18" charset="0"/>
              </a:rPr>
              <a:t>Nine reviewers</a:t>
            </a:r>
            <a:r>
              <a:rPr kumimoji="1" lang="en-US" altLang="ja-JP" sz="2000" dirty="0">
                <a:latin typeface="Times New Roman" panose="02020603050405020304" pitchFamily="18" charset="0"/>
                <a:cs typeface="Times New Roman" panose="02020603050405020304" pitchFamily="18" charset="0"/>
              </a:rPr>
              <a:t> from three regions (Asia, America</a:t>
            </a:r>
            <a:r>
              <a:rPr lang="en-US" altLang="ja-JP" sz="2000" dirty="0">
                <a:latin typeface="Times New Roman" panose="02020603050405020304" pitchFamily="18" charset="0"/>
                <a:cs typeface="Times New Roman" panose="02020603050405020304" pitchFamily="18" charset="0"/>
              </a:rPr>
              <a:t>s,</a:t>
            </a:r>
            <a:r>
              <a:rPr kumimoji="1" lang="en-US" altLang="ja-JP" sz="2000" dirty="0">
                <a:latin typeface="Times New Roman" panose="02020603050405020304" pitchFamily="18" charset="0"/>
                <a:cs typeface="Times New Roman" panose="02020603050405020304" pitchFamily="18" charset="0"/>
              </a:rPr>
              <a:t> Europe)</a:t>
            </a:r>
          </a:p>
          <a:p>
            <a:pPr marL="285750" indent="-285750">
              <a:buFont typeface="Arial" panose="020B0604020202020204" pitchFamily="34" charset="0"/>
              <a:buChar char="•"/>
            </a:pPr>
            <a:r>
              <a:rPr kumimoji="1" lang="en-US" altLang="ja-JP" sz="2000" dirty="0">
                <a:latin typeface="Times New Roman" panose="02020603050405020304" pitchFamily="18" charset="0"/>
                <a:cs typeface="Times New Roman" panose="02020603050405020304" pitchFamily="18" charset="0"/>
              </a:rPr>
              <a:t>Day0-4: Overview, Presentations, Discussions</a:t>
            </a:r>
          </a:p>
          <a:p>
            <a:pPr marL="285750" indent="-285750">
              <a:buFont typeface="Arial" panose="020B0604020202020204" pitchFamily="34" charset="0"/>
              <a:buChar char="•"/>
            </a:pPr>
            <a:r>
              <a:rPr kumimoji="1" lang="en-US" altLang="ja-JP" sz="2000" dirty="0">
                <a:latin typeface="Times New Roman" panose="02020603050405020304" pitchFamily="18" charset="0"/>
                <a:cs typeface="Times New Roman" panose="02020603050405020304" pitchFamily="18" charset="0"/>
              </a:rPr>
              <a:t>Contents/Presenters: Overview (Kirk</a:t>
            </a:r>
            <a:r>
              <a:rPr lang="en-US" altLang="ja-JP" sz="2000" dirty="0">
                <a:latin typeface="Times New Roman" panose="02020603050405020304" pitchFamily="18" charset="0"/>
                <a:cs typeface="Times New Roman" panose="02020603050405020304" pitchFamily="18" charset="0"/>
              </a:rPr>
              <a:t>)</a:t>
            </a:r>
          </a:p>
          <a:p>
            <a:r>
              <a:rPr lang="en-US" altLang="ja-JP" sz="2000" dirty="0">
                <a:latin typeface="Times New Roman" panose="02020603050405020304" pitchFamily="18" charset="0"/>
                <a:cs typeface="Times New Roman" panose="02020603050405020304" pitchFamily="18" charset="0"/>
              </a:rPr>
              <a:t>		          </a:t>
            </a:r>
            <a:r>
              <a:rPr lang="en-US" altLang="ja-JP" sz="2000" dirty="0">
                <a:solidFill>
                  <a:srgbClr val="FF0000"/>
                </a:solidFill>
                <a:latin typeface="Times New Roman" panose="02020603050405020304" pitchFamily="18" charset="0"/>
                <a:cs typeface="Times New Roman" panose="02020603050405020304" pitchFamily="18" charset="0"/>
              </a:rPr>
              <a:t>WP-1 (Sergey </a:t>
            </a:r>
            <a:r>
              <a:rPr lang="en-US" altLang="ja-JP" sz="2000" dirty="0" err="1">
                <a:solidFill>
                  <a:srgbClr val="FF0000"/>
                </a:solidFill>
                <a:latin typeface="Times New Roman" panose="02020603050405020304" pitchFamily="18" charset="0"/>
                <a:cs typeface="Times New Roman" panose="02020603050405020304" pitchFamily="18" charset="0"/>
              </a:rPr>
              <a:t>Belomestnykh</a:t>
            </a:r>
            <a:r>
              <a:rPr lang="en-US" altLang="ja-JP" sz="2000" dirty="0">
                <a:solidFill>
                  <a:srgbClr val="FF0000"/>
                </a:solidFill>
                <a:latin typeface="Times New Roman" panose="02020603050405020304" pitchFamily="18" charset="0"/>
                <a:cs typeface="Times New Roman" panose="02020603050405020304" pitchFamily="18" charset="0"/>
              </a:rPr>
              <a:t>)</a:t>
            </a:r>
          </a:p>
          <a:p>
            <a:r>
              <a:rPr lang="en-US" altLang="ja-JP" sz="2000" dirty="0">
                <a:latin typeface="Times New Roman" panose="02020603050405020304" pitchFamily="18" charset="0"/>
                <a:cs typeface="Times New Roman" panose="02020603050405020304" pitchFamily="18" charset="0"/>
              </a:rPr>
              <a:t>		          </a:t>
            </a:r>
            <a:r>
              <a:rPr kumimoji="1" lang="en-US" altLang="ja-JP" sz="2000" dirty="0">
                <a:latin typeface="Times New Roman" panose="02020603050405020304" pitchFamily="18" charset="0"/>
                <a:cs typeface="Times New Roman" panose="02020603050405020304" pitchFamily="18" charset="0"/>
              </a:rPr>
              <a:t>WP-2 (Kirk)</a:t>
            </a:r>
          </a:p>
          <a:p>
            <a:r>
              <a:rPr lang="en-US" altLang="ja-JP" sz="2000" dirty="0">
                <a:latin typeface="Times New Roman" panose="02020603050405020304" pitchFamily="18" charset="0"/>
                <a:cs typeface="Times New Roman" panose="02020603050405020304" pitchFamily="18" charset="0"/>
              </a:rPr>
              <a:t>		          </a:t>
            </a:r>
            <a:r>
              <a:rPr lang="en-US" altLang="ja-JP" sz="2000" dirty="0">
                <a:solidFill>
                  <a:srgbClr val="FF0000"/>
                </a:solidFill>
                <a:latin typeface="Times New Roman" panose="02020603050405020304" pitchFamily="18" charset="0"/>
                <a:cs typeface="Times New Roman" panose="02020603050405020304" pitchFamily="18" charset="0"/>
              </a:rPr>
              <a:t>WP-3 (Peter McIntosh)</a:t>
            </a:r>
            <a:endParaRPr kumimoji="1" lang="en-US" altLang="ja-JP" sz="2000" dirty="0">
              <a:solidFill>
                <a:srgbClr val="FF0000"/>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kumimoji="1" lang="en-US" altLang="ja-JP" sz="2000" dirty="0">
                <a:solidFill>
                  <a:srgbClr val="FF0000"/>
                </a:solidFill>
                <a:latin typeface="Times New Roman" panose="02020603050405020304" pitchFamily="18" charset="0"/>
                <a:cs typeface="Times New Roman" panose="02020603050405020304" pitchFamily="18" charset="0"/>
              </a:rPr>
              <a:t>Before the review, every presenter has to upload the slides</a:t>
            </a:r>
          </a:p>
          <a:p>
            <a:pPr marL="285750" indent="-285750">
              <a:buFont typeface="Arial" panose="020B0604020202020204" pitchFamily="34" charset="0"/>
              <a:buChar char="•"/>
            </a:pPr>
            <a:r>
              <a:rPr kumimoji="1" lang="en-US" altLang="ja-JP" sz="2000" dirty="0">
                <a:latin typeface="Times New Roman" panose="02020603050405020304" pitchFamily="18" charset="0"/>
                <a:cs typeface="Times New Roman" panose="02020603050405020304" pitchFamily="18" charset="0"/>
              </a:rPr>
              <a:t>Each talk </a:t>
            </a:r>
            <a:r>
              <a:rPr lang="en-US" altLang="ja-JP" sz="2000" dirty="0">
                <a:latin typeface="Times New Roman" panose="02020603050405020304" pitchFamily="18" charset="0"/>
                <a:cs typeface="Times New Roman" panose="02020603050405020304" pitchFamily="18" charset="0"/>
              </a:rPr>
              <a:t>has</a:t>
            </a:r>
            <a:r>
              <a:rPr kumimoji="1" lang="en-US" altLang="ja-JP" sz="2000" dirty="0">
                <a:latin typeface="Times New Roman" panose="02020603050405020304" pitchFamily="18" charset="0"/>
                <a:cs typeface="Times New Roman" panose="02020603050405020304" pitchFamily="18" charset="0"/>
              </a:rPr>
              <a:t> 30 min incl. questions for SRF presentations</a:t>
            </a:r>
          </a:p>
          <a:p>
            <a:pPr marL="285750" indent="-285750">
              <a:buFont typeface="Arial" panose="020B0604020202020204" pitchFamily="34" charset="0"/>
              <a:buChar char="•"/>
            </a:pPr>
            <a:r>
              <a:rPr kumimoji="1" lang="en-US" altLang="ja-JP" sz="2000" dirty="0">
                <a:latin typeface="Times New Roman" panose="02020603050405020304" pitchFamily="18" charset="0"/>
                <a:cs typeface="Times New Roman" panose="02020603050405020304" pitchFamily="18" charset="0"/>
              </a:rPr>
              <a:t>Important points: </a:t>
            </a:r>
          </a:p>
          <a:p>
            <a:pPr marL="742950" lvl="1"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Are there any items missing from the table of budget request?</a:t>
            </a:r>
          </a:p>
          <a:p>
            <a:pPr marL="742950" lvl="1"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Contents</a:t>
            </a:r>
            <a:r>
              <a:rPr kumimoji="1" lang="en-US" altLang="ja-JP" dirty="0">
                <a:latin typeface="Times New Roman" panose="02020603050405020304" pitchFamily="18" charset="0"/>
                <a:cs typeface="Times New Roman" panose="02020603050405020304" pitchFamily="18" charset="0"/>
              </a:rPr>
              <a:t> of WP-1, -2, and -3 are valid?</a:t>
            </a:r>
          </a:p>
          <a:p>
            <a:pPr marL="742950" lvl="1"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Only proposal will be presented, not recent status of R&amp;Ds</a:t>
            </a:r>
            <a:endParaRPr kumimoji="1" lang="en-US" altLang="ja-JP"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sz="2000" dirty="0">
                <a:latin typeface="Times New Roman" panose="02020603050405020304" pitchFamily="18" charset="0"/>
                <a:cs typeface="Times New Roman" panose="02020603050405020304" pitchFamily="18" charset="0"/>
              </a:rPr>
              <a:t>Material concerns (background for each item should be presented):</a:t>
            </a:r>
          </a:p>
          <a:p>
            <a:pPr marL="742950" lvl="1"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Recipe of surface treatment</a:t>
            </a:r>
          </a:p>
          <a:p>
            <a:pPr marL="742950" lvl="1"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Nb material</a:t>
            </a:r>
          </a:p>
          <a:p>
            <a:pPr marL="742950" lvl="1"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Design of Tuner/Coupler/SCQ-Magnet</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3248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500332"/>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Preparation progress for crab cavity workshop</a:t>
            </a:r>
            <a:endParaRPr lang="ja-JP" altLang="en-US" sz="32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1" y="439309"/>
            <a:ext cx="12188823" cy="6309420"/>
          </a:xfrm>
          <a:prstGeom prst="rect">
            <a:avLst/>
          </a:prstGeom>
          <a:noFill/>
        </p:spPr>
        <p:txBody>
          <a:bodyPr wrap="square" rtlCol="0">
            <a:spAutoFit/>
          </a:bodyPr>
          <a:lstStyle/>
          <a:p>
            <a:pPr marL="285750" indent="-285750">
              <a:buFont typeface="Arial" panose="020B0604020202020204" pitchFamily="34" charset="0"/>
              <a:buChar char="•"/>
            </a:pPr>
            <a:r>
              <a:rPr lang="en-US" altLang="ja-JP" b="1" dirty="0">
                <a:solidFill>
                  <a:srgbClr val="FF0000"/>
                </a:solidFill>
                <a:latin typeface="Times New Roman" panose="02020603050405020304" pitchFamily="18" charset="0"/>
                <a:cs typeface="Times New Roman" panose="02020603050405020304" pitchFamily="18" charset="0"/>
              </a:rPr>
              <a:t>Date/time: 18/Feb (Thu)</a:t>
            </a:r>
          </a:p>
          <a:p>
            <a:r>
              <a:rPr lang="en-US" altLang="ja-JP" b="1" dirty="0">
                <a:solidFill>
                  <a:srgbClr val="FF0000"/>
                </a:solidFill>
                <a:latin typeface="Times New Roman" panose="02020603050405020304" pitchFamily="18" charset="0"/>
                <a:cs typeface="Times New Roman" panose="02020603050405020304" pitchFamily="18" charset="0"/>
              </a:rPr>
              <a:t>	        </a:t>
            </a:r>
            <a:r>
              <a:rPr lang="en-US" altLang="ja-JP" sz="1400" b="1" dirty="0">
                <a:solidFill>
                  <a:srgbClr val="FF0000"/>
                </a:solidFill>
                <a:latin typeface="Times New Roman" panose="02020603050405020304" pitchFamily="18" charset="0"/>
                <a:cs typeface="Times New Roman" panose="02020603050405020304" pitchFamily="18" charset="0"/>
              </a:rPr>
              <a:t>22:00~25:00 @JST, 14:00~17:00 @EU, 13:00~16:00 @UK, 8:00~11:00 @US Eastern, 7:00~10:00 @US Central, 5:00~8:00 @US Pacific </a:t>
            </a:r>
            <a:endParaRPr lang="en-US" altLang="ja-JP" sz="1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Organizer: IDT WG2 SRF subgroup (chairperson is Kirk)</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Web: </a:t>
            </a:r>
            <a:r>
              <a:rPr lang="en-US" altLang="ja-JP" dirty="0">
                <a:solidFill>
                  <a:srgbClr val="FF0000"/>
                </a:solidFill>
                <a:latin typeface="Times New Roman" panose="02020603050405020304" pitchFamily="18" charset="0"/>
                <a:cs typeface="Times New Roman" panose="02020603050405020304" pitchFamily="18" charset="0"/>
              </a:rPr>
              <a:t>https://agenda.linearcollider.org/event/9090/</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Expected attendees: Members of SRF subgroup</a:t>
            </a:r>
          </a:p>
          <a:p>
            <a:r>
              <a:rPr kumimoji="1" lang="en-US" altLang="ja-JP" dirty="0">
                <a:latin typeface="Times New Roman" panose="02020603050405020304" pitchFamily="18" charset="0"/>
                <a:cs typeface="Times New Roman" panose="02020603050405020304" pitchFamily="18" charset="0"/>
              </a:rPr>
              <a:t>	</a:t>
            </a:r>
            <a:r>
              <a:rPr lang="en-US" altLang="ja-JP" dirty="0">
                <a:latin typeface="Times New Roman" panose="02020603050405020304" pitchFamily="18" charset="0"/>
                <a:cs typeface="Times New Roman" panose="02020603050405020304" pitchFamily="18" charset="0"/>
              </a:rPr>
              <a:t>	      </a:t>
            </a:r>
            <a:r>
              <a:rPr lang="en-US" altLang="ja-JP" u="sng" dirty="0">
                <a:latin typeface="Times New Roman" panose="02020603050405020304" pitchFamily="18" charset="0"/>
                <a:cs typeface="Times New Roman" panose="02020603050405020304" pitchFamily="18" charset="0"/>
              </a:rPr>
              <a:t>G. Burt</a:t>
            </a:r>
            <a:r>
              <a:rPr lang="en-US" altLang="ja-JP" dirty="0">
                <a:latin typeface="Times New Roman" panose="02020603050405020304" pitchFamily="18" charset="0"/>
                <a:cs typeface="Times New Roman" panose="02020603050405020304" pitchFamily="18" charset="0"/>
              </a:rPr>
              <a:t>, A. Wheelhouse, S. </a:t>
            </a:r>
            <a:r>
              <a:rPr lang="en-US" altLang="ja-JP" dirty="0" err="1">
                <a:latin typeface="Times New Roman" panose="02020603050405020304" pitchFamily="18" charset="0"/>
                <a:cs typeface="Times New Roman" panose="02020603050405020304" pitchFamily="18" charset="0"/>
              </a:rPr>
              <a:t>Pattalwar</a:t>
            </a:r>
            <a:r>
              <a:rPr lang="en-US" altLang="ja-JP" dirty="0">
                <a:latin typeface="Times New Roman" panose="02020603050405020304" pitchFamily="18" charset="0"/>
                <a:cs typeface="Times New Roman" panose="02020603050405020304" pitchFamily="18" charset="0"/>
              </a:rPr>
              <a:t> from UK</a:t>
            </a:r>
          </a:p>
          <a:p>
            <a:r>
              <a:rPr kumimoji="1" lang="en-US" altLang="ja-JP" dirty="0">
                <a:latin typeface="Times New Roman" panose="02020603050405020304" pitchFamily="18" charset="0"/>
                <a:cs typeface="Times New Roman" panose="02020603050405020304" pitchFamily="18" charset="0"/>
              </a:rPr>
              <a:t>	</a:t>
            </a:r>
            <a:r>
              <a:rPr lang="en-US" altLang="ja-JP" dirty="0">
                <a:latin typeface="Times New Roman" panose="02020603050405020304" pitchFamily="18" charset="0"/>
                <a:cs typeface="Times New Roman" panose="02020603050405020304" pitchFamily="18" charset="0"/>
              </a:rPr>
              <a:t>	      </a:t>
            </a:r>
            <a:r>
              <a:rPr kumimoji="1" lang="en-US" altLang="ja-JP" u="sng" dirty="0">
                <a:latin typeface="Times New Roman" panose="02020603050405020304" pitchFamily="18" charset="0"/>
                <a:cs typeface="Times New Roman" panose="02020603050405020304" pitchFamily="18" charset="0"/>
              </a:rPr>
              <a:t>R. </a:t>
            </a:r>
            <a:r>
              <a:rPr kumimoji="1" lang="en-US" altLang="ja-JP" u="sng" dirty="0" err="1">
                <a:latin typeface="Times New Roman" panose="02020603050405020304" pitchFamily="18" charset="0"/>
                <a:cs typeface="Times New Roman" panose="02020603050405020304" pitchFamily="18" charset="0"/>
              </a:rPr>
              <a:t>Calaga</a:t>
            </a:r>
            <a:r>
              <a:rPr kumimoji="1" lang="en-US" altLang="ja-JP" dirty="0">
                <a:latin typeface="Times New Roman" panose="02020603050405020304" pitchFamily="18" charset="0"/>
                <a:cs typeface="Times New Roman" panose="02020603050405020304" pitchFamily="18" charset="0"/>
              </a:rPr>
              <a:t> from CERN</a:t>
            </a:r>
          </a:p>
          <a:p>
            <a:r>
              <a:rPr lang="en-US" altLang="ja-JP" dirty="0">
                <a:latin typeface="Times New Roman" panose="02020603050405020304" pitchFamily="18" charset="0"/>
                <a:cs typeface="Times New Roman" panose="02020603050405020304" pitchFamily="18" charset="0"/>
              </a:rPr>
              <a:t>		      </a:t>
            </a:r>
            <a:r>
              <a:rPr lang="en-US" altLang="ja-JP" u="sng" dirty="0">
                <a:latin typeface="Times New Roman" panose="02020603050405020304" pitchFamily="18" charset="0"/>
                <a:cs typeface="Times New Roman" panose="02020603050405020304" pitchFamily="18" charset="0"/>
              </a:rPr>
              <a:t>J. </a:t>
            </a:r>
            <a:r>
              <a:rPr lang="en-US" altLang="ja-JP" u="sng" dirty="0" err="1">
                <a:latin typeface="Times New Roman" panose="02020603050405020304" pitchFamily="18" charset="0"/>
                <a:cs typeface="Times New Roman" panose="02020603050405020304" pitchFamily="18" charset="0"/>
              </a:rPr>
              <a:t>Delayen</a:t>
            </a:r>
            <a:r>
              <a:rPr lang="en-US" altLang="ja-JP" dirty="0">
                <a:latin typeface="Times New Roman" panose="02020603050405020304" pitchFamily="18" charset="0"/>
                <a:cs typeface="Times New Roman" panose="02020603050405020304" pitchFamily="18" charset="0"/>
              </a:rPr>
              <a:t>/</a:t>
            </a:r>
            <a:r>
              <a:rPr lang="en-US" altLang="ja-JP" dirty="0" err="1">
                <a:latin typeface="Times New Roman" panose="02020603050405020304" pitchFamily="18" charset="0"/>
                <a:cs typeface="Times New Roman" panose="02020603050405020304" pitchFamily="18" charset="0"/>
              </a:rPr>
              <a:t>Subashini</a:t>
            </a:r>
            <a:r>
              <a:rPr lang="en-US" altLang="ja-JP" dirty="0">
                <a:latin typeface="Times New Roman" panose="02020603050405020304" pitchFamily="18" charset="0"/>
                <a:cs typeface="Times New Roman" panose="02020603050405020304" pitchFamily="18" charset="0"/>
              </a:rPr>
              <a:t> De Silva from ODU/JLAB</a:t>
            </a:r>
          </a:p>
          <a:p>
            <a:r>
              <a:rPr kumimoji="1" lang="en-US" altLang="ja-JP" dirty="0">
                <a:latin typeface="Times New Roman" panose="02020603050405020304" pitchFamily="18" charset="0"/>
                <a:cs typeface="Times New Roman" panose="02020603050405020304" pitchFamily="18" charset="0"/>
              </a:rPr>
              <a:t>	</a:t>
            </a:r>
            <a:r>
              <a:rPr lang="en-US" altLang="ja-JP" dirty="0">
                <a:latin typeface="Times New Roman" panose="02020603050405020304" pitchFamily="18" charset="0"/>
                <a:cs typeface="Times New Roman" panose="02020603050405020304" pitchFamily="18" charset="0"/>
              </a:rPr>
              <a:t>	      </a:t>
            </a:r>
            <a:r>
              <a:rPr kumimoji="1" lang="en-US" altLang="ja-JP" u="sng" dirty="0">
                <a:latin typeface="Times New Roman" panose="02020603050405020304" pitchFamily="18" charset="0"/>
                <a:cs typeface="Times New Roman" panose="02020603050405020304" pitchFamily="18" charset="0"/>
              </a:rPr>
              <a:t>S. Yakovlev</a:t>
            </a:r>
            <a:r>
              <a:rPr kumimoji="1" lang="en-US" altLang="ja-JP" dirty="0">
                <a:latin typeface="Times New Roman" panose="02020603050405020304" pitchFamily="18" charset="0"/>
                <a:cs typeface="Times New Roman" panose="02020603050405020304" pitchFamily="18" charset="0"/>
              </a:rPr>
              <a:t> from FNAL</a:t>
            </a:r>
          </a:p>
          <a:p>
            <a:r>
              <a:rPr lang="en-US" altLang="ja-JP" dirty="0">
                <a:latin typeface="Times New Roman" panose="02020603050405020304" pitchFamily="18" charset="0"/>
                <a:cs typeface="Times New Roman" panose="02020603050405020304" pitchFamily="18" charset="0"/>
              </a:rPr>
              <a:t>		     ※the person with the underlined name is the candidate presenter</a:t>
            </a:r>
            <a:endParaRPr kumimoji="1" lang="en-US" altLang="ja-JP"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Agenda:	(1) Introduction (Kirk)</a:t>
            </a:r>
          </a:p>
          <a:p>
            <a:r>
              <a:rPr lang="en-US" altLang="ja-JP" dirty="0">
                <a:latin typeface="Times New Roman" panose="02020603050405020304" pitchFamily="18" charset="0"/>
                <a:cs typeface="Times New Roman" panose="02020603050405020304" pitchFamily="18" charset="0"/>
              </a:rPr>
              <a:t>		</a:t>
            </a:r>
            <a:r>
              <a:rPr kumimoji="1" lang="en-US" altLang="ja-JP" dirty="0">
                <a:latin typeface="Times New Roman" panose="02020603050405020304" pitchFamily="18" charset="0"/>
                <a:cs typeface="Times New Roman" panose="02020603050405020304" pitchFamily="18" charset="0"/>
              </a:rPr>
              <a:t>(2) Proposal from UK (Graeme Burt)</a:t>
            </a:r>
          </a:p>
          <a:p>
            <a:r>
              <a:rPr lang="en-US" altLang="ja-JP" dirty="0">
                <a:latin typeface="Times New Roman" panose="02020603050405020304" pitchFamily="18" charset="0"/>
                <a:cs typeface="Times New Roman" panose="02020603050405020304" pitchFamily="18" charset="0"/>
              </a:rPr>
              <a:t>		</a:t>
            </a:r>
            <a:r>
              <a:rPr kumimoji="1" lang="en-US" altLang="ja-JP" dirty="0">
                <a:latin typeface="Times New Roman" panose="02020603050405020304" pitchFamily="18" charset="0"/>
                <a:cs typeface="Times New Roman" panose="02020603050405020304" pitchFamily="18" charset="0"/>
              </a:rPr>
              <a:t>(3) Proposal from CERN (Rama </a:t>
            </a:r>
            <a:r>
              <a:rPr kumimoji="1" lang="en-US" altLang="ja-JP" dirty="0" err="1">
                <a:latin typeface="Times New Roman" panose="02020603050405020304" pitchFamily="18" charset="0"/>
                <a:cs typeface="Times New Roman" panose="02020603050405020304" pitchFamily="18" charset="0"/>
              </a:rPr>
              <a:t>Calaga</a:t>
            </a:r>
            <a:r>
              <a:rPr kumimoji="1" lang="en-US" altLang="ja-JP" dirty="0">
                <a:latin typeface="Times New Roman" panose="02020603050405020304" pitchFamily="18" charset="0"/>
                <a:cs typeface="Times New Roman" panose="02020603050405020304" pitchFamily="18" charset="0"/>
              </a:rPr>
              <a:t>)</a:t>
            </a:r>
          </a:p>
          <a:p>
            <a:r>
              <a:rPr lang="en-US" altLang="ja-JP" dirty="0">
                <a:latin typeface="Times New Roman" panose="02020603050405020304" pitchFamily="18" charset="0"/>
                <a:cs typeface="Times New Roman" panose="02020603050405020304" pitchFamily="18" charset="0"/>
              </a:rPr>
              <a:t>		</a:t>
            </a:r>
            <a:r>
              <a:rPr kumimoji="1" lang="en-US" altLang="ja-JP" dirty="0">
                <a:latin typeface="Times New Roman" panose="02020603050405020304" pitchFamily="18" charset="0"/>
                <a:cs typeface="Times New Roman" panose="02020603050405020304" pitchFamily="18" charset="0"/>
              </a:rPr>
              <a:t>(4) Proposal from JLAB/ODU (Jean </a:t>
            </a:r>
            <a:r>
              <a:rPr kumimoji="1" lang="en-US" altLang="ja-JP" dirty="0" err="1">
                <a:latin typeface="Times New Roman" panose="02020603050405020304" pitchFamily="18" charset="0"/>
                <a:cs typeface="Times New Roman" panose="02020603050405020304" pitchFamily="18" charset="0"/>
              </a:rPr>
              <a:t>Delayen</a:t>
            </a:r>
            <a:r>
              <a:rPr kumimoji="1" lang="en-US" altLang="ja-JP" dirty="0">
                <a:latin typeface="Times New Roman" panose="02020603050405020304" pitchFamily="18" charset="0"/>
                <a:cs typeface="Times New Roman" panose="02020603050405020304" pitchFamily="18" charset="0"/>
              </a:rPr>
              <a:t>, </a:t>
            </a:r>
            <a:r>
              <a:rPr kumimoji="1" lang="en-US" altLang="ja-JP" dirty="0" err="1">
                <a:latin typeface="Times New Roman" panose="02020603050405020304" pitchFamily="18" charset="0"/>
                <a:cs typeface="Times New Roman" panose="02020603050405020304" pitchFamily="18" charset="0"/>
              </a:rPr>
              <a:t>Subashini</a:t>
            </a:r>
            <a:r>
              <a:rPr kumimoji="1" lang="en-US" altLang="ja-JP" dirty="0">
                <a:latin typeface="Times New Roman" panose="02020603050405020304" pitchFamily="18" charset="0"/>
                <a:cs typeface="Times New Roman" panose="02020603050405020304" pitchFamily="18" charset="0"/>
              </a:rPr>
              <a:t> De Silva)</a:t>
            </a:r>
          </a:p>
          <a:p>
            <a:r>
              <a:rPr lang="en-US" altLang="ja-JP" dirty="0">
                <a:latin typeface="Times New Roman" panose="02020603050405020304" pitchFamily="18" charset="0"/>
                <a:cs typeface="Times New Roman" panose="02020603050405020304" pitchFamily="18" charset="0"/>
              </a:rPr>
              <a:t>		</a:t>
            </a:r>
            <a:r>
              <a:rPr kumimoji="1" lang="en-US" altLang="ja-JP" dirty="0">
                <a:latin typeface="Times New Roman" panose="02020603050405020304" pitchFamily="18" charset="0"/>
                <a:cs typeface="Times New Roman" panose="02020603050405020304" pitchFamily="18" charset="0"/>
              </a:rPr>
              <a:t>(5) Proposal from FNAL (Vyacheslav Yakovlev)</a:t>
            </a:r>
          </a:p>
          <a:p>
            <a:r>
              <a:rPr lang="en-US" altLang="ja-JP" dirty="0">
                <a:latin typeface="Times New Roman" panose="02020603050405020304" pitchFamily="18" charset="0"/>
                <a:cs typeface="Times New Roman" panose="02020603050405020304" pitchFamily="18" charset="0"/>
              </a:rPr>
              <a:t>		</a:t>
            </a:r>
            <a:r>
              <a:rPr kumimoji="1" lang="en-US" altLang="ja-JP" dirty="0">
                <a:latin typeface="Times New Roman" panose="02020603050405020304" pitchFamily="18" charset="0"/>
                <a:cs typeface="Times New Roman" panose="02020603050405020304" pitchFamily="18" charset="0"/>
              </a:rPr>
              <a:t>(6) Discussions on technical issues and preparation for the international review</a:t>
            </a:r>
            <a:endParaRPr kumimoji="1" lang="en-US" altLang="ja-JP" b="1" dirty="0">
              <a:solidFill>
                <a:srgbClr val="0000FF"/>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kumimoji="1" lang="en-US" altLang="ja-JP" dirty="0">
                <a:solidFill>
                  <a:srgbClr val="FF0000"/>
                </a:solidFill>
                <a:latin typeface="Times New Roman" panose="02020603050405020304" pitchFamily="18" charset="0"/>
                <a:cs typeface="Times New Roman" panose="02020603050405020304" pitchFamily="18" charset="0"/>
              </a:rPr>
              <a:t>Each talk </a:t>
            </a:r>
            <a:r>
              <a:rPr lang="en-US" altLang="ja-JP" dirty="0">
                <a:solidFill>
                  <a:srgbClr val="FF0000"/>
                </a:solidFill>
                <a:latin typeface="Times New Roman" panose="02020603050405020304" pitchFamily="18" charset="0"/>
                <a:cs typeface="Times New Roman" panose="02020603050405020304" pitchFamily="18" charset="0"/>
              </a:rPr>
              <a:t>has</a:t>
            </a:r>
            <a:r>
              <a:rPr kumimoji="1" lang="en-US" altLang="ja-JP" dirty="0">
                <a:solidFill>
                  <a:srgbClr val="FF0000"/>
                </a:solidFill>
                <a:latin typeface="Times New Roman" panose="02020603050405020304" pitchFamily="18" charset="0"/>
                <a:cs typeface="Times New Roman" panose="02020603050405020304" pitchFamily="18" charset="0"/>
              </a:rPr>
              <a:t> 30 min incl. questions</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Discussion items</a:t>
            </a:r>
            <a:r>
              <a:rPr kumimoji="1" lang="en-US" altLang="ja-JP" dirty="0">
                <a:latin typeface="Times New Roman" panose="02020603050405020304" pitchFamily="18" charset="0"/>
                <a:cs typeface="Times New Roman" panose="02020603050405020304" pitchFamily="18" charset="0"/>
              </a:rPr>
              <a:t>: </a:t>
            </a:r>
          </a:p>
          <a:p>
            <a:pPr marL="742950" lvl="1" indent="-285750">
              <a:buFont typeface="Arial" panose="020B0604020202020204" pitchFamily="34" charset="0"/>
              <a:buChar char="•"/>
            </a:pPr>
            <a:r>
              <a:rPr lang="en-US" altLang="ja-JP" sz="1600" dirty="0">
                <a:latin typeface="Times New Roman" panose="02020603050405020304" pitchFamily="18" charset="0"/>
                <a:cs typeface="Times New Roman" panose="02020603050405020304" pitchFamily="18" charset="0"/>
              </a:rPr>
              <a:t>Who presents at the international review? → </a:t>
            </a:r>
            <a:r>
              <a:rPr lang="en-US" altLang="ja-JP" sz="1600" b="1" dirty="0">
                <a:solidFill>
                  <a:srgbClr val="FF0000"/>
                </a:solidFill>
                <a:latin typeface="Times New Roman" panose="02020603050405020304" pitchFamily="18" charset="0"/>
                <a:cs typeface="Times New Roman" panose="02020603050405020304" pitchFamily="18" charset="0"/>
              </a:rPr>
              <a:t>Peter McIntosh</a:t>
            </a:r>
          </a:p>
          <a:p>
            <a:pPr marL="742950" lvl="1" indent="-285750">
              <a:buFont typeface="Arial" panose="020B0604020202020204" pitchFamily="34" charset="0"/>
              <a:buChar char="•"/>
            </a:pPr>
            <a:r>
              <a:rPr lang="en-US" altLang="ja-JP" sz="1600" dirty="0">
                <a:latin typeface="Times New Roman" panose="02020603050405020304" pitchFamily="18" charset="0"/>
                <a:cs typeface="Times New Roman" panose="02020603050405020304" pitchFamily="18" charset="0"/>
              </a:rPr>
              <a:t>Who or which lab. organizes the activity of crab cavity after this workshop?</a:t>
            </a:r>
          </a:p>
          <a:p>
            <a:pPr marL="742950" lvl="1" indent="-285750">
              <a:buFont typeface="Arial" panose="020B0604020202020204" pitchFamily="34" charset="0"/>
              <a:buChar char="•"/>
            </a:pPr>
            <a:r>
              <a:rPr lang="en-US" altLang="ja-JP" sz="1600" dirty="0">
                <a:latin typeface="Times New Roman" panose="02020603050405020304" pitchFamily="18" charset="0"/>
                <a:cs typeface="Times New Roman" panose="02020603050405020304" pitchFamily="18" charset="0"/>
              </a:rPr>
              <a:t>Each design is fitted to the installation area?</a:t>
            </a:r>
          </a:p>
          <a:p>
            <a:pPr marL="742950" lvl="1" indent="-285750">
              <a:buFont typeface="Arial" panose="020B0604020202020204" pitchFamily="34" charset="0"/>
              <a:buChar char="•"/>
            </a:pPr>
            <a:r>
              <a:rPr kumimoji="1" lang="en-US" altLang="ja-JP" sz="1600" dirty="0">
                <a:latin typeface="Times New Roman" panose="02020603050405020304" pitchFamily="18" charset="0"/>
                <a:cs typeface="Times New Roman" panose="02020603050405020304" pitchFamily="18" charset="0"/>
              </a:rPr>
              <a:t>RF property is valid?</a:t>
            </a:r>
          </a:p>
          <a:p>
            <a:pPr marL="742950" lvl="1" indent="-285750">
              <a:buFont typeface="Arial" panose="020B0604020202020204" pitchFamily="34" charset="0"/>
              <a:buChar char="•"/>
            </a:pPr>
            <a:r>
              <a:rPr lang="en-US" altLang="ja-JP" sz="1600" dirty="0">
                <a:latin typeface="Times New Roman" panose="02020603050405020304" pitchFamily="18" charset="0"/>
                <a:cs typeface="Times New Roman" panose="02020603050405020304" pitchFamily="18" charset="0"/>
              </a:rPr>
              <a:t>Timing issues and present achievement to be checked (everyone can gather these information)</a:t>
            </a:r>
            <a:endParaRPr kumimoji="1" lang="en-US" altLang="ja-JP" sz="1600" dirty="0">
              <a:latin typeface="Times New Roman" panose="02020603050405020304" pitchFamily="18" charset="0"/>
              <a:cs typeface="Times New Roman" panose="02020603050405020304" pitchFamily="18" charset="0"/>
            </a:endParaRPr>
          </a:p>
        </p:txBody>
      </p:sp>
      <p:sp>
        <p:nvSpPr>
          <p:cNvPr id="8" name="吹き出し: 角を丸めた四角形 7">
            <a:extLst>
              <a:ext uri="{FF2B5EF4-FFF2-40B4-BE49-F238E27FC236}">
                <a16:creationId xmlns:a16="http://schemas.microsoft.com/office/drawing/2014/main" id="{8406788F-736B-4AE0-BC8A-18CDB435A27A}"/>
              </a:ext>
            </a:extLst>
          </p:cNvPr>
          <p:cNvSpPr/>
          <p:nvPr/>
        </p:nvSpPr>
        <p:spPr>
          <a:xfrm>
            <a:off x="8199510" y="4110302"/>
            <a:ext cx="3865820" cy="427511"/>
          </a:xfrm>
          <a:prstGeom prst="wedgeRoundRectCallout">
            <a:avLst>
              <a:gd name="adj1" fmla="val -73371"/>
              <a:gd name="adj2" fmla="val 55770"/>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Times New Roman" panose="02020603050405020304" pitchFamily="18" charset="0"/>
                <a:cs typeface="Times New Roman" panose="02020603050405020304" pitchFamily="18" charset="0"/>
              </a:rPr>
              <a:t>Proposal from BNL will be put additionally</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7063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CCAA8984-4861-4AA5-9D1B-343F181F1A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2084" y="2514450"/>
            <a:ext cx="3071496" cy="4343548"/>
          </a:xfrm>
          <a:prstGeom prst="rect">
            <a:avLst/>
          </a:prstGeom>
        </p:spPr>
      </p:pic>
      <p:pic>
        <p:nvPicPr>
          <p:cNvPr id="9" name="図 8">
            <a:extLst>
              <a:ext uri="{FF2B5EF4-FFF2-40B4-BE49-F238E27FC236}">
                <a16:creationId xmlns:a16="http://schemas.microsoft.com/office/drawing/2014/main" id="{689712F7-AA7E-47E4-9FEB-552222106D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8663" y="2514452"/>
            <a:ext cx="3071496" cy="4343548"/>
          </a:xfrm>
          <a:prstGeom prst="rect">
            <a:avLst/>
          </a:prstGeom>
        </p:spPr>
      </p:pic>
      <p:pic>
        <p:nvPicPr>
          <p:cNvPr id="7" name="図 6">
            <a:extLst>
              <a:ext uri="{FF2B5EF4-FFF2-40B4-BE49-F238E27FC236}">
                <a16:creationId xmlns:a16="http://schemas.microsoft.com/office/drawing/2014/main" id="{2B2CFF7D-4AC0-49E2-A5A0-E4C0259C2A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8420" y="2514452"/>
            <a:ext cx="3071496" cy="4343548"/>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100641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Progress of technical preparation document</a:t>
            </a:r>
            <a:endParaRPr lang="ja-JP" altLang="en-US" sz="44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1129673" y="955704"/>
            <a:ext cx="9929476" cy="1692771"/>
          </a:xfrm>
          <a:prstGeom prst="rect">
            <a:avLst/>
          </a:prstGeom>
          <a:noFill/>
        </p:spPr>
        <p:txBody>
          <a:bodyPr wrap="square" rtlCol="0">
            <a:spAutoFit/>
          </a:bodyPr>
          <a:lstStyle/>
          <a:p>
            <a:pPr marL="342900" indent="-34290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Ver.4 was released</a:t>
            </a:r>
          </a:p>
          <a:p>
            <a:pPr marL="800100" lvl="1" indent="-342900">
              <a:buFont typeface="Arial" panose="020B0604020202020204" pitchFamily="34" charset="0"/>
              <a:buChar char="•"/>
            </a:pPr>
            <a:r>
              <a:rPr lang="en-US" altLang="ja-JP" sz="2000" dirty="0">
                <a:latin typeface="Times New Roman" panose="02020603050405020304" pitchFamily="18" charset="0"/>
                <a:cs typeface="Times New Roman" panose="02020603050405020304" pitchFamily="18" charset="0"/>
              </a:rPr>
              <a:t>Included “Executive summary”, “Technical preparation document”, “Appendix”</a:t>
            </a:r>
          </a:p>
          <a:p>
            <a:pPr marL="800100" lvl="1" indent="-342900">
              <a:buFont typeface="Arial" panose="020B0604020202020204" pitchFamily="34" charset="0"/>
              <a:buChar char="•"/>
            </a:pPr>
            <a:r>
              <a:rPr lang="en-US" altLang="ja-JP" sz="2000" dirty="0">
                <a:latin typeface="Times New Roman" panose="02020603050405020304" pitchFamily="18" charset="0"/>
                <a:cs typeface="Times New Roman" panose="02020603050405020304" pitchFamily="18" charset="0"/>
              </a:rPr>
              <a:t>“Appendix” is confidential, and the others are opened</a:t>
            </a:r>
          </a:p>
          <a:p>
            <a:pPr marL="800100" lvl="1" indent="-342900">
              <a:buFont typeface="Arial" panose="020B0604020202020204" pitchFamily="34" charset="0"/>
              <a:buChar char="•"/>
            </a:pPr>
            <a:r>
              <a:rPr kumimoji="1" lang="en-US" altLang="ja-JP" sz="2000" b="1" dirty="0">
                <a:solidFill>
                  <a:srgbClr val="FF0000"/>
                </a:solidFill>
                <a:latin typeface="Times New Roman" panose="02020603050405020304" pitchFamily="18" charset="0"/>
                <a:cs typeface="Times New Roman" panose="02020603050405020304" pitchFamily="18" charset="0"/>
              </a:rPr>
              <a:t>Please check “Author list” and “Participating laboratories”</a:t>
            </a:r>
          </a:p>
          <a:p>
            <a:pPr marL="800100" lvl="1" indent="-342900">
              <a:buFont typeface="Arial" panose="020B0604020202020204" pitchFamily="34" charset="0"/>
              <a:buChar char="•"/>
            </a:pPr>
            <a:r>
              <a:rPr lang="en-US" altLang="ja-JP" sz="2000" dirty="0">
                <a:latin typeface="Times New Roman" panose="02020603050405020304" pitchFamily="18" charset="0"/>
                <a:cs typeface="Times New Roman" panose="02020603050405020304" pitchFamily="18" charset="0"/>
              </a:rPr>
              <a:t>“Author list” includes not only WG2 members, but additional experts in each subgroup</a:t>
            </a:r>
            <a:endParaRPr kumimoji="1" lang="en-US" altLang="ja-JP"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951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09/Feb/2021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10th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5F34F4E5-A655-4FBE-A719-FF52F17E9693}"/>
              </a:ext>
            </a:extLst>
          </p:cNvPr>
          <p:cNvGraphicFramePr>
            <a:graphicFrameLocks noGrp="1"/>
          </p:cNvGraphicFramePr>
          <p:nvPr>
            <p:extLst>
              <p:ext uri="{D42A27DB-BD31-4B8C-83A1-F6EECF244321}">
                <p14:modId xmlns:p14="http://schemas.microsoft.com/office/powerpoint/2010/main" val="46644722"/>
              </p:ext>
            </p:extLst>
          </p:nvPr>
        </p:nvGraphicFramePr>
        <p:xfrm>
          <a:off x="2" y="670014"/>
          <a:ext cx="12191998" cy="5212080"/>
        </p:xfrm>
        <a:graphic>
          <a:graphicData uri="http://schemas.openxmlformats.org/drawingml/2006/table">
            <a:tbl>
              <a:tblPr firstRow="1" bandRow="1">
                <a:tableStyleId>{5940675A-B579-460E-94D1-54222C63F5DA}</a:tableStyleId>
              </a:tblPr>
              <a:tblGrid>
                <a:gridCol w="1071307">
                  <a:extLst>
                    <a:ext uri="{9D8B030D-6E8A-4147-A177-3AD203B41FA5}">
                      <a16:colId xmlns:a16="http://schemas.microsoft.com/office/drawing/2014/main" val="2874742148"/>
                    </a:ext>
                  </a:extLst>
                </a:gridCol>
                <a:gridCol w="1612374">
                  <a:extLst>
                    <a:ext uri="{9D8B030D-6E8A-4147-A177-3AD203B41FA5}">
                      <a16:colId xmlns:a16="http://schemas.microsoft.com/office/drawing/2014/main" val="3544904016"/>
                    </a:ext>
                  </a:extLst>
                </a:gridCol>
                <a:gridCol w="9508317">
                  <a:extLst>
                    <a:ext uri="{9D8B030D-6E8A-4147-A177-3AD203B41FA5}">
                      <a16:colId xmlns:a16="http://schemas.microsoft.com/office/drawing/2014/main" val="1262205968"/>
                    </a:ext>
                  </a:extLst>
                </a:gridCol>
              </a:tblGrid>
              <a:tr h="251700">
                <a:tc>
                  <a:txBody>
                    <a:bodyPr/>
                    <a:lstStyle/>
                    <a:p>
                      <a:pPr algn="ctr"/>
                      <a:r>
                        <a:rPr kumimoji="1" lang="en-US" altLang="ja-JP" sz="1600" b="1" dirty="0">
                          <a:latin typeface="Times New Roman" panose="02020603050405020304" pitchFamily="18" charset="0"/>
                          <a:cs typeface="Times New Roman" panose="02020603050405020304" pitchFamily="18" charset="0"/>
                        </a:rPr>
                        <a:t>Meeting #</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600" b="1" dirty="0">
                          <a:latin typeface="Times New Roman" panose="02020603050405020304" pitchFamily="18" charset="0"/>
                          <a:cs typeface="Times New Roman" panose="02020603050405020304" pitchFamily="18" charset="0"/>
                        </a:rPr>
                        <a:t>Date</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r>
                        <a:rPr kumimoji="1" lang="en-US" altLang="ja-JP" sz="1600" b="1" dirty="0">
                          <a:latin typeface="Times New Roman" panose="02020603050405020304" pitchFamily="18" charset="0"/>
                          <a:cs typeface="Times New Roman" panose="02020603050405020304" pitchFamily="18" charset="0"/>
                        </a:rPr>
                        <a:t>Contents</a:t>
                      </a:r>
                      <a:endParaRPr kumimoji="1" lang="ja-JP" altLang="en-US"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12549950"/>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8/Jan</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Submission of budget request to EB</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89174189"/>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8</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12/Jan</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International review, Explanation on cost estimation, Discussions</a:t>
                      </a:r>
                      <a:r>
                        <a:rPr kumimoji="1" lang="en-US" altLang="ja-JP" sz="1400" baseline="0" dirty="0">
                          <a:latin typeface="Times New Roman" panose="02020603050405020304" pitchFamily="18" charset="0"/>
                          <a:cs typeface="Times New Roman" panose="02020603050405020304" pitchFamily="18" charset="0"/>
                        </a:rPr>
                        <a:t> on c</a:t>
                      </a:r>
                      <a:r>
                        <a:rPr kumimoji="1" lang="en-US" altLang="ja-JP" sz="1400" dirty="0">
                          <a:latin typeface="Times New Roman" panose="02020603050405020304" pitchFamily="18" charset="0"/>
                          <a:cs typeface="Times New Roman" panose="02020603050405020304" pitchFamily="18" charset="0"/>
                        </a:rPr>
                        <a:t>rab cavity workshop plan</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970315989"/>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19~21/Jan</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TTC meeting 2021 on virtual</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68669069"/>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9</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26/Jan</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Discussions</a:t>
                      </a:r>
                      <a:r>
                        <a:rPr kumimoji="1" lang="en-US" altLang="ja-JP" sz="1400" baseline="0" dirty="0">
                          <a:latin typeface="Times New Roman" panose="02020603050405020304" pitchFamily="18" charset="0"/>
                          <a:cs typeface="Times New Roman" panose="02020603050405020304" pitchFamily="18" charset="0"/>
                        </a:rPr>
                        <a:t> on c</a:t>
                      </a:r>
                      <a:r>
                        <a:rPr kumimoji="1" lang="en-US" altLang="ja-JP" sz="1400" dirty="0">
                          <a:latin typeface="Times New Roman" panose="02020603050405020304" pitchFamily="18" charset="0"/>
                          <a:cs typeface="Times New Roman" panose="02020603050405020304" pitchFamily="18" charset="0"/>
                        </a:rPr>
                        <a:t>rab cavity workshop plan, technical preparation document, international review, HPG safety act in Japan</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41294765"/>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10</a:t>
                      </a:r>
                      <a:endParaRPr kumimoji="1" lang="ja-JP" altLang="en-US" sz="1400" dirty="0">
                        <a:latin typeface="Times New Roman" panose="02020603050405020304" pitchFamily="18" charset="0"/>
                        <a:cs typeface="Times New Roman" panose="02020603050405020304" pitchFamily="18" charset="0"/>
                      </a:endParaRPr>
                    </a:p>
                  </a:txBody>
                  <a:tcPr>
                    <a:solidFill>
                      <a:srgbClr val="FFFF00"/>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9/Feb</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Announcement on LCWS2021, Presenters are fixed at international review, Author list in technical preparation document, HPGC</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12698791"/>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FF0000"/>
                          </a:solidFill>
                          <a:latin typeface="Times New Roman" panose="02020603050405020304" pitchFamily="18" charset="0"/>
                          <a:cs typeface="Times New Roman" panose="02020603050405020304" pitchFamily="18" charset="0"/>
                        </a:rPr>
                        <a:t>18/Feb</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Crab cavity workshop</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36474131"/>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11</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23/Feb</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26475589"/>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Feb or 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International review on SRF, BDS, Sources, Discussions</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96069102"/>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12</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9/Mar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87567692"/>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15~18/Mar</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9th International Workshop on "Thin films applied to Superconducting RF: Pushing the limits of RF Superconductivity"</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44949314"/>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15~18/Mar</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LCWS 2021 on virtual hosted by CERN</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33100668"/>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13</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23/Mar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201943168"/>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Preparation for MOU between/among laboratories</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15791430"/>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err="1">
                          <a:latin typeface="Times New Roman" panose="02020603050405020304" pitchFamily="18" charset="0"/>
                          <a:cs typeface="Times New Roman" panose="02020603050405020304" pitchFamily="18" charset="0"/>
                        </a:rPr>
                        <a:t>Jun~Jul</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Submission of budget request to MEXT, in case of Japan</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76544966"/>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28/Jun~2/Jul</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SRF 2021 on virtual</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064151383"/>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26~29/Oct</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International conference related to ILC on virtual hosted by Japan (True name is not fixed yet!)</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824420783"/>
                  </a:ext>
                </a:extLst>
              </a:tr>
            </a:tbl>
          </a:graphicData>
        </a:graphic>
      </p:graphicFrame>
      <p:sp>
        <p:nvSpPr>
          <p:cNvPr id="10" name="テキスト ボックス 9">
            <a:extLst>
              <a:ext uri="{FF2B5EF4-FFF2-40B4-BE49-F238E27FC236}">
                <a16:creationId xmlns:a16="http://schemas.microsoft.com/office/drawing/2014/main" id="{443E903F-4F10-4164-97E1-904CF40718FC}"/>
              </a:ext>
            </a:extLst>
          </p:cNvPr>
          <p:cNvSpPr txBox="1"/>
          <p:nvPr/>
        </p:nvSpPr>
        <p:spPr>
          <a:xfrm>
            <a:off x="1" y="0"/>
            <a:ext cx="12191999" cy="584775"/>
          </a:xfrm>
          <a:prstGeom prst="rect">
            <a:avLst/>
          </a:prstGeom>
          <a:noFill/>
        </p:spPr>
        <p:txBody>
          <a:bodyPr wrap="square" rtlCol="0" anchor="t">
            <a:spAutoFit/>
          </a:bodyPr>
          <a:lstStyle/>
          <a:p>
            <a:pPr algn="ctr"/>
            <a:r>
              <a:rPr lang="en-US" altLang="ja-JP" sz="3200" dirty="0">
                <a:latin typeface="Times New Roman" panose="02020603050405020304" pitchFamily="18" charset="0"/>
                <a:cs typeface="Times New Roman" panose="02020603050405020304" pitchFamily="18" charset="0"/>
              </a:rPr>
              <a:t>Schedule of SRF (incl. crab) subgroup meeting in IDT/WG2</a:t>
            </a:r>
            <a:endParaRPr kumimoji="1" lang="ja-JP" alt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814478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50874</TotalTime>
  <Words>9533</Words>
  <Application>Microsoft Office PowerPoint</Application>
  <PresentationFormat>ワイド画面</PresentationFormat>
  <Paragraphs>1230</Paragraphs>
  <Slides>52</Slides>
  <Notes>1</Notes>
  <HiddenSlides>0</HiddenSlides>
  <MMClips>0</MMClips>
  <ScaleCrop>false</ScaleCrop>
  <HeadingPairs>
    <vt:vector size="8" baseType="variant">
      <vt:variant>
        <vt:lpstr>使用されているフォント</vt:lpstr>
      </vt:variant>
      <vt:variant>
        <vt:i4>10</vt:i4>
      </vt:variant>
      <vt:variant>
        <vt:lpstr>テーマ</vt:lpstr>
      </vt:variant>
      <vt:variant>
        <vt:i4>2</vt:i4>
      </vt:variant>
      <vt:variant>
        <vt:lpstr>埋め込まれた OLE サーバー</vt:lpstr>
      </vt:variant>
      <vt:variant>
        <vt:i4>1</vt:i4>
      </vt:variant>
      <vt:variant>
        <vt:lpstr>スライド タイトル</vt:lpstr>
      </vt:variant>
      <vt:variant>
        <vt:i4>52</vt:i4>
      </vt:variant>
    </vt:vector>
  </HeadingPairs>
  <TitlesOfParts>
    <vt:vector size="65" baseType="lpstr">
      <vt:lpstr>Arial Unicode MS</vt:lpstr>
      <vt:lpstr>游ゴシック</vt:lpstr>
      <vt:lpstr>游ゴシック Light</vt:lpstr>
      <vt:lpstr>Arial</vt:lpstr>
      <vt:lpstr>Calibri</vt:lpstr>
      <vt:lpstr>Calibri Light</vt:lpstr>
      <vt:lpstr>Century</vt:lpstr>
      <vt:lpstr>Times</vt:lpstr>
      <vt:lpstr>Times New Roman</vt:lpstr>
      <vt:lpstr>Wingdings</vt:lpstr>
      <vt:lpstr>Office テーマ</vt:lpstr>
      <vt:lpstr>Default Theme</vt:lpstr>
      <vt:lpstr>KGPlot</vt:lpstr>
      <vt:lpstr>10th meeting of SRF subgroup in IDT/WG2</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Plug-compatible Conditions in TDR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SRF group meeting of IDT/WG2</dc:title>
  <dc:creator>山本 康史</dc:creator>
  <cp:lastModifiedBy>山本 康史</cp:lastModifiedBy>
  <cp:revision>1474</cp:revision>
  <cp:lastPrinted>2020-11-23T15:37:09Z</cp:lastPrinted>
  <dcterms:created xsi:type="dcterms:W3CDTF">2020-09-27T07:10:37Z</dcterms:created>
  <dcterms:modified xsi:type="dcterms:W3CDTF">2021-02-10T08:35:47Z</dcterms:modified>
</cp:coreProperties>
</file>