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7" r:id="rId2"/>
    <p:sldId id="542" r:id="rId3"/>
    <p:sldId id="257" r:id="rId4"/>
    <p:sldId id="543" r:id="rId5"/>
    <p:sldId id="256" r:id="rId6"/>
    <p:sldId id="546" r:id="rId7"/>
    <p:sldId id="544" r:id="rId8"/>
    <p:sldId id="54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19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3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0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80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83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47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1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89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12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2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9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F0F3B-0D15-4766-A0DA-046C94B885FA}" type="datetimeFigureOut">
              <a:rPr lang="en-GB" smtClean="0"/>
              <a:t>12/02/2021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986FA-FB73-4D2A-9B7E-03824E3D1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68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13" y="1628485"/>
            <a:ext cx="7772400" cy="989185"/>
          </a:xfrm>
        </p:spPr>
        <p:txBody>
          <a:bodyPr>
            <a:normAutofit/>
          </a:bodyPr>
          <a:lstStyle/>
          <a:p>
            <a:pPr algn="l"/>
            <a:r>
              <a:rPr lang="en-GB" sz="4000" dirty="0">
                <a:latin typeface="Cambria" panose="02040503050406030204" pitchFamily="18" charset="0"/>
              </a:rPr>
              <a:t>ILC Crab Cavities, First Thoughts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1012" y="2812834"/>
            <a:ext cx="3817983" cy="70260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/>
              <a:t>R. Calaga, CERN</a:t>
            </a:r>
          </a:p>
          <a:p>
            <a:pPr algn="l"/>
            <a:r>
              <a:rPr lang="en-GB" dirty="0"/>
              <a:t>Feb 18, 2021</a:t>
            </a:r>
          </a:p>
        </p:txBody>
      </p:sp>
      <p:sp>
        <p:nvSpPr>
          <p:cNvPr id="5" name="AutoShape 2" descr="Image result for cern logo"/>
          <p:cNvSpPr>
            <a:spLocks noChangeAspect="1" noChangeArrowheads="1"/>
          </p:cNvSpPr>
          <p:nvPr/>
        </p:nvSpPr>
        <p:spPr bwMode="auto">
          <a:xfrm>
            <a:off x="155575" y="-7318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073" y="190361"/>
            <a:ext cx="858679" cy="85725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0" y="2685535"/>
            <a:ext cx="9144000" cy="8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 txBox="1">
            <a:spLocks/>
          </p:cNvSpPr>
          <p:nvPr/>
        </p:nvSpPr>
        <p:spPr>
          <a:xfrm>
            <a:off x="621012" y="6092702"/>
            <a:ext cx="7433022" cy="5749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Caution: Extremely preliminary thoughts put together for qualitative discussion</a:t>
            </a:r>
          </a:p>
          <a:p>
            <a:pPr algn="l"/>
            <a:r>
              <a:rPr lang="en-GB" sz="1400" dirty="0"/>
              <a:t>All numbers to be re-checked !!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71059FE-E849-42C2-94E8-4D29E0C6747C}"/>
              </a:ext>
            </a:extLst>
          </p:cNvPr>
          <p:cNvSpPr txBox="1">
            <a:spLocks/>
          </p:cNvSpPr>
          <p:nvPr/>
        </p:nvSpPr>
        <p:spPr>
          <a:xfrm>
            <a:off x="754017" y="4041934"/>
            <a:ext cx="3817983" cy="7026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Compact Cavities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RF Noise</a:t>
            </a:r>
          </a:p>
        </p:txBody>
      </p:sp>
    </p:spTree>
    <p:extLst>
      <p:ext uri="{BB962C8B-B14F-4D97-AF65-F5344CB8AC3E}">
        <p14:creationId xmlns:p14="http://schemas.microsoft.com/office/powerpoint/2010/main" val="391214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B9C8D702-9CCC-4853-94D8-912426D2F0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612004" y="3305106"/>
            <a:ext cx="2417594" cy="34163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FB5C3ED-3FF2-47F2-A22F-920F50D959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65" r="7980" b="4540"/>
          <a:stretch/>
        </p:blipFill>
        <p:spPr bwMode="auto">
          <a:xfrm>
            <a:off x="6277853" y="3141279"/>
            <a:ext cx="2417593" cy="323968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974146" y="1765108"/>
                <a:ext cx="3195707" cy="24011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67500" tIns="33750" rIns="67500" bIns="33750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1pPr>
                <a:lvl2pPr marL="742950" indent="-28575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2pPr>
                <a:lvl3pPr marL="11430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3pPr>
                <a:lvl4pPr marL="16002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4pPr>
                <a:lvl5pPr marL="20574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9pPr>
              </a:lstStyle>
              <a:p>
                <a:pPr algn="ctr">
                  <a:lnSpc>
                    <a:spcPct val="123000"/>
                  </a:lnSpc>
                </a:pPr>
                <a:r>
                  <a:rPr lang="en-GB" altLang="en-US" sz="2400" dirty="0">
                    <a:latin typeface="Cambria Math" panose="02040503050406030204" pitchFamily="18" charset="0"/>
                  </a:rPr>
                  <a:t>Requirements</a:t>
                </a:r>
              </a:p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altLang="en-US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i="1" dirty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altLang="en-US" sz="2400" dirty="0">
                    <a:latin typeface="LMSans10" pitchFamily="32" charset="0"/>
                  </a:rPr>
                  <a:t> </a:t>
                </a:r>
                <a:endParaRPr lang="en-GB" altLang="en-US" sz="240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V</m:t>
                    </m:r>
                    <m:r>
                      <m:rPr>
                        <m:sty m:val="p"/>
                      </m:rPr>
                      <a:rPr lang="en-US" altLang="en-US" sz="2400" baseline="-330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altLang="en-US" sz="2400" i="1" dirty="0">
                        <a:latin typeface="Cambria Math" panose="02040503050406030204" pitchFamily="18" charset="0"/>
                      </a:rPr>
                      <m:t> = 3.4 </m:t>
                    </m:r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altLang="en-US" sz="2400" dirty="0">
                    <a:latin typeface="LMSans10" pitchFamily="32" charset="0"/>
                  </a:rPr>
                  <a:t>/cavity*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LMSans10" pitchFamily="32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16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sz="1600" dirty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1600" dirty="0" err="1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sz="1600" dirty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 &lt;</m:t>
                    </m:r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1600" dirty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altLang="en-US" sz="16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en-US" sz="16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altLang="en-US" sz="1600" dirty="0" err="1">
                        <a:latin typeface="Cambria Math" panose="02040503050406030204" pitchFamily="18" charset="0"/>
                      </a:rPr>
                      <m:t>mT</m:t>
                    </m:r>
                  </m:oMath>
                </a14:m>
                <a:r>
                  <a:rPr lang="en-US" altLang="en-US" sz="1600" dirty="0">
                    <a:latin typeface="LMSans10" pitchFamily="32" charset="0"/>
                  </a:rPr>
                  <a:t>)</a:t>
                </a:r>
              </a:p>
              <a:p>
                <a:pPr algn="ctr">
                  <a:lnSpc>
                    <a:spcPct val="123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a:rPr lang="en-US" altLang="en-US" sz="16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aperture</m:t>
                      </m:r>
                      <m:r>
                        <a:rPr lang="en-US" altLang="en-US" sz="16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1600" i="1" dirty="0">
                          <a:latin typeface="Cambria Math" panose="02040503050406030204" pitchFamily="18" charset="0"/>
                        </a:rPr>
                        <m:t>= 84 </m:t>
                      </m:r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US" altLang="en-US" sz="1600" dirty="0">
                  <a:latin typeface="LMSans10" pitchFamily="32" charset="0"/>
                </a:endParaRP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Cambria Math" panose="02040503050406030204" pitchFamily="18" charset="0"/>
                  </a:rPr>
                  <a:t>Common FPC = 40 kW-CW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Cambria Math" panose="02040503050406030204" pitchFamily="18" charset="0"/>
                  </a:rPr>
                  <a:t>Operating Temp = 2 K</a:t>
                </a:r>
              </a:p>
            </p:txBody>
          </p:sp>
        </mc:Choice>
        <mc:Fallback>
          <p:sp>
            <p:nvSpPr>
              <p:cNvPr id="8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4146" y="1765108"/>
                <a:ext cx="3195707" cy="2401118"/>
              </a:xfrm>
              <a:prstGeom prst="rect">
                <a:avLst/>
              </a:prstGeom>
              <a:blipFill>
                <a:blip r:embed="rId4"/>
                <a:stretch>
                  <a:fillRect t="-1018" b="-1272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73360" y="856362"/>
            <a:ext cx="17159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Double Quarter Wave</a:t>
            </a:r>
          </a:p>
          <a:p>
            <a:r>
              <a:rPr lang="en-GB" sz="1350" dirty="0"/>
              <a:t>(up to to 6 MV)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49371" y="852936"/>
            <a:ext cx="106946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RF Dipole</a:t>
            </a:r>
          </a:p>
          <a:p>
            <a:r>
              <a:rPr lang="en-GB" sz="1350" dirty="0"/>
              <a:t>(up to 7 MV)</a:t>
            </a:r>
          </a:p>
        </p:txBody>
      </p:sp>
      <p:pic>
        <p:nvPicPr>
          <p:cNvPr id="12" name="Picture 11" descr="C:\Users\rcalaga\AppData\Local\Temp\CRAB CAVITY DQW 2018 - 01 light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r="14853"/>
          <a:stretch/>
        </p:blipFill>
        <p:spPr bwMode="auto">
          <a:xfrm>
            <a:off x="722086" y="1373583"/>
            <a:ext cx="2197431" cy="19065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C:\Users\rcalaga\AppData\Local\Temp\CRAB Cavity RFD - 77.jpg"/>
          <p:cNvPicPr/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 t="4576" r="2544" b="4552"/>
          <a:stretch/>
        </p:blipFill>
        <p:spPr bwMode="auto">
          <a:xfrm>
            <a:off x="5897461" y="1156443"/>
            <a:ext cx="2936146" cy="18468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V="1">
            <a:off x="2441934" y="4807384"/>
            <a:ext cx="324036" cy="108012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5EBC839-17F7-48D5-996E-2E6AC280E6B3}"/>
              </a:ext>
            </a:extLst>
          </p:cNvPr>
          <p:cNvGrpSpPr/>
          <p:nvPr/>
        </p:nvGrpSpPr>
        <p:grpSpPr>
          <a:xfrm>
            <a:off x="2489279" y="5515955"/>
            <a:ext cx="1289075" cy="908494"/>
            <a:chOff x="2003898" y="3937994"/>
            <a:chExt cx="1289075" cy="908494"/>
          </a:xfrm>
        </p:grpSpPr>
        <p:pic>
          <p:nvPicPr>
            <p:cNvPr id="20" name="Picture 19" descr="\\cern.ch\dfs\Departments\AB\Groups\RF\Sections\PM\Crab_Cavity\mecanique\Illustrations\DQW HOMS 001.bmp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0" t="5084" r="29763" b="11184"/>
            <a:stretch/>
          </p:blipFill>
          <p:spPr bwMode="auto">
            <a:xfrm>
              <a:off x="2003898" y="3937995"/>
              <a:ext cx="597284" cy="90849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 descr="\\cern.ch\dfs\Departments\AB\Groups\RF\Sections\PM\Crab_Cavity\mecanique\Illustrations\DQW PICKUP 001.bmp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91" t="6280" r="39050" b="7296"/>
            <a:stretch/>
          </p:blipFill>
          <p:spPr bwMode="auto">
            <a:xfrm>
              <a:off x="2613702" y="3937995"/>
              <a:ext cx="366211" cy="90849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12" t="22092" r="44488" b="15114"/>
            <a:stretch/>
          </p:blipFill>
          <p:spPr>
            <a:xfrm flipH="1">
              <a:off x="2988561" y="3937994"/>
              <a:ext cx="304412" cy="90849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4BEB01-4CB7-44D6-BCCF-939BA521D46D}"/>
              </a:ext>
            </a:extLst>
          </p:cNvPr>
          <p:cNvGrpSpPr/>
          <p:nvPr/>
        </p:nvGrpSpPr>
        <p:grpSpPr>
          <a:xfrm>
            <a:off x="5923546" y="5649770"/>
            <a:ext cx="1230489" cy="982276"/>
            <a:chOff x="6071152" y="4660548"/>
            <a:chExt cx="1230489" cy="982276"/>
          </a:xfrm>
        </p:grpSpPr>
        <p:pic>
          <p:nvPicPr>
            <p:cNvPr id="22" name="Picture 21" descr="\\cern.ch\dfs\Departments\AB\Groups\RF\Sections\PM\Crab_Cavity\mecanique\Illustrations\RFD HOMS H 003.bmp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52" t="15551" r="41751" b="9662"/>
            <a:stretch/>
          </p:blipFill>
          <p:spPr bwMode="auto">
            <a:xfrm>
              <a:off x="6071152" y="4708847"/>
              <a:ext cx="375860" cy="93397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 descr="\\cern.ch\dfs\Departments\AB\Groups\RF\Sections\PM\Crab_Cavity\mecanique\Illustrations\RFD HOMS V 002.bmp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7775" r="38712" b="15969"/>
            <a:stretch/>
          </p:blipFill>
          <p:spPr bwMode="auto">
            <a:xfrm>
              <a:off x="6424916" y="4671138"/>
              <a:ext cx="449985" cy="94387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13" t="17905" r="39762" b="16509"/>
            <a:stretch/>
          </p:blipFill>
          <p:spPr>
            <a:xfrm>
              <a:off x="6874901" y="4660548"/>
              <a:ext cx="426740" cy="911672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4EB6F58-06E8-46CC-9B0A-ED15FC16B33B}"/>
              </a:ext>
            </a:extLst>
          </p:cNvPr>
          <p:cNvSpPr txBox="1"/>
          <p:nvPr/>
        </p:nvSpPr>
        <p:spPr>
          <a:xfrm>
            <a:off x="361336" y="154858"/>
            <a:ext cx="276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HL-LHC Crab Cavities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0297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42CEBE-B5F0-4235-BC37-686556D16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55" y="1002363"/>
            <a:ext cx="8959645" cy="52316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D0D13-3D6D-44FA-979C-EE842A4C221C}"/>
              </a:ext>
            </a:extLst>
          </p:cNvPr>
          <p:cNvSpPr txBox="1"/>
          <p:nvPr/>
        </p:nvSpPr>
        <p:spPr>
          <a:xfrm>
            <a:off x="361336" y="154858"/>
            <a:ext cx="4903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HL-LHC Crab Cavity Cryomodule (RFD)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AD7BE2-1ED9-4447-A2B8-33AD787C5CB9}"/>
              </a:ext>
            </a:extLst>
          </p:cNvPr>
          <p:cNvSpPr txBox="1"/>
          <p:nvPr/>
        </p:nvSpPr>
        <p:spPr>
          <a:xfrm>
            <a:off x="6417579" y="565973"/>
            <a:ext cx="134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 ~ 3m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D89A6-E568-4D8A-8931-4EDBFF11C48E}"/>
              </a:ext>
            </a:extLst>
          </p:cNvPr>
          <p:cNvSpPr txBox="1"/>
          <p:nvPr/>
        </p:nvSpPr>
        <p:spPr>
          <a:xfrm>
            <a:off x="3986869" y="6301078"/>
            <a:ext cx="4601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HOM lines (green), alignment (magenta)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88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5BB6DF59-F936-41C0-9043-DB3F9B90C2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5182553"/>
                  </p:ext>
                </p:extLst>
              </p:nvPr>
            </p:nvGraphicFramePr>
            <p:xfrm>
              <a:off x="604008" y="1058896"/>
              <a:ext cx="7801762" cy="4992736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790182">
                      <a:extLst>
                        <a:ext uri="{9D8B030D-6E8A-4147-A177-3AD203B41FA5}">
                          <a16:colId xmlns:a16="http://schemas.microsoft.com/office/drawing/2014/main" val="3828710642"/>
                        </a:ext>
                      </a:extLst>
                    </a:gridCol>
                    <a:gridCol w="1540028">
                      <a:extLst>
                        <a:ext uri="{9D8B030D-6E8A-4147-A177-3AD203B41FA5}">
                          <a16:colId xmlns:a16="http://schemas.microsoft.com/office/drawing/2014/main" val="3556168357"/>
                        </a:ext>
                      </a:extLst>
                    </a:gridCol>
                    <a:gridCol w="1579114">
                      <a:extLst>
                        <a:ext uri="{9D8B030D-6E8A-4147-A177-3AD203B41FA5}">
                          <a16:colId xmlns:a16="http://schemas.microsoft.com/office/drawing/2014/main" val="3504043795"/>
                        </a:ext>
                      </a:extLst>
                    </a:gridCol>
                    <a:gridCol w="1384681">
                      <a:extLst>
                        <a:ext uri="{9D8B030D-6E8A-4147-A177-3AD203B41FA5}">
                          <a16:colId xmlns:a16="http://schemas.microsoft.com/office/drawing/2014/main" val="494563734"/>
                        </a:ext>
                      </a:extLst>
                    </a:gridCol>
                    <a:gridCol w="1507757">
                      <a:extLst>
                        <a:ext uri="{9D8B030D-6E8A-4147-A177-3AD203B41FA5}">
                          <a16:colId xmlns:a16="http://schemas.microsoft.com/office/drawing/2014/main" val="1283901825"/>
                        </a:ext>
                      </a:extLst>
                    </a:gridCol>
                  </a:tblGrid>
                  <a:tr h="530368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HL-LHC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hh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eRHIC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ILC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7031282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[GeV]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18, 275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125-1000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74160344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, DC [A]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0.05 (?)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82057301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oMath>
                          </a14:m>
                          <a:r>
                            <a:rPr lang="en-US" dirty="0"/>
                            <a:t>, 7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oMath>
                          </a14:m>
                          <a:r>
                            <a:rPr lang="en-US" dirty="0"/>
                            <a:t>, 2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oMath>
                          </a14:m>
                          <a:r>
                            <a:rPr lang="en-US" dirty="0"/>
                            <a:t>, 123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GB" dirty="0"/>
                            <a:t>, 1.7nm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0441800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X-Angle [rad]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590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3740232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PW Parameter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5.5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6.3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8667187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Crab Freq [MHZ]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400.79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400.79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1300, 3900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97171246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Voltage [MV]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22.3 (?)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2-?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4171256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Available Length [m]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?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30777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5BB6DF59-F936-41C0-9043-DB3F9B90C2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5182553"/>
                  </p:ext>
                </p:extLst>
              </p:nvPr>
            </p:nvGraphicFramePr>
            <p:xfrm>
              <a:off x="604008" y="1058896"/>
              <a:ext cx="7801762" cy="4992736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790182">
                      <a:extLst>
                        <a:ext uri="{9D8B030D-6E8A-4147-A177-3AD203B41FA5}">
                          <a16:colId xmlns:a16="http://schemas.microsoft.com/office/drawing/2014/main" val="3828710642"/>
                        </a:ext>
                      </a:extLst>
                    </a:gridCol>
                    <a:gridCol w="1540028">
                      <a:extLst>
                        <a:ext uri="{9D8B030D-6E8A-4147-A177-3AD203B41FA5}">
                          <a16:colId xmlns:a16="http://schemas.microsoft.com/office/drawing/2014/main" val="3556168357"/>
                        </a:ext>
                      </a:extLst>
                    </a:gridCol>
                    <a:gridCol w="1579114">
                      <a:extLst>
                        <a:ext uri="{9D8B030D-6E8A-4147-A177-3AD203B41FA5}">
                          <a16:colId xmlns:a16="http://schemas.microsoft.com/office/drawing/2014/main" val="3504043795"/>
                        </a:ext>
                      </a:extLst>
                    </a:gridCol>
                    <a:gridCol w="1384681">
                      <a:extLst>
                        <a:ext uri="{9D8B030D-6E8A-4147-A177-3AD203B41FA5}">
                          <a16:colId xmlns:a16="http://schemas.microsoft.com/office/drawing/2014/main" val="494563734"/>
                        </a:ext>
                      </a:extLst>
                    </a:gridCol>
                    <a:gridCol w="1507757">
                      <a:extLst>
                        <a:ext uri="{9D8B030D-6E8A-4147-A177-3AD203B41FA5}">
                          <a16:colId xmlns:a16="http://schemas.microsoft.com/office/drawing/2014/main" val="1283901825"/>
                        </a:ext>
                      </a:extLst>
                    </a:gridCol>
                  </a:tblGrid>
                  <a:tr h="530368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HL-LHC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hh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eRHIC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ILC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7031282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[GeV]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18, 275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125-1000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74160344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40" t="-201149" r="-336054" b="-6609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0.05 (?)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8205730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40" t="-249524" r="-336054" b="-44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7063" t="-249524" r="-292063" b="-44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11197" t="-249524" r="-184170" b="-44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3509" t="-249524" r="-109211" b="-44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18623" t="-249524" r="-810" b="-4476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0441800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X-Angle [rad]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590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3740232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PW Parameter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3.1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5.5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6.3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8667187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Crab Freq [MHZ]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400.79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400.79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1300, 3900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97171246"/>
                      </a:ext>
                    </a:extLst>
                  </a:tr>
                  <a:tr h="53036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Voltage [MV]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22.3 (?)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2-?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417125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Available Length [m]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?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83077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B6ACCD3-95EA-401E-B862-89B677939B00}"/>
              </a:ext>
            </a:extLst>
          </p:cNvPr>
          <p:cNvSpPr txBox="1"/>
          <p:nvPr/>
        </p:nvSpPr>
        <p:spPr>
          <a:xfrm>
            <a:off x="361336" y="154858"/>
            <a:ext cx="5771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Parameter Comparison (RECHECK Numbers!)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2004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0416D-CC43-4075-BC9A-7262B6CD2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07" y="1907510"/>
            <a:ext cx="7851398" cy="3384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C335BF-BC74-480F-89F4-74F0E945BBC8}"/>
              </a:ext>
            </a:extLst>
          </p:cNvPr>
          <p:cNvSpPr txBox="1"/>
          <p:nvPr/>
        </p:nvSpPr>
        <p:spPr>
          <a:xfrm>
            <a:off x="361336" y="154858"/>
            <a:ext cx="4903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DQW Crab Example for ILC at 1.3 GHz </a:t>
            </a:r>
            <a:endParaRPr lang="en-GB" sz="2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6E6129A-8BCC-4544-A35C-93B04C0183D5}"/>
              </a:ext>
            </a:extLst>
          </p:cNvPr>
          <p:cNvCxnSpPr/>
          <p:nvPr/>
        </p:nvCxnSpPr>
        <p:spPr>
          <a:xfrm>
            <a:off x="6408174" y="2138516"/>
            <a:ext cx="0" cy="2942303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8DC6381-5029-46B1-A6FC-3DAC1B575075}"/>
              </a:ext>
            </a:extLst>
          </p:cNvPr>
          <p:cNvSpPr txBox="1"/>
          <p:nvPr/>
        </p:nvSpPr>
        <p:spPr>
          <a:xfrm>
            <a:off x="6408418" y="2580967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67.4 mm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981208-020B-4DB4-8D58-D9801ACA6ED8}"/>
              </a:ext>
            </a:extLst>
          </p:cNvPr>
          <p:cNvSpPr txBox="1"/>
          <p:nvPr/>
        </p:nvSpPr>
        <p:spPr>
          <a:xfrm>
            <a:off x="7541672" y="341511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mm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1F815C-5240-4D54-ADAC-4B93D6CC7811}"/>
              </a:ext>
            </a:extLst>
          </p:cNvPr>
          <p:cNvCxnSpPr/>
          <p:nvPr/>
        </p:nvCxnSpPr>
        <p:spPr>
          <a:xfrm>
            <a:off x="7428439" y="3147296"/>
            <a:ext cx="0" cy="90000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3FC1474-65F4-4D5B-9280-C449A11A1865}"/>
              </a:ext>
            </a:extLst>
          </p:cNvPr>
          <p:cNvCxnSpPr/>
          <p:nvPr/>
        </p:nvCxnSpPr>
        <p:spPr>
          <a:xfrm>
            <a:off x="4513006" y="3147296"/>
            <a:ext cx="0" cy="90000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B847E5-1426-45AB-A4F5-6CC08DBF5367}"/>
              </a:ext>
            </a:extLst>
          </p:cNvPr>
          <p:cNvSpPr txBox="1"/>
          <p:nvPr/>
        </p:nvSpPr>
        <p:spPr>
          <a:xfrm>
            <a:off x="4456268" y="324433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mm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DE2B04-CD13-4544-9038-0C35BFD5FBB0}"/>
              </a:ext>
            </a:extLst>
          </p:cNvPr>
          <p:cNvCxnSpPr>
            <a:cxnSpLocks/>
          </p:cNvCxnSpPr>
          <p:nvPr/>
        </p:nvCxnSpPr>
        <p:spPr>
          <a:xfrm flipH="1">
            <a:off x="1420761" y="5410200"/>
            <a:ext cx="6329516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FA46884-5A4A-490F-BF71-A671A1CE67E9}"/>
              </a:ext>
            </a:extLst>
          </p:cNvPr>
          <p:cNvSpPr txBox="1"/>
          <p:nvPr/>
        </p:nvSpPr>
        <p:spPr>
          <a:xfrm>
            <a:off x="3948757" y="5419506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 mm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F6BBFE-62A4-4031-A087-1B70A1EDC0F8}"/>
                  </a:ext>
                </a:extLst>
              </p:cNvPr>
              <p:cNvSpPr txBox="1"/>
              <p:nvPr/>
            </p:nvSpPr>
            <p:spPr>
              <a:xfrm>
                <a:off x="705295" y="964718"/>
                <a:ext cx="1861985" cy="12431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MV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=66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=98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mT</m:t>
                      </m:r>
                    </m:oMath>
                  </m:oMathPara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=560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F6BBFE-62A4-4031-A087-1B70A1EDC0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295" y="964718"/>
                <a:ext cx="1861985" cy="1243161"/>
              </a:xfrm>
              <a:prstGeom prst="rect">
                <a:avLst/>
              </a:prstGeom>
              <a:blipFill>
                <a:blip r:embed="rId3"/>
                <a:stretch>
                  <a:fillRect b="-3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2C3A29D-330F-430F-AC79-7E577DA1BCCA}"/>
              </a:ext>
            </a:extLst>
          </p:cNvPr>
          <p:cNvSpPr txBox="1"/>
          <p:nvPr/>
        </p:nvSpPr>
        <p:spPr>
          <a:xfrm>
            <a:off x="1231490" y="6349181"/>
            <a:ext cx="621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CST file: https://cernbox.cern.ch/index.php/s/OEEIMPyR7fKN9kP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3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FA8C9B15-C919-4CF5-B2F2-CCDE82914C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629" y="1350628"/>
            <a:ext cx="2431921" cy="5696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27BE6616-E82F-4102-BDF4-E503D62208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063588"/>
                  </p:ext>
                </p:extLst>
              </p:nvPr>
            </p:nvGraphicFramePr>
            <p:xfrm>
              <a:off x="1524000" y="2413612"/>
              <a:ext cx="6096000" cy="41481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8374">
                      <a:extLst>
                        <a:ext uri="{9D8B030D-6E8A-4147-A177-3AD203B41FA5}">
                          <a16:colId xmlns:a16="http://schemas.microsoft.com/office/drawing/2014/main" val="4032057315"/>
                        </a:ext>
                      </a:extLst>
                    </a:gridCol>
                    <a:gridCol w="1476463">
                      <a:extLst>
                        <a:ext uri="{9D8B030D-6E8A-4147-A177-3AD203B41FA5}">
                          <a16:colId xmlns:a16="http://schemas.microsoft.com/office/drawing/2014/main" val="4008343848"/>
                        </a:ext>
                      </a:extLst>
                    </a:gridCol>
                    <a:gridCol w="1300293">
                      <a:extLst>
                        <a:ext uri="{9D8B030D-6E8A-4147-A177-3AD203B41FA5}">
                          <a16:colId xmlns:a16="http://schemas.microsoft.com/office/drawing/2014/main" val="1391325607"/>
                        </a:ext>
                      </a:extLst>
                    </a:gridCol>
                    <a:gridCol w="1470870">
                      <a:extLst>
                        <a:ext uri="{9D8B030D-6E8A-4147-A177-3AD203B41FA5}">
                          <a16:colId xmlns:a16="http://schemas.microsoft.com/office/drawing/2014/main" val="1288347868"/>
                        </a:ext>
                      </a:extLst>
                    </a:gridCol>
                  </a:tblGrid>
                  <a:tr h="592589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DQW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RFD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Elliptical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49874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Freq [GHz]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16787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Length [mm]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500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914208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Cell Radius [mm]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428797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Voltage [MV]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38724323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Ep, Bp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66, 98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11024926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561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235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4596205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27BE6616-E82F-4102-BDF4-E503D62208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063588"/>
                  </p:ext>
                </p:extLst>
              </p:nvPr>
            </p:nvGraphicFramePr>
            <p:xfrm>
              <a:off x="1524000" y="2413612"/>
              <a:ext cx="6096000" cy="41481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8374">
                      <a:extLst>
                        <a:ext uri="{9D8B030D-6E8A-4147-A177-3AD203B41FA5}">
                          <a16:colId xmlns:a16="http://schemas.microsoft.com/office/drawing/2014/main" val="4032057315"/>
                        </a:ext>
                      </a:extLst>
                    </a:gridCol>
                    <a:gridCol w="1476463">
                      <a:extLst>
                        <a:ext uri="{9D8B030D-6E8A-4147-A177-3AD203B41FA5}">
                          <a16:colId xmlns:a16="http://schemas.microsoft.com/office/drawing/2014/main" val="4008343848"/>
                        </a:ext>
                      </a:extLst>
                    </a:gridCol>
                    <a:gridCol w="1300293">
                      <a:extLst>
                        <a:ext uri="{9D8B030D-6E8A-4147-A177-3AD203B41FA5}">
                          <a16:colId xmlns:a16="http://schemas.microsoft.com/office/drawing/2014/main" val="1391325607"/>
                        </a:ext>
                      </a:extLst>
                    </a:gridCol>
                    <a:gridCol w="1470870">
                      <a:extLst>
                        <a:ext uri="{9D8B030D-6E8A-4147-A177-3AD203B41FA5}">
                          <a16:colId xmlns:a16="http://schemas.microsoft.com/office/drawing/2014/main" val="1288347868"/>
                        </a:ext>
                      </a:extLst>
                    </a:gridCol>
                  </a:tblGrid>
                  <a:tr h="592589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DQW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RFD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Elliptical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449874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Freq [GHz]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16787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Length [mm]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500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914208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Cell Radius [mm]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42879791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Voltage [MV]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38724323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Ep, Bp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66, 98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11024926"/>
                      </a:ext>
                    </a:extLst>
                  </a:tr>
                  <a:tr h="5925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60" t="-604124" r="-231683" b="-20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561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235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4596205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4B28BAD-A758-494E-98B6-80F636D6DB39}"/>
              </a:ext>
            </a:extLst>
          </p:cNvPr>
          <p:cNvSpPr txBox="1"/>
          <p:nvPr/>
        </p:nvSpPr>
        <p:spPr>
          <a:xfrm>
            <a:off x="361336" y="154858"/>
            <a:ext cx="5600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Preliminary Comparison (to be completed!)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06C7F6-13FA-408B-967D-F297B2CBE4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74" r="8434"/>
          <a:stretch/>
        </p:blipFill>
        <p:spPr>
          <a:xfrm>
            <a:off x="2758528" y="1350628"/>
            <a:ext cx="1683851" cy="878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8C2385-E715-49ED-80D8-3D178ADBE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291905"/>
            <a:ext cx="1501629" cy="8788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1E22CB-9A8F-4F7D-BE2A-C8A98CD9DEBB}"/>
              </a:ext>
            </a:extLst>
          </p:cNvPr>
          <p:cNvSpPr txBox="1"/>
          <p:nvPr/>
        </p:nvSpPr>
        <p:spPr>
          <a:xfrm>
            <a:off x="7323589" y="1044534"/>
            <a:ext cx="165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Too many cells?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398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F5F393E1-23A2-4E86-B7F6-8779DB366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87" y="2533475"/>
            <a:ext cx="7675657" cy="41286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B8490B-16B8-42BA-9B51-2B23BD9FD17F}"/>
              </a:ext>
            </a:extLst>
          </p:cNvPr>
          <p:cNvSpPr txBox="1"/>
          <p:nvPr/>
        </p:nvSpPr>
        <p:spPr>
          <a:xfrm>
            <a:off x="361336" y="154858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Noise</a:t>
            </a:r>
            <a:endParaRPr lang="en-GB" sz="2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1440EA1-84A5-4129-80B4-E83DFF35D2D3}"/>
              </a:ext>
            </a:extLst>
          </p:cNvPr>
          <p:cNvCxnSpPr>
            <a:cxnSpLocks/>
          </p:cNvCxnSpPr>
          <p:nvPr/>
        </p:nvCxnSpPr>
        <p:spPr>
          <a:xfrm flipV="1">
            <a:off x="5050173" y="4773336"/>
            <a:ext cx="0" cy="5956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46F333-850D-47AB-9582-67DCB90180F9}"/>
              </a:ext>
            </a:extLst>
          </p:cNvPr>
          <p:cNvCxnSpPr>
            <a:cxnSpLocks/>
          </p:cNvCxnSpPr>
          <p:nvPr/>
        </p:nvCxnSpPr>
        <p:spPr>
          <a:xfrm flipV="1">
            <a:off x="5672357" y="5294852"/>
            <a:ext cx="0" cy="5956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7116337-EC42-4AE7-B703-70813FB4691E}"/>
              </a:ext>
            </a:extLst>
          </p:cNvPr>
          <p:cNvSpPr txBox="1"/>
          <p:nvPr/>
        </p:nvSpPr>
        <p:spPr>
          <a:xfrm>
            <a:off x="4429387" y="5310231"/>
            <a:ext cx="116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FCC: 3 kHz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25AA78-C66A-4D4D-9C7F-9E3390450820}"/>
              </a:ext>
            </a:extLst>
          </p:cNvPr>
          <p:cNvSpPr txBox="1"/>
          <p:nvPr/>
        </p:nvSpPr>
        <p:spPr>
          <a:xfrm>
            <a:off x="5278074" y="5873692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LHC: 11 kHz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061383C-9853-42BA-A7C1-E9771AAECC9E}"/>
                  </a:ext>
                </a:extLst>
              </p:cNvPr>
              <p:cNvSpPr txBox="1"/>
              <p:nvPr/>
            </p:nvSpPr>
            <p:spPr>
              <a:xfrm>
                <a:off x="763398" y="702298"/>
                <a:ext cx="803971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The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and 1</a:t>
                </a:r>
                <a:r>
                  <a:rPr lang="en-GB" baseline="30000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st</a:t>
                </a:r>
                <a:r>
                  <a:rPr lang="en-GB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dirty="0" err="1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betatron</a:t>
                </a:r>
                <a:r>
                  <a:rPr lang="en-GB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sidebands in the kHz range for HL-LHC and FCC are important aspects for peak luminosity and emittance growth</a:t>
                </a:r>
              </a:p>
              <a:p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What frequency range of RF noise is most important for ILC stability in luminosity bunch-by-bunch (~ 3MHz) or bunch trains (~1kHz) ?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061383C-9853-42BA-A7C1-E9771AAEC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8" y="702298"/>
                <a:ext cx="8039711" cy="1477328"/>
              </a:xfrm>
              <a:prstGeom prst="rect">
                <a:avLst/>
              </a:prstGeom>
              <a:blipFill>
                <a:blip r:embed="rId3"/>
                <a:stretch>
                  <a:fillRect l="-607" t="-2058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9D59A90-A019-4A5E-9EC7-5523DDB68D34}"/>
              </a:ext>
            </a:extLst>
          </p:cNvPr>
          <p:cNvSpPr txBox="1"/>
          <p:nvPr/>
        </p:nvSpPr>
        <p:spPr>
          <a:xfrm>
            <a:off x="6506366" y="2265401"/>
            <a:ext cx="201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617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8397FF3C-8F99-4D18-8E86-52367E364CD8}"/>
              </a:ext>
            </a:extLst>
          </p:cNvPr>
          <p:cNvGrpSpPr/>
          <p:nvPr/>
        </p:nvGrpSpPr>
        <p:grpSpPr>
          <a:xfrm>
            <a:off x="2248948" y="3741490"/>
            <a:ext cx="4646103" cy="2845647"/>
            <a:chOff x="2216092" y="1233182"/>
            <a:chExt cx="4646103" cy="284564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7B6D81E-1688-484F-9927-9D666259CAB5}"/>
                </a:ext>
              </a:extLst>
            </p:cNvPr>
            <p:cNvSpPr txBox="1"/>
            <p:nvPr/>
          </p:nvSpPr>
          <p:spPr>
            <a:xfrm>
              <a:off x="5905850" y="1283516"/>
              <a:ext cx="956345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Cavity</a:t>
              </a:r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D45657-7818-461E-AAD5-6178352568D1}"/>
                </a:ext>
              </a:extLst>
            </p:cNvPr>
            <p:cNvSpPr txBox="1"/>
            <p:nvPr/>
          </p:nvSpPr>
          <p:spPr>
            <a:xfrm>
              <a:off x="2216092" y="1283516"/>
              <a:ext cx="956345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Cavity</a:t>
              </a:r>
              <a:endParaRPr lang="en-GB" dirty="0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518B5952-5FF8-4552-A3A8-B2812EF6EAAB}"/>
                </a:ext>
              </a:extLst>
            </p:cNvPr>
            <p:cNvSpPr/>
            <p:nvPr/>
          </p:nvSpPr>
          <p:spPr>
            <a:xfrm>
              <a:off x="2455178" y="2108673"/>
              <a:ext cx="478172" cy="47817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0BC747CD-71FB-447F-AF66-B74E9440DFDF}"/>
                </a:ext>
              </a:extLst>
            </p:cNvPr>
            <p:cNvSpPr/>
            <p:nvPr/>
          </p:nvSpPr>
          <p:spPr>
            <a:xfrm>
              <a:off x="6144936" y="2099018"/>
              <a:ext cx="478172" cy="47817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EEA0E1-79D4-4ACE-BFF8-9457BA99B7D6}"/>
                </a:ext>
              </a:extLst>
            </p:cNvPr>
            <p:cNvCxnSpPr>
              <a:stCxn id="8" idx="0"/>
              <a:endCxn id="7" idx="2"/>
            </p:cNvCxnSpPr>
            <p:nvPr/>
          </p:nvCxnSpPr>
          <p:spPr>
            <a:xfrm flipV="1">
              <a:off x="2694264" y="1652848"/>
              <a:ext cx="1" cy="4558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98F6D9A-5E12-42A0-B3F3-769621E8AAFB}"/>
                </a:ext>
              </a:extLst>
            </p:cNvPr>
            <p:cNvCxnSpPr>
              <a:stCxn id="9" idx="0"/>
              <a:endCxn id="6" idx="2"/>
            </p:cNvCxnSpPr>
            <p:nvPr/>
          </p:nvCxnSpPr>
          <p:spPr>
            <a:xfrm flipV="1">
              <a:off x="6384022" y="1652848"/>
              <a:ext cx="1" cy="44617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9E4C1B-DCE5-451E-9352-36088ED3CF12}"/>
                </a:ext>
              </a:extLst>
            </p:cNvPr>
            <p:cNvSpPr txBox="1"/>
            <p:nvPr/>
          </p:nvSpPr>
          <p:spPr>
            <a:xfrm>
              <a:off x="2216092" y="3583500"/>
              <a:ext cx="956345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LLRF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17C7BA-5E41-4149-AF76-EA57E534AD11}"/>
                </a:ext>
              </a:extLst>
            </p:cNvPr>
            <p:cNvSpPr txBox="1"/>
            <p:nvPr/>
          </p:nvSpPr>
          <p:spPr>
            <a:xfrm>
              <a:off x="5905849" y="3583500"/>
              <a:ext cx="956345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LLRF</a:t>
              </a:r>
              <a:endParaRPr lang="en-GB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5C598B-4EED-4355-A545-0DD167A2AA45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2694265" y="2577192"/>
              <a:ext cx="0" cy="100630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9CEE5D6-413F-4B5E-8AAD-BA86C45D4F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6818" y="2577190"/>
              <a:ext cx="0" cy="100630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81D86DA-30F1-4E4C-AB3A-5FC845F0A312}"/>
                </a:ext>
              </a:extLst>
            </p:cNvPr>
            <p:cNvSpPr txBox="1"/>
            <p:nvPr/>
          </p:nvSpPr>
          <p:spPr>
            <a:xfrm>
              <a:off x="4060970" y="3432498"/>
              <a:ext cx="956345" cy="646331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IP Control</a:t>
              </a:r>
              <a:endParaRPr lang="en-GB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494D8AD-4106-4E65-BBC3-ED1F672184E4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>
              <a:off x="3172437" y="3768166"/>
              <a:ext cx="8885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31AA921-2BF4-430B-8270-DF66AAC61553}"/>
                </a:ext>
              </a:extLst>
            </p:cNvPr>
            <p:cNvCxnSpPr/>
            <p:nvPr/>
          </p:nvCxnSpPr>
          <p:spPr>
            <a:xfrm>
              <a:off x="5017316" y="3768166"/>
              <a:ext cx="8885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96DCE88-9991-476A-B22C-A9D4930893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8668" y="1479368"/>
              <a:ext cx="389563" cy="1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A62A87B-8264-46F6-AEDA-C47D2F2D658A}"/>
                </a:ext>
              </a:extLst>
            </p:cNvPr>
            <p:cNvCxnSpPr>
              <a:cxnSpLocks/>
            </p:cNvCxnSpPr>
            <p:nvPr/>
          </p:nvCxnSpPr>
          <p:spPr>
            <a:xfrm>
              <a:off x="5486749" y="1479367"/>
              <a:ext cx="420498" cy="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id="{F47FD9A4-0DF9-4C7C-88F6-E5224648B17C}"/>
                </a:ext>
              </a:extLst>
            </p:cNvPr>
            <p:cNvSpPr/>
            <p:nvPr/>
          </p:nvSpPr>
          <p:spPr>
            <a:xfrm>
              <a:off x="4177717" y="1233182"/>
              <a:ext cx="528507" cy="486561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EC6A6B7-044F-4CF3-8A8F-B7865080A11F}"/>
              </a:ext>
            </a:extLst>
          </p:cNvPr>
          <p:cNvSpPr txBox="1"/>
          <p:nvPr/>
        </p:nvSpPr>
        <p:spPr>
          <a:xfrm>
            <a:off x="361336" y="154858"/>
            <a:ext cx="2158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Noise Contd.</a:t>
            </a:r>
            <a:endParaRPr lang="en-GB" sz="2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F4C4E8-1738-45E7-BDD9-FAC16E8FA66A}"/>
              </a:ext>
            </a:extLst>
          </p:cNvPr>
          <p:cNvSpPr txBox="1"/>
          <p:nvPr/>
        </p:nvSpPr>
        <p:spPr>
          <a:xfrm>
            <a:off x="763398" y="702298"/>
            <a:ext cx="80397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Fast control at the cavity level &amp; “slower” control across the IP perhaps needed for the ILC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SPS crab cavities &amp; AWAKE experiments ~3 km phase compensated fiber optic links were used to transmit the 400 MHz reference signals.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Phase stability of ~10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is feasible (integrated 10 Hz – 1 MHz), below this some additional tricks can be applied to go as low as 1ps. Some 100 fs level stability is being estimated for the white-rabbit technology (integrated between 10 Hz – 40 MHz)</a:t>
            </a: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8C01CCD-3B0E-4585-9A48-3DECC4549E7F}"/>
              </a:ext>
            </a:extLst>
          </p:cNvPr>
          <p:cNvCxnSpPr/>
          <p:nvPr/>
        </p:nvCxnSpPr>
        <p:spPr>
          <a:xfrm>
            <a:off x="2966206" y="5821960"/>
            <a:ext cx="3291981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8E15BE5-178A-41A8-A20E-69BFE81295F2}"/>
              </a:ext>
            </a:extLst>
          </p:cNvPr>
          <p:cNvSpPr txBox="1"/>
          <p:nvPr/>
        </p:nvSpPr>
        <p:spPr>
          <a:xfrm>
            <a:off x="3693890" y="5528884"/>
            <a:ext cx="200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300 m optical link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93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14026</TotalTime>
  <Words>496</Words>
  <Application>Microsoft Office PowerPoint</Application>
  <PresentationFormat>On-screen Show (4:3)</PresentationFormat>
  <Paragraphs>122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Cambria Math</vt:lpstr>
      <vt:lpstr>LMSans10</vt:lpstr>
      <vt:lpstr>Times New Roman</vt:lpstr>
      <vt:lpstr>Office Theme</vt:lpstr>
      <vt:lpstr>ILC Crab Cavities, First Thoughts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 Calaga</dc:creator>
  <cp:lastModifiedBy>Rama Calaga</cp:lastModifiedBy>
  <cp:revision>50</cp:revision>
  <dcterms:created xsi:type="dcterms:W3CDTF">2020-11-19T19:31:20Z</dcterms:created>
  <dcterms:modified xsi:type="dcterms:W3CDTF">2021-02-22T07:45:41Z</dcterms:modified>
</cp:coreProperties>
</file>