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sldIdLst>
    <p:sldId id="301" r:id="rId5"/>
    <p:sldId id="318" r:id="rId6"/>
    <p:sldId id="304" r:id="rId7"/>
    <p:sldId id="335" r:id="rId8"/>
    <p:sldId id="336" r:id="rId9"/>
    <p:sldId id="338" r:id="rId10"/>
    <p:sldId id="337" r:id="rId11"/>
    <p:sldId id="324" r:id="rId12"/>
    <p:sldId id="32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953" autoAdjust="0"/>
  </p:normalViewPr>
  <p:slideViewPr>
    <p:cSldViewPr snapToGrid="0">
      <p:cViewPr varScale="1">
        <p:scale>
          <a:sx n="63" d="100"/>
          <a:sy n="63" d="100"/>
        </p:scale>
        <p:origin x="76" y="1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36A62-4447-4887-B826-C35CF595C084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7F9BF7-EF3D-4D7F-AFD9-B86B02A36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094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11.5MV is set so that in case 1 cavity is not working properly, the rest 3 can provide 33.83MV.</a:t>
            </a:r>
          </a:p>
          <a:p>
            <a:r>
              <a:rPr lang="en-US" dirty="0" err="1"/>
              <a:t>Epk</a:t>
            </a:r>
            <a:r>
              <a:rPr lang="en-US" dirty="0"/>
              <a:t> &amp; </a:t>
            </a:r>
            <a:r>
              <a:rPr lang="en-US" dirty="0" err="1"/>
              <a:t>Bpk</a:t>
            </a:r>
            <a:r>
              <a:rPr lang="en-US" dirty="0"/>
              <a:t> the lower the better.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7F9BF7-EF3D-4D7F-AFD9-B86B02A3685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401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3.4MV, 72.8mT, 37.6MV/m, 87ohm G. R/</a:t>
            </a:r>
            <a:r>
              <a:rPr lang="en-US" dirty="0" err="1"/>
              <a:t>Q_t</a:t>
            </a:r>
            <a:r>
              <a:rPr lang="en-US" dirty="0"/>
              <a:t> 429.3ohm.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7F9BF7-EF3D-4D7F-AFD9-B86B02A3685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109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3.4MV, 72.8mT, 37.6MV/m, 87ohm G. R/</a:t>
            </a:r>
            <a:r>
              <a:rPr lang="en-US" dirty="0" err="1"/>
              <a:t>Q_t</a:t>
            </a:r>
            <a:r>
              <a:rPr lang="en-US" dirty="0"/>
              <a:t> 429.3ohm.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7F9BF7-EF3D-4D7F-AFD9-B86B02A3685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750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7F9BF7-EF3D-4D7F-AFD9-B86B02A3685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027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8247" y="2790092"/>
            <a:ext cx="6322645" cy="1774948"/>
          </a:xfrm>
        </p:spPr>
        <p:txBody>
          <a:bodyPr anchor="b">
            <a:normAutofit/>
          </a:bodyPr>
          <a:lstStyle>
            <a:lvl1pPr algn="r">
              <a:defRPr sz="4400" b="0" i="0">
                <a:solidFill>
                  <a:schemeClr val="bg1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8247" y="4642339"/>
            <a:ext cx="6322645" cy="580292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18212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508BD-82C6-468E-889B-60E1ACEDFD86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E8EC-4619-4F6C-9684-2AFFC7619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17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508BD-82C6-468E-889B-60E1ACEDFD86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E8EC-4619-4F6C-9684-2AFFC7619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320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0519D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>
            <a:lvl1pPr algn="just">
              <a:defRPr baseline="0">
                <a:latin typeface="Century Gothic" panose="020B0502020202020204" pitchFamily="34" charset="0"/>
                <a:ea typeface="Arial" charset="0"/>
                <a:cs typeface="Arial" charset="0"/>
              </a:defRPr>
            </a:lvl1pPr>
            <a:lvl2pPr algn="just">
              <a:defRPr baseline="0">
                <a:latin typeface="Century Gothic" panose="020B0502020202020204" pitchFamily="34" charset="0"/>
                <a:ea typeface="Arial" charset="0"/>
                <a:cs typeface="Arial" charset="0"/>
              </a:defRPr>
            </a:lvl2pPr>
            <a:lvl3pPr algn="just">
              <a:defRPr baseline="0">
                <a:latin typeface="Century Gothic" panose="020B0502020202020204" pitchFamily="34" charset="0"/>
                <a:ea typeface="Arial" charset="0"/>
                <a:cs typeface="Arial" charset="0"/>
              </a:defRPr>
            </a:lvl3pPr>
            <a:lvl4pPr algn="just">
              <a:defRPr baseline="0">
                <a:latin typeface="Century Gothic" panose="020B0502020202020204" pitchFamily="34" charset="0"/>
                <a:ea typeface="Arial" charset="0"/>
                <a:cs typeface="Arial" charset="0"/>
              </a:defRPr>
            </a:lvl4pPr>
            <a:lvl5pPr algn="just">
              <a:defRPr baseline="0">
                <a:latin typeface="Century Gothic" panose="020B0502020202020204" pitchFamily="34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508BD-82C6-468E-889B-60E1ACEDFD86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E8EC-4619-4F6C-9684-2AFFC7619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269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508BD-82C6-468E-889B-60E1ACEDFD86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E8EC-4619-4F6C-9684-2AFFC7619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640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baseline="0">
                <a:latin typeface="Century Gothic" panose="020B0502020202020204" pitchFamily="34" charset="0"/>
              </a:defRPr>
            </a:lvl1pPr>
            <a:lvl2pPr>
              <a:defRPr baseline="0">
                <a:latin typeface="Century Gothic" panose="020B0502020202020204" pitchFamily="34" charset="0"/>
              </a:defRPr>
            </a:lvl2pPr>
            <a:lvl3pPr>
              <a:defRPr baseline="0">
                <a:latin typeface="Century Gothic" panose="020B0502020202020204" pitchFamily="34" charset="0"/>
              </a:defRPr>
            </a:lvl3pPr>
            <a:lvl4pPr>
              <a:defRPr baseline="0">
                <a:latin typeface="Century Gothic" panose="020B0502020202020204" pitchFamily="34" charset="0"/>
              </a:defRPr>
            </a:lvl4pPr>
            <a:lvl5pPr>
              <a:defRPr baseline="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baseline="0">
                <a:latin typeface="Century Gothic" panose="020B0502020202020204" pitchFamily="34" charset="0"/>
              </a:defRPr>
            </a:lvl1pPr>
            <a:lvl2pPr>
              <a:defRPr baseline="0">
                <a:latin typeface="Century Gothic" panose="020B0502020202020204" pitchFamily="34" charset="0"/>
              </a:defRPr>
            </a:lvl2pPr>
            <a:lvl3pPr>
              <a:defRPr baseline="0">
                <a:latin typeface="Century Gothic" panose="020B0502020202020204" pitchFamily="34" charset="0"/>
              </a:defRPr>
            </a:lvl3pPr>
            <a:lvl4pPr>
              <a:defRPr baseline="0">
                <a:latin typeface="Century Gothic" panose="020B0502020202020204" pitchFamily="34" charset="0"/>
              </a:defRPr>
            </a:lvl4pPr>
            <a:lvl5pPr>
              <a:defRPr baseline="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508BD-82C6-468E-889B-60E1ACEDFD86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E8EC-4619-4F6C-9684-2AFFC7619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206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>
            <a:lvl1pPr>
              <a:defRPr baseline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508BD-82C6-468E-889B-60E1ACEDFD86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E8EC-4619-4F6C-9684-2AFFC7619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019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508BD-82C6-468E-889B-60E1ACEDFD86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E8EC-4619-4F6C-9684-2AFFC7619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663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508BD-82C6-468E-889B-60E1ACEDFD86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E8EC-4619-4F6C-9684-2AFFC7619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281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>
                <a:latin typeface="Century Gothic" panose="020B0502020202020204" pitchFamily="34" charset="0"/>
              </a:defRPr>
            </a:lvl1pPr>
            <a:lvl2pPr>
              <a:defRPr sz="2800">
                <a:latin typeface="Century Gothic" panose="020B0502020202020204" pitchFamily="34" charset="0"/>
              </a:defRPr>
            </a:lvl2pPr>
            <a:lvl3pPr>
              <a:defRPr sz="2400">
                <a:latin typeface="Century Gothic" panose="020B0502020202020204" pitchFamily="34" charset="0"/>
              </a:defRPr>
            </a:lvl3pPr>
            <a:lvl4pPr>
              <a:defRPr sz="2000">
                <a:latin typeface="Century Gothic" panose="020B0502020202020204" pitchFamily="34" charset="0"/>
              </a:defRPr>
            </a:lvl4pPr>
            <a:lvl5pPr>
              <a:defRPr sz="2000">
                <a:latin typeface="Century Gothic" panose="020B0502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Century Gothic" panose="020B0502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508BD-82C6-468E-889B-60E1ACEDFD86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E8EC-4619-4F6C-9684-2AFFC7619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820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>
                <a:latin typeface="Century Gothic" panose="020B0502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Century Gothic" panose="020B0502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508BD-82C6-468E-889B-60E1ACEDFD86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E8EC-4619-4F6C-9684-2AFFC7619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583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48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76B508BD-82C6-468E-889B-60E1ACEDFD86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616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994CE8EC-4619-4F6C-9684-2AFFC7619D4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41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0519D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ss.fnal.gov/archive/2006/conf/fermilab-conf-06-541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485C1-EF38-40C6-9423-229F59FD17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34560" y="2769772"/>
            <a:ext cx="7006493" cy="1774948"/>
          </a:xfrm>
        </p:spPr>
        <p:txBody>
          <a:bodyPr>
            <a:normAutofit/>
          </a:bodyPr>
          <a:lstStyle/>
          <a:p>
            <a:r>
              <a:rPr lang="en-US" dirty="0"/>
              <a:t>Crab Cavity Effort at BNL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1B0788-F65B-4799-8F58-9A9882B1E4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8247" y="4642338"/>
            <a:ext cx="6322645" cy="85422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Binping Xiao </a:t>
            </a:r>
          </a:p>
          <a:p>
            <a:r>
              <a:rPr lang="en-US" dirty="0"/>
              <a:t>Feb 18 2021</a:t>
            </a:r>
          </a:p>
        </p:txBody>
      </p:sp>
    </p:spTree>
    <p:extLst>
      <p:ext uri="{BB962C8B-B14F-4D97-AF65-F5344CB8AC3E}">
        <p14:creationId xmlns:p14="http://schemas.microsoft.com/office/powerpoint/2010/main" val="315540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95629A-8D44-4552-8933-0735C83C83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480" y="840104"/>
            <a:ext cx="10515600" cy="501205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LHC crab cavity design is a collaboration between BNL, </a:t>
            </a:r>
            <a:r>
              <a:rPr lang="en-US" dirty="0" err="1"/>
              <a:t>JLab</a:t>
            </a:r>
            <a:r>
              <a:rPr lang="en-US" dirty="0"/>
              <a:t>, CERN, UK and SLAC:</a:t>
            </a:r>
          </a:p>
          <a:p>
            <a:pPr marL="0" indent="0">
              <a:buNone/>
            </a:pPr>
            <a:r>
              <a:rPr lang="en-US" dirty="0" err="1"/>
              <a:t>Jlab</a:t>
            </a:r>
            <a:r>
              <a:rPr lang="en-US" dirty="0"/>
              <a:t>: Naeem </a:t>
            </a:r>
            <a:r>
              <a:rPr lang="en-US" dirty="0" err="1"/>
              <a:t>Huque</a:t>
            </a:r>
            <a:r>
              <a:rPr lang="en-US" dirty="0"/>
              <a:t>, Anne, McEwen, HyeKyoung Park, Tom Powers, Haipeng Wang</a:t>
            </a:r>
          </a:p>
          <a:p>
            <a:pPr marL="0" indent="0">
              <a:buNone/>
            </a:pPr>
            <a:r>
              <a:rPr lang="en-US" dirty="0"/>
              <a:t>BNL: </a:t>
            </a:r>
            <a:r>
              <a:rPr lang="en-US" dirty="0" err="1"/>
              <a:t>Ilan</a:t>
            </a:r>
            <a:r>
              <a:rPr lang="en-US" dirty="0"/>
              <a:t> Ben-</a:t>
            </a:r>
            <a:r>
              <a:rPr lang="en-US" dirty="0" err="1"/>
              <a:t>Zvi</a:t>
            </a:r>
            <a:r>
              <a:rPr lang="en-US" dirty="0"/>
              <a:t>, Silvia </a:t>
            </a:r>
            <a:r>
              <a:rPr lang="en-US" dirty="0" err="1"/>
              <a:t>Verdú</a:t>
            </a:r>
            <a:r>
              <a:rPr lang="en-US" dirty="0"/>
              <a:t>-Andrés, </a:t>
            </a:r>
            <a:r>
              <a:rPr lang="en-US" dirty="0" err="1"/>
              <a:t>Qiong</a:t>
            </a:r>
            <a:r>
              <a:rPr lang="en-US" dirty="0"/>
              <a:t> Wu, Binping Xiao </a:t>
            </a:r>
          </a:p>
          <a:p>
            <a:pPr marL="0" indent="0">
              <a:buNone/>
            </a:pPr>
            <a:r>
              <a:rPr lang="en-US" dirty="0"/>
              <a:t>CERN: Rama Calaga, Ofelia Capatina and more</a:t>
            </a:r>
          </a:p>
          <a:p>
            <a:pPr marL="0" indent="0">
              <a:buNone/>
            </a:pPr>
            <a:r>
              <a:rPr lang="en-US" dirty="0"/>
              <a:t>UK: Graeme Burt, James Mitchell</a:t>
            </a:r>
          </a:p>
          <a:p>
            <a:pPr marL="0" indent="0">
              <a:buNone/>
            </a:pPr>
            <a:r>
              <a:rPr lang="en-US" dirty="0"/>
              <a:t>SLAC: Zenghai Li, Alex Ratti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EIC crab cavity design is a collaboration currently between BNL, </a:t>
            </a:r>
            <a:r>
              <a:rPr lang="en-US" dirty="0" err="1"/>
              <a:t>JLab</a:t>
            </a:r>
            <a:r>
              <a:rPr lang="en-US" dirty="0"/>
              <a:t>, ODU and SLAC, with contributions from:</a:t>
            </a:r>
          </a:p>
          <a:p>
            <a:pPr marL="0" indent="0">
              <a:buNone/>
            </a:pPr>
            <a:r>
              <a:rPr lang="en-US" dirty="0"/>
              <a:t>BNL: Zachary Conway, Douglas Holmes, Kevin Smith, Silvia Verdu Andres, </a:t>
            </a:r>
            <a:r>
              <a:rPr lang="en-US" dirty="0" err="1"/>
              <a:t>Qiong</a:t>
            </a:r>
            <a:r>
              <a:rPr lang="en-US" dirty="0"/>
              <a:t> Wu, Binping Xiao, </a:t>
            </a:r>
            <a:r>
              <a:rPr lang="en-US" dirty="0" err="1"/>
              <a:t>Wencan</a:t>
            </a:r>
            <a:r>
              <a:rPr lang="en-US" dirty="0"/>
              <a:t> Xu, Alex Zaltsman</a:t>
            </a:r>
          </a:p>
          <a:p>
            <a:pPr marL="0" indent="0">
              <a:buNone/>
            </a:pPr>
            <a:r>
              <a:rPr lang="en-US" dirty="0" err="1"/>
              <a:t>JLab</a:t>
            </a:r>
            <a:r>
              <a:rPr lang="en-US" dirty="0"/>
              <a:t>: G. Krafft, James Henry, Joseph Matalevich, Tim Michalski, HyeKyoung Park, Joseph Preble, Robert Rimmer, Mark Wiseman</a:t>
            </a:r>
          </a:p>
          <a:p>
            <a:pPr marL="0" indent="0">
              <a:buNone/>
            </a:pPr>
            <a:r>
              <a:rPr lang="en-US" dirty="0"/>
              <a:t>ODU: </a:t>
            </a:r>
            <a:r>
              <a:rPr lang="en-US" dirty="0" err="1"/>
              <a:t>Subashini</a:t>
            </a:r>
            <a:r>
              <a:rPr lang="en-US" dirty="0"/>
              <a:t> De Silva, Jean Delayen</a:t>
            </a:r>
          </a:p>
          <a:p>
            <a:pPr marL="0" indent="0">
              <a:buNone/>
            </a:pPr>
            <a:r>
              <a:rPr lang="en-US" dirty="0"/>
              <a:t>SLAC: Zenghai Li</a:t>
            </a:r>
          </a:p>
          <a:p>
            <a:pPr marL="0" indent="0">
              <a:buNone/>
            </a:pPr>
            <a:r>
              <a:rPr lang="en-US" dirty="0"/>
              <a:t>And this list is expanding.</a:t>
            </a:r>
          </a:p>
        </p:txBody>
      </p:sp>
    </p:spTree>
    <p:extLst>
      <p:ext uri="{BB962C8B-B14F-4D97-AF65-F5344CB8AC3E}">
        <p14:creationId xmlns:p14="http://schemas.microsoft.com/office/powerpoint/2010/main" val="3236755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82BC8-79AD-45E0-82B2-3023EBA09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86139E-9FA4-4668-8EA9-36627D2F1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600" y="1459543"/>
            <a:ext cx="9118600" cy="503333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20mrad crossing angle, close to BNL EIC at 25mrad.</a:t>
            </a:r>
          </a:p>
          <a:p>
            <a:r>
              <a:rPr lang="en-US" dirty="0"/>
              <a:t>3.9GHz for TE</a:t>
            </a:r>
            <a:r>
              <a:rPr lang="en-US" sz="2000" dirty="0"/>
              <a:t>11</a:t>
            </a:r>
            <a:r>
              <a:rPr lang="en-US" dirty="0"/>
              <a:t> type cavity, or 1.3GHz for TEM type cavity.</a:t>
            </a:r>
          </a:p>
          <a:p>
            <a:r>
              <a:rPr lang="en-US" dirty="0"/>
              <a:t>36mm beampipe ID.</a:t>
            </a:r>
          </a:p>
          <a:p>
            <a:r>
              <a:rPr lang="en-US" dirty="0"/>
              <a:t>1.845MV at 1.3GHz, or 0.615MV at 3.9GHz, for 20mrad and 500GeV beam.</a:t>
            </a:r>
          </a:p>
          <a:p>
            <a:r>
              <a:rPr lang="en-US" dirty="0"/>
              <a:t>0.73ms 5.8mA 5Hz beam.* CW SRF for pulsed beam </a:t>
            </a:r>
            <a:r>
              <a:rPr lang="en-US"/>
              <a:t>with possible low </a:t>
            </a:r>
            <a:r>
              <a:rPr lang="en-US" dirty="0"/>
              <a:t>average HOM power.</a:t>
            </a:r>
          </a:p>
          <a:p>
            <a:r>
              <a:rPr lang="en-US" dirty="0"/>
              <a:t>Impedance requirements? (</a:t>
            </a:r>
            <a:r>
              <a:rPr lang="en-US" dirty="0" err="1"/>
              <a:t>Longi</a:t>
            </a:r>
            <a:r>
              <a:rPr lang="en-US" dirty="0"/>
              <a:t>, Trans, for 1.3GHz cavity) </a:t>
            </a:r>
          </a:p>
          <a:p>
            <a:pPr marL="457200" lvl="1" indent="0">
              <a:buNone/>
            </a:pPr>
            <a:r>
              <a:rPr lang="en-US" dirty="0"/>
              <a:t>LHC double quarter wave (DQW) (100kΩ, 10MΩ/m) → EIC DQW (1kΩ, 1MΩ/m) → EIC wide open waveguide (WOW) (1kΩ, 30kΩ/m) 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800" dirty="0"/>
              <a:t>“Progress towards crab cavity solutions for the ILC” </a:t>
            </a:r>
            <a:r>
              <a:rPr lang="en-US" sz="1800" dirty="0">
                <a:hlinkClick r:id="rId3"/>
              </a:rPr>
              <a:t>https://lss.fnal.gov/archive/2006/conf/fermilab-conf-06-541.pdf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*”The International Linear Collider” https://indico.cern.ch/event/797182/contributions/3420956/attachments/1840327/3017240/ILC-RedLHC.pdf</a:t>
            </a:r>
          </a:p>
        </p:txBody>
      </p:sp>
    </p:spTree>
    <p:extLst>
      <p:ext uri="{BB962C8B-B14F-4D97-AF65-F5344CB8AC3E}">
        <p14:creationId xmlns:p14="http://schemas.microsoft.com/office/powerpoint/2010/main" val="2674916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75C63-BE5A-4816-AB6C-B843C43D1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DQW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7961C1-7647-481A-B499-8EEAD3DBB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360" y="1899920"/>
            <a:ext cx="5628640" cy="427704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(Scaled to 1.3GHz)</a:t>
            </a:r>
          </a:p>
          <a:p>
            <a:r>
              <a:rPr lang="en-US" dirty="0"/>
              <a:t>A BNL/CERN/UK effort</a:t>
            </a:r>
          </a:p>
          <a:p>
            <a:r>
              <a:rPr lang="en-US" dirty="0"/>
              <a:t>Cavity with three coax HOM filter.</a:t>
            </a:r>
          </a:p>
          <a:p>
            <a:r>
              <a:rPr lang="en-US" dirty="0"/>
              <a:t>25.8mm ID beampipe.</a:t>
            </a:r>
          </a:p>
          <a:p>
            <a:r>
              <a:rPr lang="en-US" dirty="0"/>
              <a:t>V</a:t>
            </a:r>
            <a:r>
              <a:rPr lang="en-US" sz="2000" dirty="0"/>
              <a:t>t</a:t>
            </a:r>
            <a:r>
              <a:rPr lang="en-US" dirty="0"/>
              <a:t>:1.15MV, </a:t>
            </a:r>
            <a:r>
              <a:rPr lang="en-US" dirty="0" err="1"/>
              <a:t>Epk</a:t>
            </a:r>
            <a:r>
              <a:rPr lang="en-US" dirty="0"/>
              <a:t>: 41.3MV/m, </a:t>
            </a:r>
            <a:r>
              <a:rPr lang="en-US" dirty="0" err="1"/>
              <a:t>B</a:t>
            </a:r>
            <a:r>
              <a:rPr lang="en-US" sz="2000" dirty="0" err="1"/>
              <a:t>pk</a:t>
            </a:r>
            <a:r>
              <a:rPr lang="en-US" dirty="0"/>
              <a:t>: 80.0mT.</a:t>
            </a:r>
          </a:p>
          <a:p>
            <a:r>
              <a:rPr lang="en-US" dirty="0"/>
              <a:t>Max imped, longitudinal: 1.2e5Ω, transverse: 8.8e6Ω/m.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8151CE-E0A1-44EA-AE19-ED561B5CB2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477498"/>
            <a:ext cx="3010607" cy="24398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92C5FE1-85BF-40EA-B519-CE5FAE752B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6607" y="448119"/>
            <a:ext cx="2783972" cy="24985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800BA6A-E34F-4455-A45A-A07CA00DE5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026161"/>
            <a:ext cx="5794579" cy="3150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460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75C63-BE5A-4816-AB6C-B843C43D1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DQW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7961C1-7647-481A-B499-8EEAD3DBB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0640"/>
            <a:ext cx="5257800" cy="48663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(Scaled to 1.3GHz)</a:t>
            </a:r>
          </a:p>
          <a:p>
            <a:r>
              <a:rPr lang="en-US" dirty="0"/>
              <a:t>Cavity with one </a:t>
            </a:r>
            <a:r>
              <a:rPr lang="en-US" dirty="0" err="1"/>
              <a:t>rect</a:t>
            </a:r>
            <a:r>
              <a:rPr lang="en-US" dirty="0"/>
              <a:t> waveguide and one </a:t>
            </a:r>
            <a:r>
              <a:rPr lang="en-US" dirty="0" err="1"/>
              <a:t>rect</a:t>
            </a:r>
            <a:r>
              <a:rPr lang="en-US" dirty="0"/>
              <a:t> to coax coupler.</a:t>
            </a:r>
          </a:p>
          <a:p>
            <a:r>
              <a:rPr lang="en-US" dirty="0"/>
              <a:t>15.2mm ID beampipe (too small).</a:t>
            </a:r>
          </a:p>
          <a:p>
            <a:r>
              <a:rPr lang="en-US" dirty="0"/>
              <a:t>V</a:t>
            </a:r>
            <a:r>
              <a:rPr lang="en-US" sz="2000" dirty="0"/>
              <a:t>t</a:t>
            </a:r>
            <a:r>
              <a:rPr lang="en-US" dirty="0"/>
              <a:t>:2.0MV, </a:t>
            </a:r>
            <a:r>
              <a:rPr lang="en-US" dirty="0" err="1"/>
              <a:t>Epk</a:t>
            </a:r>
            <a:r>
              <a:rPr lang="en-US" dirty="0"/>
              <a:t>: 51.6MV/m, </a:t>
            </a:r>
            <a:r>
              <a:rPr lang="en-US" dirty="0" err="1"/>
              <a:t>B</a:t>
            </a:r>
            <a:r>
              <a:rPr lang="en-US" sz="2000" dirty="0" err="1"/>
              <a:t>pk</a:t>
            </a:r>
            <a:r>
              <a:rPr lang="en-US" dirty="0"/>
              <a:t>: 80.0mT.</a:t>
            </a:r>
          </a:p>
          <a:p>
            <a:r>
              <a:rPr lang="en-US" dirty="0"/>
              <a:t>Max imped, longitudinal: 1.6e3Ω, transverse: 1.5e6Ω/m.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4E96D6B-13AA-4431-BB74-CA6F0C9B6445}"/>
              </a:ext>
            </a:extLst>
          </p:cNvPr>
          <p:cNvGrpSpPr/>
          <p:nvPr/>
        </p:nvGrpSpPr>
        <p:grpSpPr>
          <a:xfrm>
            <a:off x="5622930" y="462260"/>
            <a:ext cx="6380972" cy="1737399"/>
            <a:chOff x="756290" y="1308106"/>
            <a:chExt cx="6380972" cy="173739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A4AB8F1-1CC6-4633-9479-2A5E07402D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3646" r="2"/>
            <a:stretch/>
          </p:blipFill>
          <p:spPr>
            <a:xfrm>
              <a:off x="756290" y="1398637"/>
              <a:ext cx="6380972" cy="141867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EFB29F2-63AB-4160-98F6-705116510DC2}"/>
                </a:ext>
              </a:extLst>
            </p:cNvPr>
            <p:cNvSpPr txBox="1"/>
            <p:nvPr/>
          </p:nvSpPr>
          <p:spPr>
            <a:xfrm>
              <a:off x="3565780" y="1308106"/>
              <a:ext cx="10844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HHOM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D1191C3-5FFF-4D50-9814-4244C93D6D9A}"/>
                </a:ext>
              </a:extLst>
            </p:cNvPr>
            <p:cNvSpPr txBox="1"/>
            <p:nvPr/>
          </p:nvSpPr>
          <p:spPr>
            <a:xfrm>
              <a:off x="5729177" y="2676173"/>
              <a:ext cx="9442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VHOM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45297C51-E576-4563-AE7F-C77FDCF8E5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714899"/>
            <a:ext cx="5830087" cy="3462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11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F8F5A-7C2C-4150-9A23-25C47C049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WOW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328317-A0F4-43C4-9DD7-74B61222AC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80536"/>
          </a:xfrm>
        </p:spPr>
        <p:txBody>
          <a:bodyPr>
            <a:normAutofit/>
          </a:bodyPr>
          <a:lstStyle/>
          <a:p>
            <a:r>
              <a:rPr lang="en-US" dirty="0"/>
              <a:t>WOW type crab cavity, initially proposed by T. </a:t>
            </a:r>
            <a:r>
              <a:rPr lang="en-US" dirty="0" err="1"/>
              <a:t>Khabiboulline</a:t>
            </a:r>
            <a:r>
              <a:rPr lang="en-US" dirty="0"/>
              <a:t> et. al (FNAL), &amp; A. </a:t>
            </a:r>
            <a:r>
              <a:rPr lang="en-US" dirty="0" err="1"/>
              <a:t>Grudiev</a:t>
            </a:r>
            <a:r>
              <a:rPr lang="en-US" dirty="0"/>
              <a:t> (CERN).</a:t>
            </a:r>
          </a:p>
          <a:p>
            <a:r>
              <a:rPr lang="en-US" dirty="0"/>
              <a:t>A SLAC/BNL effort.</a:t>
            </a:r>
          </a:p>
          <a:p>
            <a:r>
              <a:rPr lang="en-US" dirty="0"/>
              <a:t>RFD type cavity with wide open beampipe ports to damp HOMs by propagating to external </a:t>
            </a:r>
            <a:r>
              <a:rPr lang="en-US" dirty="0" err="1"/>
              <a:t>SiC</a:t>
            </a:r>
            <a:r>
              <a:rPr lang="en-US" dirty="0"/>
              <a:t> absorbers.</a:t>
            </a:r>
          </a:p>
          <a:p>
            <a:r>
              <a:rPr lang="en-US" dirty="0"/>
              <a:t>For 394MHz cavity with 320mm ID beampipe, TE</a:t>
            </a:r>
            <a:r>
              <a:rPr lang="en-US" sz="2000" dirty="0"/>
              <a:t>11</a:t>
            </a:r>
            <a:r>
              <a:rPr lang="en-US" dirty="0"/>
              <a:t> cutoff is at   549 MHz and TM</a:t>
            </a:r>
            <a:r>
              <a:rPr lang="en-US" sz="2000" dirty="0"/>
              <a:t>01</a:t>
            </a:r>
            <a:r>
              <a:rPr lang="en-US" dirty="0"/>
              <a:t> cutoff is at 717MHz. </a:t>
            </a:r>
          </a:p>
          <a:p>
            <a:r>
              <a:rPr lang="en-US" dirty="0"/>
              <a:t>Cavity shape is tailored to push lowest HOM frequency higher so that all HOM can be damped on </a:t>
            </a:r>
            <a:r>
              <a:rPr lang="en-US" dirty="0" err="1"/>
              <a:t>SiC</a:t>
            </a:r>
            <a:r>
              <a:rPr lang="en-US" dirty="0"/>
              <a:t> absorbers.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956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D4C00-124A-4192-8948-C1913E4AF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WOW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D04BE-271D-4EC4-B3E0-A502E797AD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71626"/>
            <a:ext cx="5581655" cy="405542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(Scaled to 1.3GHz)</a:t>
            </a:r>
          </a:p>
          <a:p>
            <a:r>
              <a:rPr lang="en-US" dirty="0"/>
              <a:t>Two </a:t>
            </a:r>
            <a:r>
              <a:rPr lang="en-US" dirty="0" err="1"/>
              <a:t>SiC</a:t>
            </a:r>
            <a:r>
              <a:rPr lang="en-US" dirty="0"/>
              <a:t> absorbers on each side.</a:t>
            </a:r>
          </a:p>
          <a:p>
            <a:r>
              <a:rPr lang="en-US" dirty="0"/>
              <a:t>30.3mm ID beampipe.</a:t>
            </a:r>
          </a:p>
          <a:p>
            <a:r>
              <a:rPr lang="en-US" dirty="0"/>
              <a:t>V</a:t>
            </a:r>
            <a:r>
              <a:rPr lang="en-US" sz="2000" dirty="0"/>
              <a:t>t</a:t>
            </a:r>
            <a:r>
              <a:rPr lang="en-US" dirty="0"/>
              <a:t>: 1.27MV, </a:t>
            </a:r>
            <a:r>
              <a:rPr lang="en-US" dirty="0" err="1"/>
              <a:t>Epk</a:t>
            </a:r>
            <a:r>
              <a:rPr lang="en-US" dirty="0"/>
              <a:t>: 50.4MV/m, </a:t>
            </a:r>
            <a:r>
              <a:rPr lang="en-US" dirty="0" err="1"/>
              <a:t>B</a:t>
            </a:r>
            <a:r>
              <a:rPr lang="en-US" sz="2000" dirty="0" err="1"/>
              <a:t>pk</a:t>
            </a:r>
            <a:r>
              <a:rPr lang="en-US" dirty="0"/>
              <a:t>: 80.0mT.</a:t>
            </a:r>
          </a:p>
          <a:p>
            <a:r>
              <a:rPr lang="en-US" dirty="0"/>
              <a:t>Max imped, longitudinal: 1.5e3Ω, transverse: 2.9e4Ω/m.</a:t>
            </a:r>
          </a:p>
          <a:p>
            <a:r>
              <a:rPr lang="en-US" dirty="0"/>
              <a:t>1meter length.</a:t>
            </a:r>
          </a:p>
          <a:p>
            <a:r>
              <a:rPr lang="en-US" dirty="0"/>
              <a:t>One 2-cell cavity can provide &gt;1.845MV deflecting voltage.</a:t>
            </a:r>
          </a:p>
        </p:txBody>
      </p:sp>
      <p:pic>
        <p:nvPicPr>
          <p:cNvPr id="6" name="Content Placeholder 7" descr="Chart, line chart&#10;&#10;Description automatically generated">
            <a:extLst>
              <a:ext uri="{FF2B5EF4-FFF2-40B4-BE49-F238E27FC236}">
                <a16:creationId xmlns:a16="http://schemas.microsoft.com/office/drawing/2014/main" id="{8F311019-0FBD-4498-B4F3-46964D8CB5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508"/>
          <a:stretch/>
        </p:blipFill>
        <p:spPr>
          <a:xfrm>
            <a:off x="0" y="5949943"/>
            <a:ext cx="12192000" cy="90805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FFD173-B012-4969-B0F0-BCBF33EADB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1655" y="1690690"/>
            <a:ext cx="6508744" cy="364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663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6ECCD-9F93-44E8-A845-D5BC0C767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1D7424-A3EC-4FFF-8B5B-2E6727CF6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90"/>
            <a:ext cx="10515600" cy="493363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DQW with 3 coax HOM filters is designed for LHC.</a:t>
            </a:r>
          </a:p>
          <a:p>
            <a:r>
              <a:rPr lang="en-US" dirty="0"/>
              <a:t>To lower the longitudinal impedance, a DQW with one </a:t>
            </a:r>
            <a:r>
              <a:rPr lang="en-US" dirty="0" err="1"/>
              <a:t>rect</a:t>
            </a:r>
            <a:r>
              <a:rPr lang="en-US" dirty="0"/>
              <a:t> waveguide and one </a:t>
            </a:r>
            <a:r>
              <a:rPr lang="en-US" dirty="0" err="1"/>
              <a:t>rect</a:t>
            </a:r>
            <a:r>
              <a:rPr lang="en-US" dirty="0"/>
              <a:t> to coax waveguide for HOM damping is designed.</a:t>
            </a:r>
          </a:p>
          <a:p>
            <a:r>
              <a:rPr lang="en-US" dirty="0"/>
              <a:t>To lower both longitudinal and transverse impedances, a WOW type RFD with </a:t>
            </a:r>
            <a:r>
              <a:rPr lang="en-US" dirty="0" err="1"/>
              <a:t>SiC</a:t>
            </a:r>
            <a:r>
              <a:rPr lang="en-US" dirty="0"/>
              <a:t> absorbers on beampipe is designed. The geometry is simple.</a:t>
            </a:r>
          </a:p>
          <a:p>
            <a:r>
              <a:rPr lang="en-US" dirty="0"/>
              <a:t>For all 3 designs, providing 1.845MV by a single cell cavity is challenging and needs further optimization.</a:t>
            </a:r>
          </a:p>
          <a:p>
            <a:r>
              <a:rPr lang="en-US" dirty="0"/>
              <a:t>The WOW type crab cavity has the potential to be a multicell design, and one 2-cell cavity can provide the voltage needed for ILC at 1.3GHz.</a:t>
            </a:r>
          </a:p>
        </p:txBody>
      </p:sp>
    </p:spTree>
    <p:extLst>
      <p:ext uri="{BB962C8B-B14F-4D97-AF65-F5344CB8AC3E}">
        <p14:creationId xmlns:p14="http://schemas.microsoft.com/office/powerpoint/2010/main" val="2636743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0DA0C-3132-4AF1-9DEE-D3FE7631E9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3900" y="2343785"/>
            <a:ext cx="5664200" cy="1283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118395995"/>
      </p:ext>
    </p:extLst>
  </p:cSld>
  <p:clrMapOvr>
    <a:masterClrMapping/>
  </p:clrMapOvr>
</p:sld>
</file>

<file path=ppt/theme/theme1.xml><?xml version="1.0" encoding="utf-8"?>
<a:theme xmlns:a="http://schemas.openxmlformats.org/drawingml/2006/main" name="EIC_PPT_Template_Rev0320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42B07A94-C122-AF4A-B776-B6531AAFD1CE}" vid="{8277ED95-9917-D646-A591-4F3A7464B7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D66007E6B1704A8B58A8E31B94D152" ma:contentTypeVersion="4" ma:contentTypeDescription="Create a new document." ma:contentTypeScope="" ma:versionID="54416384a39f611968a585c1ad37bfb6">
  <xsd:schema xmlns:xsd="http://www.w3.org/2001/XMLSchema" xmlns:xs="http://www.w3.org/2001/XMLSchema" xmlns:p="http://schemas.microsoft.com/office/2006/metadata/properties" xmlns:ns2="909a34af-2258-4fc4-9710-9f56f41692be" xmlns:ns3="4d832642-d0be-4112-8bd8-506ac362b3b0" targetNamespace="http://schemas.microsoft.com/office/2006/metadata/properties" ma:root="true" ma:fieldsID="9f2a97bdb000a32546819004243fca8c" ns2:_="" ns3:_="">
    <xsd:import namespace="909a34af-2258-4fc4-9710-9f56f41692be"/>
    <xsd:import namespace="4d832642-d0be-4112-8bd8-506ac362b3b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9a34af-2258-4fc4-9710-9f56f41692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832642-d0be-4112-8bd8-506ac362b3b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189C37B-E006-461B-A559-9D47F596FA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09a34af-2258-4fc4-9710-9f56f41692be"/>
    <ds:schemaRef ds:uri="4d832642-d0be-4112-8bd8-506ac362b3b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4E7AA18-DEBD-4FC0-9937-344B19C909F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1689FBB-A779-4162-8571-9FAC4EFE55A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EIC_PPT_Template_Rev0320</Template>
  <TotalTime>21382</TotalTime>
  <Words>781</Words>
  <Application>Microsoft Office PowerPoint</Application>
  <PresentationFormat>Widescreen</PresentationFormat>
  <Paragraphs>73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Century Gothic</vt:lpstr>
      <vt:lpstr>EIC_PPT_Template_Rev0320</vt:lpstr>
      <vt:lpstr>Crab Cavity Effort at BNL</vt:lpstr>
      <vt:lpstr>PowerPoint Presentation</vt:lpstr>
      <vt:lpstr>Requirements</vt:lpstr>
      <vt:lpstr>LHC DQW design</vt:lpstr>
      <vt:lpstr>EIC DQW design</vt:lpstr>
      <vt:lpstr>EIC WOW design</vt:lpstr>
      <vt:lpstr>EIC WOW design</vt:lpstr>
      <vt:lpstr>Summary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Topics</dc:title>
  <dc:creator>Wu, Qiong</dc:creator>
  <cp:lastModifiedBy>Xiao, Binping</cp:lastModifiedBy>
  <cp:revision>260</cp:revision>
  <dcterms:created xsi:type="dcterms:W3CDTF">2020-04-08T17:25:57Z</dcterms:created>
  <dcterms:modified xsi:type="dcterms:W3CDTF">2021-02-17T19:19:01Z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0x010100BDD66007E6B1704A8B58A8E31B94D152</vt:lpwstr>
  </property>
</Properties>
</file>