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2"/>
  </p:notesMasterIdLst>
  <p:sldIdLst>
    <p:sldId id="256" r:id="rId3"/>
    <p:sldId id="346" r:id="rId4"/>
    <p:sldId id="336" r:id="rId5"/>
    <p:sldId id="348" r:id="rId6"/>
    <p:sldId id="301" r:id="rId7"/>
    <p:sldId id="293" r:id="rId8"/>
    <p:sldId id="289" r:id="rId9"/>
    <p:sldId id="283" r:id="rId10"/>
    <p:sldId id="330" r:id="rId11"/>
    <p:sldId id="327" r:id="rId12"/>
    <p:sldId id="328" r:id="rId13"/>
    <p:sldId id="300" r:id="rId14"/>
    <p:sldId id="324" r:id="rId15"/>
    <p:sldId id="262" r:id="rId16"/>
    <p:sldId id="323" r:id="rId17"/>
    <p:sldId id="271" r:id="rId18"/>
    <p:sldId id="304" r:id="rId19"/>
    <p:sldId id="299" r:id="rId20"/>
    <p:sldId id="294" r:id="rId21"/>
    <p:sldId id="273" r:id="rId22"/>
    <p:sldId id="302" r:id="rId23"/>
    <p:sldId id="303" r:id="rId24"/>
    <p:sldId id="298" r:id="rId25"/>
    <p:sldId id="288" r:id="rId26"/>
    <p:sldId id="295" r:id="rId27"/>
    <p:sldId id="280" r:id="rId28"/>
    <p:sldId id="296" r:id="rId29"/>
    <p:sldId id="281" r:id="rId30"/>
    <p:sldId id="284" r:id="rId31"/>
    <p:sldId id="291" r:id="rId32"/>
    <p:sldId id="290" r:id="rId33"/>
    <p:sldId id="276" r:id="rId34"/>
    <p:sldId id="275" r:id="rId35"/>
    <p:sldId id="338" r:id="rId36"/>
    <p:sldId id="341" r:id="rId37"/>
    <p:sldId id="340" r:id="rId38"/>
    <p:sldId id="272" r:id="rId39"/>
    <p:sldId id="260" r:id="rId40"/>
    <p:sldId id="282" r:id="rId41"/>
    <p:sldId id="347" r:id="rId42"/>
    <p:sldId id="345" r:id="rId43"/>
    <p:sldId id="335" r:id="rId44"/>
    <p:sldId id="331" r:id="rId45"/>
    <p:sldId id="329" r:id="rId46"/>
    <p:sldId id="325" r:id="rId47"/>
    <p:sldId id="306" r:id="rId48"/>
    <p:sldId id="297" r:id="rId49"/>
    <p:sldId id="292" r:id="rId50"/>
    <p:sldId id="285" r:id="rId5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33"/>
    <a:srgbClr val="0000FF"/>
    <a:srgbClr val="009999"/>
    <a:srgbClr val="00FF99"/>
    <a:srgbClr val="0099FF"/>
    <a:srgbClr val="993300"/>
    <a:srgbClr val="FFFFCC"/>
    <a:srgbClr val="FFC000"/>
    <a:srgbClr val="6666FF"/>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82" d="100"/>
          <a:sy n="82" d="100"/>
        </p:scale>
        <p:origin x="65" y="41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2021/3/31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30/Mar/2021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30/Mar/2021</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30/Mar/2021</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13th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13th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13th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13th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13th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13th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13th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13th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30/Mar/2021</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13th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13th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30/Mar/2021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13th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30/Mar/2021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13th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30/Mar/2021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13th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30/Mar/2021</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13th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30/Mar/2021</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13th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30/Mar/2021</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30/Mar/2021</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30/Mar/2021</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30/Mar/2021</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30/Mar/2021</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30/Mar/2021</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30/Mar/2021</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13th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30/Mar/2021</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13th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30/Mar/2021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13th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4.tiff"/><Relationship Id="rId5" Type="http://schemas.openxmlformats.org/officeDocument/2006/relationships/image" Target="../media/image13.tiff"/><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2.wmf"/><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10928"/>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13</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1229038" y="1647913"/>
            <a:ext cx="9733923" cy="2029095"/>
          </a:xfrm>
        </p:spPr>
        <p:txBody>
          <a:bodyPr anchor="ctr">
            <a:normAutofit/>
          </a:bodyPr>
          <a:lstStyle/>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Recent membership of IDT WG2</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Update of Technical Preparation Document after the international review</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Recent progress in KEK</a:t>
            </a:r>
          </a:p>
          <a:p>
            <a:pPr marL="342900" indent="-342900" algn="l">
              <a:buFont typeface="Wingdings" panose="05000000000000000000" pitchFamily="2" charset="2"/>
              <a:buChar char="ü"/>
            </a:pPr>
            <a:r>
              <a:rPr kumimoji="1" lang="en-US" altLang="ja-JP" dirty="0">
                <a:latin typeface="Times New Roman" panose="02020603050405020304" pitchFamily="18" charset="0"/>
                <a:cs typeface="Times New Roman" panose="02020603050405020304" pitchFamily="18" charset="0"/>
              </a:rPr>
              <a:t>Others (if any)</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666633"/>
                </a:solidFill>
                <a:latin typeface="Times New Roman" panose="02020603050405020304" pitchFamily="18" charset="0"/>
                <a:cs typeface="Times New Roman" panose="02020603050405020304" pitchFamily="18" charset="0"/>
              </a:rPr>
              <a:t>Kirk</a:t>
            </a:r>
            <a:endParaRPr kumimoji="1" lang="ja-JP" altLang="en-US" sz="2400" b="1" i="1" dirty="0">
              <a:solidFill>
                <a:srgbClr val="666633"/>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855131"/>
            <a:ext cx="12192000" cy="523220"/>
          </a:xfrm>
          <a:prstGeom prst="rect">
            <a:avLst/>
          </a:prstGeom>
          <a:noFill/>
        </p:spPr>
        <p:txBody>
          <a:bodyPr wrap="square" rtlCol="0" anchor="ctr">
            <a:spAutoFit/>
          </a:bodyPr>
          <a:lstStyle/>
          <a:p>
            <a:r>
              <a:rPr kumimoji="1" lang="en-US" altLang="ja-JP" sz="1400" dirty="0">
                <a:latin typeface="Times New Roman" panose="02020603050405020304" pitchFamily="18" charset="0"/>
                <a:cs typeface="Times New Roman" panose="02020603050405020304" pitchFamily="18" charset="0"/>
              </a:rPr>
              <a:t>Attendees: A. Yamamoto, S. </a:t>
            </a:r>
            <a:r>
              <a:rPr kumimoji="1" lang="en-US" altLang="ja-JP" sz="1400" dirty="0" err="1">
                <a:latin typeface="Times New Roman" panose="02020603050405020304" pitchFamily="18" charset="0"/>
                <a:cs typeface="Times New Roman" panose="02020603050405020304" pitchFamily="18" charset="0"/>
              </a:rPr>
              <a:t>Michizono</a:t>
            </a:r>
            <a:r>
              <a:rPr kumimoji="1" lang="en-US" altLang="ja-JP" sz="1400" dirty="0">
                <a:latin typeface="Times New Roman" panose="02020603050405020304" pitchFamily="18" charset="0"/>
                <a:cs typeface="Times New Roman" panose="02020603050405020304" pitchFamily="18" charset="0"/>
              </a:rPr>
              <a:t>, H. </a:t>
            </a:r>
            <a:r>
              <a:rPr kumimoji="1" lang="en-US" altLang="ja-JP" sz="1400" dirty="0" err="1">
                <a:latin typeface="Times New Roman" panose="02020603050405020304" pitchFamily="18" charset="0"/>
                <a:cs typeface="Times New Roman" panose="02020603050405020304" pitchFamily="18" charset="0"/>
              </a:rPr>
              <a:t>Hayano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 S. Posen, 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Rimmer</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Geng</a:t>
            </a:r>
            <a:r>
              <a:rPr lang="en-US" altLang="ja-JP" sz="1400" dirty="0">
                <a:latin typeface="Times New Roman" panose="02020603050405020304" pitchFamily="18" charset="0"/>
                <a:cs typeface="Times New Roman" panose="02020603050405020304" pitchFamily="18" charset="0"/>
              </a:rPr>
              <a:t>, E. </a:t>
            </a:r>
            <a:r>
              <a:rPr lang="en-US" altLang="ja-JP" sz="1400" dirty="0" err="1">
                <a:latin typeface="Times New Roman" panose="02020603050405020304" pitchFamily="18" charset="0"/>
                <a:cs typeface="Times New Roman" panose="02020603050405020304" pitchFamily="18" charset="0"/>
              </a:rPr>
              <a:t>Cenni</a:t>
            </a:r>
            <a:r>
              <a:rPr lang="en-US" altLang="ja-JP" sz="1400" dirty="0">
                <a:latin typeface="Times New Roman" panose="02020603050405020304" pitchFamily="18" charset="0"/>
                <a:cs typeface="Times New Roman" panose="02020603050405020304" pitchFamily="18" charset="0"/>
              </a:rPr>
              <a:t>, L. Monaco,</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A. Lankford, B. List,</a:t>
            </a:r>
          </a:p>
          <a:p>
            <a:r>
              <a:rPr lang="en-US" altLang="ja-JP" sz="1400" dirty="0">
                <a:latin typeface="Times New Roman" panose="02020603050405020304" pitchFamily="18" charset="0"/>
                <a:cs typeface="Times New Roman" panose="02020603050405020304" pitchFamily="18" charset="0"/>
              </a:rPr>
              <a:t>                  S. </a:t>
            </a:r>
            <a:r>
              <a:rPr lang="en-US" altLang="ja-JP" sz="1400" dirty="0" err="1">
                <a:latin typeface="Times New Roman" panose="02020603050405020304" pitchFamily="18" charset="0"/>
                <a:cs typeface="Times New Roman" panose="02020603050405020304" pitchFamily="18" charset="0"/>
              </a:rPr>
              <a:t>Stapnes</a:t>
            </a:r>
            <a:r>
              <a:rPr lang="en-US" altLang="ja-JP" sz="1400" dirty="0">
                <a:latin typeface="Times New Roman" panose="02020603050405020304" pitchFamily="18" charset="0"/>
                <a:cs typeface="Times New Roman" panose="02020603050405020304" pitchFamily="18" charset="0"/>
              </a:rPr>
              <a:t>, M. Ross, A. </a:t>
            </a:r>
            <a:r>
              <a:rPr lang="en-US" altLang="ja-JP" sz="1400" dirty="0" err="1">
                <a:latin typeface="Times New Roman" panose="02020603050405020304" pitchFamily="18" charset="0"/>
                <a:cs typeface="Times New Roman" panose="02020603050405020304" pitchFamily="18" charset="0"/>
              </a:rPr>
              <a:t>Faus-Golfe</a:t>
            </a:r>
            <a:r>
              <a:rPr lang="en-US" altLang="ja-JP" sz="1400" dirty="0">
                <a:latin typeface="Times New Roman" panose="02020603050405020304" pitchFamily="18" charset="0"/>
                <a:cs typeface="Times New Roman" panose="02020603050405020304" pitchFamily="18" charset="0"/>
              </a:rPr>
              <a:t>, B. </a:t>
            </a:r>
            <a:r>
              <a:rPr lang="en-US" altLang="ja-JP" sz="1400" dirty="0" err="1">
                <a:latin typeface="Times New Roman" panose="02020603050405020304" pitchFamily="18" charset="0"/>
                <a:cs typeface="Times New Roman" panose="02020603050405020304" pitchFamily="18" charset="0"/>
              </a:rPr>
              <a:t>Laxdal</a:t>
            </a:r>
            <a:r>
              <a:rPr lang="en-US" altLang="ja-JP" sz="1400" dirty="0">
                <a:latin typeface="Times New Roman" panose="02020603050405020304" pitchFamily="18" charset="0"/>
                <a:cs typeface="Times New Roman" panose="02020603050405020304" pitchFamily="18" charset="0"/>
              </a:rPr>
              <a:t>,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M. </a:t>
            </a:r>
            <a:r>
              <a:rPr lang="en-US" altLang="ja-JP" sz="1400" dirty="0" err="1">
                <a:latin typeface="Times New Roman" panose="02020603050405020304" pitchFamily="18" charset="0"/>
                <a:cs typeface="Times New Roman" panose="02020603050405020304" pitchFamily="18" charset="0"/>
              </a:rPr>
              <a:t>Liepe</a:t>
            </a:r>
            <a:r>
              <a:rPr lang="en-US" altLang="ja-JP" sz="1400" dirty="0">
                <a:latin typeface="Times New Roman" panose="02020603050405020304" pitchFamily="18" charset="0"/>
                <a:cs typeface="Times New Roman" panose="02020603050405020304" pitchFamily="18" charset="0"/>
              </a:rPr>
              <a:t>, P. Burrows,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3870518" y="5754208"/>
            <a:ext cx="4450962" cy="369332"/>
          </a:xfrm>
          <a:prstGeom prst="rect">
            <a:avLst/>
          </a:prstGeom>
          <a:noFill/>
        </p:spPr>
        <p:txBody>
          <a:bodyPr wrap="none" rtlCol="0" anchor="ctr">
            <a:spAutoFit/>
          </a:bodyPr>
          <a:lstStyle/>
          <a:p>
            <a:r>
              <a:rPr kumimoji="1" lang="en-US" altLang="ja-JP" dirty="0">
                <a:latin typeface="Times New Roman" panose="02020603050405020304" pitchFamily="18" charset="0"/>
                <a:cs typeface="Times New Roman" panose="02020603050405020304" pitchFamily="18" charset="0"/>
              </a:rPr>
              <a:t>https://agenda.linearcollider.org/category/256/</a:t>
            </a:r>
          </a:p>
        </p:txBody>
      </p:sp>
      <p:sp>
        <p:nvSpPr>
          <p:cNvPr id="10" name="吹き出し: 角を丸めた四角形 9">
            <a:extLst>
              <a:ext uri="{FF2B5EF4-FFF2-40B4-BE49-F238E27FC236}">
                <a16:creationId xmlns:a16="http://schemas.microsoft.com/office/drawing/2014/main" id="{5157B301-27F3-40E5-9429-A79B05567431}"/>
              </a:ext>
            </a:extLst>
          </p:cNvPr>
          <p:cNvSpPr/>
          <p:nvPr/>
        </p:nvSpPr>
        <p:spPr>
          <a:xfrm>
            <a:off x="7771949" y="6310272"/>
            <a:ext cx="3353702" cy="279275"/>
          </a:xfrm>
          <a:prstGeom prst="wedgeRoundRectCallout">
            <a:avLst>
              <a:gd name="adj1" fmla="val -40769"/>
              <a:gd name="adj2" fmla="val -116358"/>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rgbClr val="FF0000"/>
                </a:solidFill>
                <a:latin typeface="Times New Roman" panose="02020603050405020304" pitchFamily="18" charset="0"/>
                <a:cs typeface="Times New Roman" panose="02020603050405020304" pitchFamily="18" charset="0"/>
              </a:rPr>
              <a:t>You can download 4</a:t>
            </a:r>
            <a:r>
              <a:rPr kumimoji="1" lang="en-US" altLang="ja-JP" sz="1400" baseline="30000" dirty="0">
                <a:solidFill>
                  <a:srgbClr val="FF0000"/>
                </a:solidFill>
                <a:latin typeface="Times New Roman" panose="02020603050405020304" pitchFamily="18" charset="0"/>
                <a:cs typeface="Times New Roman" panose="02020603050405020304" pitchFamily="18" charset="0"/>
              </a:rPr>
              <a:t>th</a:t>
            </a:r>
            <a:r>
              <a:rPr kumimoji="1" lang="en-US" altLang="ja-JP" sz="1400" dirty="0">
                <a:solidFill>
                  <a:srgbClr val="FF0000"/>
                </a:solidFill>
                <a:latin typeface="Times New Roman" panose="02020603050405020304" pitchFamily="18" charset="0"/>
                <a:cs typeface="Times New Roman" panose="02020603050405020304" pitchFamily="18" charset="0"/>
              </a:rPr>
              <a:t> version of </a:t>
            </a:r>
            <a:r>
              <a:rPr lang="en-US" altLang="ja-JP" sz="1400" dirty="0">
                <a:solidFill>
                  <a:srgbClr val="FF0000"/>
                </a:solidFill>
                <a:latin typeface="Times New Roman" panose="02020603050405020304" pitchFamily="18" charset="0"/>
                <a:cs typeface="Times New Roman" panose="02020603050405020304" pitchFamily="18" charset="0"/>
              </a:rPr>
              <a:t>the </a:t>
            </a:r>
            <a:r>
              <a:rPr kumimoji="1" lang="en-US" altLang="ja-JP" sz="1400" dirty="0">
                <a:solidFill>
                  <a:srgbClr val="FF0000"/>
                </a:solidFill>
                <a:latin typeface="Times New Roman" panose="02020603050405020304" pitchFamily="18" charset="0"/>
                <a:cs typeface="Times New Roman" panose="02020603050405020304" pitchFamily="18" charset="0"/>
              </a:rPr>
              <a:t>draft</a:t>
            </a:r>
            <a:endParaRPr kumimoji="1" lang="ja-JP" altLang="en-US" sz="1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30/Mar/2021</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13th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434FB4C8-9071-4B68-B5D6-4DC83FE945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47371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2"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name="KGPlot" r:id="rId4" imgW="6394704" imgH="5026152" progId="">
                  <p:embed/>
                </p:oleObj>
              </mc:Choice>
              <mc:Fallback>
                <p:oleObj name="KGPlot" r:id="rId4" imgW="6394704" imgH="5026152" progId="">
                  <p:embed/>
                  <p:pic>
                    <p:nvPicPr>
                      <p:cNvPr id="19"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64795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Update of Technical Preparation Document (TPD)</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1638771" y="1228397"/>
            <a:ext cx="8911279" cy="4401205"/>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800" dirty="0">
                <a:latin typeface="Times New Roman" panose="02020603050405020304" pitchFamily="18" charset="0"/>
                <a:cs typeface="Times New Roman" panose="02020603050405020304" pitchFamily="18" charset="0"/>
              </a:rPr>
              <a:t>Overview of Area System 1</a:t>
            </a:r>
          </a:p>
          <a:p>
            <a:pPr marL="742950" lvl="1" indent="-285750">
              <a:buFont typeface="Arial" panose="020B0604020202020204" pitchFamily="34" charset="0"/>
              <a:buChar char="•"/>
            </a:pPr>
            <a:r>
              <a:rPr lang="en-US" altLang="ja-JP" sz="2800" dirty="0">
                <a:latin typeface="Times New Roman" panose="02020603050405020304" pitchFamily="18" charset="0"/>
                <a:cs typeface="Times New Roman" panose="02020603050405020304" pitchFamily="18" charset="0"/>
              </a:rPr>
              <a:t>Additional explanation</a:t>
            </a:r>
            <a:endParaRPr kumimoji="1" lang="en-US" altLang="ja-JP" sz="2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800" dirty="0">
                <a:latin typeface="Times New Roman" panose="02020603050405020304" pitchFamily="18" charset="0"/>
                <a:cs typeface="Times New Roman" panose="02020603050405020304" pitchFamily="18" charset="0"/>
              </a:rPr>
              <a:t>WP-1</a:t>
            </a:r>
          </a:p>
          <a:p>
            <a:pPr marL="742950" lvl="1" indent="-285750">
              <a:buFont typeface="Arial" panose="020B0604020202020204" pitchFamily="34" charset="0"/>
              <a:buChar char="•"/>
            </a:pPr>
            <a:r>
              <a:rPr lang="en-US" altLang="ja-JP" sz="2800" dirty="0">
                <a:latin typeface="Times New Roman" panose="02020603050405020304" pitchFamily="18" charset="0"/>
                <a:cs typeface="Times New Roman" panose="02020603050405020304" pitchFamily="18" charset="0"/>
              </a:rPr>
              <a:t>Additional explanation</a:t>
            </a:r>
          </a:p>
          <a:p>
            <a:pPr marL="742950" lvl="1" indent="-285750">
              <a:buFont typeface="Arial" panose="020B0604020202020204" pitchFamily="34" charset="0"/>
              <a:buChar char="•"/>
            </a:pPr>
            <a:r>
              <a:rPr lang="en-US" altLang="ja-JP" sz="2800" dirty="0">
                <a:latin typeface="Times New Roman" panose="02020603050405020304" pitchFamily="18" charset="0"/>
                <a:cs typeface="Times New Roman" panose="02020603050405020304" pitchFamily="18" charset="0"/>
              </a:rPr>
              <a:t>No change in cost/FTE-</a:t>
            </a:r>
            <a:r>
              <a:rPr lang="en-US" altLang="ja-JP" sz="2800" dirty="0" err="1">
                <a:latin typeface="Times New Roman" panose="02020603050405020304" pitchFamily="18" charset="0"/>
                <a:cs typeface="Times New Roman" panose="02020603050405020304" pitchFamily="18" charset="0"/>
              </a:rPr>
              <a:t>yr</a:t>
            </a:r>
            <a:endParaRPr lang="en-US" altLang="ja-JP" sz="2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800" dirty="0">
                <a:latin typeface="Times New Roman" panose="02020603050405020304" pitchFamily="18" charset="0"/>
                <a:cs typeface="Times New Roman" panose="02020603050405020304" pitchFamily="18" charset="0"/>
              </a:rPr>
              <a:t>WP-2</a:t>
            </a:r>
          </a:p>
          <a:p>
            <a:pPr marL="742950" lvl="1" indent="-285750">
              <a:buFont typeface="Arial" panose="020B0604020202020204" pitchFamily="34" charset="0"/>
              <a:buChar char="•"/>
            </a:pPr>
            <a:r>
              <a:rPr lang="en-US" altLang="ja-JP" sz="2800" dirty="0">
                <a:latin typeface="Times New Roman" panose="02020603050405020304" pitchFamily="18" charset="0"/>
                <a:cs typeface="Times New Roman" panose="02020603050405020304" pitchFamily="18" charset="0"/>
              </a:rPr>
              <a:t>Additional explanation</a:t>
            </a:r>
          </a:p>
          <a:p>
            <a:pPr marL="742950" lvl="1" indent="-285750">
              <a:buFont typeface="Arial" panose="020B0604020202020204" pitchFamily="34" charset="0"/>
              <a:buChar char="•"/>
            </a:pPr>
            <a:r>
              <a:rPr kumimoji="1" lang="en-US" altLang="ja-JP" sz="2800" dirty="0">
                <a:latin typeface="Times New Roman" panose="02020603050405020304" pitchFamily="18" charset="0"/>
                <a:cs typeface="Times New Roman" panose="02020603050405020304" pitchFamily="18" charset="0"/>
              </a:rPr>
              <a:t>No change in cost/FTE-</a:t>
            </a:r>
            <a:r>
              <a:rPr kumimoji="1" lang="en-US" altLang="ja-JP" sz="2800" dirty="0" err="1">
                <a:latin typeface="Times New Roman" panose="02020603050405020304" pitchFamily="18" charset="0"/>
                <a:cs typeface="Times New Roman" panose="02020603050405020304" pitchFamily="18" charset="0"/>
              </a:rPr>
              <a:t>yr</a:t>
            </a:r>
            <a:endParaRPr kumimoji="1" lang="en-US" altLang="ja-JP" sz="2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800" dirty="0">
                <a:latin typeface="Times New Roman" panose="02020603050405020304" pitchFamily="18" charset="0"/>
                <a:cs typeface="Times New Roman" panose="02020603050405020304" pitchFamily="18" charset="0"/>
              </a:rPr>
              <a:t>WP-3</a:t>
            </a:r>
          </a:p>
          <a:p>
            <a:pPr marL="742950" lvl="1" indent="-285750">
              <a:buFont typeface="Arial" panose="020B0604020202020204" pitchFamily="34" charset="0"/>
              <a:buChar char="•"/>
            </a:pPr>
            <a:r>
              <a:rPr lang="en-US" altLang="ja-JP" sz="2800" dirty="0">
                <a:latin typeface="Times New Roman" panose="02020603050405020304" pitchFamily="18" charset="0"/>
                <a:cs typeface="Times New Roman" panose="02020603050405020304" pitchFamily="18" charset="0"/>
              </a:rPr>
              <a:t>Drastically changed after some meetings with experts</a:t>
            </a:r>
            <a:endParaRPr kumimoji="1" lang="ja-JP" altLang="en-US" sz="2800" dirty="0">
              <a:latin typeface="Times New Roman" panose="02020603050405020304" pitchFamily="18" charset="0"/>
              <a:cs typeface="Times New Roman" panose="02020603050405020304" pitchFamily="18" charset="0"/>
            </a:endParaRPr>
          </a:p>
        </p:txBody>
      </p:sp>
      <p:sp>
        <p:nvSpPr>
          <p:cNvPr id="3" name="右中かっこ 2">
            <a:extLst>
              <a:ext uri="{FF2B5EF4-FFF2-40B4-BE49-F238E27FC236}">
                <a16:creationId xmlns:a16="http://schemas.microsoft.com/office/drawing/2014/main" id="{4F7ED1B9-5274-443D-8D41-CBCF775BEE37}"/>
              </a:ext>
            </a:extLst>
          </p:cNvPr>
          <p:cNvSpPr/>
          <p:nvPr/>
        </p:nvSpPr>
        <p:spPr>
          <a:xfrm>
            <a:off x="6715307" y="1380336"/>
            <a:ext cx="442639" cy="3395511"/>
          </a:xfrm>
          <a:prstGeom prst="rightBrace">
            <a:avLst>
              <a:gd name="adj1" fmla="val 53985"/>
              <a:gd name="adj2" fmla="val 50000"/>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9B03B28-DC96-449A-9FF1-560616DBFDE6}"/>
              </a:ext>
            </a:extLst>
          </p:cNvPr>
          <p:cNvSpPr txBox="1"/>
          <p:nvPr/>
        </p:nvSpPr>
        <p:spPr>
          <a:xfrm>
            <a:off x="7635650" y="2878036"/>
            <a:ext cx="3772379" cy="400110"/>
          </a:xfrm>
          <a:prstGeom prst="rect">
            <a:avLst/>
          </a:prstGeom>
          <a:noFill/>
          <a:ln w="19050">
            <a:solidFill>
              <a:schemeClr val="accent2"/>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No comment/Question at present</a:t>
            </a:r>
            <a:endParaRPr kumimoji="1" lang="ja-JP" alt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3248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91557744"/>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beamline</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3.9 GHz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bunch compression in injector, Same type as E-XFEL/LCLS-II</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610878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Recent progress in KEK</a:t>
            </a:r>
            <a:endParaRPr lang="ja-JP" altLang="en-US" sz="4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1" y="982176"/>
            <a:ext cx="12188824" cy="4893647"/>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Negotiation with local government of Ibaraki prefecture (KEK Tsukuba campus) started</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On April, we will visit to the main office in Mito city and discuss with the responsible person</a:t>
            </a:r>
          </a:p>
          <a:p>
            <a:pPr marL="742950" lvl="1" indent="-285750">
              <a:buFont typeface="Arial" panose="020B0604020202020204" pitchFamily="34" charset="0"/>
              <a:buChar char="•"/>
            </a:pPr>
            <a:endParaRPr kumimoji="1" lang="en-US" altLang="ja-JP"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Discussion on human resources in KEK for Technical Preparation Period</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We assigned responsible person for WP-1 and WP-2</a:t>
            </a:r>
          </a:p>
          <a:p>
            <a:pPr marL="285750" indent="-285750">
              <a:buFont typeface="Arial" panose="020B0604020202020204" pitchFamily="34" charset="0"/>
              <a:buChar char="•"/>
            </a:pPr>
            <a:endParaRPr kumimoji="1" lang="en-US" altLang="ja-JP"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Digging out the drawings related to CM prepared in the GDE era</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Ohuchi-san was the responsible person at that time, and we will get all drawings soon</a:t>
            </a:r>
            <a:endParaRPr kumimoji="1" lang="en-US" altLang="ja-JP"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kumimoji="1" lang="en-US" altLang="ja-JP"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Learning high pressure gas safety regulation in each region/laboratory</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In LCWS2021, we had four presentations related to HPGS from CEA, DESY, FNAL, INFN</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We are thinking which regulation is the best fitted to ILC</a:t>
            </a:r>
          </a:p>
        </p:txBody>
      </p:sp>
    </p:spTree>
    <p:extLst>
      <p:ext uri="{BB962C8B-B14F-4D97-AF65-F5344CB8AC3E}">
        <p14:creationId xmlns:p14="http://schemas.microsoft.com/office/powerpoint/2010/main" val="41444230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3304160967"/>
              </p:ext>
            </p:extLst>
          </p:nvPr>
        </p:nvGraphicFramePr>
        <p:xfrm>
          <a:off x="2" y="670014"/>
          <a:ext cx="12191998" cy="52120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8/Jan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Submission of TPD to EB</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8917418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8</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12/Jan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International review, Explanation on cost estimation, Discussions</a:t>
                      </a:r>
                      <a:r>
                        <a:rPr kumimoji="1" lang="en-US" altLang="ja-JP" sz="1400" baseline="0" dirty="0">
                          <a:latin typeface="Times New Roman" panose="02020603050405020304" pitchFamily="18" charset="0"/>
                          <a:cs typeface="Times New Roman" panose="02020603050405020304" pitchFamily="18" charset="0"/>
                        </a:rPr>
                        <a:t> on c</a:t>
                      </a:r>
                      <a:r>
                        <a:rPr kumimoji="1" lang="en-US" altLang="ja-JP" sz="1400" dirty="0">
                          <a:latin typeface="Times New Roman" panose="02020603050405020304" pitchFamily="18" charset="0"/>
                          <a:cs typeface="Times New Roman" panose="02020603050405020304" pitchFamily="18" charset="0"/>
                        </a:rPr>
                        <a:t>rab cavity workshop plan</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70315989"/>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19~21/Jan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TTC meeting 2021 on virtual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6866906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9</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26/Jan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Discussions</a:t>
                      </a:r>
                      <a:r>
                        <a:rPr kumimoji="1" lang="en-US" altLang="ja-JP" sz="1400" baseline="0" dirty="0">
                          <a:latin typeface="Times New Roman" panose="02020603050405020304" pitchFamily="18" charset="0"/>
                          <a:cs typeface="Times New Roman" panose="02020603050405020304" pitchFamily="18" charset="0"/>
                        </a:rPr>
                        <a:t> on c</a:t>
                      </a:r>
                      <a:r>
                        <a:rPr kumimoji="1" lang="en-US" altLang="ja-JP" sz="1400" dirty="0">
                          <a:latin typeface="Times New Roman" panose="02020603050405020304" pitchFamily="18" charset="0"/>
                          <a:cs typeface="Times New Roman" panose="02020603050405020304" pitchFamily="18" charset="0"/>
                        </a:rPr>
                        <a:t>rab cavity workshop plan, technical preparation document, international review, HPG safety act in Japan</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41294765"/>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10</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9/Feb</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Announcement on LCWS2021, Presenters are fixed at international review, Author list in technical preparation document, HPGC</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12698791"/>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FF0000"/>
                          </a:solidFill>
                          <a:latin typeface="Times New Roman" panose="02020603050405020304" pitchFamily="18" charset="0"/>
                          <a:cs typeface="Times New Roman" panose="02020603050405020304" pitchFamily="18" charset="0"/>
                        </a:rPr>
                        <a:t>18/Feb</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Crab cavity workshop</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36474131"/>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11</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22/Feb</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Discussions and preparation for the international review</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26475589"/>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26/Feb</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International review on SRF</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96069102"/>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12</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9/Mar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Discussions and preparation for the SRF session in LCWS2021</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8756769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12/Mar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International review “debriefing”</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7765337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9th International Workshop on "Thin films applied to Superconducting RF: Pushing the limits of RF Superconductivity"</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44949314"/>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LCWS 2021 on virtual hosted by CERN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33100668"/>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25/Mar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1</a:t>
                      </a:r>
                      <a:r>
                        <a:rPr kumimoji="1" lang="en-US" altLang="ja-JP" sz="1400" baseline="30000" dirty="0">
                          <a:latin typeface="Times New Roman" panose="02020603050405020304" pitchFamily="18" charset="0"/>
                          <a:cs typeface="Times New Roman" panose="02020603050405020304" pitchFamily="18" charset="0"/>
                        </a:rPr>
                        <a:t>st</a:t>
                      </a:r>
                      <a:r>
                        <a:rPr kumimoji="1" lang="en-US" altLang="ja-JP" sz="1400" dirty="0">
                          <a:latin typeface="Times New Roman" panose="02020603050405020304" pitchFamily="18" charset="0"/>
                          <a:cs typeface="Times New Roman" panose="02020603050405020304" pitchFamily="18" charset="0"/>
                        </a:rPr>
                        <a:t> Crab Cavity Meeting as the crab cavity subgroup in the SRF group</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5481438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13</a:t>
                      </a:r>
                      <a:endParaRPr kumimoji="1" lang="ja-JP" altLang="en-US" sz="1400" dirty="0">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30/Mar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Update TPD (WP-1, 2, 3), Recent progress in KEK</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01943168"/>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28/Jun~2/Jul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SRF 2021 on virtual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064151383"/>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26~29/Oct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International workshop for potential ILC experiments on virtual hosted by Japan (True name is not fixed yet!)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24420783"/>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cavity sub-) 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2192816" y="673792"/>
            <a:ext cx="7806368" cy="6001643"/>
          </a:xfrm>
          <a:prstGeom prst="rect">
            <a:avLst/>
          </a:prstGeom>
          <a:noFill/>
        </p:spPr>
        <p:txBody>
          <a:bodyPr wrap="none" rtlCol="0">
            <a:spAutoFit/>
          </a:bodyPr>
          <a:lstStyle/>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20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30/Mar/2021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13th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51186</TotalTime>
  <Words>8944</Words>
  <Application>Microsoft Office PowerPoint</Application>
  <PresentationFormat>ワイド画面</PresentationFormat>
  <Paragraphs>1073</Paragraphs>
  <Slides>49</Slides>
  <Notes>1</Notes>
  <HiddenSlides>0</HiddenSlides>
  <MMClips>0</MMClips>
  <ScaleCrop>false</ScaleCrop>
  <HeadingPairs>
    <vt:vector size="8" baseType="variant">
      <vt:variant>
        <vt:lpstr>使用されているフォント</vt:lpstr>
      </vt:variant>
      <vt:variant>
        <vt:i4>10</vt:i4>
      </vt:variant>
      <vt:variant>
        <vt:lpstr>テーマ</vt:lpstr>
      </vt:variant>
      <vt:variant>
        <vt:i4>2</vt:i4>
      </vt:variant>
      <vt:variant>
        <vt:lpstr>埋め込まれた OLE サーバー</vt:lpstr>
      </vt:variant>
      <vt:variant>
        <vt:i4>1</vt:i4>
      </vt:variant>
      <vt:variant>
        <vt:lpstr>スライド タイトル</vt:lpstr>
      </vt:variant>
      <vt:variant>
        <vt:i4>49</vt:i4>
      </vt:variant>
    </vt:vector>
  </HeadingPairs>
  <TitlesOfParts>
    <vt:vector size="62" baseType="lpstr">
      <vt:lpstr>Arial Unicode MS</vt:lpstr>
      <vt:lpstr>游ゴシック</vt:lpstr>
      <vt:lpstr>游ゴシック Light</vt:lpstr>
      <vt:lpstr>Arial</vt:lpstr>
      <vt:lpstr>Calibri</vt:lpstr>
      <vt:lpstr>Calibri Light</vt:lpstr>
      <vt:lpstr>Century</vt:lpstr>
      <vt:lpstr>Times</vt:lpstr>
      <vt:lpstr>Times New Roman</vt:lpstr>
      <vt:lpstr>Wingdings</vt:lpstr>
      <vt:lpstr>Office テーマ</vt:lpstr>
      <vt:lpstr>Default Theme</vt:lpstr>
      <vt:lpstr>KGPlot</vt:lpstr>
      <vt:lpstr>13th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山本 康史</cp:lastModifiedBy>
  <cp:revision>1517</cp:revision>
  <cp:lastPrinted>2020-11-23T15:37:09Z</cp:lastPrinted>
  <dcterms:created xsi:type="dcterms:W3CDTF">2020-09-27T07:10:37Z</dcterms:created>
  <dcterms:modified xsi:type="dcterms:W3CDTF">2021-03-31T05:10:31Z</dcterms:modified>
</cp:coreProperties>
</file>