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5" r:id="rId3"/>
    <p:sldId id="273" r:id="rId4"/>
    <p:sldId id="275" r:id="rId5"/>
    <p:sldId id="274" r:id="rId6"/>
    <p:sldId id="276" r:id="rId7"/>
    <p:sldId id="286" r:id="rId8"/>
    <p:sldId id="287" r:id="rId9"/>
    <p:sldId id="288" r:id="rId10"/>
    <p:sldId id="290" r:id="rId11"/>
    <p:sldId id="291" r:id="rId12"/>
    <p:sldId id="292" r:id="rId13"/>
    <p:sldId id="293" r:id="rId14"/>
    <p:sldId id="295" r:id="rId15"/>
    <p:sldId id="294" r:id="rId16"/>
    <p:sldId id="299" r:id="rId17"/>
    <p:sldId id="296" r:id="rId18"/>
    <p:sldId id="297" r:id="rId19"/>
    <p:sldId id="300" r:id="rId20"/>
    <p:sldId id="298" r:id="rId21"/>
    <p:sldId id="301" r:id="rId22"/>
    <p:sldId id="280" r:id="rId23"/>
    <p:sldId id="267" r:id="rId24"/>
    <p:sldId id="266" r:id="rId25"/>
    <p:sldId id="268" r:id="rId26"/>
    <p:sldId id="278" r:id="rId27"/>
    <p:sldId id="269" r:id="rId28"/>
    <p:sldId id="271" r:id="rId29"/>
    <p:sldId id="281" r:id="rId30"/>
    <p:sldId id="283" r:id="rId31"/>
    <p:sldId id="282" r:id="rId32"/>
    <p:sldId id="277" r:id="rId33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14" autoAdjust="0"/>
    <p:restoredTop sz="96512" autoAdjust="0"/>
  </p:normalViewPr>
  <p:slideViewPr>
    <p:cSldViewPr snapToGrid="0" snapToObjects="1">
      <p:cViewPr varScale="1">
        <p:scale>
          <a:sx n="88" d="100"/>
          <a:sy n="88" d="100"/>
        </p:scale>
        <p:origin x="72" y="451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4/7/2021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746702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600"/>
            </a:lvl1pPr>
            <a:lvl2pPr marL="288000" indent="-144000">
              <a:spcBef>
                <a:spcPts val="400"/>
              </a:spcBef>
              <a:defRPr sz="1400">
                <a:latin typeface="Arial"/>
                <a:cs typeface="Arial"/>
              </a:defRPr>
            </a:lvl2pPr>
            <a:lvl3pPr marL="432000" indent="-144000">
              <a:defRPr sz="12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14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7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FC5A570-B83C-7848-BB6C-2D69335D2319}"/>
              </a:ext>
            </a:extLst>
          </p:cNvPr>
          <p:cNvSpPr txBox="1"/>
          <p:nvPr userDrawn="1"/>
        </p:nvSpPr>
        <p:spPr>
          <a:xfrm>
            <a:off x="158750" y="1651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800" b="1" i="0" dirty="0">
                <a:solidFill>
                  <a:schemeClr val="tx2"/>
                </a:solidFill>
              </a:rPr>
              <a:t>IDT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0" r:id="rId3"/>
    <p:sldLayoutId id="2147483700" r:id="rId4"/>
    <p:sldLayoutId id="2147483701" r:id="rId5"/>
    <p:sldLayoutId id="2147483702" r:id="rId6"/>
    <p:sldLayoutId id="2147483703" r:id="rId7"/>
    <p:sldLayoutId id="2147483713" r:id="rId8"/>
    <p:sldLayoutId id="2147483712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edmsdirect.desy.de/treebrowser/ilc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7" Type="http://schemas.openxmlformats.org/officeDocument/2006/relationships/image" Target="../media/image34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tiff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3936701" y="3383280"/>
            <a:ext cx="482144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DE" dirty="0">
                <a:solidFill>
                  <a:schemeClr val="bg1"/>
                </a:solidFill>
              </a:rPr>
              <a:t>Work Breakdown Structure for the Prelab phase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13th IDT WG2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6.4.2021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130422-369F-5042-A791-32ED35AD37A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Area systems “Damping ring” and “Beam delivery system” from TP plan remain, some additional WPs are added</a:t>
            </a:r>
          </a:p>
          <a:p>
            <a:r>
              <a:rPr lang="en-DE" dirty="0"/>
              <a:t>Area systems “electron source” and “positron source” share many aspects (booster design, transfer tunnels etc)</a:t>
            </a:r>
          </a:p>
          <a:p>
            <a:pPr lvl="1"/>
            <a:r>
              <a:rPr lang="en-DE" dirty="0"/>
              <a:t>unite under one roof?</a:t>
            </a:r>
          </a:p>
          <a:p>
            <a:pPr lvl="1"/>
            <a:r>
              <a:rPr lang="en-DE" dirty="0"/>
              <a:t>Add “system design” work packaqges that design all beamlines, lattice, make simulations etc</a:t>
            </a:r>
          </a:p>
          <a:p>
            <a:r>
              <a:rPr lang="en-DE" dirty="0"/>
              <a:t>Area system “beam dump” continues as technical system “dumps and collimators”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6E108E-A5BB-B240-98CC-4A723569F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</a:t>
            </a:r>
            <a:r>
              <a:rPr lang="en-GB" dirty="0"/>
              <a:t>x</a:t>
            </a:r>
            <a:r>
              <a:rPr lang="en-DE" dirty="0"/>
              <a:t>isting TPP work packages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711C8-4AF7-1740-B640-A7E58BEA653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E8EA2-BBA4-A441-86C1-F711CB868F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F4572-8944-B540-A959-578DFAF9CB4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BCF0B8C2-D590-C14C-BFD6-4F6BCA5CE7E6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400827" y="783792"/>
            <a:ext cx="1311702" cy="40306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1F3AC6-E4BB-CF4A-AE47-028CC2F44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315" y="777431"/>
            <a:ext cx="1427205" cy="2164437"/>
          </a:xfrm>
          <a:prstGeom prst="rect">
            <a:avLst/>
          </a:prstGeom>
        </p:spPr>
      </p:pic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CC7E127A-0AA2-7B48-B5DF-C4CE205C7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19255" y="3045498"/>
            <a:ext cx="1321072" cy="202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A8480C-2D10-1449-866B-FAD67412CE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3182" y="783792"/>
            <a:ext cx="1427205" cy="182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66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D4230D-F88D-E544-B5EA-91C33395472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Central to project’s success</a:t>
            </a:r>
          </a:p>
          <a:p>
            <a:r>
              <a:rPr lang="en-DE" dirty="0"/>
              <a:t>WP01 and WP02 are large (in terms of scope and ressources), could be decomposed in smaller packages for better definition</a:t>
            </a:r>
          </a:p>
          <a:p>
            <a:r>
              <a:rPr lang="en-DE" dirty="0"/>
              <a:t>Add </a:t>
            </a:r>
          </a:p>
          <a:p>
            <a:pPr lvl="1"/>
            <a:r>
              <a:rPr lang="en-DE" dirty="0"/>
              <a:t>Overall system design (complete RF units and cryo strings)</a:t>
            </a:r>
          </a:p>
          <a:p>
            <a:pPr lvl="1"/>
            <a:r>
              <a:rPr lang="en-DE" dirty="0"/>
              <a:t>Design of interconnections</a:t>
            </a:r>
          </a:p>
          <a:p>
            <a:pPr lvl="1"/>
            <a:r>
              <a:rPr lang="en-DE" dirty="0"/>
              <a:t>HLRF packages: Klystron, modulator, power distribution (waveguide) system</a:t>
            </a:r>
          </a:p>
          <a:p>
            <a:pPr lvl="1"/>
            <a:r>
              <a:rPr lang="en-DE" dirty="0"/>
              <a:t>Cryogenics</a:t>
            </a:r>
          </a:p>
          <a:p>
            <a:pPr lvl="1"/>
            <a:r>
              <a:rPr lang="en-DE" dirty="0"/>
              <a:t>Mass production as separate WP?</a:t>
            </a:r>
          </a:p>
          <a:p>
            <a:pPr lvl="1"/>
            <a:r>
              <a:rPr lang="en-GB" dirty="0"/>
              <a:t>I</a:t>
            </a:r>
            <a:r>
              <a:rPr lang="en-DE" dirty="0"/>
              <a:t>ncludes modules for source 5GeV boosters!</a:t>
            </a:r>
          </a:p>
          <a:p>
            <a:r>
              <a:rPr lang="en-DE" dirty="0"/>
              <a:t>Keep “Main Linac and Bunch Compressors” as separate WP in AD&amp;I: design of BC, abort lines, beam dynamics of ML </a:t>
            </a:r>
          </a:p>
          <a:p>
            <a:pPr lvl="1"/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65014-75AA-4C47-B9A6-9147CA3E1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SCRF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2B55E-A5EA-C241-BF63-2068E391422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6E46D-766F-DA44-B205-E96B156CEC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892DD-F339-C44E-8EBA-4159E22B4DB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B3E1A3D-98EC-ED42-8480-3F8D91FA4D3D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063392" y="751721"/>
            <a:ext cx="1323108" cy="40306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8044D6-E015-D84F-B8AE-EBB976182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9203" y="751721"/>
            <a:ext cx="1314615" cy="16541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B7E0F1-2AAD-1D4E-86F1-BA222EAB9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1812" y="2620954"/>
            <a:ext cx="1322006" cy="200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49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D89CE8-AF2C-5E46-913F-D6A0D61506D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7598179" cy="1569157"/>
          </a:xfrm>
        </p:spPr>
        <p:txBody>
          <a:bodyPr/>
          <a:lstStyle/>
          <a:p>
            <a:r>
              <a:rPr lang="en-DE" dirty="0"/>
              <a:t>For each WBS item, describe the scope of work to be done, the deliverables and their state</a:t>
            </a:r>
          </a:p>
          <a:p>
            <a:r>
              <a:rPr lang="en-DE" dirty="0"/>
              <a:t>For deliverables, provide a list</a:t>
            </a:r>
          </a:p>
          <a:p>
            <a:r>
              <a:rPr lang="en-DE" dirty="0"/>
              <a:t>Technical area work packages – </a:t>
            </a:r>
            <a:br>
              <a:rPr lang="en-DE" dirty="0"/>
            </a:br>
            <a:r>
              <a:rPr lang="en-DE" dirty="0"/>
              <a:t>a rough proposal, to be discussed and refined by responsible subgroups, as far as they exist!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57FF76-E1CD-2048-A483-A8EAE9D0D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Scoping statements and deliverables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9FD95-029A-8241-AE31-C778CAD0C58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1278E-0962-2049-886D-6707C70793C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E26BE-6489-5C43-B485-08DDBEB511F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83FD873-A6EB-384F-82D1-33D98C9B2AD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845127" y="1787387"/>
            <a:ext cx="7598179" cy="341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612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C140A96-E031-E34D-944A-859F90D6B6D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44550" y="1255247"/>
            <a:ext cx="7467600" cy="302511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E041D03-BA28-434B-B76B-898ED43D4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Technical system work statements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0467D-F69B-564F-92AE-1351EB8C33B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E7C57-BD4D-5D4C-8FF2-CBAF02DFEBB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AA016-0266-9646-9B17-2FAA3049AE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94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183010B-3E82-A54D-86F3-9D52A3E0933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Accelerator area work packages lay out the accelerator, plan lattice etc</a:t>
            </a:r>
          </a:p>
          <a:p>
            <a:r>
              <a:rPr lang="en-DE" dirty="0"/>
              <a:t>Component specifications go to technical system work packages</a:t>
            </a:r>
          </a:p>
          <a:p>
            <a:r>
              <a:rPr lang="en-DE" dirty="0"/>
              <a:t>Technical systems design / specify components and supporting system (e.g. power supplies)</a:t>
            </a:r>
          </a:p>
          <a:p>
            <a:pPr lvl="1"/>
            <a:r>
              <a:rPr lang="en-DE" dirty="0"/>
              <a:t>Specifications go back to accelerator area groups (e.g. space requirements)</a:t>
            </a:r>
          </a:p>
          <a:p>
            <a:pPr lvl="1"/>
            <a:r>
              <a:rPr lang="en-DE" dirty="0"/>
              <a:t>Cost information goes to cost estimation WP (attributes capture “DR” as accelerator area)</a:t>
            </a:r>
          </a:p>
          <a:p>
            <a:pPr lvl="1"/>
            <a:r>
              <a:rPr lang="en-DE" dirty="0"/>
              <a:t>Requirements for electricval power, cooling water, rack space go to CFS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DE1D67A-0D80-794C-B2CE-29989E716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Relation between accelerator areas and technical systems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44E6C-AB3C-954A-8AEA-B13BDB94464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8912B-7FA4-224D-B91E-0D659B909E3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DDCE8-9F61-EC47-A850-BFCD1C48777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7A2D76A-F467-CA4B-A67A-3FEA3D9EB3E2}"/>
              </a:ext>
            </a:extLst>
          </p:cNvPr>
          <p:cNvSpPr/>
          <p:nvPr/>
        </p:nvSpPr>
        <p:spPr>
          <a:xfrm>
            <a:off x="4969315" y="962949"/>
            <a:ext cx="2435773" cy="7304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Damping rings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3FC043-B4CE-EA42-8EC7-60C60508CC2C}"/>
              </a:ext>
            </a:extLst>
          </p:cNvPr>
          <p:cNvSpPr/>
          <p:nvPr/>
        </p:nvSpPr>
        <p:spPr>
          <a:xfrm>
            <a:off x="5200950" y="3665484"/>
            <a:ext cx="1330463" cy="9221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Magnets and power supplies</a:t>
            </a:r>
          </a:p>
        </p:txBody>
      </p:sp>
      <p:sp>
        <p:nvSpPr>
          <p:cNvPr id="17" name="Curved Right Arrow 16">
            <a:extLst>
              <a:ext uri="{FF2B5EF4-FFF2-40B4-BE49-F238E27FC236}">
                <a16:creationId xmlns:a16="http://schemas.microsoft.com/office/drawing/2014/main" id="{6683975B-8CE6-1845-B7A8-649298B7DDE5}"/>
              </a:ext>
            </a:extLst>
          </p:cNvPr>
          <p:cNvSpPr/>
          <p:nvPr/>
        </p:nvSpPr>
        <p:spPr>
          <a:xfrm>
            <a:off x="5074608" y="1703814"/>
            <a:ext cx="498420" cy="200222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15" name="Folded Corner 14">
            <a:extLst>
              <a:ext uri="{FF2B5EF4-FFF2-40B4-BE49-F238E27FC236}">
                <a16:creationId xmlns:a16="http://schemas.microsoft.com/office/drawing/2014/main" id="{12782A15-E066-9F42-9A09-C82F9FFB7F48}"/>
              </a:ext>
            </a:extLst>
          </p:cNvPr>
          <p:cNvSpPr/>
          <p:nvPr/>
        </p:nvSpPr>
        <p:spPr>
          <a:xfrm>
            <a:off x="4671905" y="2109299"/>
            <a:ext cx="1389936" cy="698281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1050" dirty="0"/>
              <a:t>Requirements: Int. Field, Aperture etc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1050" dirty="0"/>
              <a:t>Component count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DE" sz="1100" dirty="0"/>
          </a:p>
        </p:txBody>
      </p:sp>
      <p:sp>
        <p:nvSpPr>
          <p:cNvPr id="18" name="Curved Right Arrow 17">
            <a:extLst>
              <a:ext uri="{FF2B5EF4-FFF2-40B4-BE49-F238E27FC236}">
                <a16:creationId xmlns:a16="http://schemas.microsoft.com/office/drawing/2014/main" id="{8058880A-E1CC-8E4A-815D-6FC8D5FE5C8B}"/>
              </a:ext>
            </a:extLst>
          </p:cNvPr>
          <p:cNvSpPr/>
          <p:nvPr/>
        </p:nvSpPr>
        <p:spPr>
          <a:xfrm rot="10800000">
            <a:off x="6315240" y="1694267"/>
            <a:ext cx="498420" cy="2002221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16" name="Folded Corner 15">
            <a:extLst>
              <a:ext uri="{FF2B5EF4-FFF2-40B4-BE49-F238E27FC236}">
                <a16:creationId xmlns:a16="http://schemas.microsoft.com/office/drawing/2014/main" id="{3A43D593-8889-7F4D-9BAA-E2D8A1BD0C0D}"/>
              </a:ext>
            </a:extLst>
          </p:cNvPr>
          <p:cNvSpPr/>
          <p:nvPr/>
        </p:nvSpPr>
        <p:spPr>
          <a:xfrm>
            <a:off x="6275441" y="2102916"/>
            <a:ext cx="1319301" cy="70466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1050" dirty="0"/>
              <a:t>Specifications: Size, current, power</a:t>
            </a:r>
          </a:p>
          <a:p>
            <a:endParaRPr lang="en-DE" sz="1100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31A81D85-175C-324C-A813-CFF65CFEAEFE}"/>
              </a:ext>
            </a:extLst>
          </p:cNvPr>
          <p:cNvSpPr/>
          <p:nvPr/>
        </p:nvSpPr>
        <p:spPr>
          <a:xfrm>
            <a:off x="7581661" y="3505319"/>
            <a:ext cx="1489841" cy="772509"/>
          </a:xfrm>
          <a:prstGeom prst="roundRect">
            <a:avLst/>
          </a:prstGeom>
          <a:solidFill>
            <a:srgbClr val="0070C0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Cost Estimation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EF45975-3BCC-6B4B-8122-32434DB39939}"/>
              </a:ext>
            </a:extLst>
          </p:cNvPr>
          <p:cNvSpPr/>
          <p:nvPr/>
        </p:nvSpPr>
        <p:spPr>
          <a:xfrm>
            <a:off x="7699406" y="1771799"/>
            <a:ext cx="1489840" cy="736214"/>
          </a:xfrm>
          <a:prstGeom prst="roundRect">
            <a:avLst/>
          </a:prstGeom>
          <a:solidFill>
            <a:srgbClr val="0070C0"/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CFS</a:t>
            </a:r>
          </a:p>
        </p:txBody>
      </p:sp>
      <p:sp>
        <p:nvSpPr>
          <p:cNvPr id="22" name="Curved Right Arrow 21">
            <a:extLst>
              <a:ext uri="{FF2B5EF4-FFF2-40B4-BE49-F238E27FC236}">
                <a16:creationId xmlns:a16="http://schemas.microsoft.com/office/drawing/2014/main" id="{DA3B939C-548B-AE48-97F6-220B5CAA10C5}"/>
              </a:ext>
            </a:extLst>
          </p:cNvPr>
          <p:cNvSpPr/>
          <p:nvPr/>
        </p:nvSpPr>
        <p:spPr>
          <a:xfrm rot="16200000">
            <a:off x="7184295" y="3532739"/>
            <a:ext cx="498420" cy="1786154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1" name="Folded Corner 20">
            <a:extLst>
              <a:ext uri="{FF2B5EF4-FFF2-40B4-BE49-F238E27FC236}">
                <a16:creationId xmlns:a16="http://schemas.microsoft.com/office/drawing/2014/main" id="{9C00607F-4A2B-034D-B50F-7DE8158A4320}"/>
              </a:ext>
            </a:extLst>
          </p:cNvPr>
          <p:cNvSpPr/>
          <p:nvPr/>
        </p:nvSpPr>
        <p:spPr>
          <a:xfrm>
            <a:off x="6826469" y="4274233"/>
            <a:ext cx="913636" cy="68582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DE" sz="1100" dirty="0"/>
              <a:t>Magnet and power supply costs</a:t>
            </a:r>
          </a:p>
        </p:txBody>
      </p:sp>
      <p:sp>
        <p:nvSpPr>
          <p:cNvPr id="23" name="Curved Right Arrow 22">
            <a:extLst>
              <a:ext uri="{FF2B5EF4-FFF2-40B4-BE49-F238E27FC236}">
                <a16:creationId xmlns:a16="http://schemas.microsoft.com/office/drawing/2014/main" id="{CE927F7A-8194-614D-8307-F2AC229A15D6}"/>
              </a:ext>
            </a:extLst>
          </p:cNvPr>
          <p:cNvSpPr/>
          <p:nvPr/>
        </p:nvSpPr>
        <p:spPr>
          <a:xfrm rot="13853050">
            <a:off x="7337502" y="2014742"/>
            <a:ext cx="498420" cy="2426613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5" name="Folded Corner 24">
            <a:extLst>
              <a:ext uri="{FF2B5EF4-FFF2-40B4-BE49-F238E27FC236}">
                <a16:creationId xmlns:a16="http://schemas.microsoft.com/office/drawing/2014/main" id="{79D6EE6B-40E8-F241-A8C7-41175BA4C66D}"/>
              </a:ext>
            </a:extLst>
          </p:cNvPr>
          <p:cNvSpPr/>
          <p:nvPr/>
        </p:nvSpPr>
        <p:spPr>
          <a:xfrm>
            <a:off x="7699406" y="2710457"/>
            <a:ext cx="913636" cy="68582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DE" sz="1100" dirty="0"/>
              <a:t>Power, cooling, Cable space</a:t>
            </a:r>
          </a:p>
        </p:txBody>
      </p:sp>
      <p:sp>
        <p:nvSpPr>
          <p:cNvPr id="26" name="Curved Down Arrow 25">
            <a:extLst>
              <a:ext uri="{FF2B5EF4-FFF2-40B4-BE49-F238E27FC236}">
                <a16:creationId xmlns:a16="http://schemas.microsoft.com/office/drawing/2014/main" id="{0DEE3C22-DAF1-4B45-9AED-834005FE9FA8}"/>
              </a:ext>
            </a:extLst>
          </p:cNvPr>
          <p:cNvSpPr/>
          <p:nvPr/>
        </p:nvSpPr>
        <p:spPr>
          <a:xfrm rot="1193967">
            <a:off x="7378830" y="1154882"/>
            <a:ext cx="1738912" cy="375911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27" name="Folded Corner 26">
            <a:extLst>
              <a:ext uri="{FF2B5EF4-FFF2-40B4-BE49-F238E27FC236}">
                <a16:creationId xmlns:a16="http://schemas.microsoft.com/office/drawing/2014/main" id="{80CFA058-3527-EA42-9946-E236C8D211C4}"/>
              </a:ext>
            </a:extLst>
          </p:cNvPr>
          <p:cNvSpPr/>
          <p:nvPr/>
        </p:nvSpPr>
        <p:spPr>
          <a:xfrm>
            <a:off x="7941924" y="880759"/>
            <a:ext cx="657741" cy="591146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DE" sz="1100" dirty="0"/>
              <a:t>Layout</a:t>
            </a:r>
          </a:p>
        </p:txBody>
      </p:sp>
    </p:spTree>
    <p:extLst>
      <p:ext uri="{BB962C8B-B14F-4D97-AF65-F5344CB8AC3E}">
        <p14:creationId xmlns:p14="http://schemas.microsoft.com/office/powerpoint/2010/main" val="94568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5043FA-AF52-BD40-AC49-CA060536F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SRF Technolology work packages and work statements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1DF3D-13FE-524E-B1B1-C9ECB5EF77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6AB5F-48C5-164C-AC10-408ECAC3869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B7B50-25A2-A147-9109-F728A97133E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98C030F-327B-7243-B262-F29DEA35EFA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6" y="752560"/>
            <a:ext cx="7454323" cy="965881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DE" dirty="0"/>
              <a:t>This is only a very rough proposal, should be formulated by SRF subgroup!</a:t>
            </a:r>
          </a:p>
          <a:p>
            <a:r>
              <a:rPr lang="en-DE" dirty="0"/>
              <a:t>Currently, WP01 and WP02 focus very much on R&amp;D. Extend their mandate?</a:t>
            </a:r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C92848ED-4098-FB42-A895-B27102DCD117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743775" y="1844566"/>
            <a:ext cx="7555675" cy="311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85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A9BB39-EAE5-E045-B6BE-69C8BB64FDC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6793266" cy="1973357"/>
          </a:xfrm>
        </p:spPr>
        <p:txBody>
          <a:bodyPr/>
          <a:lstStyle/>
          <a:p>
            <a:r>
              <a:rPr lang="en-DE" dirty="0"/>
              <a:t>Scoping needs to be defined</a:t>
            </a:r>
          </a:p>
          <a:p>
            <a:r>
              <a:rPr lang="en-DE" dirty="0"/>
              <a:t>What is the deliverable at the end of the Prelab? Documents for Call-for-Tender? A prepared site ready for ground breaking, with all construction permits?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7A94B0-CA6A-214E-ACC0-409C7352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Conventional Facilities and Siting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AEBB3-765E-1E4D-9D56-9BFBFCC9645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99054-D203-0A43-86FD-F359A4D5F9C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5A0E4-AEA5-B542-8988-4F61E4F9FA5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9A6D0A-5261-274F-96A2-A885C47D493D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831850" y="3059377"/>
            <a:ext cx="7626678" cy="19030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CA278A-6C1D-0148-A441-103C5372AC91}"/>
              </a:ext>
            </a:extLst>
          </p:cNvPr>
          <p:cNvSpPr txBox="1"/>
          <p:nvPr/>
        </p:nvSpPr>
        <p:spPr>
          <a:xfrm rot="19181881">
            <a:off x="2339076" y="3402449"/>
            <a:ext cx="3925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>
                <a:solidFill>
                  <a:schemeClr val="tx2"/>
                </a:solidFill>
                <a:latin typeface="Bernard MT Condensed" panose="02050806060905020404" pitchFamily="18" charset="77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461124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0B11EF-1579-4C43-ACD5-526FD63CE9C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7329294" cy="1202364"/>
          </a:xfrm>
        </p:spPr>
        <p:txBody>
          <a:bodyPr/>
          <a:lstStyle/>
          <a:p>
            <a:r>
              <a:rPr lang="en-DE" dirty="0"/>
              <a:t>Manage the project during Prelab phase</a:t>
            </a:r>
          </a:p>
          <a:p>
            <a:r>
              <a:rPr lang="en-GB" dirty="0"/>
              <a:t>P</a:t>
            </a:r>
            <a:r>
              <a:rPr lang="en-DE" dirty="0"/>
              <a:t>lan the construction phase</a:t>
            </a:r>
          </a:p>
          <a:p>
            <a:r>
              <a:rPr lang="en-DE" dirty="0"/>
              <a:t>Provide processes and implement technical solutions: Costing, scheduling, logistics…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D9C7AD-B64A-BE44-AD8A-A9552234D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Project Management &amp; Legal Affairs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36CA6-02BC-614B-8859-94BB75E4D46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53D5E-825C-0643-B18F-46322456AC1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6DC41-7976-C348-8D5A-E0FD7FA249E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E2C453D-7D2E-5444-BDB7-E01E856BFF0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970156" y="2258051"/>
            <a:ext cx="7015194" cy="294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69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B0504A-CA6A-1C48-8930-D8FFA8C3A59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650084"/>
            <a:ext cx="7481455" cy="1186599"/>
          </a:xfrm>
        </p:spPr>
        <p:txBody>
          <a:bodyPr/>
          <a:lstStyle/>
          <a:p>
            <a:r>
              <a:rPr lang="en-DE" dirty="0"/>
              <a:t>Perform Systems Engineering processes during Prelab phase (documentation, requirements, change management, CAD modelling, interface documentation…)</a:t>
            </a:r>
          </a:p>
          <a:p>
            <a:r>
              <a:rPr lang="en-DE" dirty="0"/>
              <a:t>Plan the construction project (PBS, requirements,…)</a:t>
            </a:r>
          </a:p>
          <a:p>
            <a:r>
              <a:rPr lang="en-DE" dirty="0"/>
              <a:t>Provide processes and technical solutions (Req. database, CAD systems, PLM system)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291123-6216-AA44-B672-1CC24BAD2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Systems Engineering and Quality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C1294-17D2-6740-8739-DFB1DC4328A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C6841-8BF1-AB4B-83D9-69F70400AE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9B456-FF51-6340-9BB6-1B85A95A5C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83F87C8-26C4-0A4D-946C-F76C7CC36EDF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816841" y="1729376"/>
            <a:ext cx="7482032" cy="377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506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B404ED-83FE-AE4F-B3C2-921803DCB6C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7376590" cy="2564383"/>
          </a:xfrm>
        </p:spPr>
        <p:txBody>
          <a:bodyPr/>
          <a:lstStyle/>
          <a:p>
            <a:r>
              <a:rPr lang="en-DE" dirty="0"/>
              <a:t>Safety, Environmental P</a:t>
            </a:r>
            <a:r>
              <a:rPr lang="en-GB" dirty="0"/>
              <a:t>r</a:t>
            </a:r>
            <a:r>
              <a:rPr lang="en-DE" dirty="0"/>
              <a:t>otection, Radiation protection need supervision within the project, during Prelab and in construction project – are separate work packages</a:t>
            </a:r>
          </a:p>
          <a:p>
            <a:r>
              <a:rPr lang="en-DE" dirty="0"/>
              <a:t>Provide guidance for all other work areas: Define policies, guidelines, applicable standards</a:t>
            </a:r>
          </a:p>
          <a:p>
            <a:r>
              <a:rPr lang="en-DE" dirty="0"/>
              <a:t>Enforce these policies within the project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537EB0-5FF7-1942-9757-57876F7F1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Safety and Environment, Outreach &amp; PR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07D13-285A-744D-8102-B9E521C61CF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66394-A182-344B-9E48-AC50DBF361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B3405-EBD6-C045-898F-1A0A9E94848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5C67538-507F-BA48-9A71-29DB1E7B7B7E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690892" y="3316943"/>
            <a:ext cx="7635690" cy="164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1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16715-A20A-9340-990D-6F3BCD03F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692019-3B5C-5C45-8455-25AA8686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8ABFB-0C0E-BC48-873F-CCD0E52BC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2D9D8-8117-6B4B-AEB3-2A39C281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830"/>
            <a:ext cx="9148701" cy="514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482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25C79D-46C4-764E-8E0A-C75A1C94721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Ressource estimates (work and money) must come from domain experts</a:t>
            </a:r>
          </a:p>
          <a:p>
            <a:r>
              <a:rPr lang="en-DE" dirty="0"/>
              <a:t>Where applicable, existing subgroups should provide estimates</a:t>
            </a:r>
          </a:p>
          <a:p>
            <a:r>
              <a:rPr lang="en-DE" dirty="0"/>
              <a:t>For others: Contact experts from t</a:t>
            </a:r>
            <a:r>
              <a:rPr lang="en-GB" dirty="0"/>
              <a:t>he</a:t>
            </a:r>
            <a:r>
              <a:rPr lang="en-DE" dirty="0"/>
              <a:t> community</a:t>
            </a:r>
          </a:p>
          <a:p>
            <a:r>
              <a:rPr lang="en-DE" dirty="0"/>
              <a:t>Prelab must provide services and support for Project Management, Systems Engineering, Quality Management etc</a:t>
            </a:r>
          </a:p>
          <a:p>
            <a:pPr lvl="1"/>
            <a:r>
              <a:rPr lang="en-DE" dirty="0"/>
              <a:t>Manage / support t</a:t>
            </a:r>
            <a:r>
              <a:rPr lang="en-GB" dirty="0"/>
              <a:t>he</a:t>
            </a:r>
            <a:r>
              <a:rPr lang="en-DE" dirty="0"/>
              <a:t> Prelab phase itself</a:t>
            </a:r>
          </a:p>
          <a:p>
            <a:pPr lvl="1"/>
            <a:r>
              <a:rPr lang="en-DE" dirty="0"/>
              <a:t>Plan the construction</a:t>
            </a:r>
          </a:p>
          <a:p>
            <a:pPr lvl="1"/>
            <a:r>
              <a:rPr lang="en-DE" dirty="0"/>
              <a:t>Provide the technical solutions</a:t>
            </a:r>
          </a:p>
          <a:p>
            <a:pPr lvl="1"/>
            <a:r>
              <a:rPr lang="en-DE" dirty="0"/>
              <a:t>What can be provided in-kind? How much can (or should) be decentralized?  Needs discussion!</a:t>
            </a:r>
          </a:p>
          <a:p>
            <a:endParaRPr lang="en-DE" dirty="0"/>
          </a:p>
          <a:p>
            <a:endParaRPr lang="en-DE" dirty="0"/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76CD9D-E016-7049-9AD5-9444C9EF3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Ressource Estimates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5E353-1515-BF42-8E99-104C1896BD5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1B6EB-1E1B-2F4E-A611-BA1F88D4BAC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66136-0205-CE43-9326-E3625C3E9A2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011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804A14-9396-2E4D-96C1-D3E870F507BD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Need a clear definition of the desired outcome of the Prelab phase,</a:t>
            </a:r>
            <a:br>
              <a:rPr lang="en-DE" dirty="0"/>
            </a:br>
            <a:r>
              <a:rPr lang="en-DE" dirty="0"/>
              <a:t>in particular for Civil Facilitiies &amp; Siting</a:t>
            </a:r>
          </a:p>
          <a:p>
            <a:r>
              <a:rPr lang="en-DE" dirty="0"/>
              <a:t>CFS planning drives the process. Each step of the CFS process needs input from accelerator design, and makes certain changes very expensive or impossible</a:t>
            </a:r>
          </a:p>
          <a:p>
            <a:r>
              <a:rPr lang="en-DE" dirty="0"/>
              <a:t>The Prelab needs to organize the whole design process. R&amp;D and engineering design should be part of a single design activity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9FC16F-37D6-C945-9255-802351B04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22915-20ED-DF43-9D5E-86780949B60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A4416-D2A5-494E-B83E-A77C794DD9F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C132A-0B53-BC43-8E33-3985BE12DB8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1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5DECB37C-452C-A745-86B9-4786A9DE3F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Reserve</a:t>
            </a:r>
          </a:p>
          <a:p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473B3-F351-324A-867E-C477989C8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E4EED-987C-CC45-9D84-4CD6BA35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007D0-4B2D-794F-A9E7-320F98A24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56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90F755-B077-CD40-9436-07D4FD07A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711513" cy="4029824"/>
          </a:xfrm>
        </p:spPr>
        <p:txBody>
          <a:bodyPr/>
          <a:lstStyle/>
          <a:p>
            <a:r>
              <a:rPr lang="en-GB" b="1" dirty="0"/>
              <a:t>Technical Design Documentation is organized along WBS</a:t>
            </a:r>
            <a:endParaRPr lang="en-DE" b="1" dirty="0"/>
          </a:p>
          <a:p>
            <a:r>
              <a:rPr lang="en-DE" dirty="0"/>
              <a:t>WBS: “A </a:t>
            </a:r>
            <a:r>
              <a:rPr lang="en-GB" dirty="0"/>
              <a:t>deliverable-oriented hierarchical decomposition of the work to be executed by the project team” [PMBOK]</a:t>
            </a:r>
          </a:p>
          <a:p>
            <a:r>
              <a:rPr lang="en-DE" dirty="0"/>
              <a:t>Different project phases are projects of their own, with their own WBS:</a:t>
            </a:r>
          </a:p>
          <a:p>
            <a:pPr lvl="1"/>
            <a:r>
              <a:rPr lang="en-DE" dirty="0"/>
              <a:t>WBS for Technical Design Phase TDP</a:t>
            </a:r>
          </a:p>
          <a:p>
            <a:pPr lvl="1"/>
            <a:r>
              <a:rPr lang="en-DE" dirty="0"/>
              <a:t>WBS for Prelab phase</a:t>
            </a:r>
          </a:p>
          <a:p>
            <a:pPr lvl="1"/>
            <a:r>
              <a:rPr lang="en-DE" dirty="0"/>
              <a:t>WBS for constructionm phase</a:t>
            </a:r>
          </a:p>
          <a:p>
            <a:r>
              <a:rPr lang="en-DE" dirty="0"/>
              <a:t>In each phase, prepare WBS for next phase</a:t>
            </a:r>
          </a:p>
          <a:p>
            <a:pPr lvl="1"/>
            <a:r>
              <a:rPr lang="en-GB" dirty="0"/>
              <a:t>D</a:t>
            </a:r>
            <a:r>
              <a:rPr lang="en-DE" dirty="0"/>
              <a:t>efine WBS for prelab phase now</a:t>
            </a:r>
          </a:p>
          <a:p>
            <a:pPr lvl="1"/>
            <a:r>
              <a:rPr lang="en-DE" dirty="0"/>
              <a:t>Define construction project WBS in prelab phase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18CD55-72A0-6747-89CE-98B7AF4BB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WBS and Documentation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AD770-E4B3-F747-8085-4FB6C0E040E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B51F8-5771-C74B-8B50-95D43126CFB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13263-D833-2048-9285-B532616421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CE1C0C-A4EE-0A45-BF58-0AFEA673B5C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2" y="831591"/>
            <a:ext cx="3575050" cy="2392326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8CE65A-DC05-384A-9B34-3262483986AA}"/>
              </a:ext>
            </a:extLst>
          </p:cNvPr>
          <p:cNvSpPr txBox="1"/>
          <p:nvPr/>
        </p:nvSpPr>
        <p:spPr>
          <a:xfrm>
            <a:off x="4587361" y="3255153"/>
            <a:ext cx="384913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/>
              <a:t>http://www-fusion-</a:t>
            </a:r>
            <a:r>
              <a:rPr lang="en-GB" sz="600" dirty="0" err="1"/>
              <a:t>magnetique.cea.fr</a:t>
            </a:r>
            <a:r>
              <a:rPr lang="en-GB" sz="600" dirty="0"/>
              <a:t>/</a:t>
            </a:r>
            <a:r>
              <a:rPr lang="en-GB" sz="600" dirty="0" err="1"/>
              <a:t>etn-qpn</a:t>
            </a:r>
            <a:r>
              <a:rPr lang="en-GB" sz="600" dirty="0"/>
              <a:t>/</a:t>
            </a:r>
            <a:r>
              <a:rPr lang="en-GB" sz="600" dirty="0" err="1"/>
              <a:t>ws</a:t>
            </a:r>
            <a:r>
              <a:rPr lang="en-GB" sz="600" dirty="0"/>
              <a:t>-scheduling/EFDA%20Conference%20-%20Scheduling.pdf</a:t>
            </a:r>
            <a:endParaRPr lang="en-DE" sz="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F801C-F033-5A4D-828A-B4CDD37F0E39}"/>
              </a:ext>
            </a:extLst>
          </p:cNvPr>
          <p:cNvSpPr txBox="1"/>
          <p:nvPr/>
        </p:nvSpPr>
        <p:spPr>
          <a:xfrm>
            <a:off x="5171975" y="3430115"/>
            <a:ext cx="2679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400" dirty="0"/>
              <a:t>Example: ITER WBS.</a:t>
            </a:r>
            <a:br>
              <a:rPr lang="en-DE" sz="1400" dirty="0"/>
            </a:br>
            <a:r>
              <a:rPr lang="en-DE" sz="1400" dirty="0"/>
              <a:t>Top L</a:t>
            </a:r>
            <a:r>
              <a:rPr lang="en-GB" sz="1400" dirty="0"/>
              <a:t>e</a:t>
            </a:r>
            <a:r>
              <a:rPr lang="en-DE" sz="1400" dirty="0"/>
              <a:t>vel ist programme phase</a:t>
            </a:r>
          </a:p>
        </p:txBody>
      </p:sp>
    </p:spTree>
    <p:extLst>
      <p:ext uri="{BB962C8B-B14F-4D97-AF65-F5344CB8AC3E}">
        <p14:creationId xmlns:p14="http://schemas.microsoft.com/office/powerpoint/2010/main" val="2881066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4158FA7-E52E-6045-930B-56266AD22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TDR and Technical Design Documentation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CAC1F3-51FC-7541-8D98-C93E1A1EE9E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79FA78-E6AB-5442-9E55-4A7B898B01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9CD5-7DC6-7547-995E-D34C9A67E11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224CAA2-EA50-7640-ACF4-0EC092B81961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706" r="5238"/>
          <a:stretch/>
        </p:blipFill>
        <p:spPr>
          <a:xfrm>
            <a:off x="6204030" y="1439728"/>
            <a:ext cx="2650427" cy="2865876"/>
          </a:xfrm>
          <a:prstGeom prst="rect">
            <a:avLst/>
          </a:prstGeom>
          <a:effectLst>
            <a:outerShdw blurRad="190500" dist="190500" dir="2700000" algn="tl" rotWithShape="0">
              <a:schemeClr val="bg2">
                <a:alpha val="43000"/>
              </a:schemeClr>
            </a:outerShdw>
          </a:effectLst>
        </p:spPr>
      </p:pic>
      <p:pic>
        <p:nvPicPr>
          <p:cNvPr id="39" name="Content Placeholder 38">
            <a:extLst>
              <a:ext uri="{FF2B5EF4-FFF2-40B4-BE49-F238E27FC236}">
                <a16:creationId xmlns:a16="http://schemas.microsoft.com/office/drawing/2014/main" id="{534E0385-F862-3548-B412-44EF63C711A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>
            <a:fillRect/>
          </a:stretch>
        </p:blipFill>
        <p:spPr>
          <a:xfrm>
            <a:off x="161066" y="1017617"/>
            <a:ext cx="6024865" cy="3936347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CBB2D585-F671-EF41-8241-6FB408AEC132}"/>
              </a:ext>
            </a:extLst>
          </p:cNvPr>
          <p:cNvSpPr/>
          <p:nvPr/>
        </p:nvSpPr>
        <p:spPr>
          <a:xfrm>
            <a:off x="5567423" y="4734046"/>
            <a:ext cx="618508" cy="347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12579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94F145-6955-4B42-9CCF-375ED0977BF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4850593" cy="4029824"/>
          </a:xfrm>
        </p:spPr>
        <p:txBody>
          <a:bodyPr/>
          <a:lstStyle/>
          <a:p>
            <a:r>
              <a:rPr lang="en-DE" dirty="0"/>
              <a:t>WBS for Technical Design Phase II (TDP-II) was never fully formulated</a:t>
            </a:r>
          </a:p>
          <a:p>
            <a:r>
              <a:rPr lang="en-DE" dirty="0"/>
              <a:t>Provisional WBS used to structure Design Documentation</a:t>
            </a:r>
          </a:p>
          <a:p>
            <a:r>
              <a:rPr lang="en-DE" dirty="0"/>
              <a:t>Main Structure:</a:t>
            </a:r>
          </a:p>
          <a:p>
            <a:pPr lvl="1"/>
            <a:r>
              <a:rPr lang="en-DE" dirty="0"/>
              <a:t> Accelerator systems</a:t>
            </a:r>
          </a:p>
          <a:p>
            <a:pPr lvl="1"/>
            <a:r>
              <a:rPr lang="en-DE" dirty="0"/>
              <a:t>SCRF technology</a:t>
            </a:r>
          </a:p>
          <a:p>
            <a:pPr lvl="1"/>
            <a:r>
              <a:rPr lang="en-DE" dirty="0"/>
              <a:t>CFS</a:t>
            </a:r>
          </a:p>
          <a:p>
            <a:pPr lvl="1"/>
            <a:r>
              <a:rPr lang="en-DE" dirty="0"/>
              <a:t>Some cross cutting activities: </a:t>
            </a:r>
            <a:br>
              <a:rPr lang="en-DE" dirty="0"/>
            </a:br>
            <a:r>
              <a:rPr lang="en-DE" dirty="0"/>
              <a:t>AD&amp;I, Costing, Project management, Documentation</a:t>
            </a:r>
          </a:p>
          <a:p>
            <a:pPr lvl="1"/>
            <a:r>
              <a:rPr lang="en-DE" dirty="0"/>
              <a:t>Other Technical Areas (magnets, vacuum, …) from RDR only present as parts of accelerator systems</a:t>
            </a:r>
          </a:p>
          <a:p>
            <a:r>
              <a:rPr lang="en-DE" dirty="0"/>
              <a:t>After Black December (12/2008), value engineering reduced to bare minimum, technical area groups outside SCRF non-existing -&gt; No top-level element for Technical areas other than SCRF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89EED-B5A8-4F40-A68F-3018A7FE5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Structure of TDD from TDR (TDP-II) phase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AA0A3-781E-3D41-836D-C84C5B36290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0BAE5-D783-C94E-A15F-D647A9BB08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19372-F461-1445-B56F-CF5DBE6ABFD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CA6E78D-EAE1-B64F-86B0-21CA836FADAC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5816489" y="751721"/>
            <a:ext cx="1689170" cy="40306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9EDA83-A918-E241-9566-30D7433B0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758" y="1377107"/>
            <a:ext cx="1374784" cy="325823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1A7A8E-FB97-124C-8921-230FFFD3BF45}"/>
              </a:ext>
            </a:extLst>
          </p:cNvPr>
          <p:cNvCxnSpPr/>
          <p:nvPr/>
        </p:nvCxnSpPr>
        <p:spPr>
          <a:xfrm flipV="1">
            <a:off x="7083846" y="1509311"/>
            <a:ext cx="540912" cy="1101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112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DFA3AD-EF43-3248-9E3C-38E7F615B54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New Web interface:</a:t>
            </a:r>
            <a:br>
              <a:rPr lang="en-DE" dirty="0"/>
            </a:br>
            <a:r>
              <a:rPr lang="en-GB" dirty="0">
                <a:hlinkClick r:id="rId2"/>
              </a:rPr>
              <a:t>https://edmsdirect.desy.de/treebrowser/ilc/</a:t>
            </a:r>
            <a:r>
              <a:rPr lang="en-GB" dirty="0"/>
              <a:t> </a:t>
            </a:r>
          </a:p>
          <a:p>
            <a:r>
              <a:rPr lang="en-GB" dirty="0"/>
              <a:t>Provides easy navigation through the TDR WBS and the associated documentation</a:t>
            </a:r>
          </a:p>
          <a:p>
            <a:r>
              <a:rPr lang="en-GB" dirty="0"/>
              <a:t>No log-in required</a:t>
            </a:r>
          </a:p>
          <a:p>
            <a:r>
              <a:rPr lang="en-GB" dirty="0"/>
              <a:t>Integrated preview of document PDF</a:t>
            </a:r>
          </a:p>
          <a:p>
            <a:r>
              <a:rPr lang="en-GB" dirty="0"/>
              <a:t>Documents are interrelated through links</a:t>
            </a:r>
          </a:p>
          <a:p>
            <a:r>
              <a:rPr lang="en-GB" dirty="0"/>
              <a:t>Link to EDMS interface also provided</a:t>
            </a:r>
          </a:p>
          <a:p>
            <a:r>
              <a:rPr lang="en-GB" dirty="0"/>
              <a:t>Some elements (costs!) are only available after log in with EDMS account,</a:t>
            </a:r>
            <a:br>
              <a:rPr lang="en-GB" dirty="0"/>
            </a:br>
            <a:r>
              <a:rPr lang="en-GB" dirty="0"/>
              <a:t>documents are visible only in full EDMS client</a:t>
            </a:r>
          </a:p>
          <a:p>
            <a:endParaRPr lang="en-GB" dirty="0"/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EAC275-BBFB-1C43-93B2-410F28C69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Access to TDD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9D2B9-FF79-2F49-B9AD-4CA95D60AB9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8FE89-1F88-154E-9831-BDF837B98DA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32FF9-6DA6-104E-A87B-B9D67616921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303A234-2FBA-0E41-8C8A-E2A3E65C26C9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400" y="756841"/>
            <a:ext cx="3575050" cy="402193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7AE2A9-4994-E345-A5BD-02E2DA10E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1208" y="2328291"/>
            <a:ext cx="3198406" cy="256974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6E2062-10C0-314D-9FA6-738D849FF27A}"/>
              </a:ext>
            </a:extLst>
          </p:cNvPr>
          <p:cNvCxnSpPr>
            <a:cxnSpLocks/>
          </p:cNvCxnSpPr>
          <p:nvPr/>
        </p:nvCxnSpPr>
        <p:spPr>
          <a:xfrm>
            <a:off x="5903089" y="2233914"/>
            <a:ext cx="316535" cy="2406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CC96CB08-6A3C-9847-B331-116705B6B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1494" y="3867099"/>
            <a:ext cx="1016260" cy="142880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1366397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AA520A-E0A0-F942-A766-46C0F0756AD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Design Register gives overview over design status of accelerator systems and their documentation</a:t>
            </a:r>
          </a:p>
          <a:p>
            <a:r>
              <a:rPr lang="en-DE" dirty="0"/>
              <a:t>Has a list of “mandatory documents” whose status is tracked</a:t>
            </a:r>
          </a:p>
          <a:p>
            <a:r>
              <a:rPr lang="en-GB" dirty="0"/>
              <a:t>I</a:t>
            </a:r>
            <a:r>
              <a:rPr lang="en-DE" dirty="0"/>
              <a:t>ncludes cross references</a:t>
            </a:r>
          </a:p>
          <a:p>
            <a:r>
              <a:rPr lang="en-DE" dirty="0"/>
              <a:t>Good practice: Prepare a list of artefacts / mandatory documents to be provided by the work packages</a:t>
            </a:r>
          </a:p>
          <a:p>
            <a:pPr lvl="1"/>
            <a:r>
              <a:rPr lang="en-DE" dirty="0"/>
              <a:t>Drawings / CAD models</a:t>
            </a:r>
          </a:p>
          <a:p>
            <a:pPr lvl="1"/>
            <a:r>
              <a:rPr lang="en-GB" dirty="0"/>
              <a:t>S</a:t>
            </a:r>
            <a:r>
              <a:rPr lang="en-DE" dirty="0"/>
              <a:t>chematics</a:t>
            </a:r>
          </a:p>
          <a:p>
            <a:pPr lvl="1"/>
            <a:r>
              <a:rPr lang="en-DE" dirty="0"/>
              <a:t>Data sheets / specifications</a:t>
            </a:r>
          </a:p>
          <a:p>
            <a:pPr lvl="1"/>
            <a:r>
              <a:rPr lang="en-DE" dirty="0"/>
              <a:t>Requirements</a:t>
            </a:r>
          </a:p>
          <a:p>
            <a:pPr lvl="1"/>
            <a:r>
              <a:rPr lang="en-DE" dirty="0"/>
              <a:t>Calculations: Power, heat, costs, availability…</a:t>
            </a:r>
          </a:p>
          <a:p>
            <a:pPr lvl="1"/>
            <a:r>
              <a:rPr lang="en-DE" dirty="0"/>
              <a:t>Procedure descriptions (installation, alignment, diagnostics, maintenance,…)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E98030-8CD5-B149-88D7-A0B63C83A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Design Register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C8B6F-6000-624C-B337-016DAFE40D3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4C3D5-03D4-E24D-A426-65CFFD9837E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03AB3-2F1B-0B47-8CA5-F526A32A09E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0FE9755-4C81-1C4A-80C2-762D5C58F95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3823" y="3469182"/>
            <a:ext cx="3575050" cy="1336062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D2BA5D-4C59-864D-A565-06AD79048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919" y="731102"/>
            <a:ext cx="2641617" cy="2456411"/>
          </a:xfrm>
          <a:prstGeom prst="rect">
            <a:avLst/>
          </a:prstGeom>
          <a:ln>
            <a:solidFill>
              <a:schemeClr val="accent5"/>
            </a:solidFill>
          </a:ln>
          <a:effectLst>
            <a:outerShdw blurRad="50800" dist="50800" dir="2700000" algn="tl" rotWithShape="0">
              <a:schemeClr val="accent5"/>
            </a:outerShdw>
          </a:effectLst>
        </p:spPr>
      </p:pic>
    </p:spTree>
    <p:extLst>
      <p:ext uri="{BB962C8B-B14F-4D97-AF65-F5344CB8AC3E}">
        <p14:creationId xmlns:p14="http://schemas.microsoft.com/office/powerpoint/2010/main" val="247985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368D80-71A4-494B-9464-3286C22A08C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CFS Design Criteria for all subsystems</a:t>
            </a:r>
          </a:p>
          <a:p>
            <a:r>
              <a:rPr lang="en-DE" dirty="0"/>
              <a:t>Americas Region TDR for CFS</a:t>
            </a:r>
          </a:p>
          <a:p>
            <a:r>
              <a:rPr lang="en-DE" dirty="0"/>
              <a:t>Japanese Studies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1D820E-9465-BF48-BD9F-CAE0F6FE2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CFS documentation – Americas and Japan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348D7-3266-5144-8FE0-8C0F4056004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D233F-7E62-5C4B-918F-A1B4869613B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02D0E-6EA3-6C48-9F9A-6FF64B5A0B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56E1D9-B30C-A24C-BFB5-1934D7EC65A7}"/>
              </a:ext>
            </a:extLst>
          </p:cNvPr>
          <p:cNvGrpSpPr/>
          <p:nvPr/>
        </p:nvGrpSpPr>
        <p:grpSpPr>
          <a:xfrm>
            <a:off x="6679563" y="1297450"/>
            <a:ext cx="2050334" cy="2651853"/>
            <a:chOff x="6511636" y="2038119"/>
            <a:chExt cx="2050334" cy="265185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401078F-5C71-D443-A6F8-FA72A0F3C9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1636" y="2038120"/>
              <a:ext cx="2050334" cy="2651852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DF8BADA-E0CD-DB43-9FB1-736009AFAC27}"/>
                </a:ext>
              </a:extLst>
            </p:cNvPr>
            <p:cNvSpPr txBox="1"/>
            <p:nvPr/>
          </p:nvSpPr>
          <p:spPr>
            <a:xfrm>
              <a:off x="7290824" y="2038119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D00000000979935</a:t>
              </a:r>
              <a:endParaRPr lang="en-DE" sz="10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69228F3-BCD4-4243-A687-417459961F00}"/>
              </a:ext>
            </a:extLst>
          </p:cNvPr>
          <p:cNvGrpSpPr/>
          <p:nvPr/>
        </p:nvGrpSpPr>
        <p:grpSpPr>
          <a:xfrm>
            <a:off x="5325012" y="1132684"/>
            <a:ext cx="2044136" cy="2651852"/>
            <a:chOff x="4202395" y="2038120"/>
            <a:chExt cx="2044136" cy="26518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E2325DE-B2BD-D84E-AFA7-E349E327D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02395" y="2038120"/>
              <a:ext cx="2044136" cy="2651852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A06AE4B-9759-244D-B53B-55ACDABBD0CE}"/>
                </a:ext>
              </a:extLst>
            </p:cNvPr>
            <p:cNvSpPr txBox="1"/>
            <p:nvPr/>
          </p:nvSpPr>
          <p:spPr>
            <a:xfrm>
              <a:off x="4981441" y="2038120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D00000000979905</a:t>
              </a:r>
              <a:endParaRPr lang="en-DE" sz="10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7D0D1B-E0B3-D341-BD77-9AA9638EAE4F}"/>
              </a:ext>
            </a:extLst>
          </p:cNvPr>
          <p:cNvGrpSpPr/>
          <p:nvPr/>
        </p:nvGrpSpPr>
        <p:grpSpPr>
          <a:xfrm>
            <a:off x="3776762" y="1009574"/>
            <a:ext cx="2087766" cy="2651852"/>
            <a:chOff x="2117196" y="1167787"/>
            <a:chExt cx="2087766" cy="26518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4C65F9A-498F-C346-B9BC-D6DA3840D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17196" y="1167787"/>
              <a:ext cx="2087766" cy="2651852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A5155B-B4FD-FF46-9D64-BF38CE680CF9}"/>
                </a:ext>
              </a:extLst>
            </p:cNvPr>
            <p:cNvSpPr txBox="1"/>
            <p:nvPr/>
          </p:nvSpPr>
          <p:spPr>
            <a:xfrm>
              <a:off x="2937021" y="1167787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D00000000990585</a:t>
              </a:r>
              <a:endParaRPr lang="en-DE" sz="10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8F7DEEF-4FDF-2043-BFA8-2DD7FC072388}"/>
              </a:ext>
            </a:extLst>
          </p:cNvPr>
          <p:cNvGrpSpPr/>
          <p:nvPr/>
        </p:nvGrpSpPr>
        <p:grpSpPr>
          <a:xfrm>
            <a:off x="1330295" y="2796448"/>
            <a:ext cx="1859531" cy="2651852"/>
            <a:chOff x="1447644" y="1792961"/>
            <a:chExt cx="1859531" cy="265185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37EFEE7-878E-AA47-99F1-ADCD78204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47644" y="1792961"/>
              <a:ext cx="1859531" cy="2651852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C99401-F628-7242-B6FB-A1A289B70562}"/>
                </a:ext>
              </a:extLst>
            </p:cNvPr>
            <p:cNvSpPr txBox="1"/>
            <p:nvPr/>
          </p:nvSpPr>
          <p:spPr>
            <a:xfrm>
              <a:off x="2042085" y="1792961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D00000000960625</a:t>
              </a:r>
              <a:endParaRPr lang="en-DE" sz="10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510AAC-056C-264C-8ECD-81BAB655C07E}"/>
              </a:ext>
            </a:extLst>
          </p:cNvPr>
          <p:cNvGrpSpPr/>
          <p:nvPr/>
        </p:nvGrpSpPr>
        <p:grpSpPr>
          <a:xfrm>
            <a:off x="5067669" y="3249536"/>
            <a:ext cx="1511345" cy="2149353"/>
            <a:chOff x="3105090" y="2633030"/>
            <a:chExt cx="1511345" cy="214935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96AC5E6-DF2F-0D47-9BDE-956CF18AB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05090" y="2633030"/>
              <a:ext cx="1511345" cy="2149353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B5ED75D-D416-EA4D-8A4F-3CFFFB5F2771}"/>
                </a:ext>
              </a:extLst>
            </p:cNvPr>
            <p:cNvSpPr txBox="1"/>
            <p:nvPr/>
          </p:nvSpPr>
          <p:spPr>
            <a:xfrm>
              <a:off x="3351345" y="2644361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D00000001011835</a:t>
              </a:r>
              <a:endParaRPr lang="en-DE" sz="10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0BE062E-6021-824A-82DE-278718558806}"/>
              </a:ext>
            </a:extLst>
          </p:cNvPr>
          <p:cNvGrpSpPr/>
          <p:nvPr/>
        </p:nvGrpSpPr>
        <p:grpSpPr>
          <a:xfrm>
            <a:off x="6090491" y="3645558"/>
            <a:ext cx="1511345" cy="2144123"/>
            <a:chOff x="4862690" y="2633030"/>
            <a:chExt cx="1511345" cy="214412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9B0B818-C80E-BD48-984E-3388B9EA8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62690" y="2633030"/>
              <a:ext cx="1511345" cy="2144123"/>
            </a:xfrm>
            <a:prstGeom prst="rect">
              <a:avLst/>
            </a:prstGeom>
            <a:ln>
              <a:solidFill>
                <a:schemeClr val="accent5"/>
              </a:solidFill>
            </a:ln>
            <a:effectLst>
              <a:outerShdw blurRad="50800" dist="50800" dir="2700000" algn="tl" rotWithShape="0">
                <a:schemeClr val="accent5"/>
              </a:outerShdw>
            </a:effec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E28FF9A-24D4-094B-B304-643D76BD06F4}"/>
                </a:ext>
              </a:extLst>
            </p:cNvPr>
            <p:cNvSpPr txBox="1"/>
            <p:nvPr/>
          </p:nvSpPr>
          <p:spPr>
            <a:xfrm>
              <a:off x="5108945" y="2645743"/>
              <a:ext cx="12650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/>
                <a:t>D00000001011805</a:t>
              </a:r>
              <a:endParaRPr lang="en-DE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3414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4F80BF-CA5C-B748-9C76-89C533B9500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b="1" dirty="0"/>
              <a:t>Accelerator Design and Integration</a:t>
            </a:r>
          </a:p>
          <a:p>
            <a:r>
              <a:rPr lang="en-DE" dirty="0"/>
              <a:t>Accelerator System Integration</a:t>
            </a:r>
          </a:p>
          <a:p>
            <a:pPr lvl="1"/>
            <a:r>
              <a:rPr lang="en-DE" dirty="0"/>
              <a:t>Integrate accelerator subsystems, provide overall design and performance</a:t>
            </a:r>
          </a:p>
          <a:p>
            <a:r>
              <a:rPr lang="en-DE" dirty="0"/>
              <a:t>Sources</a:t>
            </a:r>
          </a:p>
          <a:p>
            <a:pPr lvl="1"/>
            <a:r>
              <a:rPr lang="en-DE" dirty="0"/>
              <a:t>Design electron and positron sources and specific components (undulator, target regions, gun and laser system)</a:t>
            </a:r>
          </a:p>
          <a:p>
            <a:r>
              <a:rPr lang="en-DE" dirty="0"/>
              <a:t>Damping Rings</a:t>
            </a:r>
          </a:p>
          <a:p>
            <a:r>
              <a:rPr lang="en-DE" dirty="0"/>
              <a:t>RTML</a:t>
            </a:r>
          </a:p>
          <a:p>
            <a:r>
              <a:rPr lang="en-DE" dirty="0"/>
              <a:t>Main Linac and Bunch Compressors</a:t>
            </a:r>
          </a:p>
          <a:p>
            <a:pPr lvl="1"/>
            <a:r>
              <a:rPr lang="en-DE" dirty="0"/>
              <a:t>Design Main Linacs and Bunch Compressors, based on SCRF design</a:t>
            </a:r>
          </a:p>
          <a:p>
            <a:r>
              <a:rPr lang="en-DE" dirty="0"/>
              <a:t>BDS</a:t>
            </a:r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4EBE59-A131-F54A-A8AB-32C6C98C2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Possible 2nd Levels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10F8B-807B-0444-969E-B49AE9BAD5A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C40B6-6A0C-D746-8084-11F101D651B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3EAF6-5C73-E841-8816-2F86B855C2B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383D654-6522-C344-86B0-17ABCFF240D2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b="1" dirty="0"/>
              <a:t>SCRF and HLRF Technology</a:t>
            </a:r>
          </a:p>
          <a:p>
            <a:r>
              <a:rPr lang="en-DE" dirty="0"/>
              <a:t>Cryomodules</a:t>
            </a:r>
          </a:p>
          <a:p>
            <a:pPr lvl="1"/>
            <a:r>
              <a:rPr lang="en-DE" dirty="0"/>
              <a:t>Design all L-Band cryomodules for  Main Linac, sources</a:t>
            </a:r>
          </a:p>
          <a:p>
            <a:pPr lvl="1"/>
            <a:r>
              <a:rPr lang="en-DE" dirty="0"/>
              <a:t>Produce, transport to and test prototypes in Japan</a:t>
            </a:r>
          </a:p>
          <a:p>
            <a:r>
              <a:rPr lang="en-DE" dirty="0"/>
              <a:t>Cavities</a:t>
            </a:r>
          </a:p>
          <a:p>
            <a:r>
              <a:rPr lang="en-DE" dirty="0"/>
              <a:t>Cavity Material</a:t>
            </a:r>
          </a:p>
          <a:p>
            <a:r>
              <a:rPr lang="en-DE" dirty="0"/>
              <a:t>Tuners</a:t>
            </a:r>
          </a:p>
          <a:p>
            <a:r>
              <a:rPr lang="en-DE" dirty="0"/>
              <a:t>Couplers</a:t>
            </a:r>
          </a:p>
          <a:p>
            <a:r>
              <a:rPr lang="en-DE" dirty="0"/>
              <a:t>Quad / BPM package</a:t>
            </a:r>
          </a:p>
          <a:p>
            <a:r>
              <a:rPr lang="en-DE" dirty="0"/>
              <a:t>Klystrons</a:t>
            </a:r>
          </a:p>
          <a:p>
            <a:r>
              <a:rPr lang="en-DE" dirty="0"/>
              <a:t>Modulators</a:t>
            </a:r>
          </a:p>
          <a:p>
            <a:r>
              <a:rPr lang="en-DE" dirty="0"/>
              <a:t>Waveguide distribution</a:t>
            </a:r>
          </a:p>
          <a:p>
            <a:r>
              <a:rPr lang="en-DE" dirty="0"/>
              <a:t>Cryogenics</a:t>
            </a:r>
          </a:p>
        </p:txBody>
      </p:sp>
    </p:spTree>
    <p:extLst>
      <p:ext uri="{BB962C8B-B14F-4D97-AF65-F5344CB8AC3E}">
        <p14:creationId xmlns:p14="http://schemas.microsoft.com/office/powerpoint/2010/main" val="170955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1E90F1-26E0-EC45-81A4-BB16E227258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WBS: “A </a:t>
            </a:r>
            <a:r>
              <a:rPr lang="en-GB" dirty="0"/>
              <a:t>deliverable-oriented hierarchical decomposition of the work to be executed by the project team” [PMBOK]</a:t>
            </a:r>
          </a:p>
          <a:p>
            <a:r>
              <a:rPr lang="en-DE" dirty="0"/>
              <a:t>Different project phases are projects of their own, with their own WBS:</a:t>
            </a:r>
          </a:p>
          <a:p>
            <a:pPr lvl="1"/>
            <a:r>
              <a:rPr lang="en-DE" dirty="0"/>
              <a:t>WBS for Technical Design Phase TDP</a:t>
            </a:r>
          </a:p>
          <a:p>
            <a:pPr lvl="1"/>
            <a:r>
              <a:rPr lang="en-DE" dirty="0"/>
              <a:t>WBS for Prelab phase</a:t>
            </a:r>
          </a:p>
          <a:p>
            <a:pPr lvl="1"/>
            <a:r>
              <a:rPr lang="en-DE" dirty="0"/>
              <a:t>WBS for construction phase</a:t>
            </a:r>
          </a:p>
          <a:p>
            <a:r>
              <a:rPr lang="en-DE" dirty="0"/>
              <a:t>In each phase, prepare WBS for next phase</a:t>
            </a:r>
          </a:p>
          <a:p>
            <a:pPr lvl="1"/>
            <a:r>
              <a:rPr lang="en-GB" dirty="0"/>
              <a:t>D</a:t>
            </a:r>
            <a:r>
              <a:rPr lang="en-DE" dirty="0"/>
              <a:t>efine WBS for prelab phase now</a:t>
            </a:r>
          </a:p>
          <a:p>
            <a:pPr lvl="1"/>
            <a:r>
              <a:rPr lang="en-DE" dirty="0"/>
              <a:t>Define construction project WBS in prelab phase</a:t>
            </a:r>
          </a:p>
          <a:p>
            <a:pPr marL="144000" lvl="1" indent="0">
              <a:buNone/>
            </a:pPr>
            <a:endParaRPr lang="en-DE" dirty="0"/>
          </a:p>
          <a:p>
            <a:r>
              <a:rPr lang="en-DE" dirty="0"/>
              <a:t>Guiding principles of a WBS: </a:t>
            </a:r>
          </a:p>
          <a:p>
            <a:pPr lvl="1"/>
            <a:r>
              <a:rPr lang="en-DE" dirty="0"/>
              <a:t>Deliverable-oriented</a:t>
            </a:r>
          </a:p>
          <a:p>
            <a:pPr lvl="1"/>
            <a:r>
              <a:rPr lang="en-DE" dirty="0"/>
              <a:t>Compatible with work organisation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5F63E3-048C-B14E-98FE-CDC01020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WBS Structure for Prelab-Phase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326D7-4A0A-9A49-87DF-50A7CA990DD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6EA22-5DD6-004D-A449-09E168A53B2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6F4F4-BEDE-B345-A87F-C5641F77B41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A99F5C-C5B2-7740-9517-66C22E0EDAB9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b="1" dirty="0"/>
              <a:t>What are the deliverables in the Prelab phase?</a:t>
            </a:r>
          </a:p>
          <a:p>
            <a:pPr lvl="1"/>
            <a:r>
              <a:rPr lang="en-DE" b="1" dirty="0"/>
              <a:t>Final deliverables: construction-ready design, project plan, cost book</a:t>
            </a:r>
          </a:p>
          <a:p>
            <a:pPr lvl="1"/>
            <a:r>
              <a:rPr lang="en-DE" b="1" dirty="0"/>
              <a:t>Intermediate deliverables: Component counts, power estimates, requirements, design criteria…</a:t>
            </a:r>
          </a:p>
          <a:p>
            <a:pPr lvl="1"/>
            <a:r>
              <a:rPr lang="en-DE" b="1" dirty="0"/>
              <a:t>EDR is a human-readable summary of these design deliverables</a:t>
            </a:r>
          </a:p>
          <a:p>
            <a:pPr marL="0" indent="0">
              <a:buNone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094206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07AF30-730A-9C4A-98B8-2AA9E338178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b="1" dirty="0"/>
              <a:t>Project Management and Legal Affairs</a:t>
            </a:r>
          </a:p>
          <a:p>
            <a:r>
              <a:rPr lang="en-DE" dirty="0"/>
              <a:t>Project Management and WBS</a:t>
            </a:r>
          </a:p>
          <a:p>
            <a:r>
              <a:rPr lang="en-DE" dirty="0"/>
              <a:t>Costs</a:t>
            </a:r>
          </a:p>
          <a:p>
            <a:r>
              <a:rPr lang="en-DE" dirty="0"/>
              <a:t>Schedule</a:t>
            </a:r>
          </a:p>
          <a:p>
            <a:r>
              <a:rPr lang="en-DE" dirty="0"/>
              <a:t>Project Risks</a:t>
            </a:r>
          </a:p>
          <a:p>
            <a:r>
              <a:rPr lang="en-DE" dirty="0"/>
              <a:t>Procurement</a:t>
            </a:r>
          </a:p>
          <a:p>
            <a:r>
              <a:rPr lang="en-DE" dirty="0"/>
              <a:t>Logistics</a:t>
            </a:r>
          </a:p>
          <a:p>
            <a:r>
              <a:rPr lang="en-DE" dirty="0"/>
              <a:t>Human Ressources</a:t>
            </a:r>
          </a:p>
          <a:p>
            <a:r>
              <a:rPr lang="en-DE" dirty="0"/>
              <a:t>Legal Affairs</a:t>
            </a:r>
          </a:p>
          <a:p>
            <a:endParaRPr lang="en-DE" dirty="0"/>
          </a:p>
          <a:p>
            <a:pPr marL="0" indent="0">
              <a:buNone/>
            </a:pPr>
            <a:endParaRPr lang="en-DE" b="1" dirty="0"/>
          </a:p>
          <a:p>
            <a:endParaRPr lang="en-DE" dirty="0"/>
          </a:p>
          <a:p>
            <a:pPr marL="0" indent="0">
              <a:buNone/>
            </a:pPr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30A7EE-033D-374B-A219-7E0D3200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Possible 2nd Levels, cont’d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F9828-3F5C-0A44-A8A4-81D4E486188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FC9B3-A454-8A40-A3C6-7B70830616A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5987C-B30E-BD49-9B9A-D577B2064C1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C3BF00-C804-114E-8351-AC37EE8F2B1D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b="1" dirty="0"/>
              <a:t>Systems Engineering and Quality Management</a:t>
            </a:r>
          </a:p>
          <a:p>
            <a:r>
              <a:rPr lang="en-DE" dirty="0"/>
              <a:t>Technical Documentation</a:t>
            </a:r>
          </a:p>
          <a:p>
            <a:r>
              <a:rPr lang="en-DE" dirty="0"/>
              <a:t>Requirements Management</a:t>
            </a:r>
          </a:p>
          <a:p>
            <a:r>
              <a:rPr lang="en-DE" dirty="0"/>
              <a:t>Technical Risks</a:t>
            </a:r>
          </a:p>
          <a:p>
            <a:r>
              <a:rPr lang="en-DE" dirty="0"/>
              <a:t>Quality management</a:t>
            </a:r>
          </a:p>
          <a:p>
            <a:r>
              <a:rPr lang="en-DE" dirty="0"/>
              <a:t>Configuration Management</a:t>
            </a:r>
          </a:p>
          <a:p>
            <a:r>
              <a:rPr lang="en-DE" dirty="0"/>
              <a:t>Standards and Conformance</a:t>
            </a:r>
          </a:p>
          <a:p>
            <a:r>
              <a:rPr lang="en-DE" dirty="0"/>
              <a:t>Change Management</a:t>
            </a:r>
          </a:p>
          <a:p>
            <a:pPr marL="0" indent="0">
              <a:buNone/>
            </a:pPr>
            <a:endParaRPr lang="en-DE" dirty="0"/>
          </a:p>
          <a:p>
            <a:pPr marL="0" indent="0">
              <a:buNone/>
            </a:pPr>
            <a:r>
              <a:rPr lang="en-DE" b="1" dirty="0"/>
              <a:t>Outreach and Public Relations</a:t>
            </a:r>
          </a:p>
          <a:p>
            <a:pPr marL="0" indent="0">
              <a:buNone/>
            </a:pPr>
            <a:endParaRPr lang="en-DE" dirty="0"/>
          </a:p>
          <a:p>
            <a:pPr marL="0" indent="0">
              <a:buNone/>
            </a:pPr>
            <a:r>
              <a:rPr lang="en-DE" b="1" dirty="0"/>
              <a:t>Safety and Environment</a:t>
            </a:r>
          </a:p>
          <a:p>
            <a:r>
              <a:rPr lang="en-DE" dirty="0"/>
              <a:t>Safety and Health Protection</a:t>
            </a:r>
          </a:p>
          <a:p>
            <a:r>
              <a:rPr lang="en-DE" dirty="0"/>
              <a:t>Environmental Protection</a:t>
            </a:r>
          </a:p>
          <a:p>
            <a:r>
              <a:rPr lang="en-DE" dirty="0"/>
              <a:t>Radiation Protection</a:t>
            </a:r>
          </a:p>
          <a:p>
            <a:pPr lvl="1"/>
            <a:endParaRPr lang="en-DE" dirty="0"/>
          </a:p>
          <a:p>
            <a:endParaRPr lang="en-DE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3234847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3C2635-1A0A-4448-99EE-B8739854AAF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b="1" dirty="0"/>
              <a:t>Accelerator Components</a:t>
            </a:r>
          </a:p>
          <a:p>
            <a:r>
              <a:rPr lang="en-DE" dirty="0"/>
              <a:t>Magnets, Kickers and Power Supplies</a:t>
            </a:r>
          </a:p>
          <a:p>
            <a:r>
              <a:rPr lang="en-DE" dirty="0"/>
              <a:t>Vacuum</a:t>
            </a:r>
          </a:p>
          <a:p>
            <a:r>
              <a:rPr lang="en-DE" dirty="0"/>
              <a:t>Dumps and Collimators</a:t>
            </a:r>
          </a:p>
          <a:p>
            <a:r>
              <a:rPr lang="en-DE" dirty="0"/>
              <a:t>Instrumentation</a:t>
            </a:r>
          </a:p>
          <a:p>
            <a:r>
              <a:rPr lang="en-DE" dirty="0"/>
              <a:t>Controls and LLRF</a:t>
            </a:r>
          </a:p>
          <a:p>
            <a:r>
              <a:rPr lang="en-DE" dirty="0"/>
              <a:t>Installation, Supports and Girders</a:t>
            </a:r>
          </a:p>
          <a:p>
            <a:r>
              <a:rPr lang="en-DE" dirty="0"/>
              <a:t>Survey and Alignment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72FD98-395E-4B40-81FC-2EF7CA65C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Possible 2nd Levels, cont’d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02752-BA01-9E4E-8A8A-81DB91E702D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E488C-6201-0641-8685-DFBDF6DB80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05948-CC91-F247-9F37-7C79DA5E5C5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BBDA4B5-8620-E148-B806-1B50E69340EE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b="1" dirty="0"/>
              <a:t>Conventional Facilities and Siting</a:t>
            </a:r>
          </a:p>
          <a:p>
            <a:r>
              <a:rPr lang="en-DE" dirty="0"/>
              <a:t>Civil Engineering</a:t>
            </a:r>
          </a:p>
          <a:p>
            <a:r>
              <a:rPr lang="en-DE" dirty="0"/>
              <a:t>Electrical Power</a:t>
            </a:r>
          </a:p>
          <a:p>
            <a:r>
              <a:rPr lang="en-DE" dirty="0"/>
              <a:t>Water Cooling</a:t>
            </a:r>
          </a:p>
          <a:p>
            <a:r>
              <a:rPr lang="en-DE" dirty="0"/>
              <a:t>Heating, Ventilation, Air Conditioning</a:t>
            </a:r>
          </a:p>
          <a:p>
            <a:r>
              <a:rPr lang="en-DE" dirty="0"/>
              <a:t>Site Activation</a:t>
            </a:r>
          </a:p>
          <a:p>
            <a:endParaRPr lang="en-DE" dirty="0"/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8417667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88D8EE-1C4D-2148-B2C2-2937C04EE61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Cost estimate from TDR phase</a:t>
            </a:r>
          </a:p>
          <a:p>
            <a:pPr lvl="1"/>
            <a:r>
              <a:rPr lang="en-DE" dirty="0"/>
              <a:t>WBS based – organized according to a WBS</a:t>
            </a:r>
          </a:p>
          <a:p>
            <a:pPr lvl="1"/>
            <a:r>
              <a:rPr lang="en-DE" dirty="0"/>
              <a:t>Bottom-up – add number * unit costs of all components</a:t>
            </a:r>
          </a:p>
          <a:p>
            <a:r>
              <a:rPr lang="en-DE" dirty="0"/>
              <a:t>Final result was reported in a matrix form: (accelerator systems) X (technical areas)</a:t>
            </a:r>
          </a:p>
          <a:p>
            <a:r>
              <a:rPr lang="en-DE" dirty="0"/>
              <a:t>Cost estimate is based on WBS of construction project – need not be identical with WBS of prelab phase!</a:t>
            </a:r>
          </a:p>
          <a:p>
            <a:r>
              <a:rPr lang="en-DE" dirty="0"/>
              <a:t>In strictly WBS based costing, a “M</a:t>
            </a:r>
            <a:r>
              <a:rPr lang="en-GB" dirty="0"/>
              <a:t>a</a:t>
            </a:r>
            <a:r>
              <a:rPr lang="en-DE" dirty="0"/>
              <a:t>gnets” work package would contain all costs for fabrication of magnets, ”installation” would contain costs of installation</a:t>
            </a:r>
            <a:br>
              <a:rPr lang="en-DE" dirty="0"/>
            </a:br>
            <a:r>
              <a:rPr lang="en-DE" dirty="0"/>
              <a:t>-&gt; a parallel “Damping Rings” work package would not include these costs! </a:t>
            </a:r>
          </a:p>
          <a:p>
            <a:r>
              <a:rPr lang="en-DE" dirty="0"/>
              <a:t>Does not answer “</a:t>
            </a:r>
            <a:r>
              <a:rPr lang="en-DE" b="1" dirty="0"/>
              <a:t>How much do the Damping Rings cost?” </a:t>
            </a:r>
            <a:r>
              <a:rPr lang="en-DE" dirty="0"/>
              <a:t>or “</a:t>
            </a:r>
            <a:r>
              <a:rPr lang="en-DE" b="1" dirty="0"/>
              <a:t>Which components drive DR costs?”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6AD164-33F7-F146-B0FE-C894CDF1F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WBS Structure and Costing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DDEBA-8514-8240-9D7B-1007CAEA15F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1DD58-117B-384F-A9FD-CE73E10F6C9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2B7E8-05AF-2443-886A-96E157CF873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30CCF30-43F5-0F46-BA54-01BB338C069C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dirty="0"/>
              <a:t>TDR WBS tried to answer these questions by a convention for levels 1/2 of WBS</a:t>
            </a:r>
          </a:p>
          <a:p>
            <a:pPr lvl="1"/>
            <a:r>
              <a:rPr lang="en-DE" dirty="0"/>
              <a:t>1: Accelerator systems</a:t>
            </a:r>
          </a:p>
          <a:p>
            <a:pPr lvl="1"/>
            <a:r>
              <a:rPr lang="en-DE" dirty="0"/>
              <a:t>2: technical areas</a:t>
            </a:r>
          </a:p>
          <a:p>
            <a:r>
              <a:rPr lang="en-DE" dirty="0"/>
              <a:t>Runs into many problems:</a:t>
            </a:r>
          </a:p>
          <a:p>
            <a:pPr lvl="1"/>
            <a:r>
              <a:rPr lang="en-DE" dirty="0"/>
              <a:t>CFS: two systems in one tunnel</a:t>
            </a:r>
          </a:p>
          <a:p>
            <a:pPr lvl="1"/>
            <a:r>
              <a:rPr lang="en-DE" dirty="0"/>
              <a:t>Same components in different systems: How to handle one-off costs, quantity rebates, spares</a:t>
            </a:r>
          </a:p>
          <a:p>
            <a:r>
              <a:rPr lang="en-DE" dirty="0"/>
              <a:t>Strength of a WBS based costing is 100%-rule: Every level is exactly the sum of its parts</a:t>
            </a:r>
          </a:p>
          <a:p>
            <a:r>
              <a:rPr lang="en-DE" dirty="0"/>
              <a:t>Reports on cost distribution are based on attributes, not on structure!</a:t>
            </a:r>
          </a:p>
          <a:p>
            <a:pPr lvl="1"/>
            <a:r>
              <a:rPr lang="en-DE" dirty="0"/>
              <a:t>Distinguish atomic items from items that are summed up </a:t>
            </a:r>
          </a:p>
          <a:p>
            <a:pPr lvl="1"/>
            <a:r>
              <a:rPr lang="en-DE" dirty="0"/>
              <a:t>Atomic items get attributes to allow all kinds of reports</a:t>
            </a:r>
          </a:p>
          <a:p>
            <a:pPr lvl="1"/>
            <a:r>
              <a:rPr lang="en-DE" dirty="0"/>
              <a:t>Cost sharing over attributes must be possible (e.g. 75% BDS, 25% S</a:t>
            </a:r>
            <a:r>
              <a:rPr lang="en-GB" dirty="0"/>
              <a:t>o</a:t>
            </a:r>
            <a:r>
              <a:rPr lang="en-DE" dirty="0"/>
              <a:t>urces)</a:t>
            </a:r>
          </a:p>
        </p:txBody>
      </p:sp>
    </p:spTree>
    <p:extLst>
      <p:ext uri="{BB962C8B-B14F-4D97-AF65-F5344CB8AC3E}">
        <p14:creationId xmlns:p14="http://schemas.microsoft.com/office/powerpoint/2010/main" val="421884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316715-A20A-9340-990D-6F3BCD03F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692019-3B5C-5C45-8455-25AA8686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8ABFB-0C0E-BC48-873F-CCD0E52BC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2D9D8-8117-6B4B-AEB3-2A39C281B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8830"/>
            <a:ext cx="9148701" cy="51418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13927A-3ADF-7845-ADF6-492F3A949150}"/>
              </a:ext>
            </a:extLst>
          </p:cNvPr>
          <p:cNvSpPr/>
          <p:nvPr/>
        </p:nvSpPr>
        <p:spPr>
          <a:xfrm>
            <a:off x="1244906" y="1311007"/>
            <a:ext cx="727113" cy="1872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0B159-F039-8441-920C-A80B37306E45}"/>
              </a:ext>
            </a:extLst>
          </p:cNvPr>
          <p:cNvSpPr/>
          <p:nvPr/>
        </p:nvSpPr>
        <p:spPr>
          <a:xfrm>
            <a:off x="1088833" y="1628660"/>
            <a:ext cx="3119610" cy="1872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8C30DD-F6AA-0D4A-8C74-C88EB5171B87}"/>
              </a:ext>
            </a:extLst>
          </p:cNvPr>
          <p:cNvSpPr/>
          <p:nvPr/>
        </p:nvSpPr>
        <p:spPr>
          <a:xfrm>
            <a:off x="2124419" y="1441373"/>
            <a:ext cx="4331465" cy="1872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1E8655-C078-3649-AAAC-73711BEEC11F}"/>
              </a:ext>
            </a:extLst>
          </p:cNvPr>
          <p:cNvSpPr/>
          <p:nvPr/>
        </p:nvSpPr>
        <p:spPr>
          <a:xfrm>
            <a:off x="361720" y="2234587"/>
            <a:ext cx="2227244" cy="1872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FAA161-DE32-2B42-8049-ECA612A877CB}"/>
              </a:ext>
            </a:extLst>
          </p:cNvPr>
          <p:cNvSpPr/>
          <p:nvPr/>
        </p:nvSpPr>
        <p:spPr>
          <a:xfrm>
            <a:off x="361720" y="2394744"/>
            <a:ext cx="1610299" cy="1872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AB6084-22BD-3B4A-8FD3-6BDFB72ECE07}"/>
              </a:ext>
            </a:extLst>
          </p:cNvPr>
          <p:cNvSpPr/>
          <p:nvPr/>
        </p:nvSpPr>
        <p:spPr>
          <a:xfrm>
            <a:off x="1981199" y="2408310"/>
            <a:ext cx="1852671" cy="1737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7E2DA2-38B3-C445-BA1B-0B94E5ECBF1B}"/>
              </a:ext>
            </a:extLst>
          </p:cNvPr>
          <p:cNvSpPr/>
          <p:nvPr/>
        </p:nvSpPr>
        <p:spPr>
          <a:xfrm>
            <a:off x="3843050" y="2408309"/>
            <a:ext cx="1103523" cy="1737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3EDB85-700B-0344-B26B-71A6FD82792C}"/>
              </a:ext>
            </a:extLst>
          </p:cNvPr>
          <p:cNvSpPr/>
          <p:nvPr/>
        </p:nvSpPr>
        <p:spPr>
          <a:xfrm>
            <a:off x="4955753" y="2408309"/>
            <a:ext cx="1423013" cy="1737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917E87-1510-FA4E-8677-9B30F91B9D5D}"/>
              </a:ext>
            </a:extLst>
          </p:cNvPr>
          <p:cNvSpPr/>
          <p:nvPr/>
        </p:nvSpPr>
        <p:spPr>
          <a:xfrm>
            <a:off x="6611040" y="2394744"/>
            <a:ext cx="551762" cy="1737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276A27-B31C-8A4D-86C5-9E1CBB2F24D0}"/>
              </a:ext>
            </a:extLst>
          </p:cNvPr>
          <p:cNvSpPr/>
          <p:nvPr/>
        </p:nvSpPr>
        <p:spPr>
          <a:xfrm>
            <a:off x="371819" y="2568466"/>
            <a:ext cx="1258677" cy="1737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179AE8-270F-4E43-834B-D59A0147E3D3}"/>
              </a:ext>
            </a:extLst>
          </p:cNvPr>
          <p:cNvSpPr/>
          <p:nvPr/>
        </p:nvSpPr>
        <p:spPr>
          <a:xfrm>
            <a:off x="1660792" y="2697043"/>
            <a:ext cx="1258677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42F53B0-3336-7B4B-8F6B-5845775D18B7}"/>
              </a:ext>
            </a:extLst>
          </p:cNvPr>
          <p:cNvSpPr/>
          <p:nvPr/>
        </p:nvSpPr>
        <p:spPr>
          <a:xfrm>
            <a:off x="2919470" y="2696030"/>
            <a:ext cx="198304" cy="17372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A72F599-36D9-2F4B-B5C4-55E6E14230D0}"/>
              </a:ext>
            </a:extLst>
          </p:cNvPr>
          <p:cNvSpPr/>
          <p:nvPr/>
        </p:nvSpPr>
        <p:spPr>
          <a:xfrm>
            <a:off x="3117774" y="2696029"/>
            <a:ext cx="1454226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AEDCBB0-10BD-CD4A-8D27-6431390A72CD}"/>
              </a:ext>
            </a:extLst>
          </p:cNvPr>
          <p:cNvSpPr/>
          <p:nvPr/>
        </p:nvSpPr>
        <p:spPr>
          <a:xfrm>
            <a:off x="371819" y="3772026"/>
            <a:ext cx="1864605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4814B4-0169-6140-B8B5-48E58D422FEF}"/>
              </a:ext>
            </a:extLst>
          </p:cNvPr>
          <p:cNvSpPr/>
          <p:nvPr/>
        </p:nvSpPr>
        <p:spPr>
          <a:xfrm>
            <a:off x="1472587" y="3932183"/>
            <a:ext cx="1864605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B96FE2-435B-324D-AF07-C6D75CBF3ADC}"/>
              </a:ext>
            </a:extLst>
          </p:cNvPr>
          <p:cNvSpPr/>
          <p:nvPr/>
        </p:nvSpPr>
        <p:spPr>
          <a:xfrm>
            <a:off x="425526" y="4360241"/>
            <a:ext cx="1047062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D8345F1-52B1-D448-99F5-AA90B532462E}"/>
              </a:ext>
            </a:extLst>
          </p:cNvPr>
          <p:cNvSpPr/>
          <p:nvPr/>
        </p:nvSpPr>
        <p:spPr>
          <a:xfrm>
            <a:off x="1971560" y="4381959"/>
            <a:ext cx="1564854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489D25E-802D-D146-9715-FE847267CD1E}"/>
              </a:ext>
            </a:extLst>
          </p:cNvPr>
          <p:cNvSpPr/>
          <p:nvPr/>
        </p:nvSpPr>
        <p:spPr>
          <a:xfrm>
            <a:off x="416345" y="4525945"/>
            <a:ext cx="1564854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3682E9-86D0-9346-89CC-F2F3F86C1580}"/>
              </a:ext>
            </a:extLst>
          </p:cNvPr>
          <p:cNvSpPr/>
          <p:nvPr/>
        </p:nvSpPr>
        <p:spPr>
          <a:xfrm>
            <a:off x="2480171" y="4534359"/>
            <a:ext cx="637604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D2489A-FF81-634F-9ABD-7D44CD151494}"/>
              </a:ext>
            </a:extLst>
          </p:cNvPr>
          <p:cNvSpPr/>
          <p:nvPr/>
        </p:nvSpPr>
        <p:spPr>
          <a:xfrm>
            <a:off x="416345" y="4686759"/>
            <a:ext cx="4273044" cy="15936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9E9112B-2922-2049-9F41-80233EC6FC7D}"/>
              </a:ext>
            </a:extLst>
          </p:cNvPr>
          <p:cNvSpPr/>
          <p:nvPr/>
        </p:nvSpPr>
        <p:spPr>
          <a:xfrm>
            <a:off x="416345" y="4847573"/>
            <a:ext cx="5035130" cy="17144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771E36-BBF9-194B-8EAF-6CAD6E0B275F}"/>
              </a:ext>
            </a:extLst>
          </p:cNvPr>
          <p:cNvSpPr/>
          <p:nvPr/>
        </p:nvSpPr>
        <p:spPr>
          <a:xfrm>
            <a:off x="1109030" y="133103"/>
            <a:ext cx="1943089" cy="32427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EC459D-7C54-8444-919C-E7ED6320DA2A}"/>
              </a:ext>
            </a:extLst>
          </p:cNvPr>
          <p:cNvSpPr txBox="1"/>
          <p:nvPr/>
        </p:nvSpPr>
        <p:spPr>
          <a:xfrm>
            <a:off x="1304121" y="131631"/>
            <a:ext cx="138531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Deliverables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4F243C-7D16-E64C-A3B2-6660F81293BE}"/>
              </a:ext>
            </a:extLst>
          </p:cNvPr>
          <p:cNvSpPr/>
          <p:nvPr/>
        </p:nvSpPr>
        <p:spPr>
          <a:xfrm>
            <a:off x="2588964" y="2232243"/>
            <a:ext cx="283982" cy="1872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86111A5-F18A-9646-8098-BE8A5ADFB61D}"/>
              </a:ext>
            </a:extLst>
          </p:cNvPr>
          <p:cNvSpPr/>
          <p:nvPr/>
        </p:nvSpPr>
        <p:spPr>
          <a:xfrm>
            <a:off x="371818" y="3613652"/>
            <a:ext cx="3547720" cy="187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938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0B69D6-C5A5-1C4D-ADFA-528F9ECB4FC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8" y="636813"/>
            <a:ext cx="3574473" cy="4029824"/>
          </a:xfrm>
        </p:spPr>
        <p:txBody>
          <a:bodyPr/>
          <a:lstStyle/>
          <a:p>
            <a:r>
              <a:rPr lang="en-DE" dirty="0"/>
              <a:t>Accelerator design*</a:t>
            </a:r>
          </a:p>
          <a:p>
            <a:pPr lvl="1"/>
            <a:r>
              <a:rPr lang="en-GB" dirty="0"/>
              <a:t>O</a:t>
            </a:r>
            <a:r>
              <a:rPr lang="en-DE" dirty="0"/>
              <a:t>verall integrated design -&gt; AD&amp;I</a:t>
            </a:r>
          </a:p>
          <a:p>
            <a:pPr lvl="1"/>
            <a:r>
              <a:rPr lang="en-DE" dirty="0"/>
              <a:t>Sources, DR, RTML, ML, BDS -&gt; Acc. </a:t>
            </a:r>
            <a:r>
              <a:rPr lang="en-GB" dirty="0"/>
              <a:t>areas</a:t>
            </a:r>
            <a:endParaRPr lang="en-DE" dirty="0"/>
          </a:p>
          <a:p>
            <a:pPr lvl="1"/>
            <a:r>
              <a:rPr lang="en-DE" dirty="0"/>
              <a:t>Artefacts: Lattice, beam parameters, system description, imput for CFS design criteria (requirements), component counts, design for specific components, availability data,</a:t>
            </a:r>
          </a:p>
          <a:p>
            <a:r>
              <a:rPr lang="en-DE" dirty="0"/>
              <a:t>Technical components design*</a:t>
            </a:r>
          </a:p>
          <a:p>
            <a:pPr lvl="1"/>
            <a:r>
              <a:rPr lang="en-DE" dirty="0"/>
              <a:t>Magnets, vacuum, diagnostics, LLRF, controls, dumps, collimators, survey and alignment, installation… -&gt; Technical system groups</a:t>
            </a:r>
          </a:p>
          <a:p>
            <a:pPr lvl="1"/>
            <a:r>
              <a:rPr lang="en-DE" dirty="0"/>
              <a:t>Artefacts: Component designs, technical data, prototypes, subsystem design, component unit costs, production plans, requirements</a:t>
            </a:r>
          </a:p>
          <a:p>
            <a:r>
              <a:rPr lang="en-DE" dirty="0"/>
              <a:t>SCRF design and prototypes*</a:t>
            </a:r>
          </a:p>
          <a:p>
            <a:pPr lvl="1"/>
            <a:r>
              <a:rPr lang="en-DE" dirty="0"/>
              <a:t>Cryomodules, cavities, couplers, tuners, SC quad, BPM, HLRF (klystrons, modulators, PDS), cryogenics -&gt; SCRF groups</a:t>
            </a:r>
          </a:p>
          <a:p>
            <a:pPr lvl="1"/>
            <a:r>
              <a:rPr lang="en-DE" dirty="0"/>
              <a:t>Artefacts: Component designs, technical data, prototypes, subsystem design, component unit costs, subsystem costs, production plans, requirements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76E152-4263-8241-93A4-901C9C875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Deliverables of t</a:t>
            </a:r>
            <a:r>
              <a:rPr lang="en-GB" dirty="0"/>
              <a:t>he</a:t>
            </a:r>
            <a:r>
              <a:rPr lang="en-DE" dirty="0"/>
              <a:t> Prelab-Phase -&gt; And who does 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ADF97-E311-9941-BA98-8E86E1586BB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4DFEC-70F5-AA4F-B4D4-D55E7A9AEF8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FAEB1-780F-D140-96EC-3A6AF8951E6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9FF50BF-CCA1-FC46-9679-4DF3AEAA6589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dirty="0"/>
              <a:t>Conventional facilities and site design*</a:t>
            </a:r>
          </a:p>
          <a:p>
            <a:pPr lvl="1"/>
            <a:r>
              <a:rPr lang="en-DE" dirty="0"/>
              <a:t>Civil engineering (caverns, tunnels, surface buildings) design</a:t>
            </a:r>
          </a:p>
          <a:p>
            <a:pPr lvl="1"/>
            <a:r>
              <a:rPr lang="en-DE" dirty="0"/>
              <a:t>Technical infrastructure (el. </a:t>
            </a:r>
            <a:r>
              <a:rPr lang="en-GB" dirty="0"/>
              <a:t>P</a:t>
            </a:r>
            <a:r>
              <a:rPr lang="en-DE" dirty="0"/>
              <a:t>ower, water, HVAC, network, transport, safety, …) designs</a:t>
            </a:r>
          </a:p>
          <a:p>
            <a:pPr lvl="1"/>
            <a:r>
              <a:rPr lang="en-DE" dirty="0"/>
              <a:t>Site design (Campus, transport, water, power lines, housing…)</a:t>
            </a:r>
          </a:p>
          <a:p>
            <a:pPr lvl="1"/>
            <a:r>
              <a:rPr lang="en-DE" dirty="0"/>
              <a:t>Artefacts: Requirements / design criteria, construction plans, costs, schedule, schematics, env. </a:t>
            </a:r>
            <a:r>
              <a:rPr lang="en-GB" dirty="0"/>
              <a:t>i</a:t>
            </a:r>
            <a:r>
              <a:rPr lang="en-DE" dirty="0"/>
              <a:t>mpact assessment, </a:t>
            </a:r>
          </a:p>
          <a:p>
            <a:r>
              <a:rPr lang="en-DE" dirty="0"/>
              <a:t>Project plan*</a:t>
            </a:r>
          </a:p>
          <a:p>
            <a:pPr lvl="1"/>
            <a:r>
              <a:rPr lang="en-DE" dirty="0"/>
              <a:t>Cost estimate, cost book, project implementation plan, project schedule, construction project WBS and organisation, logistics plan, legal framework… -&gt; project office</a:t>
            </a:r>
          </a:p>
          <a:p>
            <a:r>
              <a:rPr lang="en-DE" dirty="0"/>
              <a:t>Engineering plan</a:t>
            </a:r>
          </a:p>
          <a:p>
            <a:pPr lvl="1"/>
            <a:r>
              <a:rPr lang="en-DE" dirty="0"/>
              <a:t>System architecture, Requirements, Risks, CAD model, Technical Documentation, QA plan… </a:t>
            </a:r>
          </a:p>
          <a:p>
            <a:r>
              <a:rPr lang="en-DE" dirty="0"/>
              <a:t>Outreach &amp; PR material</a:t>
            </a:r>
          </a:p>
          <a:p>
            <a:pPr lvl="1"/>
            <a:r>
              <a:rPr lang="en-DE" dirty="0"/>
              <a:t>Web site, videos, lectures, exhibitions…  -&gt; Outreach team</a:t>
            </a:r>
          </a:p>
          <a:p>
            <a:pPr marL="144000" lvl="1" indent="0">
              <a:buNone/>
            </a:pPr>
            <a:endParaRPr lang="en-DE" dirty="0"/>
          </a:p>
          <a:p>
            <a:pPr lvl="1"/>
            <a:endParaRPr lang="en-DE" dirty="0"/>
          </a:p>
          <a:p>
            <a:endParaRPr lang="en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04348F-08BF-1441-8633-47993326664E}"/>
              </a:ext>
            </a:extLst>
          </p:cNvPr>
          <p:cNvSpPr txBox="1"/>
          <p:nvPr/>
        </p:nvSpPr>
        <p:spPr>
          <a:xfrm>
            <a:off x="1222557" y="5221825"/>
            <a:ext cx="334944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DE" sz="1200" dirty="0"/>
              <a:t>* = “based on TDR, consolidated and updated”</a:t>
            </a:r>
          </a:p>
        </p:txBody>
      </p:sp>
    </p:spTree>
    <p:extLst>
      <p:ext uri="{BB962C8B-B14F-4D97-AF65-F5344CB8AC3E}">
        <p14:creationId xmlns:p14="http://schemas.microsoft.com/office/powerpoint/2010/main" val="3847880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0CB44B-3739-EF45-AA0E-0845082B3AB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dirty="0"/>
              <a:t>THE ACCELERATOR (PRODUCT)</a:t>
            </a:r>
          </a:p>
          <a:p>
            <a:pPr marL="0" indent="0">
              <a:buNone/>
            </a:pPr>
            <a:endParaRPr lang="en-DE" dirty="0"/>
          </a:p>
          <a:p>
            <a:r>
              <a:rPr lang="en-DE" dirty="0"/>
              <a:t>Accelerator Design and Integration</a:t>
            </a:r>
          </a:p>
          <a:p>
            <a:pPr lvl="1"/>
            <a:r>
              <a:rPr lang="en-DE" dirty="0"/>
              <a:t>Design the accelerator, its accelerator subsystems and their subsystem specific components</a:t>
            </a:r>
          </a:p>
          <a:p>
            <a:pPr lvl="1"/>
            <a:r>
              <a:rPr lang="en-DE" dirty="0"/>
              <a:t>Design accelerator components (except SCRF/HLRF), including instrumentation and controls (Technical systems)</a:t>
            </a:r>
          </a:p>
          <a:p>
            <a:r>
              <a:rPr lang="en-DE" dirty="0"/>
              <a:t>SCRF (incl. HLRF) Technology</a:t>
            </a:r>
          </a:p>
          <a:p>
            <a:pPr lvl="1"/>
            <a:r>
              <a:rPr lang="en-DE" dirty="0"/>
              <a:t>Design all SCRF and HLRF components and the cryogenic system, for the ML and other accelerator subsystems, produce prototypes, qualify vendors and hub labs, establish/qualify production sites and companies</a:t>
            </a:r>
          </a:p>
          <a:p>
            <a:r>
              <a:rPr lang="en-DE" dirty="0"/>
              <a:t>Conventional Facilities and Siting</a:t>
            </a:r>
          </a:p>
          <a:p>
            <a:pPr lvl="1"/>
            <a:r>
              <a:rPr lang="en-DE" dirty="0"/>
              <a:t>Design all conventional facilities and the site</a:t>
            </a:r>
          </a:p>
          <a:p>
            <a:pPr lvl="1"/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F83425-D232-F343-835B-00D7693B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Proposed 1st level elements of a Prelab WBS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B5B22-122E-6645-B563-113136FB97A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B191D-0E3C-DB41-AAB8-E230D3C96F0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4B39E-2533-EB4B-9CDF-0CA805F99B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0FBE08-AC18-3D40-A099-CA4BA391C6E7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59"/>
            <a:ext cx="3574473" cy="4359767"/>
          </a:xfrm>
        </p:spPr>
        <p:txBody>
          <a:bodyPr/>
          <a:lstStyle/>
          <a:p>
            <a:pPr marL="0" indent="0">
              <a:buNone/>
            </a:pPr>
            <a:r>
              <a:rPr lang="en-DE" dirty="0"/>
              <a:t>CROSS-SECTIONAL ACTIVITIES</a:t>
            </a:r>
          </a:p>
          <a:p>
            <a:pPr marL="0" indent="0">
              <a:buNone/>
            </a:pPr>
            <a:endParaRPr lang="en-DE" dirty="0"/>
          </a:p>
          <a:p>
            <a:r>
              <a:rPr lang="en-DE" dirty="0"/>
              <a:t>Project Management and Legal Affairs</a:t>
            </a:r>
          </a:p>
          <a:p>
            <a:pPr lvl="1"/>
            <a:r>
              <a:rPr lang="en-DE" dirty="0"/>
              <a:t>Perform project management of the prelab phase (cost, schedule, …)</a:t>
            </a:r>
          </a:p>
          <a:p>
            <a:pPr lvl="1"/>
            <a:r>
              <a:rPr lang="en-DE" dirty="0"/>
              <a:t>Prepare Project Management of the Construction phase</a:t>
            </a:r>
          </a:p>
          <a:p>
            <a:r>
              <a:rPr lang="en-DE" dirty="0"/>
              <a:t>Systems Engineering and Quality Management</a:t>
            </a:r>
          </a:p>
          <a:p>
            <a:pPr lvl="1"/>
            <a:r>
              <a:rPr lang="en-DE" dirty="0"/>
              <a:t>Support systems engineering processes of prelab phase (documentation, CAD, requirements, …)</a:t>
            </a:r>
          </a:p>
          <a:p>
            <a:pPr lvl="1"/>
            <a:r>
              <a:rPr lang="en-DE" dirty="0"/>
              <a:t>Prepare S</a:t>
            </a:r>
            <a:r>
              <a:rPr lang="en-GB" dirty="0"/>
              <a:t>y</a:t>
            </a:r>
            <a:r>
              <a:rPr lang="en-DE" dirty="0"/>
              <a:t>stems Engineering processes for construction phase (all of the above, risk management, quality management, …)</a:t>
            </a:r>
          </a:p>
          <a:p>
            <a:r>
              <a:rPr lang="en-DE" dirty="0"/>
              <a:t>Safety and Environment</a:t>
            </a:r>
          </a:p>
          <a:p>
            <a:pPr lvl="1"/>
            <a:r>
              <a:rPr lang="en-DE" dirty="0"/>
              <a:t>Manage all safety, health, radiation and environmental protection issues</a:t>
            </a:r>
          </a:p>
          <a:p>
            <a:r>
              <a:rPr lang="en-DE" dirty="0"/>
              <a:t>Outreach and Public Relations</a:t>
            </a:r>
          </a:p>
          <a:p>
            <a:pPr lvl="1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457863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D06C1C-397D-844B-B854-FF8BEAA9BC3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RDR: Structured along technical systems (magnets, vacuum, instrumentation…)</a:t>
            </a:r>
          </a:p>
          <a:p>
            <a:r>
              <a:rPr lang="en-DE" dirty="0"/>
              <a:t>TDR: Structured along accelerator areas (sources, damping rings, main linac…)</a:t>
            </a:r>
          </a:p>
          <a:p>
            <a:r>
              <a:rPr lang="en-DE" dirty="0"/>
              <a:t>Both are needed:</a:t>
            </a:r>
          </a:p>
          <a:p>
            <a:pPr lvl="1"/>
            <a:r>
              <a:rPr lang="en-DE" dirty="0"/>
              <a:t>Accelerator design focusses on overall system design, beam dynamics etc</a:t>
            </a:r>
          </a:p>
          <a:p>
            <a:pPr lvl="1"/>
            <a:r>
              <a:rPr lang="en-DE" dirty="0"/>
              <a:t>Technical systems provide component design and costs, </a:t>
            </a:r>
            <a:r>
              <a:rPr lang="en-DE" b="1" dirty="0"/>
              <a:t>and</a:t>
            </a:r>
            <a:r>
              <a:rPr lang="en-DE" dirty="0"/>
              <a:t> concept / design of specific system:</a:t>
            </a:r>
          </a:p>
          <a:p>
            <a:pPr lvl="2"/>
            <a:r>
              <a:rPr lang="en-DE" dirty="0"/>
              <a:t>Magnets and power supplies: Powering concept, cable dimensions, distribution of power supply stations…</a:t>
            </a:r>
          </a:p>
          <a:p>
            <a:pPr lvl="2"/>
            <a:r>
              <a:rPr lang="en-DE" dirty="0"/>
              <a:t>I</a:t>
            </a:r>
            <a:r>
              <a:rPr lang="en-GB" dirty="0"/>
              <a:t>n</a:t>
            </a:r>
            <a:r>
              <a:rPr lang="en-DE" dirty="0"/>
              <a:t>strumentation: Overall concept for beam steering etc</a:t>
            </a:r>
          </a:p>
          <a:p>
            <a:pPr lvl="2"/>
            <a:r>
              <a:rPr lang="en-DE" dirty="0"/>
              <a:t>Controls and LLRF: Design of control system, LLRF system, data acquisition…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1522E2-C007-0C41-BC7D-B91EAF30A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Accelerator Areas and Technical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E3A73-1915-8945-B4B4-42F1CF3E46D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01BB5-2D04-B04C-BFEE-2E43EA6DCCC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CDD674-63A7-4342-AF0A-52EBDF0DB0C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822B179-67F2-1F46-BCC3-EB775153DA54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DE" dirty="0"/>
              <a:t>Decision: Separate WBS groups for</a:t>
            </a:r>
          </a:p>
          <a:p>
            <a:pPr lvl="1"/>
            <a:r>
              <a:rPr lang="en-DE" dirty="0"/>
              <a:t>Accelerator design and integration</a:t>
            </a:r>
          </a:p>
          <a:p>
            <a:pPr lvl="1"/>
            <a:r>
              <a:rPr lang="en-DE" dirty="0"/>
              <a:t>Technical systems?</a:t>
            </a:r>
          </a:p>
          <a:p>
            <a:r>
              <a:rPr lang="en-DE" dirty="0"/>
              <a:t>AD&amp;I has clearly defined deliverables: Integrated design of whole accelerator complex</a:t>
            </a:r>
          </a:p>
          <a:p>
            <a:r>
              <a:rPr lang="en-DE" dirty="0"/>
              <a:t>Technical systems: Overall deliverable is sum of all subsystem deliverables?</a:t>
            </a:r>
          </a:p>
          <a:p>
            <a:r>
              <a:rPr lang="en-DE" dirty="0"/>
              <a:t>WBS structure should reflect deliverables, and responsibility / autority</a:t>
            </a:r>
          </a:p>
          <a:p>
            <a:r>
              <a:rPr lang="en-DE" dirty="0"/>
              <a:t>Proposal: </a:t>
            </a:r>
            <a:r>
              <a:rPr lang="en-DE" b="1" dirty="0"/>
              <a:t>Keep AD&amp;I and technical systems under one roof</a:t>
            </a:r>
            <a:r>
              <a:rPr lang="en-DE" dirty="0"/>
              <a:t>, with one coordinator</a:t>
            </a:r>
          </a:p>
          <a:p>
            <a:r>
              <a:rPr lang="en-DE" dirty="0"/>
              <a:t>SRF (+HLRF): Of central importance for the project: keep as separate WBS group</a:t>
            </a:r>
          </a:p>
        </p:txBody>
      </p:sp>
    </p:spTree>
    <p:extLst>
      <p:ext uri="{BB962C8B-B14F-4D97-AF65-F5344CB8AC3E}">
        <p14:creationId xmlns:p14="http://schemas.microsoft.com/office/powerpoint/2010/main" val="3126632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C1D5B1-EE2A-5249-BB92-8835D8D5F9F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DE" dirty="0"/>
              <a:t>Technical preparation plan focusses largely on R&amp;D and prototyping, with some system design work packages (DR) and some component designs (crab cavity, main dump, photon dump)</a:t>
            </a:r>
          </a:p>
          <a:p>
            <a:r>
              <a:rPr lang="en-DE" dirty="0"/>
              <a:t>Augment the 18 TPP work packages already defined with additional emgineering design work packages in one structure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EF7CBC-D1DE-CA46-B355-D568C1FFD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Technical preparation and engineering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F87A7-ADB2-194B-B262-019ECD9C8E2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9D7C4-FCBC-8F4E-A8CD-3FA7A742624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FDC5E-F26A-A04B-B4EA-5B9CF455C8D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" name="Content Placeholder 18">
            <a:extLst>
              <a:ext uri="{FF2B5EF4-FFF2-40B4-BE49-F238E27FC236}">
                <a16:creationId xmlns:a16="http://schemas.microsoft.com/office/drawing/2014/main" id="{018A0BCE-90F7-2A4D-BCC6-7325BE8FA078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0" y="1410230"/>
            <a:ext cx="3575050" cy="271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99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C6C1747B-DF15-D547-8574-1B7F8B3C121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969402" y="26909"/>
            <a:ext cx="7342747" cy="557661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61611-BB74-E04B-8244-CD9A5228752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4/7/2021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8FB3D-084E-7445-B407-261D138D0B8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00BD1-ACE4-3048-B8A7-85CF8FD3DDA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EF552B-C3CD-7B4B-883B-543EA30ABB9F}"/>
              </a:ext>
            </a:extLst>
          </p:cNvPr>
          <p:cNvSpPr/>
          <p:nvPr/>
        </p:nvSpPr>
        <p:spPr>
          <a:xfrm>
            <a:off x="1043634" y="3160986"/>
            <a:ext cx="1115176" cy="255401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69E3E7-BA11-A247-8874-ED134CA52076}"/>
              </a:ext>
            </a:extLst>
          </p:cNvPr>
          <p:cNvSpPr/>
          <p:nvPr/>
        </p:nvSpPr>
        <p:spPr>
          <a:xfrm>
            <a:off x="1040525" y="880024"/>
            <a:ext cx="1115176" cy="228096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03E100-3FD8-DF49-93A7-F3DA408B9714}"/>
              </a:ext>
            </a:extLst>
          </p:cNvPr>
          <p:cNvSpPr txBox="1"/>
          <p:nvPr/>
        </p:nvSpPr>
        <p:spPr>
          <a:xfrm>
            <a:off x="-53430" y="4241729"/>
            <a:ext cx="1430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Technical systems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3204A-1D71-4B41-BC2A-E1F556DAB4A0}"/>
              </a:ext>
            </a:extLst>
          </p:cNvPr>
          <p:cNvSpPr txBox="1"/>
          <p:nvPr/>
        </p:nvSpPr>
        <p:spPr>
          <a:xfrm>
            <a:off x="-9572" y="1412300"/>
            <a:ext cx="1386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Accelerator areas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DF958F-2254-C243-B701-C25406E028BD}"/>
              </a:ext>
            </a:extLst>
          </p:cNvPr>
          <p:cNvSpPr/>
          <p:nvPr/>
        </p:nvSpPr>
        <p:spPr>
          <a:xfrm>
            <a:off x="4262877" y="520262"/>
            <a:ext cx="4049272" cy="294815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F4B84C-4704-9443-B504-9A1F05B02571}"/>
              </a:ext>
            </a:extLst>
          </p:cNvPr>
          <p:cNvSpPr txBox="1"/>
          <p:nvPr/>
        </p:nvSpPr>
        <p:spPr>
          <a:xfrm>
            <a:off x="4329818" y="3403217"/>
            <a:ext cx="1872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/>
              <a:t>Cross-sectional activities</a:t>
            </a:r>
          </a:p>
        </p:txBody>
      </p:sp>
    </p:spTree>
    <p:extLst>
      <p:ext uri="{BB962C8B-B14F-4D97-AF65-F5344CB8AC3E}">
        <p14:creationId xmlns:p14="http://schemas.microsoft.com/office/powerpoint/2010/main" val="3664048630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35931</TotalTime>
  <Words>2618</Words>
  <Application>Microsoft Office PowerPoint</Application>
  <PresentationFormat>画面に合わせる (16:10)</PresentationFormat>
  <Paragraphs>394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7" baseType="lpstr">
      <vt:lpstr>Lucida Grande</vt:lpstr>
      <vt:lpstr>Arial</vt:lpstr>
      <vt:lpstr>Bernard MT Condensed</vt:lpstr>
      <vt:lpstr>Calibri</vt:lpstr>
      <vt:lpstr>LLC_PowerPoint</vt:lpstr>
      <vt:lpstr>PowerPoint プレゼンテーション</vt:lpstr>
      <vt:lpstr>PowerPoint プレゼンテーション</vt:lpstr>
      <vt:lpstr>WBS Structure for Prelab-Phase</vt:lpstr>
      <vt:lpstr>PowerPoint プレゼンテーション</vt:lpstr>
      <vt:lpstr>Deliverables of the Prelab-Phase -&gt; And who does it</vt:lpstr>
      <vt:lpstr>Proposed 1st level elements of a Prelab WBS</vt:lpstr>
      <vt:lpstr>Accelerator Areas and Technical Systems</vt:lpstr>
      <vt:lpstr>Technical preparation and engineering design</vt:lpstr>
      <vt:lpstr>PowerPoint プレゼンテーション</vt:lpstr>
      <vt:lpstr>Existing TPP work packages</vt:lpstr>
      <vt:lpstr>SCRF Technology</vt:lpstr>
      <vt:lpstr>Scoping statements and deliverables</vt:lpstr>
      <vt:lpstr>Technical system work statements</vt:lpstr>
      <vt:lpstr>Relation between accelerator areas and technical systems </vt:lpstr>
      <vt:lpstr>SRF Technolology work packages and work statements</vt:lpstr>
      <vt:lpstr>Conventional Facilities and Siting</vt:lpstr>
      <vt:lpstr>Project Management &amp; Legal Affairs</vt:lpstr>
      <vt:lpstr>Systems Engineering and Quality Management</vt:lpstr>
      <vt:lpstr>Safety and Environment, Outreach &amp; PR</vt:lpstr>
      <vt:lpstr>Ressource Estimates</vt:lpstr>
      <vt:lpstr>Conclusions</vt:lpstr>
      <vt:lpstr>PowerPoint プレゼンテーション</vt:lpstr>
      <vt:lpstr>WBS and Documentation</vt:lpstr>
      <vt:lpstr>TDR and Technical Design Documentation</vt:lpstr>
      <vt:lpstr>Structure of TDD from TDR (TDP-II) phase </vt:lpstr>
      <vt:lpstr>Access to TDD </vt:lpstr>
      <vt:lpstr>Design Register</vt:lpstr>
      <vt:lpstr>CFS documentation – Americas and Japan</vt:lpstr>
      <vt:lpstr>Possible 2nd Levels</vt:lpstr>
      <vt:lpstr>Possible 2nd Levels, cont’d</vt:lpstr>
      <vt:lpstr>Possible 2nd Levels, cont’d</vt:lpstr>
      <vt:lpstr>WBS Structure and Costing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Yokoya Kaoru</cp:lastModifiedBy>
  <cp:revision>312</cp:revision>
  <dcterms:created xsi:type="dcterms:W3CDTF">2013-03-22T17:34:51Z</dcterms:created>
  <dcterms:modified xsi:type="dcterms:W3CDTF">2021-04-07T00:30:46Z</dcterms:modified>
</cp:coreProperties>
</file>