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84" r:id="rId2"/>
    <p:sldMasterId id="2147483713" r:id="rId3"/>
  </p:sldMasterIdLst>
  <p:notesMasterIdLst>
    <p:notesMasterId r:id="rId12"/>
  </p:notesMasterIdLst>
  <p:handoutMasterIdLst>
    <p:handoutMasterId r:id="rId13"/>
  </p:handoutMasterIdLst>
  <p:sldIdLst>
    <p:sldId id="3152" r:id="rId4"/>
    <p:sldId id="3153" r:id="rId5"/>
    <p:sldId id="3165" r:id="rId6"/>
    <p:sldId id="3163" r:id="rId7"/>
    <p:sldId id="3162" r:id="rId8"/>
    <p:sldId id="3154" r:id="rId9"/>
    <p:sldId id="3147" r:id="rId10"/>
    <p:sldId id="31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52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70" autoAdjust="0"/>
    <p:restoredTop sz="90940" autoAdjust="0"/>
  </p:normalViewPr>
  <p:slideViewPr>
    <p:cSldViewPr snapToGrid="0" snapToObjects="1">
      <p:cViewPr varScale="1">
        <p:scale>
          <a:sx n="132" d="100"/>
          <a:sy n="132" d="100"/>
        </p:scale>
        <p:origin x="192" y="304"/>
      </p:cViewPr>
      <p:guideLst>
        <p:guide orient="horz" pos="2160"/>
        <p:guide pos="3840"/>
      </p:guideLst>
    </p:cSldViewPr>
  </p:slideViewPr>
  <p:outlineViewPr>
    <p:cViewPr>
      <p:scale>
        <a:sx n="33" d="100"/>
        <a:sy n="33" d="100"/>
      </p:scale>
      <p:origin x="0" y="0"/>
    </p:cViewPr>
  </p:outlineViewPr>
  <p:notesTextViewPr>
    <p:cViewPr>
      <p:scale>
        <a:sx n="40" d="100"/>
        <a:sy n="40" d="100"/>
      </p:scale>
      <p:origin x="0" y="0"/>
    </p:cViewPr>
  </p:notesTextViewPr>
  <p:sorterViewPr>
    <p:cViewPr>
      <p:scale>
        <a:sx n="130" d="100"/>
        <a:sy n="130" d="100"/>
      </p:scale>
      <p:origin x="0" y="0"/>
    </p:cViewPr>
  </p:sorterViewPr>
  <p:notesViewPr>
    <p:cSldViewPr snapToGrid="0" snapToObjects="1">
      <p:cViewPr varScale="1">
        <p:scale>
          <a:sx n="158" d="100"/>
          <a:sy n="158" d="100"/>
        </p:scale>
        <p:origin x="448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6BDA77-4F80-4748-96DD-792FAC3E5C9B}" type="datetimeFigureOut">
              <a:rPr lang="en-US" smtClean="0"/>
              <a:t>4/21/21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04A67-32F9-5E4A-8D26-2BDB02F145E3}" type="slidenum">
              <a:rPr lang="en-US" smtClean="0"/>
              <a:t>‹#›</a:t>
            </a:fld>
            <a:endParaRPr lang="en-US"/>
          </a:p>
        </p:txBody>
      </p:sp>
    </p:spTree>
    <p:extLst>
      <p:ext uri="{BB962C8B-B14F-4D97-AF65-F5344CB8AC3E}">
        <p14:creationId xmlns:p14="http://schemas.microsoft.com/office/powerpoint/2010/main" val="35083734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196EE-CD24-E24C-8BAB-56DCE43175D7}" type="datetimeFigureOut">
              <a:rPr lang="en-US" smtClean="0"/>
              <a:t>4/21/21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482A1-C57B-4646-B465-83AF9B114B9C}" type="slidenum">
              <a:rPr lang="en-US" smtClean="0"/>
              <a:t>‹#›</a:t>
            </a:fld>
            <a:endParaRPr lang="en-US"/>
          </a:p>
        </p:txBody>
      </p:sp>
    </p:spTree>
    <p:extLst>
      <p:ext uri="{BB962C8B-B14F-4D97-AF65-F5344CB8AC3E}">
        <p14:creationId xmlns:p14="http://schemas.microsoft.com/office/powerpoint/2010/main" val="19509559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4</a:t>
            </a:fld>
            <a:endParaRPr lang="en-US"/>
          </a:p>
        </p:txBody>
      </p:sp>
    </p:spTree>
    <p:extLst>
      <p:ext uri="{BB962C8B-B14F-4D97-AF65-F5344CB8AC3E}">
        <p14:creationId xmlns:p14="http://schemas.microsoft.com/office/powerpoint/2010/main" val="21570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5</a:t>
            </a:fld>
            <a:endParaRPr lang="en-US" altLang="en-US"/>
          </a:p>
        </p:txBody>
      </p:sp>
    </p:spTree>
    <p:extLst>
      <p:ext uri="{BB962C8B-B14F-4D97-AF65-F5344CB8AC3E}">
        <p14:creationId xmlns:p14="http://schemas.microsoft.com/office/powerpoint/2010/main" val="2715516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rgbClr val="000000"/>
                </a:solidFill>
                <a:effectLst/>
                <a:latin typeface="Times New Roman" panose="02020603050405020304" pitchFamily="18" charset="0"/>
                <a:ea typeface="+mn-ea"/>
                <a:cs typeface="+mn-cs"/>
              </a:rPr>
              <a:t>LAL and </a:t>
            </a:r>
            <a:r>
              <a:rPr lang="en-US" sz="1200" b="0" i="0" u="none" strike="noStrike" kern="1200" dirty="0" err="1">
                <a:solidFill>
                  <a:srgbClr val="000000"/>
                </a:solidFill>
                <a:effectLst/>
                <a:latin typeface="Times New Roman" panose="02020603050405020304" pitchFamily="18" charset="0"/>
                <a:ea typeface="+mn-ea"/>
                <a:cs typeface="+mn-cs"/>
              </a:rPr>
              <a:t>IPNo</a:t>
            </a:r>
            <a:endParaRPr lang="en-GB"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6</a:t>
            </a:fld>
            <a:endParaRPr lang="en-US" altLang="en-US"/>
          </a:p>
        </p:txBody>
      </p:sp>
    </p:spTree>
    <p:extLst>
      <p:ext uri="{BB962C8B-B14F-4D97-AF65-F5344CB8AC3E}">
        <p14:creationId xmlns:p14="http://schemas.microsoft.com/office/powerpoint/2010/main" val="1021735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fld id="{BB812B93-BAF1-084C-8259-D97D4A59E0C1}" type="datetime3">
              <a:rPr lang="en-US" smtClean="0"/>
              <a:t>21 April 2021</a:t>
            </a:fld>
            <a:endParaRPr lang="en-US" dirty="0"/>
          </a:p>
        </p:txBody>
      </p:sp>
      <p:sp>
        <p:nvSpPr>
          <p:cNvPr id="7" name="Content Placeholder 6"/>
          <p:cNvSpPr>
            <a:spLocks noGrp="1"/>
          </p:cNvSpPr>
          <p:nvPr>
            <p:ph sz="quarter" idx="13" hasCustomPrompt="1"/>
          </p:nvPr>
        </p:nvSpPr>
        <p:spPr>
          <a:xfrm>
            <a:off x="3588181" y="4009334"/>
            <a:ext cx="4711700" cy="505051"/>
          </a:xfrm>
          <a:prstGeom prst="rect">
            <a:avLst/>
          </a:prstGeom>
        </p:spPr>
        <p:txBody>
          <a:bodyPr/>
          <a:lstStyle>
            <a:lvl1pPr>
              <a:defRPr sz="2000" b="0" i="0" baseline="0">
                <a:latin typeface="Avenir Book" charset="0"/>
                <a:ea typeface="Avenir Book" charset="0"/>
                <a:cs typeface="Avenir Book" charset="0"/>
              </a:defRPr>
            </a:lvl1pPr>
          </a:lstStyle>
          <a:p>
            <a:pPr lvl="0"/>
            <a:r>
              <a:rPr lang="en-US" dirty="0"/>
              <a:t>The Conference X, 13 October 2017</a:t>
            </a:r>
          </a:p>
        </p:txBody>
      </p:sp>
      <p:sp>
        <p:nvSpPr>
          <p:cNvPr id="9" name="Content Placeholder 8"/>
          <p:cNvSpPr>
            <a:spLocks noGrp="1"/>
          </p:cNvSpPr>
          <p:nvPr>
            <p:ph sz="quarter" idx="14" hasCustomPrompt="1"/>
          </p:nvPr>
        </p:nvSpPr>
        <p:spPr>
          <a:xfrm>
            <a:off x="4154125" y="5383296"/>
            <a:ext cx="3579812" cy="547688"/>
          </a:xfrm>
          <a:prstGeom prst="rect">
            <a:avLst/>
          </a:prstGeom>
        </p:spPr>
        <p:txBody>
          <a:bodyPr/>
          <a:lstStyle>
            <a:lvl1pPr>
              <a:defRPr sz="1600" b="0" i="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46247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4" name="Date Placeholder 3"/>
          <p:cNvSpPr>
            <a:spLocks noGrp="1"/>
          </p:cNvSpPr>
          <p:nvPr>
            <p:ph type="dt" sz="half" idx="10"/>
          </p:nvPr>
        </p:nvSpPr>
        <p:spPr/>
        <p:txBody>
          <a:bodyPr/>
          <a:lstStyle/>
          <a:p>
            <a:fld id="{4C5BC00E-0682-024F-AA63-4B039FF47EF4}" type="datetime3">
              <a:rPr lang="en-US" smtClean="0"/>
              <a:t>21 April 2021</a:t>
            </a:fld>
            <a:endParaRPr lang="en-US" dirty="0"/>
          </a:p>
        </p:txBody>
      </p:sp>
      <p:sp>
        <p:nvSpPr>
          <p:cNvPr id="5" name="Footer Placeholder 4"/>
          <p:cNvSpPr>
            <a:spLocks noGrp="1"/>
          </p:cNvSpPr>
          <p:nvPr>
            <p:ph type="ftr" sz="quarter" idx="11"/>
          </p:nvPr>
        </p:nvSpPr>
        <p:spPr/>
        <p:txBody>
          <a:bodyPr/>
          <a:lstStyle/>
          <a:p>
            <a:r>
              <a:rPr lang="en-US" dirty="0"/>
              <a:t>IDT </a:t>
            </a:r>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4128590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fld id="{C667DD0F-C239-C64B-8B8C-AFCB901167FA}" type="datetime3">
              <a:rPr lang="en-US" smtClean="0"/>
              <a:t>21 April 2021</a:t>
            </a:fld>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792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fld id="{C3068167-21C7-DD42-BEFE-70D4C2639CF0}" type="datetime3">
              <a:rPr lang="en-US" smtClean="0"/>
              <a:t>21 April 2021</a:t>
            </a:fld>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613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352587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3245614300"/>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3619133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27405046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image" Target="../media/image1.jpe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2.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dirty="0"/>
              <a:t>IDT </a:t>
            </a:r>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en-US" dirty="0"/>
              <a:t>December 4</a:t>
            </a:r>
            <a:r>
              <a:rPr lang="en-US" baseline="30000" dirty="0"/>
              <a:t>th</a:t>
            </a:r>
            <a:r>
              <a:rPr lang="en-US" dirty="0"/>
              <a:t> 2020</a:t>
            </a:r>
          </a:p>
        </p:txBody>
      </p:sp>
    </p:spTree>
    <p:extLst>
      <p:ext uri="{BB962C8B-B14F-4D97-AF65-F5344CB8AC3E}">
        <p14:creationId xmlns:p14="http://schemas.microsoft.com/office/powerpoint/2010/main" val="1717226057"/>
      </p:ext>
    </p:extLst>
  </p:cSld>
  <p:clrMap bg1="lt1" tx1="dk1" bg2="lt2" tx2="dk2" accent1="accent1" accent2="accent2" accent3="accent3" accent4="accent4" accent5="accent5" accent6="accent6" hlink="hlink" folHlink="folHlink"/>
  <p:sldLayoutIdLst>
    <p:sldLayoutId id="2147483683" r:id="rId1"/>
    <p:sldLayoutId id="2147483690" r:id="rId2"/>
    <p:sldLayoutId id="2147483696" r:id="rId3"/>
  </p:sldLayoutIdLst>
  <p:hf hdr="0" ftr="0"/>
  <p:txStyles>
    <p:titleStyle>
      <a:lvl1pPr algn="ctr" defTabSz="685800" rtl="0" eaLnBrk="1" latinLnBrk="0" hangingPunct="1">
        <a:lnSpc>
          <a:spcPct val="90000"/>
        </a:lnSpc>
        <a:spcBef>
          <a:spcPct val="0"/>
        </a:spcBef>
        <a:buNone/>
        <a:defRPr sz="45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a:t>IDT </a:t>
            </a:r>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fld id="{F7BE4347-7A6E-3646-9958-E71351AB9577}" type="datetime3">
              <a:rPr lang="en-US" smtClean="0"/>
              <a:t>21 April 2021</a:t>
            </a:fld>
            <a:endParaRPr lang="en-US" dirty="0"/>
          </a:p>
        </p:txBody>
      </p:sp>
      <p:pic>
        <p:nvPicPr>
          <p:cNvPr id="7" name="Picture 6"/>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7518944"/>
      </p:ext>
    </p:extLst>
  </p:cSld>
  <p:clrMap bg1="lt1" tx1="dk1" bg2="lt2" tx2="dk2" accent1="accent1" accent2="accent2" accent3="accent3" accent4="accent4" accent5="accent5" accent6="accent6" hlink="hlink" folHlink="folHlink"/>
  <p:sldLayoutIdLst>
    <p:sldLayoutId id="2147483685" r:id="rId1"/>
    <p:sldLayoutId id="2147483691" r:id="rId2"/>
    <p:sldLayoutId id="2147483697" r:id="rId3"/>
    <p:sldLayoutId id="2147483714" r:id="rId4"/>
    <p:sldLayoutId id="2147483715" r:id="rId5"/>
  </p:sldLayoutIdLst>
  <p:hf hdr="0" ftr="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27381" y="476672"/>
            <a:ext cx="10972800" cy="490066"/>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pic>
        <p:nvPicPr>
          <p:cNvPr id="8" name="Picture 13" descr="keklogo-a"/>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11725" y="6354461"/>
            <a:ext cx="78308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8"/>
          <p:cNvSpPr txBox="1"/>
          <p:nvPr userDrawn="1"/>
        </p:nvSpPr>
        <p:spPr>
          <a:xfrm>
            <a:off x="10992545" y="6309321"/>
            <a:ext cx="671979" cy="461665"/>
          </a:xfrm>
          <a:prstGeom prst="rect">
            <a:avLst/>
          </a:prstGeom>
          <a:noFill/>
        </p:spPr>
        <p:txBody>
          <a:bodyPr wrap="none" rtlCol="0">
            <a:spAutoFit/>
          </a:bodyPr>
          <a:lstStyle/>
          <a:p>
            <a:r>
              <a:rPr lang="en-US" altLang="ja-JP" sz="2400" b="1" dirty="0">
                <a:solidFill>
                  <a:prstClr val="black"/>
                </a:solidFill>
              </a:rPr>
              <a:t>KEK</a:t>
            </a:r>
            <a:endParaRPr lang="ja-JP" altLang="en-US" sz="2400" b="1" dirty="0">
              <a:solidFill>
                <a:prstClr val="black"/>
              </a:solidFill>
            </a:endParaRPr>
          </a:p>
        </p:txBody>
      </p:sp>
      <p:cxnSp>
        <p:nvCxnSpPr>
          <p:cNvPr id="11" name="直線コネクタ 10"/>
          <p:cNvCxnSpPr/>
          <p:nvPr userDrawn="1"/>
        </p:nvCxnSpPr>
        <p:spPr>
          <a:xfrm>
            <a:off x="239349" y="6309320"/>
            <a:ext cx="11617291"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5"/>
          <p:cNvSpPr>
            <a:spLocks noGrp="1"/>
          </p:cNvSpPr>
          <p:nvPr>
            <p:ph type="sldNum" sz="quarter" idx="4"/>
          </p:nvPr>
        </p:nvSpPr>
        <p:spPr>
          <a:xfrm>
            <a:off x="4568626" y="6406729"/>
            <a:ext cx="172819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BDA9AB-68BF-4C1C-A55C-6322ECA17994}" type="slidenum">
              <a:rPr lang="ja-JP" altLang="en-US" smtClean="0">
                <a:solidFill>
                  <a:prstClr val="black">
                    <a:tint val="75000"/>
                  </a:prstClr>
                </a:solidFill>
              </a:rPr>
              <a:pPr/>
              <a:t>‹#›</a:t>
            </a:fld>
            <a:endParaRPr lang="ja-JP" altLang="en-US">
              <a:solidFill>
                <a:prstClr val="black">
                  <a:tint val="75000"/>
                </a:prstClr>
              </a:solidFill>
            </a:endParaRPr>
          </a:p>
        </p:txBody>
      </p:sp>
      <p:cxnSp>
        <p:nvCxnSpPr>
          <p:cNvPr id="13" name="直線コネクタ 12"/>
          <p:cNvCxnSpPr/>
          <p:nvPr userDrawn="1"/>
        </p:nvCxnSpPr>
        <p:spPr>
          <a:xfrm>
            <a:off x="239349" y="1196752"/>
            <a:ext cx="11617291"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753218"/>
      </p:ext>
    </p:extLst>
  </p:cSld>
  <p:clrMap bg1="lt1" tx1="dk1" bg2="lt2" tx2="dk2" accent1="accent1" accent2="accent2" accent3="accent3" accent4="accent4" accent5="accent5" accent6="accent6" hlink="hlink" folHlink="folHlink"/>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AB9CB79-721D-0F43-AD8D-53A276C0E93F}"/>
              </a:ext>
            </a:extLst>
          </p:cNvPr>
          <p:cNvSpPr>
            <a:spLocks noGrp="1"/>
          </p:cNvSpPr>
          <p:nvPr>
            <p:ph type="title"/>
          </p:nvPr>
        </p:nvSpPr>
        <p:spPr/>
        <p:txBody>
          <a:bodyPr/>
          <a:lstStyle/>
          <a:p>
            <a:r>
              <a:rPr lang="en-US" dirty="0"/>
              <a:t>ILC EB </a:t>
            </a:r>
          </a:p>
        </p:txBody>
      </p:sp>
      <p:sp>
        <p:nvSpPr>
          <p:cNvPr id="2" name="Slide Number Placeholder 1">
            <a:extLst>
              <a:ext uri="{FF2B5EF4-FFF2-40B4-BE49-F238E27FC236}">
                <a16:creationId xmlns:a16="http://schemas.microsoft.com/office/drawing/2014/main" id="{A52719B0-F89B-6E44-BFF6-A2A86384E1CC}"/>
              </a:ext>
            </a:extLst>
          </p:cNvPr>
          <p:cNvSpPr>
            <a:spLocks noGrp="1"/>
          </p:cNvSpPr>
          <p:nvPr>
            <p:ph type="sldNum" sz="quarter" idx="11"/>
          </p:nvPr>
        </p:nvSpPr>
        <p:spPr/>
        <p:txBody>
          <a:bodyPr/>
          <a:lstStyle/>
          <a:p>
            <a:fld id="{D9BF5071-ED05-4944-80F9-6D12E6F81990}" type="slidenum">
              <a:rPr lang="en-US" smtClean="0"/>
              <a:t>1</a:t>
            </a:fld>
            <a:endParaRPr lang="en-US"/>
          </a:p>
        </p:txBody>
      </p:sp>
      <p:sp>
        <p:nvSpPr>
          <p:cNvPr id="8" name="Content Placeholder 7">
            <a:extLst>
              <a:ext uri="{FF2B5EF4-FFF2-40B4-BE49-F238E27FC236}">
                <a16:creationId xmlns:a16="http://schemas.microsoft.com/office/drawing/2014/main" id="{EAE73676-CF68-2444-9047-7F1786CDABA6}"/>
              </a:ext>
            </a:extLst>
          </p:cNvPr>
          <p:cNvSpPr>
            <a:spLocks noGrp="1"/>
          </p:cNvSpPr>
          <p:nvPr>
            <p:ph sz="quarter" idx="13"/>
          </p:nvPr>
        </p:nvSpPr>
        <p:spPr>
          <a:xfrm>
            <a:off x="567891" y="1188778"/>
            <a:ext cx="11126803" cy="4311650"/>
          </a:xfrm>
        </p:spPr>
        <p:txBody>
          <a:bodyPr/>
          <a:lstStyle/>
          <a:p>
            <a:endParaRPr lang="en-US" sz="2000" dirty="0">
              <a:latin typeface="Avenir Light" panose="020B0402020203020204" pitchFamily="34" charset="77"/>
            </a:endParaRPr>
          </a:p>
          <a:p>
            <a:r>
              <a:rPr lang="en-US" sz="2000" dirty="0">
                <a:latin typeface="Avenir Light" panose="020B0402020203020204" pitchFamily="34" charset="77"/>
              </a:rPr>
              <a:t>Since our last meeting:</a:t>
            </a:r>
          </a:p>
          <a:p>
            <a:pPr lvl="1"/>
            <a:r>
              <a:rPr lang="en-US" sz="1600" dirty="0">
                <a:latin typeface="Avenir Light" panose="020B0402020203020204" pitchFamily="34" charset="77"/>
              </a:rPr>
              <a:t>LCWS 2021, 51 parallel session, 292 talks, 900+ registered, LC school, Industry session, ANA</a:t>
            </a:r>
          </a:p>
          <a:p>
            <a:pPr lvl="1"/>
            <a:r>
              <a:rPr lang="en-US" sz="1600" dirty="0">
                <a:latin typeface="Avenir Light" panose="020B0402020203020204" pitchFamily="34" charset="77"/>
              </a:rPr>
              <a:t>New Physics and Technologies</a:t>
            </a:r>
          </a:p>
          <a:p>
            <a:pPr marL="0" indent="0">
              <a:buNone/>
            </a:pPr>
            <a:endParaRPr lang="en-US" sz="2000" dirty="0">
              <a:latin typeface="Avenir Light" panose="020B0402020203020204" pitchFamily="34" charset="77"/>
            </a:endParaRPr>
          </a:p>
          <a:p>
            <a:r>
              <a:rPr lang="en-US" sz="2000" dirty="0">
                <a:latin typeface="Avenir Light" panose="020B0402020203020204" pitchFamily="34" charset="77"/>
              </a:rPr>
              <a:t>Acc. Technical Preparation Document, review and revisions, rev. 5 available </a:t>
            </a:r>
          </a:p>
          <a:p>
            <a:pPr marL="0" indent="0">
              <a:buNone/>
            </a:pPr>
            <a:r>
              <a:rPr lang="en-US" sz="2000" dirty="0">
                <a:latin typeface="Avenir Light" panose="020B0402020203020204" pitchFamily="34" charset="77"/>
              </a:rPr>
              <a:t>     Main documents available at: https://</a:t>
            </a:r>
            <a:r>
              <a:rPr lang="en-US" sz="2000" dirty="0" err="1">
                <a:latin typeface="Avenir Light" panose="020B0402020203020204" pitchFamily="34" charset="77"/>
              </a:rPr>
              <a:t>agenda.linearcollider.org</a:t>
            </a:r>
            <a:r>
              <a:rPr lang="en-US" sz="2000" dirty="0">
                <a:latin typeface="Avenir Light" panose="020B0402020203020204" pitchFamily="34" charset="77"/>
              </a:rPr>
              <a:t>/event/9179/</a:t>
            </a:r>
          </a:p>
          <a:p>
            <a:pPr marL="0" indent="0">
              <a:buNone/>
            </a:pPr>
            <a:r>
              <a:rPr lang="en-US" sz="2000" dirty="0">
                <a:latin typeface="Avenir Light" panose="020B0402020203020204" pitchFamily="34" charset="77"/>
              </a:rPr>
              <a:t>     WBS for Prelab includes TPD WPs and more (as EDR, infrastructure and industry qualification) </a:t>
            </a:r>
          </a:p>
          <a:p>
            <a:pPr marL="0" indent="0">
              <a:buNone/>
            </a:pPr>
            <a:r>
              <a:rPr lang="en-US" sz="2000" dirty="0">
                <a:latin typeface="Avenir Light" panose="020B0402020203020204" pitchFamily="34" charset="77"/>
              </a:rPr>
              <a:t>     (Benno)</a:t>
            </a:r>
          </a:p>
          <a:p>
            <a:endParaRPr lang="en-US" sz="2000" dirty="0">
              <a:latin typeface="Avenir Light" panose="020B0402020203020204" pitchFamily="34" charset="77"/>
            </a:endParaRPr>
          </a:p>
          <a:p>
            <a:r>
              <a:rPr lang="en-US" sz="2000" dirty="0">
                <a:latin typeface="Avenir Light" panose="020B0402020203020204" pitchFamily="34" charset="77"/>
              </a:rPr>
              <a:t>Many new initiatives related to WG3 (Jenny)</a:t>
            </a:r>
          </a:p>
          <a:p>
            <a:endParaRPr lang="en-US" sz="2000" dirty="0">
              <a:latin typeface="Avenir Light" panose="020B0402020203020204" pitchFamily="34" charset="77"/>
            </a:endParaRPr>
          </a:p>
          <a:p>
            <a:r>
              <a:rPr lang="en-US" sz="2000" dirty="0">
                <a:latin typeface="Avenir Light" panose="020B0402020203020204" pitchFamily="34" charset="77"/>
              </a:rPr>
              <a:t>Documents to MEXT in May, main one intermediate report by EB (next slide)</a:t>
            </a:r>
          </a:p>
          <a:p>
            <a:pPr marL="0" indent="0">
              <a:buNone/>
            </a:pPr>
            <a:endParaRPr lang="en-US" sz="2000" dirty="0">
              <a:latin typeface="Avenir Light" panose="020B0402020203020204" pitchFamily="34" charset="77"/>
            </a:endParaRPr>
          </a:p>
          <a:p>
            <a:endParaRPr lang="en-US" sz="2000" dirty="0">
              <a:latin typeface="Avenir Light" panose="020B0402020203020204" pitchFamily="34" charset="77"/>
            </a:endParaRPr>
          </a:p>
          <a:p>
            <a:pPr marL="0" indent="0">
              <a:buNone/>
            </a:pPr>
            <a:endParaRPr lang="en-US" sz="2000" dirty="0">
              <a:latin typeface="Avenir Light" panose="020B0402020203020204" pitchFamily="34" charset="77"/>
            </a:endParaRPr>
          </a:p>
          <a:p>
            <a:pPr marL="0" indent="0">
              <a:buNone/>
            </a:pPr>
            <a:endParaRPr lang="en-US" sz="2000" dirty="0">
              <a:latin typeface="Avenir Light" panose="020B0402020203020204" pitchFamily="34" charset="77"/>
            </a:endParaRPr>
          </a:p>
          <a:p>
            <a:pPr marL="0" indent="0">
              <a:buNone/>
            </a:pPr>
            <a:endParaRPr lang="en-US" sz="2000" dirty="0">
              <a:latin typeface="Avenir Light" panose="020B0402020203020204" pitchFamily="34" charset="77"/>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39068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383152-5785-6641-A870-ED6B5322B31B}"/>
              </a:ext>
            </a:extLst>
          </p:cNvPr>
          <p:cNvSpPr>
            <a:spLocks noGrp="1"/>
          </p:cNvSpPr>
          <p:nvPr>
            <p:ph type="sldNum" sz="quarter" idx="10"/>
          </p:nvPr>
        </p:nvSpPr>
        <p:spPr/>
        <p:txBody>
          <a:bodyPr/>
          <a:lstStyle/>
          <a:p>
            <a:fld id="{D9BF5071-ED05-4944-80F9-6D12E6F81990}" type="slidenum">
              <a:rPr lang="en-US" smtClean="0"/>
              <a:t>2</a:t>
            </a:fld>
            <a:endParaRPr lang="en-US"/>
          </a:p>
        </p:txBody>
      </p:sp>
      <p:sp>
        <p:nvSpPr>
          <p:cNvPr id="4" name="Rectangle 3">
            <a:extLst>
              <a:ext uri="{FF2B5EF4-FFF2-40B4-BE49-F238E27FC236}">
                <a16:creationId xmlns:a16="http://schemas.microsoft.com/office/drawing/2014/main" id="{38BE8EA4-883A-2647-849E-8505BA00C7C3}"/>
              </a:ext>
            </a:extLst>
          </p:cNvPr>
          <p:cNvSpPr/>
          <p:nvPr/>
        </p:nvSpPr>
        <p:spPr>
          <a:xfrm>
            <a:off x="672860" y="1311241"/>
            <a:ext cx="11128076" cy="3785652"/>
          </a:xfrm>
          <a:prstGeom prst="rect">
            <a:avLst/>
          </a:prstGeom>
        </p:spPr>
        <p:txBody>
          <a:bodyPr wrap="square">
            <a:spAutoFit/>
          </a:bodyPr>
          <a:lstStyle/>
          <a:p>
            <a:r>
              <a:rPr lang="en-US" sz="2400" dirty="0">
                <a:latin typeface="Avenir Roman" panose="02000503020000020003" pitchFamily="2" charset="0"/>
              </a:rPr>
              <a:t>Prelab planning document from the IDT (interim report), around 40 pages.</a:t>
            </a:r>
          </a:p>
          <a:p>
            <a:endParaRPr lang="en-US" sz="2400" dirty="0">
              <a:latin typeface="Avenir Roman" panose="02000503020000020003" pitchFamily="2" charset="0"/>
            </a:endParaRPr>
          </a:p>
          <a:p>
            <a:r>
              <a:rPr lang="en-US" sz="2400" dirty="0">
                <a:latin typeface="Avenir Roman" panose="02000503020000020003" pitchFamily="2" charset="0"/>
              </a:rPr>
              <a:t>It covers the organizational parts of the Prelab and summaries of the accelerator, site, physics and detector work foreseen during the Prelab phase. </a:t>
            </a:r>
          </a:p>
          <a:p>
            <a:pPr marL="285750" indent="-285750">
              <a:buFont typeface="Arial" panose="020B0604020202020204" pitchFamily="34" charset="0"/>
              <a:buChar char="•"/>
            </a:pPr>
            <a:r>
              <a:rPr lang="en-US" sz="2400" dirty="0">
                <a:latin typeface="Avenir Roman" panose="02000503020000020003" pitchFamily="2" charset="0"/>
              </a:rPr>
              <a:t>Prelab Organization, Legal structure and start up process</a:t>
            </a:r>
          </a:p>
          <a:p>
            <a:pPr marL="285750" indent="-285750">
              <a:buFont typeface="Arial" panose="020B0604020202020204" pitchFamily="34" charset="0"/>
              <a:buChar char="•"/>
            </a:pPr>
            <a:r>
              <a:rPr lang="en-US" sz="2400" dirty="0">
                <a:latin typeface="Avenir Roman" panose="02000503020000020003" pitchFamily="2" charset="0"/>
              </a:rPr>
              <a:t>Workplan (</a:t>
            </a:r>
            <a:r>
              <a:rPr lang="en-US" sz="2400" dirty="0" err="1">
                <a:latin typeface="Avenir Roman" panose="02000503020000020003" pitchFamily="2" charset="0"/>
              </a:rPr>
              <a:t>acc</a:t>
            </a:r>
            <a:r>
              <a:rPr lang="en-US" sz="2400" dirty="0">
                <a:latin typeface="Avenir Roman" panose="02000503020000020003" pitchFamily="2" charset="0"/>
              </a:rPr>
              <a:t>, site, </a:t>
            </a:r>
            <a:r>
              <a:rPr lang="en-US" sz="2400" dirty="0" err="1">
                <a:latin typeface="Avenir Roman" panose="02000503020000020003" pitchFamily="2" charset="0"/>
              </a:rPr>
              <a:t>det&amp;phys</a:t>
            </a:r>
            <a:r>
              <a:rPr lang="en-US" sz="2400" dirty="0">
                <a:latin typeface="Avenir Roman" panose="02000503020000020003" pitchFamily="2" charset="0"/>
              </a:rPr>
              <a:t>)</a:t>
            </a:r>
          </a:p>
          <a:p>
            <a:endParaRPr lang="en-US" sz="2400" dirty="0">
              <a:latin typeface="Avenir Roman" panose="02000503020000020003" pitchFamily="2" charset="0"/>
            </a:endParaRPr>
          </a:p>
          <a:p>
            <a:r>
              <a:rPr lang="en-US" sz="2400" dirty="0">
                <a:latin typeface="Avenir Roman" panose="02000503020000020003" pitchFamily="2" charset="0"/>
              </a:rPr>
              <a:t>Not yet public. Discussed in WG1 meeting today. Will be passed by ICFA.</a:t>
            </a:r>
          </a:p>
          <a:p>
            <a:endParaRPr lang="en-US" sz="2400" dirty="0">
              <a:latin typeface="Avenir Roman" panose="02000503020000020003" pitchFamily="2" charset="0"/>
            </a:endParaRPr>
          </a:p>
          <a:p>
            <a:r>
              <a:rPr lang="en-US" sz="2400" dirty="0">
                <a:latin typeface="Avenir Roman" panose="02000503020000020003" pitchFamily="2" charset="0"/>
              </a:rPr>
              <a:t>Aimed to be support document for Funding Applications, first in Japan</a:t>
            </a:r>
          </a:p>
        </p:txBody>
      </p:sp>
      <p:sp>
        <p:nvSpPr>
          <p:cNvPr id="5" name="Title 5">
            <a:extLst>
              <a:ext uri="{FF2B5EF4-FFF2-40B4-BE49-F238E27FC236}">
                <a16:creationId xmlns:a16="http://schemas.microsoft.com/office/drawing/2014/main" id="{97D04087-6BD1-9E44-B9BC-584118922B68}"/>
              </a:ext>
            </a:extLst>
          </p:cNvPr>
          <p:cNvSpPr txBox="1">
            <a:spLocks/>
          </p:cNvSpPr>
          <p:nvPr/>
        </p:nvSpPr>
        <p:spPr>
          <a:xfrm>
            <a:off x="838200" y="287488"/>
            <a:ext cx="10515600" cy="750434"/>
          </a:xfrm>
          <a:prstGeom prst="rect">
            <a:avLst/>
          </a:prstGeom>
        </p:spPr>
        <p:txBody>
          <a:bodyPr/>
          <a:lst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a:lstStyle>
          <a:p>
            <a:r>
              <a:rPr lang="en-US" dirty="0"/>
              <a:t>ILC EB </a:t>
            </a:r>
          </a:p>
        </p:txBody>
      </p:sp>
    </p:spTree>
    <p:extLst>
      <p:ext uri="{BB962C8B-B14F-4D97-AF65-F5344CB8AC3E}">
        <p14:creationId xmlns:p14="http://schemas.microsoft.com/office/powerpoint/2010/main" val="1287749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181A24-B1E8-F540-BD28-17B669906E22}"/>
              </a:ext>
            </a:extLst>
          </p:cNvPr>
          <p:cNvSpPr>
            <a:spLocks noGrp="1"/>
          </p:cNvSpPr>
          <p:nvPr>
            <p:ph type="sldNum" sz="quarter" idx="10"/>
          </p:nvPr>
        </p:nvSpPr>
        <p:spPr/>
        <p:txBody>
          <a:bodyPr/>
          <a:lstStyle/>
          <a:p>
            <a:fld id="{D9BF5071-ED05-4944-80F9-6D12E6F81990}" type="slidenum">
              <a:rPr lang="en-US" smtClean="0"/>
              <a:t>3</a:t>
            </a:fld>
            <a:endParaRPr lang="en-US"/>
          </a:p>
        </p:txBody>
      </p:sp>
    </p:spTree>
    <p:extLst>
      <p:ext uri="{BB962C8B-B14F-4D97-AF65-F5344CB8AC3E}">
        <p14:creationId xmlns:p14="http://schemas.microsoft.com/office/powerpoint/2010/main" val="1743171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DD1396-34F3-6649-B299-4E542D243A69}"/>
              </a:ext>
            </a:extLst>
          </p:cNvPr>
          <p:cNvSpPr>
            <a:spLocks noGrp="1"/>
          </p:cNvSpPr>
          <p:nvPr>
            <p:ph type="sldNum" sz="quarter" idx="10"/>
          </p:nvPr>
        </p:nvSpPr>
        <p:spPr/>
        <p:txBody>
          <a:bodyPr/>
          <a:lstStyle/>
          <a:p>
            <a:fld id="{D9BF5071-ED05-4944-80F9-6D12E6F81990}" type="slidenum">
              <a:rPr lang="en-US" smtClean="0"/>
              <a:t>4</a:t>
            </a:fld>
            <a:endParaRPr lang="en-US"/>
          </a:p>
        </p:txBody>
      </p:sp>
      <p:sp>
        <p:nvSpPr>
          <p:cNvPr id="3" name="Rectangle 2">
            <a:extLst>
              <a:ext uri="{FF2B5EF4-FFF2-40B4-BE49-F238E27FC236}">
                <a16:creationId xmlns:a16="http://schemas.microsoft.com/office/drawing/2014/main" id="{FAB190A4-5637-3D4A-BF98-CBC3CF7EDC16}"/>
              </a:ext>
            </a:extLst>
          </p:cNvPr>
          <p:cNvSpPr/>
          <p:nvPr/>
        </p:nvSpPr>
        <p:spPr>
          <a:xfrm>
            <a:off x="534837" y="1582341"/>
            <a:ext cx="11128075" cy="3477875"/>
          </a:xfrm>
          <a:prstGeom prst="rect">
            <a:avLst/>
          </a:prstGeom>
        </p:spPr>
        <p:txBody>
          <a:bodyPr wrap="square">
            <a:spAutoFit/>
          </a:bodyPr>
          <a:lstStyle/>
          <a:p>
            <a:r>
              <a:rPr lang="en-US" sz="2000" dirty="0">
                <a:latin typeface="Avenir Roman" panose="02000503020000020003" pitchFamily="2" charset="0"/>
              </a:rPr>
              <a:t>Discussion of timeline for European (and Americas) planning from the IDT point of view:</a:t>
            </a:r>
          </a:p>
          <a:p>
            <a:endParaRPr lang="en-US" sz="2000" dirty="0">
              <a:latin typeface="Avenir Roman" panose="02000503020000020003" pitchFamily="2" charset="0"/>
            </a:endParaRPr>
          </a:p>
          <a:p>
            <a:r>
              <a:rPr lang="en-US" sz="2000" dirty="0">
                <a:latin typeface="Avenir Roman" panose="02000503020000020003" pitchFamily="2" charset="0"/>
              </a:rPr>
              <a:t>Identify "Interest and Capabilities" for contributions to WPs, including specific about these potential contributions, and also possible contributions to the Engineering Design by end June.</a:t>
            </a:r>
          </a:p>
          <a:p>
            <a:endParaRPr lang="en-US" sz="2000" dirty="0">
              <a:latin typeface="Avenir Roman" panose="02000503020000020003" pitchFamily="2" charset="0"/>
            </a:endParaRPr>
          </a:p>
          <a:p>
            <a:r>
              <a:rPr lang="en-US" sz="2000" dirty="0">
                <a:latin typeface="Avenir Roman" panose="02000503020000020003" pitchFamily="2" charset="0"/>
              </a:rPr>
              <a:t>Ultimately this should fit into the WBS entries, but for the time being use Technical Preparation WPs supplemented by Engineering Design items in WBS.</a:t>
            </a:r>
          </a:p>
          <a:p>
            <a:endParaRPr lang="en-US" sz="2000" b="0" i="0" u="none" strike="noStrike" dirty="0">
              <a:effectLst/>
              <a:latin typeface="Avenir Roman" panose="02000503020000020003" pitchFamily="2" charset="0"/>
            </a:endParaRPr>
          </a:p>
          <a:p>
            <a:r>
              <a:rPr lang="en-US" sz="2000" dirty="0">
                <a:latin typeface="Avenir Roman" panose="02000503020000020003" pitchFamily="2" charset="0"/>
              </a:rPr>
              <a:t>Two levels:</a:t>
            </a:r>
          </a:p>
          <a:p>
            <a:pPr marL="342900" indent="-342900">
              <a:buFont typeface="Arial" panose="020B0604020202020204" pitchFamily="34" charset="0"/>
              <a:buChar char="•"/>
            </a:pPr>
            <a:r>
              <a:rPr lang="en-US" sz="2000" b="0" i="0" u="none" strike="noStrike" dirty="0">
                <a:effectLst/>
                <a:latin typeface="Avenir Roman" panose="02000503020000020003" pitchFamily="2" charset="0"/>
              </a:rPr>
              <a:t>WP interests and</a:t>
            </a:r>
            <a:r>
              <a:rPr lang="en-US" sz="2000" dirty="0">
                <a:latin typeface="Avenir Roman" panose="02000503020000020003" pitchFamily="2" charset="0"/>
              </a:rPr>
              <a:t> capabilities </a:t>
            </a:r>
          </a:p>
          <a:p>
            <a:pPr marL="342900" indent="-342900">
              <a:buFont typeface="Arial" panose="020B0604020202020204" pitchFamily="34" charset="0"/>
              <a:buChar char="•"/>
            </a:pPr>
            <a:r>
              <a:rPr lang="en-US" sz="2000" b="0" i="0" u="none" strike="noStrike" dirty="0">
                <a:effectLst/>
                <a:latin typeface="Avenir Roman" panose="02000503020000020003" pitchFamily="2" charset="0"/>
              </a:rPr>
              <a:t>Bottom up resource estimates </a:t>
            </a:r>
          </a:p>
        </p:txBody>
      </p:sp>
      <p:sp>
        <p:nvSpPr>
          <p:cNvPr id="5" name="Title 5">
            <a:extLst>
              <a:ext uri="{FF2B5EF4-FFF2-40B4-BE49-F238E27FC236}">
                <a16:creationId xmlns:a16="http://schemas.microsoft.com/office/drawing/2014/main" id="{B186B79B-B488-394A-83C5-A09404C24615}"/>
              </a:ext>
            </a:extLst>
          </p:cNvPr>
          <p:cNvSpPr txBox="1">
            <a:spLocks/>
          </p:cNvSpPr>
          <p:nvPr/>
        </p:nvSpPr>
        <p:spPr>
          <a:xfrm>
            <a:off x="838200" y="287488"/>
            <a:ext cx="10515600" cy="750434"/>
          </a:xfrm>
          <a:prstGeom prst="rect">
            <a:avLst/>
          </a:prstGeom>
        </p:spPr>
        <p:txBody>
          <a:bodyPr/>
          <a:lst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a:lstStyle>
          <a:p>
            <a:r>
              <a:rPr lang="en-US" dirty="0"/>
              <a:t>European Planning</a:t>
            </a:r>
          </a:p>
        </p:txBody>
      </p:sp>
    </p:spTree>
    <p:extLst>
      <p:ext uri="{BB962C8B-B14F-4D97-AF65-F5344CB8AC3E}">
        <p14:creationId xmlns:p14="http://schemas.microsoft.com/office/powerpoint/2010/main" val="3740930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A8400FC-8648-6140-B0A6-6C2123132F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3684" y="996824"/>
            <a:ext cx="6974013" cy="4248472"/>
          </a:xfrm>
          <a:prstGeom prst="rect">
            <a:avLst/>
          </a:prstGeom>
        </p:spPr>
      </p:pic>
      <p:sp>
        <p:nvSpPr>
          <p:cNvPr id="2" name="Rectangle 1">
            <a:extLst>
              <a:ext uri="{FF2B5EF4-FFF2-40B4-BE49-F238E27FC236}">
                <a16:creationId xmlns:a16="http://schemas.microsoft.com/office/drawing/2014/main" id="{5C66EE1C-D52A-7A48-BA55-572B97E64167}"/>
              </a:ext>
            </a:extLst>
          </p:cNvPr>
          <p:cNvSpPr/>
          <p:nvPr/>
        </p:nvSpPr>
        <p:spPr>
          <a:xfrm>
            <a:off x="4765355" y="5310567"/>
            <a:ext cx="5040560" cy="738664"/>
          </a:xfrm>
          <a:prstGeom prst="rect">
            <a:avLst/>
          </a:prstGeom>
          <a:solidFill>
            <a:schemeClr val="bg1"/>
          </a:solidFill>
        </p:spPr>
        <p:txBody>
          <a:bodyPr wrap="square">
            <a:spAutoFit/>
          </a:bodyPr>
          <a:lstStyle/>
          <a:p>
            <a:pPr>
              <a:spcAft>
                <a:spcPts val="0"/>
              </a:spcAft>
            </a:pPr>
            <a:r>
              <a:rPr lang="en-US" sz="1400" b="1" dirty="0">
                <a:latin typeface="Avenir Heavy" panose="02000503020000020003" pitchFamily="2" charset="0"/>
                <a:ea typeface="Calibri" panose="020F0502020204030204" pitchFamily="34" charset="0"/>
                <a:cs typeface="Times New Roman" panose="02020603050405020304" pitchFamily="18" charset="0"/>
              </a:rPr>
              <a:t>Sources</a:t>
            </a: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DESY, UK, CERN </a:t>
            </a:r>
          </a:p>
          <a:p>
            <a:pPr>
              <a:spcAft>
                <a:spcPts val="0"/>
              </a:spcAft>
            </a:pPr>
            <a:r>
              <a:rPr lang="en-US" sz="1400" dirty="0" err="1">
                <a:latin typeface="Avenir Book" panose="02000503020000020003" pitchFamily="2" charset="0"/>
                <a:ea typeface="Calibri" panose="020F0502020204030204" pitchFamily="34" charset="0"/>
                <a:cs typeface="Times New Roman" panose="02020603050405020304" pitchFamily="18" charset="0"/>
              </a:rPr>
              <a:t>IJCLab</a:t>
            </a:r>
            <a:r>
              <a:rPr lang="en-US" sz="1400" dirty="0">
                <a:latin typeface="Avenir Book" panose="02000503020000020003" pitchFamily="2" charset="0"/>
                <a:ea typeface="Calibri" panose="020F0502020204030204" pitchFamily="34" charset="0"/>
                <a:cs typeface="Times New Roman" panose="02020603050405020304" pitchFamily="18" charset="0"/>
              </a:rPr>
              <a:t> also, other groups also possible (FCC-</a:t>
            </a:r>
            <a:r>
              <a:rPr lang="en-US" sz="1400" dirty="0" err="1">
                <a:latin typeface="Avenir Book" panose="02000503020000020003" pitchFamily="2" charset="0"/>
                <a:ea typeface="Calibri" panose="020F0502020204030204" pitchFamily="34" charset="0"/>
                <a:cs typeface="Times New Roman" panose="02020603050405020304" pitchFamily="18" charset="0"/>
              </a:rPr>
              <a:t>ee</a:t>
            </a:r>
            <a:r>
              <a:rPr lang="en-US" sz="1400" dirty="0">
                <a:latin typeface="Avenir Book" panose="02000503020000020003" pitchFamily="2" charset="0"/>
                <a:ea typeface="Calibri" panose="020F0502020204030204" pitchFamily="34" charset="0"/>
                <a:cs typeface="Times New Roman" panose="02020603050405020304" pitchFamily="18" charset="0"/>
              </a:rPr>
              <a:t>, Dafne)  </a:t>
            </a:r>
          </a:p>
        </p:txBody>
      </p:sp>
      <p:sp>
        <p:nvSpPr>
          <p:cNvPr id="3" name="Rectangle 2">
            <a:extLst>
              <a:ext uri="{FF2B5EF4-FFF2-40B4-BE49-F238E27FC236}">
                <a16:creationId xmlns:a16="http://schemas.microsoft.com/office/drawing/2014/main" id="{92BDA98E-06E6-AC46-A1AF-A6B5617D5A1C}"/>
              </a:ext>
            </a:extLst>
          </p:cNvPr>
          <p:cNvSpPr/>
          <p:nvPr/>
        </p:nvSpPr>
        <p:spPr>
          <a:xfrm>
            <a:off x="7020691" y="3869565"/>
            <a:ext cx="4548875" cy="1169551"/>
          </a:xfrm>
          <a:prstGeom prst="rect">
            <a:avLst/>
          </a:prstGeom>
          <a:solidFill>
            <a:schemeClr val="bg1"/>
          </a:solidFill>
        </p:spPr>
        <p:txBody>
          <a:bodyPr wrap="square">
            <a:spAutoFit/>
          </a:bodyPr>
          <a:lstStyle/>
          <a:p>
            <a:pPr>
              <a:spcAft>
                <a:spcPts val="0"/>
              </a:spcAft>
            </a:pPr>
            <a:r>
              <a:rPr lang="en-US" sz="1400" b="1" dirty="0">
                <a:latin typeface="Avenir Heavy" panose="02000503020000020003" pitchFamily="2" charset="0"/>
                <a:ea typeface="Calibri" panose="020F0502020204030204" pitchFamily="34" charset="0"/>
                <a:cs typeface="Times New Roman" panose="02020603050405020304" pitchFamily="18" charset="0"/>
              </a:rPr>
              <a:t>DR/BDS </a:t>
            </a:r>
          </a:p>
          <a:p>
            <a:pPr>
              <a:spcAft>
                <a:spcPts val="0"/>
              </a:spcAft>
            </a:pPr>
            <a:r>
              <a:rPr lang="nb-NO" sz="1400" dirty="0">
                <a:latin typeface="Avenir Book" panose="02000503020000020003" pitchFamily="2" charset="0"/>
                <a:ea typeface="Calibri" panose="020F0502020204030204" pitchFamily="34" charset="0"/>
                <a:cs typeface="Times New Roman" panose="02020603050405020304" pitchFamily="18" charset="0"/>
              </a:rPr>
              <a:t>DESY, UK, </a:t>
            </a:r>
            <a:r>
              <a:rPr lang="nb-NO" sz="1400" dirty="0" err="1">
                <a:latin typeface="Avenir Book" panose="02000503020000020003" pitchFamily="2" charset="0"/>
                <a:ea typeface="Calibri" panose="020F0502020204030204" pitchFamily="34" charset="0"/>
                <a:cs typeface="Times New Roman" panose="02020603050405020304" pitchFamily="18" charset="0"/>
              </a:rPr>
              <a:t>IJClab</a:t>
            </a:r>
            <a:r>
              <a:rPr lang="nb-NO" sz="1400" dirty="0">
                <a:latin typeface="Avenir Book" panose="02000503020000020003" pitchFamily="2" charset="0"/>
                <a:ea typeface="Calibri" panose="020F0502020204030204" pitchFamily="34" charset="0"/>
                <a:cs typeface="Times New Roman" panose="02020603050405020304" pitchFamily="18" charset="0"/>
              </a:rPr>
              <a:t>, CERN, Spain, INFN-LNF</a:t>
            </a:r>
            <a:endParaRPr lang="en-US" sz="1400" dirty="0">
              <a:latin typeface="Avenir Book" panose="02000503020000020003" pitchFamily="2" charset="0"/>
              <a:ea typeface="Calibri" panose="020F0502020204030204" pitchFamily="34" charset="0"/>
              <a:cs typeface="Times New Roman" panose="02020603050405020304" pitchFamily="18" charset="0"/>
            </a:endParaRP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ATF3 interests: UK, Germany, France, CERN, Spain </a:t>
            </a: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Other light-sources labs possible (DR)</a:t>
            </a: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WBS design entries to be checked </a:t>
            </a:r>
          </a:p>
        </p:txBody>
      </p:sp>
      <p:sp>
        <p:nvSpPr>
          <p:cNvPr id="6" name="Rectangle 5">
            <a:extLst>
              <a:ext uri="{FF2B5EF4-FFF2-40B4-BE49-F238E27FC236}">
                <a16:creationId xmlns:a16="http://schemas.microsoft.com/office/drawing/2014/main" id="{4C33CEE6-D55C-D047-8AF0-779AB13933DC}"/>
              </a:ext>
            </a:extLst>
          </p:cNvPr>
          <p:cNvSpPr/>
          <p:nvPr/>
        </p:nvSpPr>
        <p:spPr>
          <a:xfrm>
            <a:off x="9382034" y="2859450"/>
            <a:ext cx="1800200" cy="523220"/>
          </a:xfrm>
          <a:prstGeom prst="rect">
            <a:avLst/>
          </a:prstGeom>
        </p:spPr>
        <p:txBody>
          <a:bodyPr wrap="square">
            <a:spAutoFit/>
          </a:bodyPr>
          <a:lstStyle/>
          <a:p>
            <a:pPr>
              <a:spcAft>
                <a:spcPts val="0"/>
              </a:spcAft>
            </a:pPr>
            <a:r>
              <a:rPr lang="en-US" sz="1400" b="1" dirty="0">
                <a:latin typeface="Avenir Heavy" panose="02000503020000020003" pitchFamily="2" charset="0"/>
                <a:ea typeface="Calibri" panose="020F0502020204030204" pitchFamily="34" charset="0"/>
                <a:cs typeface="Times New Roman" panose="02020603050405020304" pitchFamily="18" charset="0"/>
              </a:rPr>
              <a:t>Dumps</a:t>
            </a: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CERN, Spain</a:t>
            </a:r>
          </a:p>
        </p:txBody>
      </p:sp>
      <p:sp>
        <p:nvSpPr>
          <p:cNvPr id="7" name="Slide Number Placeholder 6">
            <a:extLst>
              <a:ext uri="{FF2B5EF4-FFF2-40B4-BE49-F238E27FC236}">
                <a16:creationId xmlns:a16="http://schemas.microsoft.com/office/drawing/2014/main" id="{036F432D-EAE6-924C-9ECD-33A3F5A1AC18}"/>
              </a:ext>
            </a:extLst>
          </p:cNvPr>
          <p:cNvSpPr>
            <a:spLocks noGrp="1"/>
          </p:cNvSpPr>
          <p:nvPr>
            <p:ph type="sldNum" sz="quarter" idx="10"/>
          </p:nvPr>
        </p:nvSpPr>
        <p:spPr/>
        <p:txBody>
          <a:bodyPr/>
          <a:lstStyle/>
          <a:p>
            <a:pPr>
              <a:defRPr/>
            </a:pPr>
            <a:fld id="{E5E6125F-E9C1-411B-8DD5-7660B66BACA5}" type="slidenum">
              <a:rPr lang="en-US" altLang="en-US" smtClean="0"/>
              <a:pPr>
                <a:defRPr/>
              </a:pPr>
              <a:t>5</a:t>
            </a:fld>
            <a:endParaRPr lang="en-US" altLang="en-US"/>
          </a:p>
        </p:txBody>
      </p:sp>
      <p:sp>
        <p:nvSpPr>
          <p:cNvPr id="8" name="Title 1">
            <a:extLst>
              <a:ext uri="{FF2B5EF4-FFF2-40B4-BE49-F238E27FC236}">
                <a16:creationId xmlns:a16="http://schemas.microsoft.com/office/drawing/2014/main" id="{7656205F-F8E7-DC4A-8D5C-DEDF1D7E86C0}"/>
              </a:ext>
            </a:extLst>
          </p:cNvPr>
          <p:cNvSpPr txBox="1">
            <a:spLocks/>
          </p:cNvSpPr>
          <p:nvPr/>
        </p:nvSpPr>
        <p:spPr bwMode="auto">
          <a:xfrm>
            <a:off x="46338" y="225298"/>
            <a:ext cx="7199085" cy="77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a:lstStyle>
          <a:p>
            <a:pPr defTabSz="914400"/>
            <a:r>
              <a:rPr lang="en-GB" dirty="0">
                <a:solidFill>
                  <a:schemeClr val="tx1"/>
                </a:solidFill>
                <a:latin typeface="Avenir Book" panose="02000503020000020003" pitchFamily="2" charset="0"/>
              </a:rPr>
              <a:t>Pre-lab work-packages  </a:t>
            </a:r>
          </a:p>
        </p:txBody>
      </p:sp>
      <p:sp>
        <p:nvSpPr>
          <p:cNvPr id="9" name="Rectangle 8">
            <a:extLst>
              <a:ext uri="{FF2B5EF4-FFF2-40B4-BE49-F238E27FC236}">
                <a16:creationId xmlns:a16="http://schemas.microsoft.com/office/drawing/2014/main" id="{A92B30EE-FA6C-5F4D-82C8-D668F69CD271}"/>
              </a:ext>
            </a:extLst>
          </p:cNvPr>
          <p:cNvSpPr/>
          <p:nvPr/>
        </p:nvSpPr>
        <p:spPr>
          <a:xfrm>
            <a:off x="721920" y="3121060"/>
            <a:ext cx="3639705" cy="3108543"/>
          </a:xfrm>
          <a:prstGeom prst="rect">
            <a:avLst/>
          </a:prstGeom>
          <a:solidFill>
            <a:schemeClr val="bg1"/>
          </a:solidFill>
        </p:spPr>
        <p:txBody>
          <a:bodyPr wrap="square">
            <a:spAutoFit/>
          </a:bodyPr>
          <a:lstStyle/>
          <a:p>
            <a:pPr>
              <a:spcAft>
                <a:spcPts val="0"/>
              </a:spcAft>
            </a:pPr>
            <a:r>
              <a:rPr lang="en-US" sz="1400" b="1" dirty="0">
                <a:latin typeface="Avenir Heavy" panose="02000503020000020003" pitchFamily="2" charset="0"/>
                <a:ea typeface="Calibri" panose="020F0502020204030204" pitchFamily="34" charset="0"/>
                <a:cs typeface="Times New Roman" panose="02020603050405020304" pitchFamily="18" charset="0"/>
              </a:rPr>
              <a:t>ML &amp; SRF </a:t>
            </a: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CEA, CERN, CIEMAT, UK, INFN Milano, DESY </a:t>
            </a: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Not all European SRF labs represented (see later) </a:t>
            </a:r>
          </a:p>
          <a:p>
            <a:pPr>
              <a:spcAft>
                <a:spcPts val="0"/>
              </a:spcAft>
            </a:pPr>
            <a:endParaRPr lang="en-US" sz="1400" dirty="0">
              <a:latin typeface="Avenir Book" panose="02000503020000020003" pitchFamily="2" charset="0"/>
              <a:ea typeface="Calibri" panose="020F0502020204030204" pitchFamily="34" charset="0"/>
              <a:cs typeface="Times New Roman" panose="02020603050405020304" pitchFamily="18" charset="0"/>
            </a:endParaRPr>
          </a:p>
          <a:p>
            <a:pPr>
              <a:spcAft>
                <a:spcPts val="0"/>
              </a:spcAft>
            </a:pPr>
            <a:r>
              <a:rPr lang="en-US" sz="1400" dirty="0">
                <a:latin typeface="Avenir Book" panose="02000503020000020003" pitchFamily="2" charset="0"/>
                <a:ea typeface="Calibri" panose="020F0502020204030204" pitchFamily="34" charset="0"/>
                <a:cs typeface="Times New Roman" panose="02020603050405020304" pitchFamily="18" charset="0"/>
              </a:rPr>
              <a:t>Additionally (in WBS but not in TPD):</a:t>
            </a:r>
          </a:p>
          <a:p>
            <a:pPr marL="285750" indent="-285750">
              <a:spcAft>
                <a:spcPts val="0"/>
              </a:spcAft>
              <a:buFont typeface="Arial" panose="020B0604020202020204" pitchFamily="34" charset="0"/>
              <a:buChar char="•"/>
            </a:pPr>
            <a:r>
              <a:rPr lang="en-US" sz="1400" dirty="0">
                <a:latin typeface="Avenir Book" panose="02000503020000020003" pitchFamily="2" charset="0"/>
                <a:ea typeface="Calibri" panose="020F0502020204030204" pitchFamily="34" charset="0"/>
                <a:cs typeface="Times New Roman" panose="02020603050405020304" pitchFamily="18" charset="0"/>
              </a:rPr>
              <a:t>Long term </a:t>
            </a:r>
            <a:r>
              <a:rPr lang="en-US" sz="1400" dirty="0" err="1">
                <a:latin typeface="Avenir Book" panose="02000503020000020003" pitchFamily="2" charset="0"/>
                <a:ea typeface="Calibri" panose="020F0502020204030204" pitchFamily="34" charset="0"/>
                <a:cs typeface="Times New Roman" panose="02020603050405020304" pitchFamily="18" charset="0"/>
              </a:rPr>
              <a:t>cryo</a:t>
            </a:r>
            <a:r>
              <a:rPr lang="en-US" sz="1400" dirty="0">
                <a:latin typeface="Avenir Book" panose="02000503020000020003" pitchFamily="2" charset="0"/>
                <a:ea typeface="Calibri" panose="020F0502020204030204" pitchFamily="34" charset="0"/>
                <a:cs typeface="Times New Roman" panose="02020603050405020304" pitchFamily="18" charset="0"/>
              </a:rPr>
              <a:t> collaboration with CERN. </a:t>
            </a:r>
          </a:p>
          <a:p>
            <a:pPr marL="285750" indent="-285750">
              <a:spcAft>
                <a:spcPts val="0"/>
              </a:spcAft>
              <a:buFont typeface="Arial" panose="020B0604020202020204" pitchFamily="34" charset="0"/>
              <a:buChar char="•"/>
            </a:pPr>
            <a:r>
              <a:rPr lang="en-US" sz="1400" dirty="0" err="1">
                <a:latin typeface="Avenir Book" panose="02000503020000020003" pitchFamily="2" charset="0"/>
                <a:ea typeface="Calibri" panose="020F0502020204030204" pitchFamily="34" charset="0"/>
                <a:cs typeface="Times New Roman" panose="02020603050405020304" pitchFamily="18" charset="0"/>
              </a:rPr>
              <a:t>HiEff</a:t>
            </a:r>
            <a:r>
              <a:rPr lang="en-US" sz="1400" dirty="0">
                <a:latin typeface="Avenir Book" panose="02000503020000020003" pitchFamily="2" charset="0"/>
                <a:ea typeface="Calibri" panose="020F0502020204030204" pitchFamily="34" charset="0"/>
                <a:cs typeface="Times New Roman" panose="02020603050405020304" pitchFamily="18" charset="0"/>
              </a:rPr>
              <a:t> RF another relevant activity </a:t>
            </a:r>
          </a:p>
          <a:p>
            <a:pPr marL="285750" indent="-285750">
              <a:spcAft>
                <a:spcPts val="0"/>
              </a:spcAft>
              <a:buFont typeface="Arial" panose="020B0604020202020204" pitchFamily="34" charset="0"/>
              <a:buChar char="•"/>
            </a:pPr>
            <a:r>
              <a:rPr lang="en-US" sz="1400" dirty="0">
                <a:latin typeface="Avenir Book" panose="02000503020000020003" pitchFamily="2" charset="0"/>
                <a:ea typeface="Calibri" panose="020F0502020204030204" pitchFamily="34" charset="0"/>
                <a:cs typeface="Times New Roman" panose="02020603050405020304" pitchFamily="18" charset="0"/>
              </a:rPr>
              <a:t>SRF “basic” R&amp;D for fabrication improvements or long term performance improvements (i.e. for upgrades) </a:t>
            </a:r>
          </a:p>
        </p:txBody>
      </p:sp>
    </p:spTree>
    <p:extLst>
      <p:ext uri="{BB962C8B-B14F-4D97-AF65-F5344CB8AC3E}">
        <p14:creationId xmlns:p14="http://schemas.microsoft.com/office/powerpoint/2010/main" val="3249444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A6CF3C26-BF41-BE49-8846-F255B501BACA}"/>
              </a:ext>
            </a:extLst>
          </p:cNvPr>
          <p:cNvPicPr>
            <a:picLocks noChangeAspect="1"/>
          </p:cNvPicPr>
          <p:nvPr/>
        </p:nvPicPr>
        <p:blipFill>
          <a:blip r:embed="rId3"/>
          <a:stretch>
            <a:fillRect/>
          </a:stretch>
        </p:blipFill>
        <p:spPr>
          <a:xfrm>
            <a:off x="1271464" y="2968088"/>
            <a:ext cx="9728200" cy="2425700"/>
          </a:xfrm>
          <a:prstGeom prst="rect">
            <a:avLst/>
          </a:prstGeom>
          <a:solidFill>
            <a:schemeClr val="bg1">
              <a:lumMod val="95000"/>
            </a:schemeClr>
          </a:solidFill>
        </p:spPr>
      </p:pic>
      <p:sp>
        <p:nvSpPr>
          <p:cNvPr id="5" name="Slide Number Placeholder 4">
            <a:extLst>
              <a:ext uri="{FF2B5EF4-FFF2-40B4-BE49-F238E27FC236}">
                <a16:creationId xmlns:a16="http://schemas.microsoft.com/office/drawing/2014/main" id="{DA046FB3-B40B-5A4B-95C1-BA4C83DD8663}"/>
              </a:ext>
            </a:extLst>
          </p:cNvPr>
          <p:cNvSpPr>
            <a:spLocks noGrp="1"/>
          </p:cNvSpPr>
          <p:nvPr>
            <p:ph type="sldNum" sz="quarter" idx="12"/>
          </p:nvPr>
        </p:nvSpPr>
        <p:spPr/>
        <p:txBody>
          <a:bodyPr/>
          <a:lstStyle/>
          <a:p>
            <a:fld id="{F3E67704-4D2A-F546-9494-EB9D0210C36D}" type="slidenum">
              <a:rPr lang="en-US" smtClean="0">
                <a:latin typeface="Avenir Book" panose="02000503020000020003" pitchFamily="2" charset="0"/>
              </a:rPr>
              <a:t>6</a:t>
            </a:fld>
            <a:endParaRPr lang="en-US">
              <a:latin typeface="Avenir Book" panose="02000503020000020003" pitchFamily="2" charset="0"/>
            </a:endParaRPr>
          </a:p>
        </p:txBody>
      </p:sp>
      <p:sp>
        <p:nvSpPr>
          <p:cNvPr id="7" name="TextBox 6">
            <a:extLst>
              <a:ext uri="{FF2B5EF4-FFF2-40B4-BE49-F238E27FC236}">
                <a16:creationId xmlns:a16="http://schemas.microsoft.com/office/drawing/2014/main" id="{E7D5F46A-8C3F-5D43-8856-8E4D360239BB}"/>
              </a:ext>
            </a:extLst>
          </p:cNvPr>
          <p:cNvSpPr txBox="1"/>
          <p:nvPr/>
        </p:nvSpPr>
        <p:spPr>
          <a:xfrm>
            <a:off x="911424" y="5735578"/>
            <a:ext cx="10670976" cy="800219"/>
          </a:xfrm>
          <a:prstGeom prst="rect">
            <a:avLst/>
          </a:prstGeom>
          <a:noFill/>
        </p:spPr>
        <p:txBody>
          <a:bodyPr wrap="square" rtlCol="0">
            <a:spAutoFit/>
          </a:bodyPr>
          <a:lstStyle/>
          <a:p>
            <a:r>
              <a:rPr lang="en-GB" sz="1400" dirty="0">
                <a:solidFill>
                  <a:schemeClr val="accent6">
                    <a:lumMod val="50000"/>
                  </a:schemeClr>
                </a:solidFill>
                <a:latin typeface="Avenir Book" panose="02000503020000020003" pitchFamily="2" charset="0"/>
              </a:rPr>
              <a:t>Similar for crab-cavities, the detailed overall Pre-lab programme is being defined, the main European laboratories involved in the planning are in the UK and CERN </a:t>
            </a:r>
          </a:p>
          <a:p>
            <a:endParaRPr lang="en-GB" dirty="0">
              <a:latin typeface="Avenir Book" panose="02000503020000020003" pitchFamily="2" charset="0"/>
            </a:endParaRPr>
          </a:p>
        </p:txBody>
      </p:sp>
      <p:sp>
        <p:nvSpPr>
          <p:cNvPr id="8" name="TextBox 7">
            <a:extLst>
              <a:ext uri="{FF2B5EF4-FFF2-40B4-BE49-F238E27FC236}">
                <a16:creationId xmlns:a16="http://schemas.microsoft.com/office/drawing/2014/main" id="{FA98B8D9-6380-FD42-9778-E90976757A60}"/>
              </a:ext>
            </a:extLst>
          </p:cNvPr>
          <p:cNvSpPr txBox="1"/>
          <p:nvPr/>
        </p:nvSpPr>
        <p:spPr>
          <a:xfrm>
            <a:off x="911424" y="836712"/>
            <a:ext cx="10631514" cy="1815882"/>
          </a:xfrm>
          <a:prstGeom prst="rect">
            <a:avLst/>
          </a:prstGeom>
          <a:noFill/>
        </p:spPr>
        <p:txBody>
          <a:bodyPr wrap="square" rtlCol="0">
            <a:spAutoFit/>
          </a:bodyPr>
          <a:lstStyle/>
          <a:p>
            <a:r>
              <a:rPr lang="en-GB" sz="1400" dirty="0">
                <a:solidFill>
                  <a:schemeClr val="accent6">
                    <a:lumMod val="50000"/>
                  </a:schemeClr>
                </a:solidFill>
                <a:latin typeface="Avenir Book" panose="02000503020000020003" pitchFamily="2" charset="0"/>
              </a:rPr>
              <a:t>The ILC SRF regional prelab goals are considered very achievable for cavities and modules in terms of capabilities and facilities, also participation the crab cavity WPs, and main linac SC magnet developments are being planned </a:t>
            </a:r>
          </a:p>
          <a:p>
            <a:pPr marL="285750" indent="-285750">
              <a:buFont typeface="Arial" panose="020B0604020202020204" pitchFamily="34" charset="0"/>
              <a:buChar char="•"/>
            </a:pPr>
            <a:r>
              <a:rPr lang="en-GB" sz="1400" dirty="0">
                <a:solidFill>
                  <a:schemeClr val="accent6">
                    <a:lumMod val="50000"/>
                  </a:schemeClr>
                </a:solidFill>
                <a:latin typeface="Avenir Book" panose="02000503020000020003" pitchFamily="2" charset="0"/>
              </a:rPr>
              <a:t>The role of each laboratory are to be defined in agreement with other commitments on the Pre-lab timescale  (ESS, PIP-II, </a:t>
            </a:r>
            <a:r>
              <a:rPr lang="en-GB" sz="1400" dirty="0" err="1">
                <a:solidFill>
                  <a:schemeClr val="accent6">
                    <a:lumMod val="50000"/>
                  </a:schemeClr>
                </a:solidFill>
                <a:latin typeface="Avenir Book" panose="02000503020000020003" pitchFamily="2" charset="0"/>
              </a:rPr>
              <a:t>HiLumi</a:t>
            </a:r>
            <a:r>
              <a:rPr lang="en-GB" sz="1400" dirty="0">
                <a:solidFill>
                  <a:schemeClr val="accent6">
                    <a:lumMod val="50000"/>
                  </a:schemeClr>
                </a:solidFill>
                <a:latin typeface="Avenir Book" panose="02000503020000020003" pitchFamily="2" charset="0"/>
              </a:rPr>
              <a:t>, EU-XFEL operation and upgrades for example)  </a:t>
            </a:r>
          </a:p>
          <a:p>
            <a:pPr marL="285750" indent="-285750">
              <a:buFont typeface="Arial" panose="020B0604020202020204" pitchFamily="34" charset="0"/>
              <a:buChar char="•"/>
            </a:pPr>
            <a:r>
              <a:rPr lang="en-GB" sz="1400" dirty="0">
                <a:solidFill>
                  <a:schemeClr val="accent6">
                    <a:lumMod val="50000"/>
                  </a:schemeClr>
                </a:solidFill>
                <a:latin typeface="Avenir Book" panose="02000503020000020003" pitchFamily="2" charset="0"/>
              </a:rPr>
              <a:t>The final destination is Japan and not DESY so this also implies changes in work-sharing with respect to the EU-XFEL model, for DESY in particular</a:t>
            </a:r>
          </a:p>
          <a:p>
            <a:pPr marL="285750" indent="-285750">
              <a:buFont typeface="Arial" panose="020B0604020202020204" pitchFamily="34" charset="0"/>
              <a:buChar char="•"/>
            </a:pPr>
            <a:r>
              <a:rPr lang="en-GB" sz="1400" dirty="0">
                <a:solidFill>
                  <a:schemeClr val="accent6">
                    <a:lumMod val="50000"/>
                  </a:schemeClr>
                </a:solidFill>
                <a:latin typeface="Avenir Book" panose="02000503020000020003" pitchFamily="2" charset="0"/>
              </a:rPr>
              <a:t>And to repeat, new laboratories and new capabilities will be integrated </a:t>
            </a:r>
          </a:p>
          <a:p>
            <a:pPr marL="285750" indent="-285750">
              <a:buFont typeface="Arial" panose="020B0604020202020204" pitchFamily="34" charset="0"/>
              <a:buChar char="•"/>
            </a:pPr>
            <a:r>
              <a:rPr lang="en-GB" sz="1400" dirty="0">
                <a:solidFill>
                  <a:srgbClr val="C00000"/>
                </a:solidFill>
                <a:latin typeface="Avenir Book" panose="02000503020000020003" pitchFamily="2" charset="0"/>
              </a:rPr>
              <a:t>Specific Pre-lab funding is needed and need to be requested at the right time to the relevant funding bodies </a:t>
            </a:r>
          </a:p>
        </p:txBody>
      </p:sp>
      <p:sp>
        <p:nvSpPr>
          <p:cNvPr id="9" name="TextBox 8">
            <a:extLst>
              <a:ext uri="{FF2B5EF4-FFF2-40B4-BE49-F238E27FC236}">
                <a16:creationId xmlns:a16="http://schemas.microsoft.com/office/drawing/2014/main" id="{61B2250B-9947-6543-9E5E-3C54EB7D57DB}"/>
              </a:ext>
            </a:extLst>
          </p:cNvPr>
          <p:cNvSpPr txBox="1"/>
          <p:nvPr/>
        </p:nvSpPr>
        <p:spPr>
          <a:xfrm rot="20369075">
            <a:off x="5170037" y="4029800"/>
            <a:ext cx="2261953" cy="646331"/>
          </a:xfrm>
          <a:prstGeom prst="rect">
            <a:avLst/>
          </a:prstGeom>
          <a:noFill/>
        </p:spPr>
        <p:txBody>
          <a:bodyPr wrap="square" rtlCol="0">
            <a:spAutoFit/>
          </a:bodyPr>
          <a:lstStyle/>
          <a:p>
            <a:r>
              <a:rPr lang="en-GB" dirty="0">
                <a:solidFill>
                  <a:schemeClr val="accent6">
                    <a:lumMod val="50000"/>
                  </a:schemeClr>
                </a:solidFill>
                <a:latin typeface="Avenir Book" panose="02000503020000020003" pitchFamily="2" charset="0"/>
              </a:rPr>
              <a:t>IN PROGRESS </a:t>
            </a:r>
          </a:p>
          <a:p>
            <a:endParaRPr lang="en-GB" dirty="0">
              <a:latin typeface="Avenir Book" panose="02000503020000020003" pitchFamily="2" charset="0"/>
            </a:endParaRPr>
          </a:p>
        </p:txBody>
      </p:sp>
      <p:sp>
        <p:nvSpPr>
          <p:cNvPr id="11" name="Title 10">
            <a:extLst>
              <a:ext uri="{FF2B5EF4-FFF2-40B4-BE49-F238E27FC236}">
                <a16:creationId xmlns:a16="http://schemas.microsoft.com/office/drawing/2014/main" id="{F6EAF475-7A99-E34A-A10A-A5242651E933}"/>
              </a:ext>
            </a:extLst>
          </p:cNvPr>
          <p:cNvSpPr>
            <a:spLocks noGrp="1"/>
          </p:cNvSpPr>
          <p:nvPr>
            <p:ph type="title"/>
          </p:nvPr>
        </p:nvSpPr>
        <p:spPr>
          <a:xfrm>
            <a:off x="741947" y="154865"/>
            <a:ext cx="10515600" cy="750434"/>
          </a:xfrm>
        </p:spPr>
        <p:txBody>
          <a:bodyPr/>
          <a:lstStyle/>
          <a:p>
            <a:r>
              <a:rPr lang="en-GB" sz="3200" dirty="0">
                <a:latin typeface="Avenir Book" panose="02000503020000020003" pitchFamily="2" charset="0"/>
              </a:rPr>
              <a:t>SRF and ML – WP 1 and 2 </a:t>
            </a:r>
          </a:p>
        </p:txBody>
      </p:sp>
    </p:spTree>
    <p:extLst>
      <p:ext uri="{BB962C8B-B14F-4D97-AF65-F5344CB8AC3E}">
        <p14:creationId xmlns:p14="http://schemas.microsoft.com/office/powerpoint/2010/main" val="2742946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5B9C0-8E68-0047-90C6-6CDEDF9ECD26}"/>
              </a:ext>
            </a:extLst>
          </p:cNvPr>
          <p:cNvSpPr>
            <a:spLocks noGrp="1"/>
          </p:cNvSpPr>
          <p:nvPr>
            <p:ph type="title"/>
          </p:nvPr>
        </p:nvSpPr>
        <p:spPr>
          <a:xfrm>
            <a:off x="4528988" y="5839313"/>
            <a:ext cx="7136524" cy="701565"/>
          </a:xfrm>
        </p:spPr>
        <p:txBody>
          <a:bodyPr/>
          <a:lstStyle/>
          <a:p>
            <a:pPr algn="l"/>
            <a:br>
              <a:rPr lang="en-US" sz="1800" dirty="0">
                <a:solidFill>
                  <a:schemeClr val="tx1"/>
                </a:solidFill>
                <a:latin typeface="Avenir Book" panose="02000503020000020003" pitchFamily="2" charset="0"/>
              </a:rPr>
            </a:br>
            <a:br>
              <a:rPr lang="en-US" sz="1800" dirty="0">
                <a:solidFill>
                  <a:schemeClr val="tx1"/>
                </a:solidFill>
                <a:latin typeface="Avenir Book" panose="02000503020000020003" pitchFamily="2" charset="0"/>
              </a:rPr>
            </a:br>
            <a:r>
              <a:rPr lang="en-US" sz="1800" dirty="0">
                <a:solidFill>
                  <a:schemeClr val="tx1"/>
                </a:solidFill>
                <a:latin typeface="Avenir Book" panose="02000503020000020003" pitchFamily="2" charset="0"/>
              </a:rPr>
              <a:t> </a:t>
            </a:r>
          </a:p>
        </p:txBody>
      </p:sp>
      <p:sp>
        <p:nvSpPr>
          <p:cNvPr id="6" name="TextBox 5">
            <a:extLst>
              <a:ext uri="{FF2B5EF4-FFF2-40B4-BE49-F238E27FC236}">
                <a16:creationId xmlns:a16="http://schemas.microsoft.com/office/drawing/2014/main" id="{0AD08D7B-C7EF-BF4C-8147-5C548A8F6DC8}"/>
              </a:ext>
            </a:extLst>
          </p:cNvPr>
          <p:cNvSpPr txBox="1"/>
          <p:nvPr/>
        </p:nvSpPr>
        <p:spPr>
          <a:xfrm>
            <a:off x="1016596" y="962249"/>
            <a:ext cx="10648916" cy="1600438"/>
          </a:xfrm>
          <a:prstGeom prst="rect">
            <a:avLst/>
          </a:prstGeom>
          <a:noFill/>
          <a:ln>
            <a:noFill/>
          </a:ln>
        </p:spPr>
        <p:txBody>
          <a:bodyPr wrap="square" rtlCol="0">
            <a:spAutoFit/>
          </a:bodyPr>
          <a:lstStyle/>
          <a:p>
            <a:r>
              <a:rPr lang="en-US" sz="1400" dirty="0">
                <a:solidFill>
                  <a:schemeClr val="accent6">
                    <a:lumMod val="50000"/>
                  </a:schemeClr>
                </a:solidFill>
                <a:latin typeface="Avenir Book" panose="02000503020000020003" pitchFamily="2" charset="0"/>
              </a:rPr>
              <a:t>Pre-lab effort at two “intensity” levels: </a:t>
            </a:r>
          </a:p>
          <a:p>
            <a:pPr marL="285750" indent="-285750">
              <a:buFont typeface="Arial" panose="020B0604020202020204" pitchFamily="34" charset="0"/>
              <a:buChar char="•"/>
            </a:pPr>
            <a:r>
              <a:rPr lang="en-US" sz="1400" dirty="0">
                <a:solidFill>
                  <a:srgbClr val="C00000"/>
                </a:solidFill>
                <a:latin typeface="Avenir Book" panose="02000503020000020003" pitchFamily="2" charset="0"/>
              </a:rPr>
              <a:t>R&amp;D interests and capabilities, link to “local” strategic interests [Scientific and Technical  Collaboration]</a:t>
            </a:r>
          </a:p>
          <a:p>
            <a:r>
              <a:rPr lang="en-US" sz="1400" dirty="0">
                <a:solidFill>
                  <a:srgbClr val="C00000"/>
                </a:solidFill>
                <a:latin typeface="Avenir Book" panose="02000503020000020003" pitchFamily="2" charset="0"/>
              </a:rPr>
              <a:t>     Existing/continuing common studies and/or generic R&amp;D resources </a:t>
            </a:r>
          </a:p>
          <a:p>
            <a:pPr marL="285750" indent="-285750">
              <a:buFont typeface="Arial" panose="020B0604020202020204" pitchFamily="34" charset="0"/>
              <a:buChar char="•"/>
            </a:pPr>
            <a:r>
              <a:rPr lang="en-US" sz="1400" dirty="0">
                <a:solidFill>
                  <a:schemeClr val="tx1"/>
                </a:solidFill>
                <a:latin typeface="Avenir Book" panose="02000503020000020003" pitchFamily="2" charset="0"/>
              </a:rPr>
              <a:t>Identification and preparation of ILC prelab deliverables, in almost all cases new resources required </a:t>
            </a:r>
          </a:p>
          <a:p>
            <a:r>
              <a:rPr lang="en-US" sz="1400" dirty="0">
                <a:solidFill>
                  <a:schemeClr val="accent6">
                    <a:lumMod val="50000"/>
                  </a:schemeClr>
                </a:solidFill>
                <a:latin typeface="Avenir Book" panose="02000503020000020003" pitchFamily="2" charset="0"/>
              </a:rPr>
              <a:t>In both cases identify existing or potential partners and industries, material and personnel estimates, timeline, infrastructure needs and availability </a:t>
            </a:r>
          </a:p>
          <a:p>
            <a:r>
              <a:rPr lang="en-US" sz="1400" dirty="0">
                <a:solidFill>
                  <a:schemeClr val="accent6">
                    <a:lumMod val="50000"/>
                  </a:schemeClr>
                </a:solidFill>
                <a:latin typeface="Avenir Book" panose="02000503020000020003" pitchFamily="2" charset="0"/>
              </a:rPr>
              <a:t>Based on Pre-lab Technical work-packages, but allows some flexibility  </a:t>
            </a:r>
          </a:p>
        </p:txBody>
      </p:sp>
      <p:sp>
        <p:nvSpPr>
          <p:cNvPr id="8" name="Title 5">
            <a:extLst>
              <a:ext uri="{FF2B5EF4-FFF2-40B4-BE49-F238E27FC236}">
                <a16:creationId xmlns:a16="http://schemas.microsoft.com/office/drawing/2014/main" id="{E89B7156-6FE1-C247-91DA-EDA28F9791F4}"/>
              </a:ext>
            </a:extLst>
          </p:cNvPr>
          <p:cNvSpPr txBox="1">
            <a:spLocks/>
          </p:cNvSpPr>
          <p:nvPr/>
        </p:nvSpPr>
        <p:spPr>
          <a:xfrm>
            <a:off x="1529525" y="129841"/>
            <a:ext cx="8383292" cy="750434"/>
          </a:xfrm>
          <a:prstGeom prst="rect">
            <a:avLst/>
          </a:prstGeom>
        </p:spPr>
        <p:txBody>
          <a:bodyPr anchor="ctr"/>
          <a:lst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a:lstStyle>
          <a:p>
            <a:r>
              <a:rPr lang="en-US" sz="3200" dirty="0">
                <a:latin typeface="Avenir Book" panose="02000503020000020003" pitchFamily="2" charset="0"/>
              </a:rPr>
              <a:t>Pre-lab planning “from groups”</a:t>
            </a:r>
          </a:p>
          <a:p>
            <a:r>
              <a:rPr lang="en-US" sz="2400" dirty="0">
                <a:latin typeface="Avenir Book" panose="02000503020000020003" pitchFamily="2" charset="0"/>
              </a:rPr>
              <a:t>European SRF meetings </a:t>
            </a:r>
          </a:p>
        </p:txBody>
      </p:sp>
      <p:sp>
        <p:nvSpPr>
          <p:cNvPr id="5" name="Slide Number Placeholder 4">
            <a:extLst>
              <a:ext uri="{FF2B5EF4-FFF2-40B4-BE49-F238E27FC236}">
                <a16:creationId xmlns:a16="http://schemas.microsoft.com/office/drawing/2014/main" id="{C3B871FB-6FAC-BD4C-AD5E-AC4456085F1F}"/>
              </a:ext>
            </a:extLst>
          </p:cNvPr>
          <p:cNvSpPr>
            <a:spLocks noGrp="1"/>
          </p:cNvSpPr>
          <p:nvPr>
            <p:ph type="sldNum" sz="quarter" idx="12"/>
          </p:nvPr>
        </p:nvSpPr>
        <p:spPr/>
        <p:txBody>
          <a:bodyPr/>
          <a:lstStyle/>
          <a:p>
            <a:fld id="{F3E67704-4D2A-F546-9494-EB9D0210C36D}" type="slidenum">
              <a:rPr lang="en-US" smtClean="0">
                <a:solidFill>
                  <a:schemeClr val="tx1"/>
                </a:solidFill>
                <a:latin typeface="Avenir Book" panose="02000503020000020003" pitchFamily="2" charset="0"/>
              </a:rPr>
              <a:t>7</a:t>
            </a:fld>
            <a:endParaRPr lang="en-US">
              <a:solidFill>
                <a:schemeClr val="tx1"/>
              </a:solidFill>
              <a:latin typeface="Avenir Book" panose="02000503020000020003" pitchFamily="2" charset="0"/>
            </a:endParaRPr>
          </a:p>
        </p:txBody>
      </p:sp>
      <p:pic>
        <p:nvPicPr>
          <p:cNvPr id="3" name="Picture 2">
            <a:extLst>
              <a:ext uri="{FF2B5EF4-FFF2-40B4-BE49-F238E27FC236}">
                <a16:creationId xmlns:a16="http://schemas.microsoft.com/office/drawing/2014/main" id="{226400BF-5F41-D147-AF98-AED654C745CB}"/>
              </a:ext>
            </a:extLst>
          </p:cNvPr>
          <p:cNvPicPr>
            <a:picLocks noChangeAspect="1"/>
          </p:cNvPicPr>
          <p:nvPr/>
        </p:nvPicPr>
        <p:blipFill>
          <a:blip r:embed="rId2"/>
          <a:stretch>
            <a:fillRect/>
          </a:stretch>
        </p:blipFill>
        <p:spPr>
          <a:xfrm>
            <a:off x="0" y="2689416"/>
            <a:ext cx="12192000" cy="1866750"/>
          </a:xfrm>
          <a:prstGeom prst="rect">
            <a:avLst/>
          </a:prstGeom>
        </p:spPr>
      </p:pic>
      <p:pic>
        <p:nvPicPr>
          <p:cNvPr id="4" name="Picture 3">
            <a:extLst>
              <a:ext uri="{FF2B5EF4-FFF2-40B4-BE49-F238E27FC236}">
                <a16:creationId xmlns:a16="http://schemas.microsoft.com/office/drawing/2014/main" id="{29718335-E2B2-DA40-A5BC-A210E389833F}"/>
              </a:ext>
            </a:extLst>
          </p:cNvPr>
          <p:cNvPicPr>
            <a:picLocks noChangeAspect="1"/>
          </p:cNvPicPr>
          <p:nvPr/>
        </p:nvPicPr>
        <p:blipFill>
          <a:blip r:embed="rId3"/>
          <a:stretch>
            <a:fillRect/>
          </a:stretch>
        </p:blipFill>
        <p:spPr>
          <a:xfrm>
            <a:off x="158356" y="3762116"/>
            <a:ext cx="4163387" cy="2427979"/>
          </a:xfrm>
          <a:prstGeom prst="rect">
            <a:avLst/>
          </a:prstGeom>
        </p:spPr>
      </p:pic>
      <p:pic>
        <p:nvPicPr>
          <p:cNvPr id="7" name="Picture 6">
            <a:extLst>
              <a:ext uri="{FF2B5EF4-FFF2-40B4-BE49-F238E27FC236}">
                <a16:creationId xmlns:a16="http://schemas.microsoft.com/office/drawing/2014/main" id="{DE481279-CEBB-5547-B529-1801EC27D507}"/>
              </a:ext>
            </a:extLst>
          </p:cNvPr>
          <p:cNvPicPr>
            <a:picLocks noChangeAspect="1"/>
          </p:cNvPicPr>
          <p:nvPr/>
        </p:nvPicPr>
        <p:blipFill>
          <a:blip r:embed="rId4"/>
          <a:stretch>
            <a:fillRect/>
          </a:stretch>
        </p:blipFill>
        <p:spPr>
          <a:xfrm>
            <a:off x="4528988" y="3968794"/>
            <a:ext cx="3868157" cy="2457892"/>
          </a:xfrm>
          <a:prstGeom prst="rect">
            <a:avLst/>
          </a:prstGeom>
        </p:spPr>
      </p:pic>
    </p:spTree>
    <p:extLst>
      <p:ext uri="{BB962C8B-B14F-4D97-AF65-F5344CB8AC3E}">
        <p14:creationId xmlns:p14="http://schemas.microsoft.com/office/powerpoint/2010/main" val="1610447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D9DD7-1809-4641-A898-AA0435B0FCE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22D5854-25DE-7643-BCCE-9FF357DBD200}"/>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0FFA7918-A912-1D45-80E4-D73A11E129D1}"/>
              </a:ext>
            </a:extLst>
          </p:cNvPr>
          <p:cNvSpPr>
            <a:spLocks noGrp="1"/>
          </p:cNvSpPr>
          <p:nvPr>
            <p:ph type="dt" sz="half" idx="10"/>
          </p:nvPr>
        </p:nvSpPr>
        <p:spPr/>
        <p:txBody>
          <a:bodyPr/>
          <a:lstStyle/>
          <a:p>
            <a:endParaRPr lang="en-US" dirty="0"/>
          </a:p>
        </p:txBody>
      </p:sp>
      <p:sp>
        <p:nvSpPr>
          <p:cNvPr id="5" name="Slide Number Placeholder 4">
            <a:extLst>
              <a:ext uri="{FF2B5EF4-FFF2-40B4-BE49-F238E27FC236}">
                <a16:creationId xmlns:a16="http://schemas.microsoft.com/office/drawing/2014/main" id="{935D3663-7275-284A-97DD-9E378EF0207D}"/>
              </a:ext>
            </a:extLst>
          </p:cNvPr>
          <p:cNvSpPr>
            <a:spLocks noGrp="1"/>
          </p:cNvSpPr>
          <p:nvPr>
            <p:ph type="sldNum" sz="quarter" idx="12"/>
          </p:nvPr>
        </p:nvSpPr>
        <p:spPr/>
        <p:txBody>
          <a:bodyPr/>
          <a:lstStyle/>
          <a:p>
            <a:fld id="{F3E67704-4D2A-F546-9494-EB9D0210C36D}" type="slidenum">
              <a:rPr lang="en-US" smtClean="0"/>
              <a:t>8</a:t>
            </a:fld>
            <a:endParaRPr lang="en-US"/>
          </a:p>
        </p:txBody>
      </p:sp>
    </p:spTree>
    <p:extLst>
      <p:ext uri="{BB962C8B-B14F-4D97-AF65-F5344CB8AC3E}">
        <p14:creationId xmlns:p14="http://schemas.microsoft.com/office/powerpoint/2010/main" val="215515225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7B92BBB4-6628-0942-95AC-354ED2170241}"/>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3.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clic</Template>
  <TotalTime>22225</TotalTime>
  <Words>697</Words>
  <Application>Microsoft Macintosh PowerPoint</Application>
  <PresentationFormat>Widescreen</PresentationFormat>
  <Paragraphs>87</Paragraphs>
  <Slides>8</Slides>
  <Notes>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8</vt:i4>
      </vt:variant>
    </vt:vector>
  </HeadingPairs>
  <TitlesOfParts>
    <vt:vector size="19" baseType="lpstr">
      <vt:lpstr>ＭＳ Ｐゴシック</vt:lpstr>
      <vt:lpstr>Arial</vt:lpstr>
      <vt:lpstr>Avenir Book</vt:lpstr>
      <vt:lpstr>Avenir Heavy</vt:lpstr>
      <vt:lpstr>Avenir Light</vt:lpstr>
      <vt:lpstr>Avenir Roman</vt:lpstr>
      <vt:lpstr>Calibri</vt:lpstr>
      <vt:lpstr>Times New Roman</vt:lpstr>
      <vt:lpstr>1_Office Theme</vt:lpstr>
      <vt:lpstr>2_Office Theme</vt:lpstr>
      <vt:lpstr>デザインの設定</vt:lpstr>
      <vt:lpstr>ILC EB </vt:lpstr>
      <vt:lpstr>PowerPoint Presentation</vt:lpstr>
      <vt:lpstr>PowerPoint Presentation</vt:lpstr>
      <vt:lpstr>PowerPoint Presentation</vt:lpstr>
      <vt:lpstr>PowerPoint Presentation</vt:lpstr>
      <vt:lpstr>SRF and ML – WP 1 and 2 </vt:lpstr>
      <vt:lpstr>   </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accelerator studies</dc:title>
  <dc:creator>Steinar Stapnes</dc:creator>
  <cp:lastModifiedBy>Steinar Stapnes</cp:lastModifiedBy>
  <cp:revision>469</cp:revision>
  <cp:lastPrinted>2020-10-19T06:08:24Z</cp:lastPrinted>
  <dcterms:created xsi:type="dcterms:W3CDTF">2018-04-10T10:06:17Z</dcterms:created>
  <dcterms:modified xsi:type="dcterms:W3CDTF">2021-04-22T07:11:23Z</dcterms:modified>
</cp:coreProperties>
</file>