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59" r:id="rId3"/>
    <p:sldId id="348" r:id="rId4"/>
    <p:sldId id="351" r:id="rId5"/>
    <p:sldId id="352" r:id="rId6"/>
    <p:sldId id="354" r:id="rId7"/>
    <p:sldId id="301" r:id="rId8"/>
    <p:sldId id="293" r:id="rId9"/>
    <p:sldId id="289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FF"/>
    <a:srgbClr val="FFFFFF"/>
    <a:srgbClr val="CCECFF"/>
    <a:srgbClr val="FFCCFF"/>
    <a:srgbClr val="D60093"/>
    <a:srgbClr val="666633"/>
    <a:srgbClr val="009999"/>
    <a:srgbClr val="00FF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0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2021/4/20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20/Apr/2021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14th Meeting of IDT 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pac2009/papers/tu3rai04.pdf" TargetMode="External"/><Relationship Id="rId2" Type="http://schemas.openxmlformats.org/officeDocument/2006/relationships/hyperlink" Target="https://accelconf.web.cern.ch/SRF2013/papers/thp087.pdf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928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3639" y="1728495"/>
            <a:ext cx="7864720" cy="2187294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WBS (Work Breakdown Structure)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Tuner review (by 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Yuriy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855131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S.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Michizono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Posen,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Belomestnykh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Rimmer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Liepe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C.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Lasheras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Cenni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Monaco,</a:t>
            </a:r>
          </a:p>
          <a:p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Lankford, B. List, S.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Stapnes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Ross, D.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McIntosh, Y.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Pischalnikov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Pagani, P. Burrows, Kirk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3870518" y="5754208"/>
            <a:ext cx="42714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https://agenda.linearcollider.org/event/9179/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5157B301-27F3-40E5-9429-A79B05567431}"/>
              </a:ext>
            </a:extLst>
          </p:cNvPr>
          <p:cNvSpPr/>
          <p:nvPr/>
        </p:nvSpPr>
        <p:spPr>
          <a:xfrm>
            <a:off x="7771949" y="6310272"/>
            <a:ext cx="3353702" cy="279275"/>
          </a:xfrm>
          <a:prstGeom prst="wedgeRoundRectCallout">
            <a:avLst>
              <a:gd name="adj1" fmla="val -40769"/>
              <a:gd name="adj2" fmla="val -1163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download 5</a:t>
            </a:r>
            <a:r>
              <a:rPr kumimoji="1" lang="en-US" altLang="ja-JP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version of TPD</a:t>
            </a:r>
            <a:endParaRPr kumimoji="1" lang="ja-JP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タイトル 12">
            <a:extLst>
              <a:ext uri="{FF2B5EF4-FFF2-40B4-BE49-F238E27FC236}">
                <a16:creationId xmlns:a16="http://schemas.microsoft.com/office/drawing/2014/main" id="{CEC83AE3-835F-4C9A-8642-EF7C98B5B9C6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340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Tentative summary of WBS related to SRF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20E3224-0C09-4E36-9DF5-916A55109045}"/>
              </a:ext>
            </a:extLst>
          </p:cNvPr>
          <p:cNvSpPr/>
          <p:nvPr/>
        </p:nvSpPr>
        <p:spPr>
          <a:xfrm>
            <a:off x="1691749" y="1276209"/>
            <a:ext cx="8808501" cy="39010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en-US" altLang="ja-JP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WBS for </a:t>
            </a:r>
            <a:r>
              <a:rPr kumimoji="1" lang="en-US" altLang="ja-JP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PreLab</a:t>
            </a:r>
            <a:r>
              <a:rPr kumimoji="1" lang="en-US" altLang="ja-JP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Phase</a:t>
            </a:r>
            <a:endParaRPr kumimoji="1" lang="ja-JP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AC7A741-91AC-402B-A3D1-F4A1BE894BFE}"/>
              </a:ext>
            </a:extLst>
          </p:cNvPr>
          <p:cNvSpPr/>
          <p:nvPr/>
        </p:nvSpPr>
        <p:spPr>
          <a:xfrm>
            <a:off x="1888005" y="1945000"/>
            <a:ext cx="2815563" cy="30611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TPD:</a:t>
            </a:r>
          </a:p>
          <a:p>
            <a:pPr algn="ctr"/>
            <a:r>
              <a:rPr lang="en-US" altLang="ja-JP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WP-1</a:t>
            </a:r>
          </a:p>
          <a:p>
            <a:pPr algn="ctr"/>
            <a:r>
              <a:rPr kumimoji="1" lang="en-US" altLang="ja-JP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WP-2</a:t>
            </a:r>
          </a:p>
          <a:p>
            <a:pPr algn="ctr"/>
            <a:r>
              <a:rPr lang="en-US" altLang="ja-JP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WP-3</a:t>
            </a:r>
            <a:endParaRPr kumimoji="1" lang="ja-JP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623BAA6-FBA9-42A7-9584-5B0C8E3B8DA2}"/>
              </a:ext>
            </a:extLst>
          </p:cNvPr>
          <p:cNvSpPr/>
          <p:nvPr/>
        </p:nvSpPr>
        <p:spPr>
          <a:xfrm>
            <a:off x="5046741" y="2785220"/>
            <a:ext cx="5209012" cy="6200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Cryogenics design for real construction</a:t>
            </a:r>
            <a:endParaRPr kumimoji="1" lang="ja-JP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DBD273-7271-48D5-A5FE-B60F87ACCCDF}"/>
              </a:ext>
            </a:extLst>
          </p:cNvPr>
          <p:cNvSpPr/>
          <p:nvPr/>
        </p:nvSpPr>
        <p:spPr>
          <a:xfrm>
            <a:off x="5046740" y="3625440"/>
            <a:ext cx="5360315" cy="620017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HLRF</a:t>
            </a:r>
            <a:r>
              <a:rPr kumimoji="1"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(klystron/modulator/power distribution) system design for real construction</a:t>
            </a:r>
            <a:endParaRPr kumimoji="1" lang="ja-JP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544298E-C68E-46FB-A1E2-C2B9C35443CB}"/>
              </a:ext>
            </a:extLst>
          </p:cNvPr>
          <p:cNvSpPr/>
          <p:nvPr/>
        </p:nvSpPr>
        <p:spPr>
          <a:xfrm>
            <a:off x="5046740" y="1945000"/>
            <a:ext cx="5209012" cy="620017"/>
          </a:xfrm>
          <a:prstGeom prst="rect">
            <a:avLst/>
          </a:prstGeom>
          <a:solidFill>
            <a:srgbClr val="CCE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Detailed system design for real construction</a:t>
            </a:r>
            <a:endParaRPr kumimoji="1" lang="ja-JP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1B9DA77-1A22-4F82-9A7B-37103AEA4991}"/>
              </a:ext>
            </a:extLst>
          </p:cNvPr>
          <p:cNvSpPr/>
          <p:nvPr/>
        </p:nvSpPr>
        <p:spPr>
          <a:xfrm>
            <a:off x="5046739" y="4465661"/>
            <a:ext cx="5360315" cy="540512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</a:t>
            </a:r>
            <a:r>
              <a:rPr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eering Design Report (EDR)</a:t>
            </a:r>
            <a:endParaRPr kumimoji="1" lang="ja-JP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4A9D9336-592E-4441-856B-5ACAB6DDF2E1}"/>
              </a:ext>
            </a:extLst>
          </p:cNvPr>
          <p:cNvSpPr/>
          <p:nvPr/>
        </p:nvSpPr>
        <p:spPr>
          <a:xfrm>
            <a:off x="3295786" y="5774350"/>
            <a:ext cx="3249738" cy="584490"/>
          </a:xfrm>
          <a:prstGeom prst="wedgeRoundRectCallout">
            <a:avLst>
              <a:gd name="adj1" fmla="val -24072"/>
              <a:gd name="adj2" fmla="val -137839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item: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650 MHz SRF system for DR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B5936A65-C4C1-40EA-8FA3-B814FB423E4F}"/>
              </a:ext>
            </a:extLst>
          </p:cNvPr>
          <p:cNvSpPr/>
          <p:nvPr/>
        </p:nvSpPr>
        <p:spPr>
          <a:xfrm>
            <a:off x="263136" y="5473734"/>
            <a:ext cx="2420858" cy="584490"/>
          </a:xfrm>
          <a:prstGeom prst="wedgeRoundRectCallout">
            <a:avLst>
              <a:gd name="adj1" fmla="val 32867"/>
              <a:gd name="adj2" fmla="val -168227"/>
              <a:gd name="adj3" fmla="val 16667"/>
            </a:avLst>
          </a:prstGeom>
          <a:solidFill>
            <a:srgbClr val="FF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Already done!</a:t>
            </a:r>
            <a:endParaRPr kumimoji="1" lang="ja-JP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F565297-1AC2-4ECE-B71E-11FC1F678365}"/>
              </a:ext>
            </a:extLst>
          </p:cNvPr>
          <p:cNvSpPr/>
          <p:nvPr/>
        </p:nvSpPr>
        <p:spPr>
          <a:xfrm>
            <a:off x="4835136" y="1861687"/>
            <a:ext cx="5861369" cy="3387885"/>
          </a:xfrm>
          <a:prstGeom prst="rect">
            <a:avLst/>
          </a:prstGeom>
          <a:noFill/>
          <a:ln w="1905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A27D65FE-1AF6-4914-BCD1-52791A8C3E30}"/>
              </a:ext>
            </a:extLst>
          </p:cNvPr>
          <p:cNvSpPr/>
          <p:nvPr/>
        </p:nvSpPr>
        <p:spPr>
          <a:xfrm>
            <a:off x="9306540" y="5846374"/>
            <a:ext cx="2779930" cy="677555"/>
          </a:xfrm>
          <a:prstGeom prst="wedgeRoundRectCallout">
            <a:avLst>
              <a:gd name="adj1" fmla="val -18148"/>
              <a:gd name="adj2" fmla="val -133955"/>
              <a:gd name="adj3" fmla="val 16667"/>
            </a:avLst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may not need any cost, but HR is necessary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A4D0F778-730F-4709-BAAE-A27355B52169}"/>
              </a:ext>
            </a:extLst>
          </p:cNvPr>
          <p:cNvSpPr/>
          <p:nvPr/>
        </p:nvSpPr>
        <p:spPr>
          <a:xfrm>
            <a:off x="6899251" y="5703953"/>
            <a:ext cx="2053562" cy="414041"/>
          </a:xfrm>
          <a:prstGeom prst="wedgeRoundRectCallout">
            <a:avLst>
              <a:gd name="adj1" fmla="val -24072"/>
              <a:gd name="adj2" fmla="val -137839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item:</a:t>
            </a:r>
            <a:r>
              <a:rPr lang="ja-JP" alt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kumimoji="1" lang="en-US" altLang="ja-JP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CEF52E0-8E7C-4608-B401-B033B9169A6E}"/>
              </a:ext>
            </a:extLst>
          </p:cNvPr>
          <p:cNvSpPr txBox="1"/>
          <p:nvPr/>
        </p:nvSpPr>
        <p:spPr>
          <a:xfrm>
            <a:off x="0" y="747527"/>
            <a:ext cx="121888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to consider the 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materials than TPD for WBS</a:t>
            </a:r>
            <a:endParaRPr kumimoji="1" lang="ja-JP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080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0665905B-5D18-4C67-8DF5-3D258B066E7B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91991" cy="7129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difference between TESLA and ILC cavities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 descr="XFEL-cavity.tiff">
            <a:extLst>
              <a:ext uri="{FF2B5EF4-FFF2-40B4-BE49-F238E27FC236}">
                <a16:creationId xmlns:a16="http://schemas.microsoft.com/office/drawing/2014/main" id="{72B78B3A-234F-485C-B2D9-B5A56CE63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114" y="1303129"/>
            <a:ext cx="8593276" cy="2190144"/>
          </a:xfrm>
          <a:prstGeom prst="rect">
            <a:avLst/>
          </a:prstGeom>
        </p:spPr>
      </p:pic>
      <p:pic>
        <p:nvPicPr>
          <p:cNvPr id="9" name="図 8" descr="FNAL-cavity.tiff">
            <a:extLst>
              <a:ext uri="{FF2B5EF4-FFF2-40B4-BE49-F238E27FC236}">
                <a16:creationId xmlns:a16="http://schemas.microsoft.com/office/drawing/2014/main" id="{5EB75DC1-FD67-46E8-B5DB-67EED4624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727" y="3987026"/>
            <a:ext cx="8375003" cy="2157976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DD4D0E2-4ADF-4F99-914D-5B7811C631D0}"/>
              </a:ext>
            </a:extLst>
          </p:cNvPr>
          <p:cNvCxnSpPr/>
          <p:nvPr/>
        </p:nvCxnSpPr>
        <p:spPr>
          <a:xfrm>
            <a:off x="10158003" y="1255801"/>
            <a:ext cx="0" cy="5153437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96294FB-313D-465B-8A74-F771D08CC7F7}"/>
              </a:ext>
            </a:extLst>
          </p:cNvPr>
          <p:cNvCxnSpPr/>
          <p:nvPr/>
        </p:nvCxnSpPr>
        <p:spPr>
          <a:xfrm>
            <a:off x="1721311" y="2654618"/>
            <a:ext cx="0" cy="3754620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28A4240-C310-48A3-AA74-ECA30BB51F62}"/>
              </a:ext>
            </a:extLst>
          </p:cNvPr>
          <p:cNvCxnSpPr/>
          <p:nvPr/>
        </p:nvCxnSpPr>
        <p:spPr>
          <a:xfrm>
            <a:off x="1953088" y="4859935"/>
            <a:ext cx="0" cy="1549303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6218E004-3B16-4147-9B34-A902A0A1DF32}"/>
              </a:ext>
            </a:extLst>
          </p:cNvPr>
          <p:cNvCxnSpPr/>
          <p:nvPr/>
        </p:nvCxnSpPr>
        <p:spPr>
          <a:xfrm flipH="1">
            <a:off x="1953088" y="6292816"/>
            <a:ext cx="326028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53F959F-1C40-425F-9CAB-99CECDAF204F}"/>
              </a:ext>
            </a:extLst>
          </p:cNvPr>
          <p:cNvCxnSpPr/>
          <p:nvPr/>
        </p:nvCxnSpPr>
        <p:spPr>
          <a:xfrm>
            <a:off x="1460500" y="6292816"/>
            <a:ext cx="260811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BECBAAC-619C-4555-B9A2-6954DD55616F}"/>
              </a:ext>
            </a:extLst>
          </p:cNvPr>
          <p:cNvSpPr txBox="1"/>
          <p:nvPr/>
        </p:nvSpPr>
        <p:spPr>
          <a:xfrm>
            <a:off x="455702" y="6061983"/>
            <a:ext cx="970137" cy="461665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2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36mm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30B75BD-0735-4A3D-88FD-09E600D78944}"/>
              </a:ext>
            </a:extLst>
          </p:cNvPr>
          <p:cNvSpPr txBox="1"/>
          <p:nvPr/>
        </p:nvSpPr>
        <p:spPr>
          <a:xfrm>
            <a:off x="5021148" y="862805"/>
            <a:ext cx="232858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XFEL TESLA-Cavity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6F2E877-8F0B-4045-AC59-3D34F9559BEA}"/>
              </a:ext>
            </a:extLst>
          </p:cNvPr>
          <p:cNvSpPr txBox="1"/>
          <p:nvPr/>
        </p:nvSpPr>
        <p:spPr>
          <a:xfrm>
            <a:off x="5490846" y="3711638"/>
            <a:ext cx="1326004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ILC-Cavity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EF2BB19-51F9-4288-85C0-5D14F78D33B1}"/>
              </a:ext>
            </a:extLst>
          </p:cNvPr>
          <p:cNvSpPr txBox="1"/>
          <p:nvPr/>
        </p:nvSpPr>
        <p:spPr>
          <a:xfrm>
            <a:off x="10696981" y="6292816"/>
            <a:ext cx="1099690" cy="338554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E6842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423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タイトル 12">
            <a:extLst>
              <a:ext uri="{FF2B5EF4-FFF2-40B4-BE49-F238E27FC236}">
                <a16:creationId xmlns:a16="http://schemas.microsoft.com/office/drawing/2014/main" id="{62BE2EAF-5E14-4E48-8667-D505AAE324C3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927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3.8 in TDR Vol.3 Part II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C4EB428-E5D1-4AD4-A645-0A53907A8E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73" y="2047848"/>
            <a:ext cx="6673117" cy="3053523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4DF1921-F194-4986-9A12-26FB9F541F01}"/>
              </a:ext>
            </a:extLst>
          </p:cNvPr>
          <p:cNvSpPr/>
          <p:nvPr/>
        </p:nvSpPr>
        <p:spPr>
          <a:xfrm>
            <a:off x="2175725" y="2421882"/>
            <a:ext cx="4539575" cy="134241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F03B99-7B3C-4546-8F3B-28D5C6DC5AC9}"/>
              </a:ext>
            </a:extLst>
          </p:cNvPr>
          <p:cNvSpPr/>
          <p:nvPr/>
        </p:nvSpPr>
        <p:spPr>
          <a:xfrm>
            <a:off x="2175725" y="3784324"/>
            <a:ext cx="4539575" cy="124457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99721B2A-01F1-47A9-BF4E-BE6127C35F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935" y="882385"/>
            <a:ext cx="3950961" cy="2510891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299D66A-BB06-4BC2-94D7-C75702E480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935" y="3811017"/>
            <a:ext cx="3950961" cy="279527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A5C2B7FB-8CB7-422E-A843-58DA838C820F}"/>
              </a:ext>
            </a:extLst>
          </p:cNvPr>
          <p:cNvCxnSpPr>
            <a:stCxn id="9" idx="3"/>
            <a:endCxn id="11" idx="1"/>
          </p:cNvCxnSpPr>
          <p:nvPr/>
        </p:nvCxnSpPr>
        <p:spPr>
          <a:xfrm flipV="1">
            <a:off x="6715300" y="2137831"/>
            <a:ext cx="843635" cy="95526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BAC8D0A-EA36-46CE-B09C-E8C6B8D6C6E7}"/>
              </a:ext>
            </a:extLst>
          </p:cNvPr>
          <p:cNvCxnSpPr>
            <a:cxnSpLocks/>
            <a:stCxn id="10" idx="3"/>
            <a:endCxn id="12" idx="1"/>
          </p:cNvCxnSpPr>
          <p:nvPr/>
        </p:nvCxnSpPr>
        <p:spPr>
          <a:xfrm>
            <a:off x="6715300" y="4406610"/>
            <a:ext cx="843635" cy="80204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F4FFCC0-3DAF-4BA9-AC11-0F3C741438C8}"/>
              </a:ext>
            </a:extLst>
          </p:cNvPr>
          <p:cNvSpPr txBox="1"/>
          <p:nvPr/>
        </p:nvSpPr>
        <p:spPr>
          <a:xfrm>
            <a:off x="4960913" y="1044208"/>
            <a:ext cx="2270173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in STF-2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408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BFC1D79-5120-4F39-8928-0B9A26F2E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924" y="938827"/>
            <a:ext cx="6743876" cy="4980345"/>
          </a:xfrm>
          <a:prstGeom prst="rect">
            <a:avLst/>
          </a:prstGeom>
        </p:spPr>
      </p:pic>
      <p:sp>
        <p:nvSpPr>
          <p:cNvPr id="8" name="タイトル 12">
            <a:extLst>
              <a:ext uri="{FF2B5EF4-FFF2-40B4-BE49-F238E27FC236}">
                <a16:creationId xmlns:a16="http://schemas.microsoft.com/office/drawing/2014/main" id="{0F4BFBDF-A684-48DC-A6C6-92F0B49CCC09}"/>
              </a:ext>
            </a:extLst>
          </p:cNvPr>
          <p:cNvSpPr txBox="1">
            <a:spLocks/>
          </p:cNvSpPr>
          <p:nvPr/>
        </p:nvSpPr>
        <p:spPr>
          <a:xfrm>
            <a:off x="-1" y="-1"/>
            <a:ext cx="12188825" cy="8927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2.12 in TDR Vol.3 Part I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8B0794F-4972-425B-8478-7B42B3543818}"/>
              </a:ext>
            </a:extLst>
          </p:cNvPr>
          <p:cNvSpPr txBox="1"/>
          <p:nvPr/>
        </p:nvSpPr>
        <p:spPr>
          <a:xfrm>
            <a:off x="804341" y="3198166"/>
            <a:ext cx="2662909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S1-Global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889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タイトル 12">
            <a:extLst>
              <a:ext uri="{FF2B5EF4-FFF2-40B4-BE49-F238E27FC236}">
                <a16:creationId xmlns:a16="http://schemas.microsoft.com/office/drawing/2014/main" id="{0F4BFBDF-A684-48DC-A6C6-92F0B49CCC09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2188825" cy="717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(modified) Table 2.12 in TDR Vol.3 Part I</a:t>
            </a:r>
            <a:endParaRPr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2087681-6D93-41AE-B243-0625AF5F05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649903"/>
              </p:ext>
            </p:extLst>
          </p:nvPr>
        </p:nvGraphicFramePr>
        <p:xfrm>
          <a:off x="3177" y="646021"/>
          <a:ext cx="12188823" cy="5892971"/>
        </p:xfrm>
        <a:graphic>
          <a:graphicData uri="http://schemas.openxmlformats.org/drawingml/2006/table">
            <a:tbl>
              <a:tblPr/>
              <a:tblGrid>
                <a:gridCol w="2339126">
                  <a:extLst>
                    <a:ext uri="{9D8B030D-6E8A-4147-A177-3AD203B41FA5}">
                      <a16:colId xmlns:a16="http://schemas.microsoft.com/office/drawing/2014/main" val="2708633657"/>
                    </a:ext>
                  </a:extLst>
                </a:gridCol>
                <a:gridCol w="2282762">
                  <a:extLst>
                    <a:ext uri="{9D8B030D-6E8A-4147-A177-3AD203B41FA5}">
                      <a16:colId xmlns:a16="http://schemas.microsoft.com/office/drawing/2014/main" val="410147530"/>
                    </a:ext>
                  </a:extLst>
                </a:gridCol>
                <a:gridCol w="2536403">
                  <a:extLst>
                    <a:ext uri="{9D8B030D-6E8A-4147-A177-3AD203B41FA5}">
                      <a16:colId xmlns:a16="http://schemas.microsoft.com/office/drawing/2014/main" val="4205054703"/>
                    </a:ext>
                  </a:extLst>
                </a:gridCol>
                <a:gridCol w="2536403">
                  <a:extLst>
                    <a:ext uri="{9D8B030D-6E8A-4147-A177-3AD203B41FA5}">
                      <a16:colId xmlns:a16="http://schemas.microsoft.com/office/drawing/2014/main" val="169012112"/>
                    </a:ext>
                  </a:extLst>
                </a:gridCol>
                <a:gridCol w="2494129">
                  <a:extLst>
                    <a:ext uri="{9D8B030D-6E8A-4147-A177-3AD203B41FA5}">
                      <a16:colId xmlns:a16="http://schemas.microsoft.com/office/drawing/2014/main" val="1865748574"/>
                    </a:ext>
                  </a:extLst>
                </a:gridCol>
              </a:tblGrid>
              <a:tr h="36438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Revised Table 2.12 "Various tuners investigated in the Technical Design Phase."</a:t>
                      </a: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1" i="0" u="none" strike="noStrike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12/Apr/2021 Revised by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Yuriy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+ Kirk</a:t>
                      </a: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8675446"/>
                  </a:ext>
                </a:extLst>
              </a:tr>
              <a:tr h="17314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(SLIM) Blade tuner</a:t>
                      </a:r>
                      <a:r>
                        <a:rPr lang="en-US" sz="1200" b="1" i="0" u="none" strike="noStrike" dirty="0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</a:t>
                      </a:r>
                      <a:r>
                        <a:rPr lang="en-US" sz="1200" b="1" i="1" u="none" strike="noStrike" dirty="0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[1]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Saclay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/DESY tuner</a:t>
                      </a:r>
                      <a:r>
                        <a:rPr lang="en-US" sz="1200" b="1" i="1" u="none" strike="noStrike" dirty="0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[2]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Slide-jack tuner </a:t>
                      </a:r>
                      <a:r>
                        <a:rPr lang="en-US" sz="1200" b="0" i="1" u="none" strike="noStrike" dirty="0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[3]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Double-lever tuner </a:t>
                      </a:r>
                      <a:r>
                        <a:rPr lang="en-US" sz="1200" b="1" i="1" u="none" strike="noStrike" dirty="0">
                          <a:solidFill>
                            <a:srgbClr val="305496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[4]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7805088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Type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Coaxial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Lateral-Pick-up side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Coaxial and lateral coupler side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Lateral-Pick-up side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906740"/>
                  </a:ext>
                </a:extLst>
              </a:tr>
              <a:tr h="277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(fit to) Beampipes of TESLA Cavity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short-short, short-long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short-long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short-short, short-long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short-short, short-long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746984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1" u="none" strike="noStrike" dirty="0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Cavity/Tuner system stiffness 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30 kN/mm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30 kN/mm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sng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290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</a:t>
                      </a:r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70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kN/mm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40 kN/mm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296182"/>
                  </a:ext>
                </a:extLst>
              </a:tr>
              <a:tr h="14592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Drive unit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Inside vessel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Inside vessel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Outside vessel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Inside vessel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901996"/>
                  </a:ext>
                </a:extLst>
              </a:tr>
              <a:tr h="1459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Stepper motor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Stepper motor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Stepper motor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Stepper motor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506631"/>
                  </a:ext>
                </a:extLst>
              </a:tr>
              <a:tr h="44153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Harmonic Drive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Harmonic Drive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both manual or stepper motor actuation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Planetary Gear Drive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9971716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Nominal frequency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1.3 GHz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1.3 GHz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1.3 GHz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1.3 GHz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019213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Nominal tunable range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600 kHz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500 kHz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900 kHz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800 kHz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174545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Nominal sensitivity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1.5 Hz/step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Hz/step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 Hz/step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1.4 Hz/step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524685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1" u="none" strike="noStrike" dirty="0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Coarse tuner </a:t>
                      </a:r>
                      <a:r>
                        <a:rPr lang="en-US" sz="1050" b="1" i="1" u="none" strike="noStrike" dirty="0" err="1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hystersis</a:t>
                      </a:r>
                      <a:endParaRPr lang="en-US" sz="1050" b="1" i="1" u="none" strike="noStrike" dirty="0">
                        <a:solidFill>
                          <a:srgbClr val="4472C4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100Hz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100Hz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1" u="none" strike="noStrike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 dirty="0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45Hz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715607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1" i="1" u="none" strike="noStrike" dirty="0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1" u="none" strike="noStrike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1" u="none" strike="noStrike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1" u="none" strike="noStrike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1" u="none" strike="noStrike">
                          <a:solidFill>
                            <a:srgbClr val="4472C4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79989"/>
                  </a:ext>
                </a:extLst>
              </a:tr>
              <a:tr h="14592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Piezo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2, thin-layer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2, thin-layer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1, thick-layer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 , thin-layer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692033"/>
                  </a:ext>
                </a:extLst>
              </a:tr>
              <a:tr h="1459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(0.1 mm), dim.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(0.1 mm), dim.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(2 mm), dim.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(0.1 mm), dim.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64051"/>
                  </a:ext>
                </a:extLst>
              </a:tr>
              <a:tr h="14592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 x 10 x 40 mm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 x 10 x 36 mm</a:t>
                      </a:r>
                      <a:r>
                        <a:rPr lang="en-US" sz="1000" b="1" i="0" u="none" strike="noStrike" baseline="30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  <a:endParaRPr lang="en-US" sz="10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diameter 35 x 78 mm</a:t>
                      </a:r>
                      <a:r>
                        <a:rPr lang="en-US" sz="10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10x 10 x 36 mm</a:t>
                      </a:r>
                      <a:r>
                        <a:rPr lang="en-US" sz="1000" b="1" i="0" u="none" strike="noStrike" baseline="30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  <a:endParaRPr lang="en-US" sz="10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283953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Piezo Voltage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200 V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120 V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1000 V, operated at 500 V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120 V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8460498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Nominal piezo stroke at R.T.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55 μ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40 μ</a:t>
                      </a: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m</a:t>
                      </a:r>
                      <a:endParaRPr lang="en-US" sz="10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40 μ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40um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447865"/>
                  </a:ext>
                </a:extLst>
              </a:tr>
              <a:tr h="277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Nominal piezo capacitance at R.T.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 μ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13 μ</a:t>
                      </a:r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0.9 μ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13 μ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999752"/>
                  </a:ext>
                </a:extLst>
              </a:tr>
              <a:tr h="277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Nominal tunable range (tested at 2K)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2,000 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800 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~600 Hz @500 V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3,000 Hz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691191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368946"/>
                  </a:ext>
                </a:extLst>
              </a:tr>
              <a:tr h="277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Capability to repair (motor + piezo)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OK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OK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534746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100617"/>
                  </a:ext>
                </a:extLst>
              </a:tr>
              <a:tr h="277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# of tuner operated in accelerators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 @FNAL/FAST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800 @E-XFEL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14 @STF-2, Quantum Beam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320+180 @LCLS-II (HE)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691687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# of tuner operated in S1-Global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3137" marR="3137" marT="31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137" marR="3137" marT="31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608188"/>
                  </a:ext>
                </a:extLst>
              </a:tr>
              <a:tr h="145928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0848200"/>
                  </a:ext>
                </a:extLst>
              </a:tr>
              <a:tr h="14592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[1]</a:t>
                      </a:r>
                      <a:r>
                        <a:rPr lang="en-US" sz="1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https://lss.fnal.gov/archive/2011/conf/fermilab-conf-11-101-td.pdf</a:t>
                      </a: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9862754"/>
                  </a:ext>
                </a:extLst>
              </a:tr>
              <a:tr h="14592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hlinkClick r:id="rId2"/>
                        </a:rPr>
                        <a:t>[2] LLRF Tests of XFEL Cryomodules at AMTF: First Experimental Results (cern.ch)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532080"/>
                  </a:ext>
                </a:extLst>
              </a:tr>
              <a:tr h="14592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hlinkClick r:id="rId3"/>
                        </a:rPr>
                        <a:t>[3] Cryomodule Tests of Four Tesla-Like Cavities in the STF Phass-1.0 for ILC (cern.ch)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014909"/>
                  </a:ext>
                </a:extLst>
              </a:tr>
              <a:tr h="14592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[4]</a:t>
                      </a:r>
                      <a:r>
                        <a:rPr lang="en-US" sz="1000" b="0" i="0" u="none" strike="noStrike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https://accelconf.web.cern.ch/IPAC2015/papers/wepty035.pdf</a:t>
                      </a: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3137" marR="3137" marT="31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4703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1564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112027"/>
              </p:ext>
            </p:extLst>
          </p:nvPr>
        </p:nvGraphicFramePr>
        <p:xfrm>
          <a:off x="2" y="670014"/>
          <a:ext cx="12191998" cy="460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307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612374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9508317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Discussions and preparation for the SRF session in LCWS2021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567692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review “debriefing”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653377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15~18/Mar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9th International Workshop on "Thin films applied to Superconducting RF: Pushing the limits of RF Superconductivity"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949314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15~18/Mar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 2021 on virtual hosted by CERN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1006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Crab Cavity Meeting as the crab cavity subgroup in the SRF group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814389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30/Mar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Update TPD (WP-1, 2, 3), Recent progress in KEK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943168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13/Apr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WBS, Tuner review by </a:t>
                      </a:r>
                      <a:r>
                        <a:rPr kumimoji="1" lang="en-US" altLang="ja-JP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Yuriy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00254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27/Apr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784285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11/May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0599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25/May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31166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8/Jun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62624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22/Jun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995727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28/Jun~2/Jul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SRF 2021 on virtual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151383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26~29/Oct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workshop for potential ILC experiments on virtual hosted by Japan (True name is not fixed yet!)</a:t>
                      </a:r>
                      <a:endParaRPr kumimoji="1" lang="ja-JP" altLang="en-US" sz="1400" b="1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420783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SRF (incl. crab cavity sub-) Group Meeting in IDT/WG2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F1BB696-2C66-4C5B-97E2-4621A363471C}"/>
              </a:ext>
            </a:extLst>
          </p:cNvPr>
          <p:cNvSpPr txBox="1"/>
          <p:nvPr/>
        </p:nvSpPr>
        <p:spPr>
          <a:xfrm>
            <a:off x="0" y="5786775"/>
            <a:ext cx="1219199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deadline of WBS is around one month later!</a:t>
            </a:r>
            <a:endParaRPr kumimoji="1" lang="ja-JP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4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E8B07B-B005-4579-947C-D796D085AF61}"/>
              </a:ext>
            </a:extLst>
          </p:cNvPr>
          <p:cNvSpPr txBox="1"/>
          <p:nvPr/>
        </p:nvSpPr>
        <p:spPr>
          <a:xfrm>
            <a:off x="0" y="646331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WBS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Scope and Deliverables for each item should be well-considered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SRF Group is responsible for 650 MHz SRF system in DR?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We can think of the both directions, Area System and Technical Items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Probably, complicated matrix for HR is necessary for the both directions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Some people join the ML and SRF, and also DR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J-LAB was responsible for 650 MHz SRF system in RDR and TDR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Tuner design is categorized in WP-1, and tuner production in WP-2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The deadline of WBS is around one month later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Americas and Europe will start to negotiate with their governments from the end of this month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WBS is the useful item for this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 WP-3, WBS will be discussed in the next meeting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 the next SRF Group meeting, we can discuss more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Tuner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Yuriy</a:t>
            </a: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presented the tuner review as one good candidate for ILC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Bias voltage is necessary for piezo drive?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Change of LFD is one direction, then it is not necessary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When we change the design of tuner from TDR, we need to submit the change request by convention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Expert meeting should be organized to be discussed soon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This organization is Kirk’s homework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In pulsed mode, LFD compensation is not too difficult as there are only linear changes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14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It is important to suppress ringing of cavity as much as possible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15906"/>
            <a:ext cx="1219199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Questions/Discussions/Comments (memorandum) @14</a:t>
            </a:r>
            <a:r>
              <a:rPr lang="en-US" altLang="ja-JP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23CB239-DA4A-4AA7-9616-EA83038A9F07}"/>
              </a:ext>
            </a:extLst>
          </p:cNvPr>
          <p:cNvSpPr txBox="1"/>
          <p:nvPr/>
        </p:nvSpPr>
        <p:spPr>
          <a:xfrm>
            <a:off x="10029646" y="646331"/>
            <a:ext cx="199753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by Kirk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706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20/Apr/2021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14th Meeting of IDT 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124D76-4137-485B-86FD-28C7F290CE1B}"/>
              </a:ext>
            </a:extLst>
          </p:cNvPr>
          <p:cNvSpPr txBox="1"/>
          <p:nvPr/>
        </p:nvSpPr>
        <p:spPr>
          <a:xfrm>
            <a:off x="1" y="0"/>
            <a:ext cx="1219199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5DEF121-896A-4547-A17B-DFF5671D4412}"/>
              </a:ext>
            </a:extLst>
          </p:cNvPr>
          <p:cNvSpPr txBox="1"/>
          <p:nvPr/>
        </p:nvSpPr>
        <p:spPr>
          <a:xfrm>
            <a:off x="2192816" y="673792"/>
            <a:ext cx="780636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KEK homepage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https://www2.kek.jp/ilc/en/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sz="20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Technical Design Report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https://ilchome.web.cern.ch/publications/ilc-technical-design-report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https://www2.kek.jp/ilc/en/docs/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endParaRPr lang="en-US" altLang="ja-JP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The International Linear Collider Progress Report 2015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https://www2.kek.jp/ilc/en/docs/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kumimoji="1" lang="en-US" altLang="ja-JP" sz="20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The International Linear Collider – A Global Project 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Submitted to European Particle Physics Strategy Update, 2020.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</a:t>
            </a:r>
            <a:r>
              <a:rPr kumimoji="1" lang="en-US" altLang="ja-JP" sz="2000" dirty="0" err="1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indico.cern.ch</a:t>
            </a:r>
            <a:r>
              <a:rPr kumimoji="1"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/event/765096/contributions/3295702/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endParaRPr kumimoji="1" lang="en-US" altLang="ja-JP" sz="20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ILC Action Plan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https://www.kek.jp/ja/newsroom/2016/01/06/1400/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https://www.kek.jp/ja/newsroom/2018/04/24/1200/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kumimoji="1" lang="en-US" altLang="ja-JP" sz="2000" dirty="0">
              <a:latin typeface="Times New Roman" panose="02020603050405020304" pitchFamily="18" charset="0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2000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Recommendations on ILC Project Implementation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https://www.kek.jp/ja/newsroom/attic/20191001_%20ILC%20Project.pdf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723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53489</TotalTime>
  <Words>1403</Words>
  <Application>Microsoft Office PowerPoint</Application>
  <PresentationFormat>ワイド画面</PresentationFormat>
  <Paragraphs>265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14th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山本 康史</cp:lastModifiedBy>
  <cp:revision>1596</cp:revision>
  <cp:lastPrinted>2020-11-23T15:37:09Z</cp:lastPrinted>
  <dcterms:created xsi:type="dcterms:W3CDTF">2020-09-27T07:10:37Z</dcterms:created>
  <dcterms:modified xsi:type="dcterms:W3CDTF">2021-04-20T09:33:17Z</dcterms:modified>
</cp:coreProperties>
</file>