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61"/>
  </p:notesMasterIdLst>
  <p:sldIdLst>
    <p:sldId id="256" r:id="rId3"/>
    <p:sldId id="359" r:id="rId4"/>
    <p:sldId id="362" r:id="rId5"/>
    <p:sldId id="363" r:id="rId6"/>
    <p:sldId id="361" r:id="rId7"/>
    <p:sldId id="364" r:id="rId8"/>
    <p:sldId id="365" r:id="rId9"/>
    <p:sldId id="354" r:id="rId10"/>
    <p:sldId id="301" r:id="rId11"/>
    <p:sldId id="293" r:id="rId12"/>
    <p:sldId id="289" r:id="rId13"/>
    <p:sldId id="283" r:id="rId14"/>
    <p:sldId id="330" r:id="rId15"/>
    <p:sldId id="327" r:id="rId16"/>
    <p:sldId id="328" r:id="rId17"/>
    <p:sldId id="300" r:id="rId18"/>
    <p:sldId id="324" r:id="rId19"/>
    <p:sldId id="262" r:id="rId20"/>
    <p:sldId id="323" r:id="rId21"/>
    <p:sldId id="271" r:id="rId22"/>
    <p:sldId id="304" r:id="rId23"/>
    <p:sldId id="299" r:id="rId24"/>
    <p:sldId id="294" r:id="rId25"/>
    <p:sldId id="273" r:id="rId26"/>
    <p:sldId id="302" r:id="rId27"/>
    <p:sldId id="303" r:id="rId28"/>
    <p:sldId id="298" r:id="rId29"/>
    <p:sldId id="288" r:id="rId30"/>
    <p:sldId id="295" r:id="rId31"/>
    <p:sldId id="280" r:id="rId32"/>
    <p:sldId id="296" r:id="rId33"/>
    <p:sldId id="281" r:id="rId34"/>
    <p:sldId id="284" r:id="rId35"/>
    <p:sldId id="291" r:id="rId36"/>
    <p:sldId id="290" r:id="rId37"/>
    <p:sldId id="276" r:id="rId38"/>
    <p:sldId id="275" r:id="rId39"/>
    <p:sldId id="338" r:id="rId40"/>
    <p:sldId id="341" r:id="rId41"/>
    <p:sldId id="340" r:id="rId42"/>
    <p:sldId id="272" r:id="rId43"/>
    <p:sldId id="260" r:id="rId44"/>
    <p:sldId id="348" r:id="rId45"/>
    <p:sldId id="351" r:id="rId46"/>
    <p:sldId id="352" r:id="rId47"/>
    <p:sldId id="282" r:id="rId48"/>
    <p:sldId id="360" r:id="rId49"/>
    <p:sldId id="349" r:id="rId50"/>
    <p:sldId id="347" r:id="rId51"/>
    <p:sldId id="345" r:id="rId52"/>
    <p:sldId id="335" r:id="rId53"/>
    <p:sldId id="331" r:id="rId54"/>
    <p:sldId id="329" r:id="rId55"/>
    <p:sldId id="325" r:id="rId56"/>
    <p:sldId id="306" r:id="rId57"/>
    <p:sldId id="297" r:id="rId58"/>
    <p:sldId id="292" r:id="rId59"/>
    <p:sldId id="285" r:id="rId6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FF"/>
    <a:srgbClr val="0000FF"/>
    <a:srgbClr val="CCECFF"/>
    <a:srgbClr val="3366CC"/>
    <a:srgbClr val="FFFFCC"/>
    <a:srgbClr val="FFFFFF"/>
    <a:srgbClr val="FFCCFF"/>
    <a:srgbClr val="D60093"/>
    <a:srgbClr val="666633"/>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86" d="100"/>
          <a:sy n="86" d="100"/>
        </p:scale>
        <p:origin x="58" y="9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2021/4/28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27/Apr/2021</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15th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27/Apr/2021</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15th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27/Apr/2021</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15th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27/Apr/2021</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15th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27/Apr/2021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15th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27/Apr/2021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15th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27/Apr/2021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15th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27/Apr/2021</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15th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27/Apr/2021</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15th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27/Apr/2021</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15th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27/Apr/2021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15th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27/Apr/2021</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15th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27/Apr/2021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15th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27/Apr/2021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15th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27/Apr/2021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15th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27/Apr/2021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15th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27/Apr/2021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15th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27/Apr/2021</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15th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27/Apr/2021</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15th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27/Apr/2021</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15th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27/Apr/2021</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15th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27/Apr/2021</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15th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27/Apr/2021</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15th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27/Apr/2021</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15th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27/Apr/2021</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15th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27/Apr/2021</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15th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27/Apr/2021</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15th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27/Apr/2021</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15th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6.tiff"/><Relationship Id="rId5" Type="http://schemas.openxmlformats.org/officeDocument/2006/relationships/image" Target="../media/image15.tiff"/><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4.wmf"/><Relationship Id="rId4" Type="http://schemas.openxmlformats.org/officeDocument/2006/relationships/oleObject" Target="../embeddings/oleObject1.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jpg"/></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43.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image" Target="../media/image41.tiff"/><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4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accelconf.web.cern.ch/pac2009/papers/tu3rai04.pdf" TargetMode="External"/><Relationship Id="rId2" Type="http://schemas.openxmlformats.org/officeDocument/2006/relationships/hyperlink" Target="https://accelconf.web.cern.ch/SRF2013/papers/thp087.pdf"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10928"/>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15</a:t>
            </a:r>
            <a:r>
              <a:rPr lang="en-US" altLang="ja-JP" sz="4800" baseline="30000" dirty="0">
                <a:latin typeface="Times New Roman" panose="02020603050405020304" pitchFamily="18" charset="0"/>
                <a:cs typeface="Times New Roman" panose="02020603050405020304" pitchFamily="18" charset="0"/>
              </a:rPr>
              <a:t>th</a:t>
            </a:r>
            <a:r>
              <a:rPr lang="en-US" altLang="ja-JP" sz="4800" dirty="0">
                <a:latin typeface="Times New Roman" panose="02020603050405020304" pitchFamily="18" charset="0"/>
                <a:cs typeface="Times New Roman" panose="02020603050405020304" pitchFamily="18" charset="0"/>
              </a:rPr>
              <a:t> M</a:t>
            </a:r>
            <a:r>
              <a:rPr kumimoji="1" lang="en-US" altLang="ja-JP" sz="4800" dirty="0">
                <a:latin typeface="Times New Roman" panose="02020603050405020304" pitchFamily="18" charset="0"/>
                <a:cs typeface="Times New Roman" panose="02020603050405020304" pitchFamily="18" charset="0"/>
              </a:rPr>
              <a:t>eeting of SRF </a:t>
            </a:r>
            <a:r>
              <a:rPr lang="en-US" altLang="ja-JP" sz="4800" dirty="0">
                <a:latin typeface="Times New Roman" panose="02020603050405020304" pitchFamily="18" charset="0"/>
                <a:cs typeface="Times New Roman" panose="02020603050405020304" pitchFamily="18" charset="0"/>
              </a:rPr>
              <a:t>G</a:t>
            </a:r>
            <a:r>
              <a:rPr kumimoji="1" lang="en-US" altLang="ja-JP" sz="4800" dirty="0">
                <a:latin typeface="Times New Roman" panose="02020603050405020304" pitchFamily="18" charset="0"/>
                <a:cs typeface="Times New Roman" panose="02020603050405020304" pitchFamily="18" charset="0"/>
              </a:rPr>
              <a:t>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2163640" y="2087798"/>
            <a:ext cx="7864720" cy="1652811"/>
          </a:xfrm>
        </p:spPr>
        <p:txBody>
          <a:bodyPr anchor="ctr">
            <a:normAutofit/>
          </a:bodyPr>
          <a:lstStyle/>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Temporary version of WBS (Work Breakdown Structure)</a:t>
            </a:r>
          </a:p>
          <a:p>
            <a:pPr marL="342900" indent="-342900" algn="l">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Progress of Tuner System (A. Yamamoto)</a:t>
            </a:r>
          </a:p>
          <a:p>
            <a:pPr marL="342900" indent="-342900" algn="l">
              <a:buFont typeface="Wingdings" panose="05000000000000000000" pitchFamily="2" charset="2"/>
              <a:buChar char="ü"/>
            </a:pPr>
            <a:r>
              <a:rPr kumimoji="1" lang="en-US" altLang="ja-JP" dirty="0">
                <a:latin typeface="Times New Roman" panose="02020603050405020304" pitchFamily="18" charset="0"/>
                <a:cs typeface="Times New Roman" panose="02020603050405020304" pitchFamily="18" charset="0"/>
              </a:rPr>
              <a:t>Others (if any)</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rgbClr val="3366CC"/>
                </a:solidFill>
                <a:latin typeface="Times New Roman" panose="02020603050405020304" pitchFamily="18" charset="0"/>
                <a:cs typeface="Times New Roman" panose="02020603050405020304" pitchFamily="18" charset="0"/>
              </a:rPr>
              <a:t>Kirk</a:t>
            </a:r>
            <a:endParaRPr kumimoji="1" lang="ja-JP" altLang="en-US" sz="2400" b="1" i="1" dirty="0">
              <a:solidFill>
                <a:srgbClr val="3366CC"/>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855131"/>
            <a:ext cx="12192000" cy="523220"/>
          </a:xfrm>
          <a:prstGeom prst="rect">
            <a:avLst/>
          </a:prstGeom>
          <a:noFill/>
        </p:spPr>
        <p:txBody>
          <a:bodyPr wrap="square" rtlCol="0" anchor="ctr">
            <a:spAutoFit/>
          </a:bodyPr>
          <a:lstStyle/>
          <a:p>
            <a:r>
              <a:rPr kumimoji="1" lang="en-US" altLang="ja-JP" sz="1400" dirty="0">
                <a:latin typeface="Times New Roman" panose="02020603050405020304" pitchFamily="18" charset="0"/>
                <a:cs typeface="Times New Roman" panose="02020603050405020304" pitchFamily="18" charset="0"/>
              </a:rPr>
              <a:t>Attendees: A. Yamamoto, S. </a:t>
            </a:r>
            <a:r>
              <a:rPr kumimoji="1" lang="en-US" altLang="ja-JP" sz="1400" dirty="0" err="1">
                <a:latin typeface="Times New Roman" panose="02020603050405020304" pitchFamily="18" charset="0"/>
                <a:cs typeface="Times New Roman" panose="02020603050405020304" pitchFamily="18" charset="0"/>
              </a:rPr>
              <a:t>Michizono</a:t>
            </a:r>
            <a:r>
              <a:rPr lang="en-US" altLang="ja-JP" sz="1400" dirty="0">
                <a:latin typeface="Times New Roman" panose="02020603050405020304" pitchFamily="18" charset="0"/>
                <a:cs typeface="Times New Roman" panose="02020603050405020304" pitchFamily="18" charset="0"/>
              </a:rPr>
              <a:t>, K. </a:t>
            </a:r>
            <a:r>
              <a:rPr lang="en-US" altLang="ja-JP" sz="1400" dirty="0" err="1">
                <a:latin typeface="Times New Roman" panose="02020603050405020304" pitchFamily="18" charset="0"/>
                <a:cs typeface="Times New Roman" panose="02020603050405020304" pitchFamily="18" charset="0"/>
              </a:rPr>
              <a:t>Umemori</a:t>
            </a:r>
            <a:r>
              <a:rPr lang="en-US" altLang="ja-JP" sz="1400" dirty="0">
                <a:latin typeface="Times New Roman" panose="02020603050405020304" pitchFamily="18" charset="0"/>
                <a:cs typeface="Times New Roman" panose="02020603050405020304" pitchFamily="18" charset="0"/>
              </a:rPr>
              <a:t>, S. Posen, S. </a:t>
            </a:r>
            <a:r>
              <a:rPr lang="en-US" altLang="ja-JP" sz="1400" dirty="0" err="1">
                <a:latin typeface="Times New Roman" panose="02020603050405020304" pitchFamily="18" charset="0"/>
                <a:cs typeface="Times New Roman" panose="02020603050405020304" pitchFamily="18" charset="0"/>
              </a:rPr>
              <a:t>Belomestnykh</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Rimmer</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Geng</a:t>
            </a:r>
            <a:r>
              <a:rPr lang="en-US" altLang="ja-JP" sz="1400" dirty="0">
                <a:latin typeface="Times New Roman" panose="02020603050405020304" pitchFamily="18" charset="0"/>
                <a:cs typeface="Times New Roman" panose="02020603050405020304" pitchFamily="18" charset="0"/>
              </a:rPr>
              <a:t>, N. C. </a:t>
            </a:r>
            <a:r>
              <a:rPr lang="en-US" altLang="ja-JP" sz="1400" dirty="0" err="1">
                <a:latin typeface="Times New Roman" panose="02020603050405020304" pitchFamily="18" charset="0"/>
                <a:cs typeface="Times New Roman" panose="02020603050405020304" pitchFamily="18" charset="0"/>
              </a:rPr>
              <a:t>Lasheras</a:t>
            </a:r>
            <a:r>
              <a:rPr lang="en-US" altLang="ja-JP" sz="1400" dirty="0">
                <a:latin typeface="Times New Roman" panose="02020603050405020304" pitchFamily="18" charset="0"/>
                <a:cs typeface="Times New Roman" panose="02020603050405020304" pitchFamily="18" charset="0"/>
              </a:rPr>
              <a:t>, L. Monaco, B. List, S. </a:t>
            </a:r>
            <a:r>
              <a:rPr lang="en-US" altLang="ja-JP" sz="1400" dirty="0" err="1">
                <a:latin typeface="Times New Roman" panose="02020603050405020304" pitchFamily="18" charset="0"/>
                <a:cs typeface="Times New Roman" panose="02020603050405020304" pitchFamily="18" charset="0"/>
              </a:rPr>
              <a:t>Stapnes</a:t>
            </a:r>
            <a:r>
              <a:rPr lang="en-US" altLang="ja-JP" sz="1400" dirty="0">
                <a:latin typeface="Times New Roman" panose="02020603050405020304" pitchFamily="18" charset="0"/>
                <a:cs typeface="Times New Roman" panose="02020603050405020304" pitchFamily="18" charset="0"/>
              </a:rPr>
              <a:t>, M. Ross, </a:t>
            </a:r>
          </a:p>
          <a:p>
            <a:r>
              <a:rPr lang="en-US" altLang="ja-JP" sz="1400" dirty="0">
                <a:latin typeface="Times New Roman" panose="02020603050405020304" pitchFamily="18" charset="0"/>
                <a:cs typeface="Times New Roman" panose="02020603050405020304" pitchFamily="18" charset="0"/>
              </a:rPr>
              <a:t>                  D. </a:t>
            </a:r>
            <a:r>
              <a:rPr lang="en-US" altLang="ja-JP" sz="1400" dirty="0" err="1">
                <a:latin typeface="Times New Roman" panose="02020603050405020304" pitchFamily="18" charset="0"/>
                <a:cs typeface="Times New Roman" panose="02020603050405020304" pitchFamily="18" charset="0"/>
              </a:rPr>
              <a:t>Delikaris</a:t>
            </a:r>
            <a:r>
              <a:rPr lang="en-US" altLang="ja-JP" sz="1400" dirty="0">
                <a:latin typeface="Times New Roman" panose="02020603050405020304" pitchFamily="18" charset="0"/>
                <a:cs typeface="Times New Roman" panose="02020603050405020304" pitchFamily="18" charset="0"/>
              </a:rPr>
              <a:t>, P. McIntosh, P. Burrows, A. </a:t>
            </a:r>
            <a:r>
              <a:rPr lang="en-US" altLang="ja-JP" sz="1400" dirty="0" err="1">
                <a:latin typeface="Times New Roman" panose="02020603050405020304" pitchFamily="18" charset="0"/>
                <a:cs typeface="Times New Roman" panose="02020603050405020304" pitchFamily="18" charset="0"/>
              </a:rPr>
              <a:t>Faus-Golfe</a:t>
            </a:r>
            <a:r>
              <a:rPr lang="en-US" altLang="ja-JP" sz="1400" dirty="0">
                <a:latin typeface="Times New Roman" panose="02020603050405020304" pitchFamily="18" charset="0"/>
                <a:cs typeface="Times New Roman" panose="02020603050405020304" pitchFamily="18" charset="0"/>
              </a:rPr>
              <a:t>,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3870518" y="5754208"/>
            <a:ext cx="4271426" cy="369332"/>
          </a:xfrm>
          <a:prstGeom prst="rect">
            <a:avLst/>
          </a:prstGeom>
          <a:noFill/>
        </p:spPr>
        <p:txBody>
          <a:bodyPr wrap="none" rtlCol="0" anchor="ctr">
            <a:spAutoFit/>
          </a:bodyPr>
          <a:lstStyle/>
          <a:p>
            <a:r>
              <a:rPr kumimoji="1" lang="en-US" altLang="ja-JP" dirty="0">
                <a:latin typeface="Times New Roman" panose="02020603050405020304" pitchFamily="18" charset="0"/>
                <a:cs typeface="Times New Roman" panose="02020603050405020304" pitchFamily="18" charset="0"/>
              </a:rPr>
              <a:t>https://agenda.linearcollider.org/event/9179/</a:t>
            </a:r>
          </a:p>
        </p:txBody>
      </p:sp>
      <p:sp>
        <p:nvSpPr>
          <p:cNvPr id="10" name="吹き出し: 角を丸めた四角形 9">
            <a:extLst>
              <a:ext uri="{FF2B5EF4-FFF2-40B4-BE49-F238E27FC236}">
                <a16:creationId xmlns:a16="http://schemas.microsoft.com/office/drawing/2014/main" id="{5157B301-27F3-40E5-9429-A79B05567431}"/>
              </a:ext>
            </a:extLst>
          </p:cNvPr>
          <p:cNvSpPr/>
          <p:nvPr/>
        </p:nvSpPr>
        <p:spPr>
          <a:xfrm>
            <a:off x="7771949" y="6310272"/>
            <a:ext cx="3353702" cy="279275"/>
          </a:xfrm>
          <a:prstGeom prst="wedgeRoundRectCallout">
            <a:avLst>
              <a:gd name="adj1" fmla="val -40769"/>
              <a:gd name="adj2" fmla="val -116358"/>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rgbClr val="FF0000"/>
                </a:solidFill>
                <a:latin typeface="Times New Roman" panose="02020603050405020304" pitchFamily="18" charset="0"/>
                <a:cs typeface="Times New Roman" panose="02020603050405020304" pitchFamily="18" charset="0"/>
              </a:rPr>
              <a:t>You can download 5</a:t>
            </a:r>
            <a:r>
              <a:rPr kumimoji="1" lang="en-US" altLang="ja-JP" sz="1400" baseline="30000" dirty="0">
                <a:solidFill>
                  <a:srgbClr val="FF0000"/>
                </a:solidFill>
                <a:latin typeface="Times New Roman" panose="02020603050405020304" pitchFamily="18" charset="0"/>
                <a:cs typeface="Times New Roman" panose="02020603050405020304" pitchFamily="18" charset="0"/>
              </a:rPr>
              <a:t>th</a:t>
            </a:r>
            <a:r>
              <a:rPr kumimoji="1" lang="en-US" altLang="ja-JP" sz="1400" dirty="0">
                <a:solidFill>
                  <a:srgbClr val="FF0000"/>
                </a:solidFill>
                <a:latin typeface="Times New Roman" panose="02020603050405020304" pitchFamily="18" charset="0"/>
                <a:cs typeface="Times New Roman" panose="02020603050405020304" pitchFamily="18" charset="0"/>
              </a:rPr>
              <a:t> version of TPD</a:t>
            </a:r>
            <a:endParaRPr kumimoji="1" lang="ja-JP" altLang="en-US" sz="1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Conceptual design for CMs in SC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and DR is sufficient during the Technical Preparation Period, not necessary for the detailed design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FCC and EIC projects, 650 MHz CM will be used, as synergy effect, then some R&amp;D may be necessary in HOM damping and others even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type of CM may be not necessary, standard type of CM as modified version can be used for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package standardization may be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on these CMs is needed during TPP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ratio of 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between Japan and abroad will be adjusted for WBS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Re-baseline design for tuner system is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Slow tuner in LCLS-II looks no problem, but fast tuner should be demonstrated in pulsed operation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Following the LCC policy, we need to submit “Change Request (CR)” to EB in the end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HTS at FNAL, Double-lever tuner can/may be tested in the pulsed operation after the test for LCLS-II-HE?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test items including setup should be discussed, and some additional components are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is very important demonstration before TPP starts</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ext</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 LCLS-II is different from ILC, but variable?</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acc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around 20 MV/m, not 31.5 MV/m (is it o.k.?)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LLRF/HLRF systems need to be prepared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Availability and cost estimation should be considered for tuner selection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GDE, one important factor was cost, and currently it’s still same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a:t>
            </a:r>
            <a:endParaRPr kumimoji="1" lang="ja-JP" altLang="en-US" sz="44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2192816" y="673792"/>
            <a:ext cx="7806368" cy="6001643"/>
          </a:xfrm>
          <a:prstGeom prst="rect">
            <a:avLst/>
          </a:prstGeom>
          <a:noFill/>
        </p:spPr>
        <p:txBody>
          <a:bodyPr wrap="none" rtlCol="0">
            <a:spAutoFit/>
          </a:bodyPr>
          <a:lstStyle/>
          <a:p>
            <a:pPr marL="342900" indent="-342900">
              <a:buFont typeface="Wingdings" panose="05000000000000000000" pitchFamily="2" charset="2"/>
              <a:buChar char="l"/>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20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18</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27/Apr/2021</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15th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65784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Temporary version of WBS</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26" name="表 25">
            <a:extLst>
              <a:ext uri="{FF2B5EF4-FFF2-40B4-BE49-F238E27FC236}">
                <a16:creationId xmlns:a16="http://schemas.microsoft.com/office/drawing/2014/main" id="{3CBD34A5-2FC2-4FF8-B597-AE09F66A0614}"/>
              </a:ext>
            </a:extLst>
          </p:cNvPr>
          <p:cNvGraphicFramePr>
            <a:graphicFrameLocks noGrp="1"/>
          </p:cNvGraphicFramePr>
          <p:nvPr>
            <p:extLst>
              <p:ext uri="{D42A27DB-BD31-4B8C-83A1-F6EECF244321}">
                <p14:modId xmlns:p14="http://schemas.microsoft.com/office/powerpoint/2010/main" val="846930936"/>
              </p:ext>
            </p:extLst>
          </p:nvPr>
        </p:nvGraphicFramePr>
        <p:xfrm>
          <a:off x="0" y="735343"/>
          <a:ext cx="12188823" cy="5798917"/>
        </p:xfrm>
        <a:graphic>
          <a:graphicData uri="http://schemas.openxmlformats.org/drawingml/2006/table">
            <a:tbl>
              <a:tblPr/>
              <a:tblGrid>
                <a:gridCol w="507064">
                  <a:extLst>
                    <a:ext uri="{9D8B030D-6E8A-4147-A177-3AD203B41FA5}">
                      <a16:colId xmlns:a16="http://schemas.microsoft.com/office/drawing/2014/main" val="4034324520"/>
                    </a:ext>
                  </a:extLst>
                </a:gridCol>
                <a:gridCol w="730170">
                  <a:extLst>
                    <a:ext uri="{9D8B030D-6E8A-4147-A177-3AD203B41FA5}">
                      <a16:colId xmlns:a16="http://schemas.microsoft.com/office/drawing/2014/main" val="2202529336"/>
                    </a:ext>
                  </a:extLst>
                </a:gridCol>
                <a:gridCol w="892431">
                  <a:extLst>
                    <a:ext uri="{9D8B030D-6E8A-4147-A177-3AD203B41FA5}">
                      <a16:colId xmlns:a16="http://schemas.microsoft.com/office/drawing/2014/main" val="1275133254"/>
                    </a:ext>
                  </a:extLst>
                </a:gridCol>
                <a:gridCol w="344802">
                  <a:extLst>
                    <a:ext uri="{9D8B030D-6E8A-4147-A177-3AD203B41FA5}">
                      <a16:colId xmlns:a16="http://schemas.microsoft.com/office/drawing/2014/main" val="3614822024"/>
                    </a:ext>
                  </a:extLst>
                </a:gridCol>
                <a:gridCol w="770735">
                  <a:extLst>
                    <a:ext uri="{9D8B030D-6E8A-4147-A177-3AD203B41FA5}">
                      <a16:colId xmlns:a16="http://schemas.microsoft.com/office/drawing/2014/main" val="1550314383"/>
                    </a:ext>
                  </a:extLst>
                </a:gridCol>
                <a:gridCol w="628757">
                  <a:extLst>
                    <a:ext uri="{9D8B030D-6E8A-4147-A177-3AD203B41FA5}">
                      <a16:colId xmlns:a16="http://schemas.microsoft.com/office/drawing/2014/main" val="968519945"/>
                    </a:ext>
                  </a:extLst>
                </a:gridCol>
                <a:gridCol w="649040">
                  <a:extLst>
                    <a:ext uri="{9D8B030D-6E8A-4147-A177-3AD203B41FA5}">
                      <a16:colId xmlns:a16="http://schemas.microsoft.com/office/drawing/2014/main" val="2390020351"/>
                    </a:ext>
                  </a:extLst>
                </a:gridCol>
                <a:gridCol w="547627">
                  <a:extLst>
                    <a:ext uri="{9D8B030D-6E8A-4147-A177-3AD203B41FA5}">
                      <a16:colId xmlns:a16="http://schemas.microsoft.com/office/drawing/2014/main" val="2374888996"/>
                    </a:ext>
                  </a:extLst>
                </a:gridCol>
                <a:gridCol w="608476">
                  <a:extLst>
                    <a:ext uri="{9D8B030D-6E8A-4147-A177-3AD203B41FA5}">
                      <a16:colId xmlns:a16="http://schemas.microsoft.com/office/drawing/2014/main" val="3183044194"/>
                    </a:ext>
                  </a:extLst>
                </a:gridCol>
                <a:gridCol w="292647">
                  <a:extLst>
                    <a:ext uri="{9D8B030D-6E8A-4147-A177-3AD203B41FA5}">
                      <a16:colId xmlns:a16="http://schemas.microsoft.com/office/drawing/2014/main" val="3868376733"/>
                    </a:ext>
                  </a:extLst>
                </a:gridCol>
                <a:gridCol w="621996">
                  <a:extLst>
                    <a:ext uri="{9D8B030D-6E8A-4147-A177-3AD203B41FA5}">
                      <a16:colId xmlns:a16="http://schemas.microsoft.com/office/drawing/2014/main" val="3914908049"/>
                    </a:ext>
                  </a:extLst>
                </a:gridCol>
                <a:gridCol w="356391">
                  <a:extLst>
                    <a:ext uri="{9D8B030D-6E8A-4147-A177-3AD203B41FA5}">
                      <a16:colId xmlns:a16="http://schemas.microsoft.com/office/drawing/2014/main" val="3438989114"/>
                    </a:ext>
                  </a:extLst>
                </a:gridCol>
                <a:gridCol w="676084">
                  <a:extLst>
                    <a:ext uri="{9D8B030D-6E8A-4147-A177-3AD203B41FA5}">
                      <a16:colId xmlns:a16="http://schemas.microsoft.com/office/drawing/2014/main" val="86665824"/>
                    </a:ext>
                  </a:extLst>
                </a:gridCol>
                <a:gridCol w="292647">
                  <a:extLst>
                    <a:ext uri="{9D8B030D-6E8A-4147-A177-3AD203B41FA5}">
                      <a16:colId xmlns:a16="http://schemas.microsoft.com/office/drawing/2014/main" val="1329874338"/>
                    </a:ext>
                  </a:extLst>
                </a:gridCol>
                <a:gridCol w="507064">
                  <a:extLst>
                    <a:ext uri="{9D8B030D-6E8A-4147-A177-3AD203B41FA5}">
                      <a16:colId xmlns:a16="http://schemas.microsoft.com/office/drawing/2014/main" val="1728273595"/>
                    </a:ext>
                  </a:extLst>
                </a:gridCol>
                <a:gridCol w="347701">
                  <a:extLst>
                    <a:ext uri="{9D8B030D-6E8A-4147-A177-3AD203B41FA5}">
                      <a16:colId xmlns:a16="http://schemas.microsoft.com/office/drawing/2014/main" val="4226378476"/>
                    </a:ext>
                  </a:extLst>
                </a:gridCol>
                <a:gridCol w="669324">
                  <a:extLst>
                    <a:ext uri="{9D8B030D-6E8A-4147-A177-3AD203B41FA5}">
                      <a16:colId xmlns:a16="http://schemas.microsoft.com/office/drawing/2014/main" val="765408858"/>
                    </a:ext>
                  </a:extLst>
                </a:gridCol>
                <a:gridCol w="784257">
                  <a:extLst>
                    <a:ext uri="{9D8B030D-6E8A-4147-A177-3AD203B41FA5}">
                      <a16:colId xmlns:a16="http://schemas.microsoft.com/office/drawing/2014/main" val="1777525971"/>
                    </a:ext>
                  </a:extLst>
                </a:gridCol>
                <a:gridCol w="359290">
                  <a:extLst>
                    <a:ext uri="{9D8B030D-6E8A-4147-A177-3AD203B41FA5}">
                      <a16:colId xmlns:a16="http://schemas.microsoft.com/office/drawing/2014/main" val="3365641339"/>
                    </a:ext>
                  </a:extLst>
                </a:gridCol>
                <a:gridCol w="669324">
                  <a:extLst>
                    <a:ext uri="{9D8B030D-6E8A-4147-A177-3AD203B41FA5}">
                      <a16:colId xmlns:a16="http://schemas.microsoft.com/office/drawing/2014/main" val="1401193358"/>
                    </a:ext>
                  </a:extLst>
                </a:gridCol>
                <a:gridCol w="263672">
                  <a:extLst>
                    <a:ext uri="{9D8B030D-6E8A-4147-A177-3AD203B41FA5}">
                      <a16:colId xmlns:a16="http://schemas.microsoft.com/office/drawing/2014/main" val="3500093867"/>
                    </a:ext>
                  </a:extLst>
                </a:gridCol>
                <a:gridCol w="669324">
                  <a:extLst>
                    <a:ext uri="{9D8B030D-6E8A-4147-A177-3AD203B41FA5}">
                      <a16:colId xmlns:a16="http://schemas.microsoft.com/office/drawing/2014/main" val="3025880052"/>
                    </a:ext>
                  </a:extLst>
                </a:gridCol>
              </a:tblGrid>
              <a:tr h="316856">
                <a:tc>
                  <a:txBody>
                    <a:bodyPr/>
                    <a:lstStyle/>
                    <a:p>
                      <a:pPr algn="l"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WBS</a:t>
                      </a:r>
                    </a:p>
                  </a:txBody>
                  <a:tcPr marL="2272" marR="2272" marT="227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Area Systems</a:t>
                      </a:r>
                    </a:p>
                  </a:txBody>
                  <a:tcPr marL="2272" marR="2272" marT="22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Sys. Desig &amp; EDR</a:t>
                      </a:r>
                    </a:p>
                  </a:txBody>
                  <a:tcPr marL="2272" marR="2272" marT="22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gridSpan="13">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Accelerator Technologies</a:t>
                      </a:r>
                    </a:p>
                  </a:txBody>
                  <a:tcPr marL="2272" marR="2272" marT="22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General　Services</a:t>
                      </a:r>
                    </a:p>
                  </a:txBody>
                  <a:tcPr marL="2272" marR="2272" marT="22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hMerge="1">
                  <a:txBody>
                    <a:bodyPr/>
                    <a:lstStyle/>
                    <a:p>
                      <a:endParaRPr kumimoji="1" lang="ja-JP" altLang="en-US"/>
                    </a:p>
                  </a:txBody>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SUM (for Area)</a:t>
                      </a:r>
                    </a:p>
                  </a:txBody>
                  <a:tcPr marL="2272" marR="2272" marT="22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502654756"/>
                  </a:ext>
                </a:extLst>
              </a:tr>
              <a:tr h="146201">
                <a:tc>
                  <a:txBody>
                    <a:bodyPr/>
                    <a:lstStyle/>
                    <a:p>
                      <a:pPr algn="l" fontAlgn="ctr"/>
                      <a:endParaRPr lang="ja-JP" alt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WBS-T1</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T2</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T3</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T4</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T5</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T6</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T7</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T8</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T9</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T10</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T11</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T12</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T13</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T14</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T15</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T16</a:t>
                      </a: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53999429"/>
                  </a:ext>
                </a:extLst>
              </a:tr>
              <a:tr h="285405">
                <a:tc>
                  <a:txBody>
                    <a:bodyPr/>
                    <a:lstStyle/>
                    <a:p>
                      <a:pPr algn="l" fontAlgn="ctr"/>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System Design</a:t>
                      </a:r>
                    </a:p>
                  </a:txBody>
                  <a:tcPr marL="2272" marR="2272" marT="2272" marB="0" anchor="ctr">
                    <a:lnL>
                      <a:noFill/>
                    </a:lnL>
                    <a:lnR>
                      <a:noFill/>
                    </a:lnR>
                    <a:lnT>
                      <a:noFill/>
                    </a:lnT>
                    <a:lnB>
                      <a:noFill/>
                    </a:lnB>
                  </a:tcPr>
                </a:tc>
                <a:tc>
                  <a:txBody>
                    <a:bodyPr/>
                    <a:lstStyle/>
                    <a:p>
                      <a:pPr algn="ctr" fontAlgn="ctr"/>
                      <a:r>
                        <a:rPr lang="en-US" sz="900" b="0" i="0" u="none" strike="noStrike" dirty="0">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Area-</a:t>
                      </a:r>
                      <a:br>
                        <a:rPr lang="en-US" sz="900" b="0" i="0" u="none" strike="noStrike" dirty="0">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br>
                      <a:r>
                        <a:rPr lang="en-US" sz="900" b="0" i="0" u="none" strike="noStrike" dirty="0">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Specific</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Hub/</a:t>
                      </a:r>
                      <a:b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b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Infra-Struct.</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Acc-Str.</a:t>
                      </a:r>
                      <a:b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b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(SRF/NRF)</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RF Power</a:t>
                      </a:r>
                      <a:b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b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(HLRF)</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Cryogenics</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Magnet &amp; </a:t>
                      </a:r>
                      <a:b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b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PS</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Vacuum</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Collim. &amp;</a:t>
                      </a:r>
                      <a:b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b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Dump</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Beam Instr. </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LLRF/</a:t>
                      </a:r>
                      <a:b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b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Control</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Installation</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Survey-</a:t>
                      </a:r>
                      <a:b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b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Align.</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Common-</a:t>
                      </a:r>
                      <a:b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b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Others</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CE &amp; CFs</a:t>
                      </a:r>
                    </a:p>
                  </a:txBody>
                  <a:tcPr marL="2272" marR="2272" marT="2272" marB="0" anchor="ctr">
                    <a:lnL>
                      <a:noFill/>
                    </a:lnL>
                    <a:lnR>
                      <a:noFill/>
                    </a:lnR>
                    <a:lnT>
                      <a:noFill/>
                    </a:lnT>
                    <a:lnB>
                      <a:noFill/>
                    </a:lnB>
                  </a:tcPr>
                </a:tc>
                <a:tc>
                  <a:txBody>
                    <a:bodyPr/>
                    <a:lstStyle/>
                    <a:p>
                      <a:pPr algn="ctr" fontAlgn="ct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Admin.&amp;</a:t>
                      </a:r>
                      <a:b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b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Management</a:t>
                      </a:r>
                    </a:p>
                  </a:txBody>
                  <a:tcPr marL="2272" marR="2272" marT="2272"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ctr">
                    <a:lnL>
                      <a:noFill/>
                    </a:lnL>
                    <a:lnR>
                      <a:noFill/>
                    </a:lnR>
                    <a:lnT>
                      <a:noFill/>
                    </a:lnT>
                    <a:lnB>
                      <a:noFill/>
                    </a:lnB>
                  </a:tcPr>
                </a:tc>
                <a:extLst>
                  <a:ext uri="{0D108BD9-81ED-4DB2-BD59-A6C34878D82A}">
                    <a16:rowId xmlns:a16="http://schemas.microsoft.com/office/drawing/2014/main" val="383146339"/>
                  </a:ext>
                </a:extLst>
              </a:tr>
              <a:tr h="169973">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3004262"/>
                  </a:ext>
                </a:extLst>
              </a:tr>
              <a:tr h="169973">
                <a:tc>
                  <a:txBody>
                    <a:bodyPr/>
                    <a:lstStyle/>
                    <a:p>
                      <a:pPr algn="l" fontAlgn="b"/>
                      <a:r>
                        <a:rPr 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Japan</a:t>
                      </a:r>
                    </a:p>
                  </a:txBody>
                  <a:tcPr marL="2272" marR="2272" marT="2272"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WBS-A1 -jp</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ADI</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66821663"/>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A2 -jp</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Sources</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70C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70C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254906771"/>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A3 -jp</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DR</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24799589"/>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A4 -jp</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RTML</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606401238"/>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A5 -jp</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ML</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28285327"/>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A6 -jp</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BDS</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650920932"/>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486095100"/>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SUM (Technology)</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8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4013863138"/>
                  </a:ext>
                </a:extLst>
              </a:tr>
              <a:tr h="169973">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86126850"/>
                  </a:ext>
                </a:extLst>
              </a:tr>
              <a:tr h="169973">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0694835"/>
                  </a:ext>
                </a:extLst>
              </a:tr>
              <a:tr h="169973">
                <a:tc>
                  <a:txBody>
                    <a:bodyPr/>
                    <a:lstStyle/>
                    <a:p>
                      <a:pPr algn="l" fontAlgn="b"/>
                      <a:r>
                        <a:rPr 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Abroad</a:t>
                      </a:r>
                    </a:p>
                  </a:txBody>
                  <a:tcPr marL="2272" marR="2272" marT="2272"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A1 -ab</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ADI</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507307053"/>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A2 -ab</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Sources</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70C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70C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206983010"/>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A3 -ab</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DR</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014357422"/>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A4 -ab</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RTML</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837043165"/>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A5 -ab</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ML</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337444592"/>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A6 -ab</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BDS</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05947301"/>
                  </a:ext>
                </a:extLst>
              </a:tr>
              <a:tr h="20642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592646540"/>
                  </a:ext>
                </a:extLst>
              </a:tr>
              <a:tr h="200481">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l" fontAlgn="b"/>
                      <a:r>
                        <a:rPr 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SUM (Technology)</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hMerge="1">
                  <a:txBody>
                    <a:bodyPr/>
                    <a:lstStyle/>
                    <a:p>
                      <a:endParaRPr kumimoji="1" lang="ja-JP" altLang="en-US"/>
                    </a:p>
                  </a:txBody>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0"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1281385807"/>
                  </a:ext>
                </a:extLst>
              </a:tr>
              <a:tr h="169973">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154478659"/>
                  </a:ext>
                </a:extLst>
              </a:tr>
              <a:tr h="169973">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1162708"/>
                  </a:ext>
                </a:extLst>
              </a:tr>
              <a:tr h="187010">
                <a:tc>
                  <a:txBody>
                    <a:bodyPr/>
                    <a:lstStyle/>
                    <a:p>
                      <a:pPr algn="l" fontAlgn="b"/>
                      <a:r>
                        <a:rPr lang="en-US" sz="105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Global</a:t>
                      </a:r>
                    </a:p>
                  </a:txBody>
                  <a:tcPr marL="2272" marR="2272" marT="2272"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A1 -gl</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ADI</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112684475"/>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A2 -gl</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Sources</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70C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70C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359921743"/>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A3 -gl</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DR</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264617147"/>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A4 -gl</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RTML</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194510218"/>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A5 -gl</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ML</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496640800"/>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A6 -gl</a:t>
                      </a:r>
                    </a:p>
                  </a:txBody>
                  <a:tcPr marL="2272" marR="2272" marT="2272" marB="0" anchor="b">
                    <a:lnL>
                      <a:noFill/>
                    </a:lnL>
                    <a:lnR>
                      <a:noFill/>
                    </a:lnR>
                    <a:lnT>
                      <a:noFill/>
                    </a:lnT>
                    <a:lnB>
                      <a:noFill/>
                    </a:lnB>
                  </a:tcPr>
                </a:tc>
                <a:tc>
                  <a:txBody>
                    <a:bodyPr/>
                    <a:lstStyle/>
                    <a:p>
                      <a:pPr algn="l" fontAlgn="b"/>
                      <a:r>
                        <a:rPr 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BDS</a:t>
                      </a: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C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694572832"/>
                  </a:ext>
                </a:extLst>
              </a:tr>
              <a:tr h="169973">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2272" marR="2272" marT="2272" marB="0" anchor="b">
                    <a:lnL>
                      <a:noFill/>
                    </a:lnL>
                    <a:lnR>
                      <a:noFill/>
                    </a:lnR>
                    <a:lnT>
                      <a:noFill/>
                    </a:lnT>
                    <a:lnB>
                      <a:noFill/>
                    </a:lnB>
                  </a:tcPr>
                </a:tc>
                <a:tc>
                  <a:txBody>
                    <a:bodyPr/>
                    <a:lstStyle/>
                    <a:p>
                      <a:pPr algn="l" fontAlgn="b"/>
                      <a:r>
                        <a:rPr lang="ja-JP" altLang="en-US" sz="10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766322974"/>
                  </a:ext>
                </a:extLst>
              </a:tr>
              <a:tr h="207216">
                <a:tc>
                  <a:txBody>
                    <a:bodyPr/>
                    <a:lstStyle/>
                    <a:p>
                      <a:pPr algn="l" fontAlgn="b"/>
                      <a:r>
                        <a:rPr lang="ja-JP" alt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ja-JP" altLang="en-US" sz="10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l" fontAlgn="b"/>
                      <a:r>
                        <a:rPr 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SUM (Technolgy)</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hMerge="1">
                  <a:txBody>
                    <a:bodyPr/>
                    <a:lstStyle/>
                    <a:p>
                      <a:endParaRPr kumimoji="1" lang="ja-JP" altLang="en-US"/>
                    </a:p>
                  </a:txBody>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dirty="0">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a:noFill/>
                    </a:lnR>
                    <a:lnT>
                      <a:noFill/>
                    </a:lnT>
                    <a:lnB w="6350" cap="flat" cmpd="sng" algn="ctr">
                      <a:solidFill>
                        <a:srgbClr val="000000"/>
                      </a:solidFill>
                      <a:prstDash val="solid"/>
                      <a:round/>
                      <a:headEnd type="none" w="med" len="med"/>
                      <a:tailEnd type="none" w="med" len="med"/>
                    </a:lnB>
                    <a:solidFill>
                      <a:srgbClr val="C6EFCE"/>
                    </a:solidFill>
                  </a:tcPr>
                </a:tc>
                <a:tc>
                  <a:txBody>
                    <a:bodyPr/>
                    <a:lstStyle/>
                    <a:p>
                      <a:pPr algn="l" fontAlgn="b"/>
                      <a:r>
                        <a:rPr lang="ja-JP" altLang="en-US" sz="1000" b="1" i="0" u="none" strike="noStrike" dirty="0">
                          <a:solidFill>
                            <a:srgbClr val="006100"/>
                          </a:solidFill>
                          <a:effectLst/>
                          <a:latin typeface="Times New Roman" panose="02020603050405020304" pitchFamily="18" charset="0"/>
                          <a:ea typeface="游ゴシック" panose="020B0400000000000000" pitchFamily="50" charset="-128"/>
                          <a:cs typeface="Times New Roman" panose="02020603050405020304" pitchFamily="18" charset="0"/>
                        </a:rPr>
                        <a:t>　</a:t>
                      </a:r>
                    </a:p>
                  </a:txBody>
                  <a:tcPr marL="2272" marR="2272" marT="227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886541769"/>
                  </a:ext>
                </a:extLst>
              </a:tr>
            </a:tbl>
          </a:graphicData>
        </a:graphic>
      </p:graphicFrame>
      <p:sp>
        <p:nvSpPr>
          <p:cNvPr id="2" name="テキスト ボックス 1">
            <a:extLst>
              <a:ext uri="{FF2B5EF4-FFF2-40B4-BE49-F238E27FC236}">
                <a16:creationId xmlns:a16="http://schemas.microsoft.com/office/drawing/2014/main" id="{18187B73-6930-4B73-A18A-62A0694B5A1D}"/>
              </a:ext>
            </a:extLst>
          </p:cNvPr>
          <p:cNvSpPr txBox="1"/>
          <p:nvPr/>
        </p:nvSpPr>
        <p:spPr>
          <a:xfrm rot="20183553">
            <a:off x="4388943" y="3075056"/>
            <a:ext cx="3410935" cy="707886"/>
          </a:xfrm>
          <a:prstGeom prst="rect">
            <a:avLst/>
          </a:prstGeom>
          <a:solidFill>
            <a:srgbClr val="FFFF00"/>
          </a:solidFill>
          <a:ln w="28575">
            <a:solidFill>
              <a:schemeClr val="accent2"/>
            </a:solidFill>
          </a:ln>
        </p:spPr>
        <p:txBody>
          <a:bodyPr wrap="none" rtlCol="0" anchor="ctr">
            <a:spAutoFit/>
          </a:bodyPr>
          <a:lstStyle/>
          <a:p>
            <a:pPr algn="ctr"/>
            <a:r>
              <a:rPr kumimoji="1" lang="en-US" altLang="ja-JP" sz="4000" dirty="0">
                <a:latin typeface="Times New Roman" panose="02020603050405020304" pitchFamily="18" charset="0"/>
                <a:cs typeface="Times New Roman" panose="02020603050405020304" pitchFamily="18" charset="0"/>
              </a:rPr>
              <a:t>Temporary idea</a:t>
            </a:r>
            <a:endParaRPr kumimoji="1" lang="ja-JP" altLang="en-U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2080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2"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name="KGPlot" r:id="rId4" imgW="6394704" imgH="5026152" progId="">
                  <p:embed/>
                </p:oleObj>
              </mc:Choice>
              <mc:Fallback>
                <p:oleObj name="KGPlot" r:id="rId4" imgW="6394704" imgH="5026152" progId="">
                  <p:embed/>
                  <p:pic>
                    <p:nvPicPr>
                      <p:cNvPr id="19"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66442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Temporary version of WBS</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20328386-ED40-4BA0-A49F-169B96E15D6F}"/>
              </a:ext>
            </a:extLst>
          </p:cNvPr>
          <p:cNvGraphicFramePr>
            <a:graphicFrameLocks noGrp="1"/>
          </p:cNvGraphicFramePr>
          <p:nvPr>
            <p:extLst>
              <p:ext uri="{D42A27DB-BD31-4B8C-83A1-F6EECF244321}">
                <p14:modId xmlns:p14="http://schemas.microsoft.com/office/powerpoint/2010/main" val="2819931928"/>
              </p:ext>
            </p:extLst>
          </p:nvPr>
        </p:nvGraphicFramePr>
        <p:xfrm>
          <a:off x="2007514" y="664420"/>
          <a:ext cx="8176973" cy="5900826"/>
        </p:xfrm>
        <a:graphic>
          <a:graphicData uri="http://schemas.openxmlformats.org/drawingml/2006/table">
            <a:tbl>
              <a:tblPr/>
              <a:tblGrid>
                <a:gridCol w="619226">
                  <a:extLst>
                    <a:ext uri="{9D8B030D-6E8A-4147-A177-3AD203B41FA5}">
                      <a16:colId xmlns:a16="http://schemas.microsoft.com/office/drawing/2014/main" val="833513827"/>
                    </a:ext>
                  </a:extLst>
                </a:gridCol>
                <a:gridCol w="1190822">
                  <a:extLst>
                    <a:ext uri="{9D8B030D-6E8A-4147-A177-3AD203B41FA5}">
                      <a16:colId xmlns:a16="http://schemas.microsoft.com/office/drawing/2014/main" val="3042289969"/>
                    </a:ext>
                  </a:extLst>
                </a:gridCol>
                <a:gridCol w="698616">
                  <a:extLst>
                    <a:ext uri="{9D8B030D-6E8A-4147-A177-3AD203B41FA5}">
                      <a16:colId xmlns:a16="http://schemas.microsoft.com/office/drawing/2014/main" val="1073550455"/>
                    </a:ext>
                  </a:extLst>
                </a:gridCol>
                <a:gridCol w="428698">
                  <a:extLst>
                    <a:ext uri="{9D8B030D-6E8A-4147-A177-3AD203B41FA5}">
                      <a16:colId xmlns:a16="http://schemas.microsoft.com/office/drawing/2014/main" val="529230444"/>
                    </a:ext>
                  </a:extLst>
                </a:gridCol>
                <a:gridCol w="5239611">
                  <a:extLst>
                    <a:ext uri="{9D8B030D-6E8A-4147-A177-3AD203B41FA5}">
                      <a16:colId xmlns:a16="http://schemas.microsoft.com/office/drawing/2014/main" val="1422442504"/>
                    </a:ext>
                  </a:extLst>
                </a:gridCol>
              </a:tblGrid>
              <a:tr h="141670">
                <a:tc>
                  <a:txBody>
                    <a:bodyPr/>
                    <a:lstStyle/>
                    <a:p>
                      <a:pPr algn="r" fontAlgn="t"/>
                      <a:r>
                        <a:rPr lang="en-US" altLang="ja-JP" sz="900" b="0" i="0" u="none" strike="noStrike" dirty="0">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51</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1.11</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gridSpan="2">
                  <a:txBody>
                    <a:bodyPr/>
                    <a:lstStyle/>
                    <a:p>
                      <a:pPr algn="l" fontAlgn="t"/>
                      <a:r>
                        <a:rPr lang="en-US" sz="900" b="0" i="0" u="none" strike="noStrike" dirty="0">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Controls and LLRF</a:t>
                      </a: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extLst>
                  <a:ext uri="{0D108BD9-81ED-4DB2-BD59-A6C34878D82A}">
                    <a16:rowId xmlns:a16="http://schemas.microsoft.com/office/drawing/2014/main" val="3294467086"/>
                  </a:ext>
                </a:extLst>
              </a:tr>
              <a:tr h="242232">
                <a:tc>
                  <a:txBody>
                    <a:bodyPr/>
                    <a:lstStyle/>
                    <a:p>
                      <a:pPr algn="l" fontAlgn="t"/>
                      <a:r>
                        <a:rPr lang="en-US" altLang="ja-JP"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56</a:t>
                      </a:r>
                    </a:p>
                  </a:txBody>
                  <a:tcPr marL="1261" marR="1261" marT="1261" marB="0">
                    <a:lnL>
                      <a:noFill/>
                    </a:lnL>
                    <a:lnR>
                      <a:noFill/>
                    </a:lnR>
                    <a:lnT>
                      <a:noFill/>
                    </a:lnT>
                    <a:lnB>
                      <a:noFill/>
                    </a:lnB>
                    <a:solidFill>
                      <a:schemeClr val="bg1"/>
                    </a:solidFill>
                  </a:tcPr>
                </a:tc>
                <a:tc>
                  <a:txBody>
                    <a:bodyPr/>
                    <a:lstStyle/>
                    <a:p>
                      <a:pPr algn="l" fontAlgn="t"/>
                      <a:r>
                        <a:rPr lang="en-US" altLang="ja-JP"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a:t>
                      </a:r>
                    </a:p>
                  </a:txBody>
                  <a:tcPr marL="1261" marR="1261" marT="1261" marB="0">
                    <a:lnL>
                      <a:noFill/>
                    </a:lnL>
                    <a:lnR>
                      <a:noFill/>
                    </a:lnR>
                    <a:lnT>
                      <a:noFill/>
                    </a:lnT>
                    <a:lnB>
                      <a:noFill/>
                    </a:lnB>
                    <a:solidFill>
                      <a:schemeClr val="bg1"/>
                    </a:solidFill>
                  </a:tcPr>
                </a:tc>
                <a:tc gridSpan="3">
                  <a:txBody>
                    <a:bodyPr/>
                    <a:lstStyle/>
                    <a:p>
                      <a:pPr algn="l" fontAlgn="t"/>
                      <a:r>
                        <a:rPr lang="en-US" sz="900" b="1" i="0" u="none" strike="noStrike" dirty="0">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SRF Technology</a:t>
                      </a: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04674357"/>
                  </a:ext>
                </a:extLst>
              </a:tr>
              <a:tr h="238745">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57</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2.1</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gridSpan="2">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ML and SRF system design </a:t>
                      </a:r>
                      <a:r>
                        <a:rPr lang="en-US" sz="900" b="1" i="0" u="none" strike="noStrike">
                          <a:solidFill>
                            <a:srgbClr val="FF0000"/>
                          </a:solidFill>
                          <a:effectLst/>
                          <a:latin typeface="Times New Roman" panose="02020603050405020304" pitchFamily="18" charset="0"/>
                          <a:ea typeface="游ゴシック" panose="020B0400000000000000" pitchFamily="50" charset="-128"/>
                          <a:cs typeface="Times New Roman" panose="02020603050405020304" pitchFamily="18" charset="0"/>
                        </a:rPr>
                        <a:t>(overall management)</a:t>
                      </a:r>
                      <a:endPar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extLst>
                  <a:ext uri="{0D108BD9-81ED-4DB2-BD59-A6C34878D82A}">
                    <a16:rowId xmlns:a16="http://schemas.microsoft.com/office/drawing/2014/main" val="1839772945"/>
                  </a:ext>
                </a:extLst>
              </a:tr>
              <a:tr h="242232">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58</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2.2</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gridSpan="2">
                  <a:txBody>
                    <a:bodyPr/>
                    <a:lstStyle/>
                    <a:p>
                      <a:pPr algn="l" fontAlgn="t"/>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WP01:</a:t>
                      </a: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Cavity production (Incl. ML DR, &amp; others)</a:t>
                      </a: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extLst>
                  <a:ext uri="{0D108BD9-81ED-4DB2-BD59-A6C34878D82A}">
                    <a16:rowId xmlns:a16="http://schemas.microsoft.com/office/drawing/2014/main" val="354702706"/>
                  </a:ext>
                </a:extLst>
              </a:tr>
              <a:tr h="140938">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59</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2.2.1</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dirty="0">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SC material</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3889344281"/>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baseline/cost-down material to be decided (before TPP?)</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4019243566"/>
                  </a:ext>
                </a:extLst>
              </a:tr>
              <a:tr h="140938">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60</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2.2.2</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Cavity production/surface-process</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2618543258"/>
                  </a:ext>
                </a:extLst>
              </a:tr>
              <a:tr h="151396">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baseline/cost-down surface-process to be decided (before TPP?)</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3026583655"/>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dirty="0">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high pressure gas safety regulation</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2858895504"/>
                  </a:ext>
                </a:extLst>
              </a:tr>
              <a:tr h="140938">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61</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2.2.3</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HOM coupler (measurement and tuning?)</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4165324376"/>
                  </a:ext>
                </a:extLst>
              </a:tr>
              <a:tr h="140938">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62</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2.2.4</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Helium tank and magnetic shield</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476403928"/>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tuner design</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448673544"/>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Vertical Test + Success Yield Verification</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3386025171"/>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B050"/>
                          </a:solidFill>
                          <a:effectLst/>
                          <a:latin typeface="Times New Roman" panose="02020603050405020304" pitchFamily="18" charset="0"/>
                          <a:ea typeface="游ゴシック" panose="020B0400000000000000" pitchFamily="50" charset="-128"/>
                          <a:cs typeface="Times New Roman" panose="02020603050405020304" pitchFamily="18" charset="0"/>
                        </a:rPr>
                        <a:t> Infra-structure and  Test Facilities: JP</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195334997"/>
                  </a:ext>
                </a:extLst>
              </a:tr>
              <a:tr h="227735">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63</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2.3</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gridSpan="2">
                  <a:txBody>
                    <a:bodyPr/>
                    <a:lstStyle/>
                    <a:p>
                      <a:pPr algn="l" fontAlgn="t"/>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WP02:</a:t>
                      </a: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Cryomodule transfer</a:t>
                      </a: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extLst>
                  <a:ext uri="{0D108BD9-81ED-4DB2-BD59-A6C34878D82A}">
                    <a16:rowId xmlns:a16="http://schemas.microsoft.com/office/drawing/2014/main" val="2971956897"/>
                  </a:ext>
                </a:extLst>
              </a:tr>
              <a:tr h="141670">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64</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2.3.1</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CM Horizontal Test + Degradation Mitigation (before and after transport)</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3730237816"/>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CM Transport (categorized into 4 items as follows)</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4138430944"/>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Transport design</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3927874067"/>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Mock-up CM transport twice</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3230326068"/>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Global transport</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700282342"/>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Returning transport</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986673587"/>
                  </a:ext>
                </a:extLst>
              </a:tr>
              <a:tr h="143137">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65</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2.3.2</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Tuners</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1388380970"/>
                  </a:ext>
                </a:extLst>
              </a:tr>
              <a:tr h="140938">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66</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2.3.3</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Couplers</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3638173571"/>
                  </a:ext>
                </a:extLst>
              </a:tr>
              <a:tr h="140938">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67</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2.3.4</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Quad/BPM Package</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3279599347"/>
                  </a:ext>
                </a:extLst>
              </a:tr>
              <a:tr h="140938">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68</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2.3.5</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Cold mass and V. Vessel (CM design/fabrication/assembly + Inter-connect)</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1036375668"/>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high pressure gas safety regulation</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1031960566"/>
                  </a:ext>
                </a:extLst>
              </a:tr>
              <a:tr h="143137">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B050"/>
                          </a:solidFill>
                          <a:effectLst/>
                          <a:latin typeface="Times New Roman" panose="02020603050405020304" pitchFamily="18" charset="0"/>
                          <a:ea typeface="游ゴシック" panose="020B0400000000000000" pitchFamily="50" charset="-128"/>
                          <a:cs typeface="Times New Roman" panose="02020603050405020304" pitchFamily="18" charset="0"/>
                        </a:rPr>
                        <a:t>Hub-Lab, CM H. Test Facilities, coupler process (Infra: JP) </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966720860"/>
                  </a:ext>
                </a:extLst>
              </a:tr>
              <a:tr h="140938">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69</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2.4</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gridSpan="2">
                  <a:txBody>
                    <a:bodyPr/>
                    <a:lstStyle/>
                    <a:p>
                      <a:pPr algn="l" fontAlgn="t"/>
                      <a:r>
                        <a:rPr lang="en-US" sz="900" b="1"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WP03:</a:t>
                      </a:r>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 Crab cavity</a:t>
                      </a: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extLst>
                  <a:ext uri="{0D108BD9-81ED-4DB2-BD59-A6C34878D82A}">
                    <a16:rowId xmlns:a16="http://schemas.microsoft.com/office/drawing/2014/main" val="193617913"/>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CC design including coupler, tuner etc.</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3536971799"/>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CC model and prototype production</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2687379585"/>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Vertical test including hamonized operation</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2861232299"/>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CC-CM design</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1542959658"/>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sz="900" b="0" i="0" u="none" strike="noStrike">
                          <a:solidFill>
                            <a:srgbClr val="00B050"/>
                          </a:solidFill>
                          <a:effectLst/>
                          <a:latin typeface="Times New Roman" panose="02020603050405020304" pitchFamily="18" charset="0"/>
                          <a:ea typeface="游ゴシック" panose="020B0400000000000000" pitchFamily="50" charset="-128"/>
                          <a:cs typeface="Times New Roman" panose="02020603050405020304" pitchFamily="18" charset="0"/>
                        </a:rPr>
                        <a:t>WP3: CC Infra-structure (TBC)) </a:t>
                      </a:r>
                    </a:p>
                  </a:txBody>
                  <a:tcPr marL="1261" marR="1261" marT="1261" marB="0">
                    <a:lnL>
                      <a:noFill/>
                    </a:lnL>
                    <a:lnR>
                      <a:noFill/>
                    </a:lnR>
                    <a:lnT>
                      <a:noFill/>
                    </a:lnT>
                    <a:lnB>
                      <a:noFill/>
                    </a:lnB>
                    <a:solidFill>
                      <a:schemeClr val="bg1"/>
                    </a:solidFill>
                  </a:tcPr>
                </a:tc>
                <a:extLst>
                  <a:ext uri="{0D108BD9-81ED-4DB2-BD59-A6C34878D82A}">
                    <a16:rowId xmlns:a16="http://schemas.microsoft.com/office/drawing/2014/main" val="742108552"/>
                  </a:ext>
                </a:extLst>
              </a:tr>
              <a:tr h="140938">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70</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2.5</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gridSpan="2">
                  <a:txBody>
                    <a:bodyPr/>
                    <a:lstStyle/>
                    <a:p>
                      <a:pPr algn="l" fontAlgn="t"/>
                      <a:r>
                        <a:rPr lang="en-US" sz="900" b="0" i="0" u="none" strike="noStrike">
                          <a:solidFill>
                            <a:srgbClr val="D9D9D9"/>
                          </a:solidFill>
                          <a:effectLst/>
                          <a:latin typeface="Times New Roman" panose="02020603050405020304" pitchFamily="18" charset="0"/>
                          <a:ea typeface="游ゴシック" panose="020B0400000000000000" pitchFamily="50" charset="-128"/>
                          <a:cs typeface="Times New Roman" panose="02020603050405020304" pitchFamily="18" charset="0"/>
                        </a:rPr>
                        <a:t>Interconnects (--&gt; to be included in WP02)</a:t>
                      </a: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extLst>
                  <a:ext uri="{0D108BD9-81ED-4DB2-BD59-A6C34878D82A}">
                    <a16:rowId xmlns:a16="http://schemas.microsoft.com/office/drawing/2014/main" val="2329662360"/>
                  </a:ext>
                </a:extLst>
              </a:tr>
              <a:tr h="140938">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71</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2.6</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gridSpan="2">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HLRF (Klystrons+Modulator+PDS)</a:t>
                      </a: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extLst>
                  <a:ext uri="{0D108BD9-81ED-4DB2-BD59-A6C34878D82A}">
                    <a16:rowId xmlns:a16="http://schemas.microsoft.com/office/drawing/2014/main" val="3640349393"/>
                  </a:ext>
                </a:extLst>
              </a:tr>
              <a:tr h="140938">
                <a:tc>
                  <a:txBody>
                    <a:bodyPr/>
                    <a:lstStyle/>
                    <a:p>
                      <a:pPr algn="l" fontAlgn="t"/>
                      <a:r>
                        <a:rPr lang="en-US" altLang="ja-JP" sz="900" b="0" i="0" u="none" strike="noStrike">
                          <a:solidFill>
                            <a:srgbClr val="D9D9D9"/>
                          </a:solidFill>
                          <a:effectLst/>
                          <a:latin typeface="Times New Roman" panose="02020603050405020304" pitchFamily="18" charset="0"/>
                          <a:ea typeface="游ゴシック" panose="020B0400000000000000" pitchFamily="50" charset="-128"/>
                          <a:cs typeface="Times New Roman" panose="02020603050405020304" pitchFamily="18" charset="0"/>
                        </a:rPr>
                        <a:t>72</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D9D9D9"/>
                          </a:solidFill>
                          <a:effectLst/>
                          <a:latin typeface="Times New Roman" panose="02020603050405020304" pitchFamily="18" charset="0"/>
                          <a:ea typeface="游ゴシック" panose="020B0400000000000000" pitchFamily="50" charset="-128"/>
                          <a:cs typeface="Times New Roman" panose="02020603050405020304" pitchFamily="18" charset="0"/>
                        </a:rPr>
                        <a:t>2.7</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D9D9D9"/>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gridSpan="2">
                  <a:txBody>
                    <a:bodyPr/>
                    <a:lstStyle/>
                    <a:p>
                      <a:pPr algn="l" fontAlgn="t"/>
                      <a:r>
                        <a:rPr lang="en-US" sz="900" b="0" i="0" u="none" strike="noStrike">
                          <a:solidFill>
                            <a:srgbClr val="D9D9D9"/>
                          </a:solidFill>
                          <a:effectLst/>
                          <a:latin typeface="Times New Roman" panose="02020603050405020304" pitchFamily="18" charset="0"/>
                          <a:ea typeface="游ゴシック" panose="020B0400000000000000" pitchFamily="50" charset="-128"/>
                          <a:cs typeface="Times New Roman" panose="02020603050405020304" pitchFamily="18" charset="0"/>
                        </a:rPr>
                        <a:t>Modulators (merged to HLRF)</a:t>
                      </a: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extLst>
                  <a:ext uri="{0D108BD9-81ED-4DB2-BD59-A6C34878D82A}">
                    <a16:rowId xmlns:a16="http://schemas.microsoft.com/office/drawing/2014/main" val="3330551814"/>
                  </a:ext>
                </a:extLst>
              </a:tr>
              <a:tr h="141670">
                <a:tc>
                  <a:txBody>
                    <a:bodyPr/>
                    <a:lstStyle/>
                    <a:p>
                      <a:pPr algn="l" fontAlgn="t"/>
                      <a:r>
                        <a:rPr lang="en-US" altLang="ja-JP" sz="900" b="0" i="0" u="none" strike="noStrike">
                          <a:solidFill>
                            <a:srgbClr val="D9D9D9"/>
                          </a:solidFill>
                          <a:effectLst/>
                          <a:latin typeface="Times New Roman" panose="02020603050405020304" pitchFamily="18" charset="0"/>
                          <a:ea typeface="游ゴシック" panose="020B0400000000000000" pitchFamily="50" charset="-128"/>
                          <a:cs typeface="Times New Roman" panose="02020603050405020304" pitchFamily="18" charset="0"/>
                        </a:rPr>
                        <a:t>73</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D9D9D9"/>
                          </a:solidFill>
                          <a:effectLst/>
                          <a:latin typeface="Times New Roman" panose="02020603050405020304" pitchFamily="18" charset="0"/>
                          <a:ea typeface="游ゴシック" panose="020B0400000000000000" pitchFamily="50" charset="-128"/>
                          <a:cs typeface="Times New Roman" panose="02020603050405020304" pitchFamily="18" charset="0"/>
                        </a:rPr>
                        <a:t>2.8</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D9D9D9"/>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gridSpan="2">
                  <a:txBody>
                    <a:bodyPr/>
                    <a:lstStyle/>
                    <a:p>
                      <a:pPr algn="l" fontAlgn="t"/>
                      <a:r>
                        <a:rPr lang="en-US" sz="900" b="0" i="0" u="none" strike="noStrike">
                          <a:solidFill>
                            <a:srgbClr val="D9D9D9"/>
                          </a:solidFill>
                          <a:effectLst/>
                          <a:latin typeface="Times New Roman" panose="02020603050405020304" pitchFamily="18" charset="0"/>
                          <a:ea typeface="游ゴシック" panose="020B0400000000000000" pitchFamily="50" charset="-128"/>
                          <a:cs typeface="Times New Roman" panose="02020603050405020304" pitchFamily="18" charset="0"/>
                        </a:rPr>
                        <a:t>Power Distribution System (Merged to HLRF)</a:t>
                      </a: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extLst>
                  <a:ext uri="{0D108BD9-81ED-4DB2-BD59-A6C34878D82A}">
                    <a16:rowId xmlns:a16="http://schemas.microsoft.com/office/drawing/2014/main" val="2373555581"/>
                  </a:ext>
                </a:extLst>
              </a:tr>
              <a:tr h="140938">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2.9</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gridSpan="2">
                  <a:txBody>
                    <a:bodyPr/>
                    <a:lstStyle/>
                    <a:p>
                      <a:pPr algn="l" fontAlgn="t"/>
                      <a:r>
                        <a:rPr 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Cryogenics</a:t>
                      </a: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extLst>
                  <a:ext uri="{0D108BD9-81ED-4DB2-BD59-A6C34878D82A}">
                    <a16:rowId xmlns:a16="http://schemas.microsoft.com/office/drawing/2014/main" val="3779462162"/>
                  </a:ext>
                </a:extLst>
              </a:tr>
              <a:tr h="140938">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75</a:t>
                      </a:r>
                    </a:p>
                  </a:txBody>
                  <a:tcPr marL="1261" marR="1261" marT="1261" marB="0">
                    <a:lnL>
                      <a:noFill/>
                    </a:lnL>
                    <a:lnR>
                      <a:noFill/>
                    </a:lnR>
                    <a:lnT>
                      <a:noFill/>
                    </a:lnT>
                    <a:lnB>
                      <a:noFill/>
                    </a:lnB>
                    <a:solidFill>
                      <a:schemeClr val="bg1"/>
                    </a:solidFill>
                  </a:tcPr>
                </a:tc>
                <a:tc>
                  <a:txBody>
                    <a:bodyPr/>
                    <a:lstStyle/>
                    <a:p>
                      <a:pPr algn="l" fontAlgn="t"/>
                      <a:r>
                        <a:rPr lang="en-US" altLang="ja-JP"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rPr>
                        <a:t>2.10</a:t>
                      </a:r>
                    </a:p>
                  </a:txBody>
                  <a:tcPr marL="1261" marR="1261" marT="1261" marB="0">
                    <a:lnL>
                      <a:noFill/>
                    </a:lnL>
                    <a:lnR>
                      <a:noFill/>
                    </a:lnR>
                    <a:lnT>
                      <a:noFill/>
                    </a:lnT>
                    <a:lnB>
                      <a:noFill/>
                    </a:lnB>
                    <a:solidFill>
                      <a:schemeClr val="bg1"/>
                    </a:solidFill>
                  </a:tcPr>
                </a:tc>
                <a:tc>
                  <a:txBody>
                    <a:bodyPr/>
                    <a:lstStyle/>
                    <a:p>
                      <a:pPr algn="l" fontAlgn="t"/>
                      <a:endParaRPr lang="ja-JP" altLang="en-US" sz="900" b="0" i="0" u="none" strike="noStrike">
                        <a:solidFill>
                          <a:srgbClr val="000000"/>
                        </a:solidFill>
                        <a:effectLst/>
                        <a:latin typeface="Times New Roman" panose="02020603050405020304" pitchFamily="18" charset="0"/>
                        <a:ea typeface="游ゴシック" panose="020B0400000000000000" pitchFamily="50" charset="-128"/>
                        <a:cs typeface="Times New Roman" panose="02020603050405020304" pitchFamily="18" charset="0"/>
                      </a:endParaRPr>
                    </a:p>
                  </a:txBody>
                  <a:tcPr marL="1261" marR="1261" marT="1261" marB="0">
                    <a:lnL>
                      <a:noFill/>
                    </a:lnL>
                    <a:lnR>
                      <a:noFill/>
                    </a:lnR>
                    <a:lnT>
                      <a:noFill/>
                    </a:lnT>
                    <a:lnB>
                      <a:noFill/>
                    </a:lnB>
                    <a:solidFill>
                      <a:schemeClr val="bg1"/>
                    </a:solidFill>
                  </a:tcPr>
                </a:tc>
                <a:tc gridSpan="2">
                  <a:txBody>
                    <a:bodyPr/>
                    <a:lstStyle/>
                    <a:p>
                      <a:pPr algn="l" fontAlgn="t"/>
                      <a:r>
                        <a:rPr lang="en-US" sz="900" b="0" i="0" u="none" strike="noStrike" dirty="0">
                          <a:solidFill>
                            <a:srgbClr val="D9D9D9"/>
                          </a:solidFill>
                          <a:effectLst/>
                          <a:latin typeface="Times New Roman" panose="02020603050405020304" pitchFamily="18" charset="0"/>
                          <a:ea typeface="游ゴシック" panose="020B0400000000000000" pitchFamily="50" charset="-128"/>
                          <a:cs typeface="Times New Roman" panose="02020603050405020304" pitchFamily="18" charset="0"/>
                        </a:rPr>
                        <a:t>Mass production (--&gt; to be included in WP01) </a:t>
                      </a:r>
                    </a:p>
                  </a:txBody>
                  <a:tcPr marL="1261" marR="1261" marT="1261" marB="0">
                    <a:lnL>
                      <a:noFill/>
                    </a:lnL>
                    <a:lnR>
                      <a:noFill/>
                    </a:lnR>
                    <a:lnT>
                      <a:noFill/>
                    </a:lnT>
                    <a:lnB>
                      <a:noFill/>
                    </a:lnB>
                    <a:solidFill>
                      <a:schemeClr val="bg1"/>
                    </a:solidFill>
                  </a:tcPr>
                </a:tc>
                <a:tc hMerge="1">
                  <a:txBody>
                    <a:bodyPr/>
                    <a:lstStyle/>
                    <a:p>
                      <a:endParaRPr kumimoji="1" lang="ja-JP" altLang="en-US"/>
                    </a:p>
                  </a:txBody>
                  <a:tcPr/>
                </a:tc>
                <a:extLst>
                  <a:ext uri="{0D108BD9-81ED-4DB2-BD59-A6C34878D82A}">
                    <a16:rowId xmlns:a16="http://schemas.microsoft.com/office/drawing/2014/main" val="2198387999"/>
                  </a:ext>
                </a:extLst>
              </a:tr>
            </a:tbl>
          </a:graphicData>
        </a:graphic>
      </p:graphicFrame>
    </p:spTree>
    <p:extLst>
      <p:ext uri="{BB962C8B-B14F-4D97-AF65-F5344CB8AC3E}">
        <p14:creationId xmlns:p14="http://schemas.microsoft.com/office/powerpoint/2010/main" val="4679931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30</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Estimation on 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in SRF</a:t>
            </a:r>
            <a:endParaRPr lang="ja-JP" altLang="en-US" sz="4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6FDBD273-7271-48D5-A5FE-B60F87ACCCDF}"/>
              </a:ext>
            </a:extLst>
          </p:cNvPr>
          <p:cNvSpPr/>
          <p:nvPr/>
        </p:nvSpPr>
        <p:spPr>
          <a:xfrm>
            <a:off x="2658037" y="1304348"/>
            <a:ext cx="6872746" cy="834013"/>
          </a:xfrm>
          <a:prstGeom prst="rect">
            <a:avLst/>
          </a:prstGeom>
          <a:solidFill>
            <a:srgbClr val="FF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dirty="0">
                <a:solidFill>
                  <a:schemeClr val="tx1"/>
                </a:solidFill>
                <a:latin typeface="Times New Roman" panose="02020603050405020304" pitchFamily="18" charset="0"/>
                <a:cs typeface="Times New Roman" panose="02020603050405020304" pitchFamily="18" charset="0"/>
              </a:rPr>
              <a:t>ILC Action Plan (JP:AB ~ 3:1)</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20" name="正方形/長方形 19">
            <a:extLst>
              <a:ext uri="{FF2B5EF4-FFF2-40B4-BE49-F238E27FC236}">
                <a16:creationId xmlns:a16="http://schemas.microsoft.com/office/drawing/2014/main" id="{686F28FA-98A6-4B34-B5AD-B1F05B932AE0}"/>
              </a:ext>
            </a:extLst>
          </p:cNvPr>
          <p:cNvSpPr/>
          <p:nvPr/>
        </p:nvSpPr>
        <p:spPr>
          <a:xfrm>
            <a:off x="2658036" y="3011993"/>
            <a:ext cx="6872747" cy="834013"/>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Technical Preparation Document</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21" name="正方形/長方形 20">
            <a:extLst>
              <a:ext uri="{FF2B5EF4-FFF2-40B4-BE49-F238E27FC236}">
                <a16:creationId xmlns:a16="http://schemas.microsoft.com/office/drawing/2014/main" id="{7D61E728-47C8-4A09-9E63-2BB1E04142D5}"/>
              </a:ext>
            </a:extLst>
          </p:cNvPr>
          <p:cNvSpPr/>
          <p:nvPr/>
        </p:nvSpPr>
        <p:spPr>
          <a:xfrm>
            <a:off x="2658036" y="4719639"/>
            <a:ext cx="6872747" cy="834013"/>
          </a:xfrm>
          <a:prstGeom prst="rect">
            <a:avLst/>
          </a:prstGeom>
          <a:solidFill>
            <a:srgbClr val="CCE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dirty="0">
                <a:solidFill>
                  <a:schemeClr val="tx1"/>
                </a:solidFill>
                <a:latin typeface="Times New Roman" panose="02020603050405020304" pitchFamily="18" charset="0"/>
                <a:cs typeface="Times New Roman" panose="02020603050405020304" pitchFamily="18" charset="0"/>
              </a:rPr>
              <a:t>Work Breakdown Structure</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cxnSp>
        <p:nvCxnSpPr>
          <p:cNvPr id="7" name="直線矢印コネクタ 6">
            <a:extLst>
              <a:ext uri="{FF2B5EF4-FFF2-40B4-BE49-F238E27FC236}">
                <a16:creationId xmlns:a16="http://schemas.microsoft.com/office/drawing/2014/main" id="{9B9D1D38-5E8C-44D4-B248-6176161DC80A}"/>
              </a:ext>
            </a:extLst>
          </p:cNvPr>
          <p:cNvCxnSpPr>
            <a:stCxn id="11" idx="2"/>
            <a:endCxn id="20" idx="0"/>
          </p:cNvCxnSpPr>
          <p:nvPr/>
        </p:nvCxnSpPr>
        <p:spPr>
          <a:xfrm>
            <a:off x="6094410" y="2138361"/>
            <a:ext cx="0" cy="87363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A5DC98E0-43B0-4291-AA2C-E49E942320B0}"/>
              </a:ext>
            </a:extLst>
          </p:cNvPr>
          <p:cNvCxnSpPr>
            <a:cxnSpLocks/>
            <a:stCxn id="20" idx="2"/>
            <a:endCxn id="21" idx="0"/>
          </p:cNvCxnSpPr>
          <p:nvPr/>
        </p:nvCxnSpPr>
        <p:spPr>
          <a:xfrm>
            <a:off x="6094410" y="3846006"/>
            <a:ext cx="0" cy="87363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03991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0665905B-5D18-4C67-8DF5-3D258B066E7B}"/>
              </a:ext>
            </a:extLst>
          </p:cNvPr>
          <p:cNvSpPr txBox="1">
            <a:spLocks/>
          </p:cNvSpPr>
          <p:nvPr/>
        </p:nvSpPr>
        <p:spPr>
          <a:xfrm>
            <a:off x="-1" y="0"/>
            <a:ext cx="12191991" cy="71299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Length difference between TESLA and ILC cavities</a:t>
            </a:r>
            <a:endParaRPr lang="ja-JP" altLang="en-US" sz="4400" dirty="0">
              <a:latin typeface="Times New Roman" panose="02020603050405020304" pitchFamily="18" charset="0"/>
              <a:cs typeface="Times New Roman" panose="02020603050405020304" pitchFamily="18" charset="0"/>
            </a:endParaRPr>
          </a:p>
        </p:txBody>
      </p:sp>
      <p:pic>
        <p:nvPicPr>
          <p:cNvPr id="8" name="図 7" descr="XFEL-cavity.tiff">
            <a:extLst>
              <a:ext uri="{FF2B5EF4-FFF2-40B4-BE49-F238E27FC236}">
                <a16:creationId xmlns:a16="http://schemas.microsoft.com/office/drawing/2014/main" id="{72B78B3A-234F-485C-B2D9-B5A56CE631A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39114" y="1303129"/>
            <a:ext cx="8593276" cy="2190144"/>
          </a:xfrm>
          <a:prstGeom prst="rect">
            <a:avLst/>
          </a:prstGeom>
        </p:spPr>
      </p:pic>
      <p:pic>
        <p:nvPicPr>
          <p:cNvPr id="9" name="図 8" descr="FNAL-cavity.tiff">
            <a:extLst>
              <a:ext uri="{FF2B5EF4-FFF2-40B4-BE49-F238E27FC236}">
                <a16:creationId xmlns:a16="http://schemas.microsoft.com/office/drawing/2014/main" id="{5EB75DC1-FD67-46E8-B5DB-67EED462430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68727" y="3987026"/>
            <a:ext cx="8375003" cy="2157976"/>
          </a:xfrm>
          <a:prstGeom prst="rect">
            <a:avLst/>
          </a:prstGeom>
        </p:spPr>
      </p:pic>
      <p:cxnSp>
        <p:nvCxnSpPr>
          <p:cNvPr id="10" name="直線コネクタ 9">
            <a:extLst>
              <a:ext uri="{FF2B5EF4-FFF2-40B4-BE49-F238E27FC236}">
                <a16:creationId xmlns:a16="http://schemas.microsoft.com/office/drawing/2014/main" id="{3DD4D0E2-4ADF-4F99-914D-5B7811C631D0}"/>
              </a:ext>
            </a:extLst>
          </p:cNvPr>
          <p:cNvCxnSpPr/>
          <p:nvPr/>
        </p:nvCxnSpPr>
        <p:spPr>
          <a:xfrm>
            <a:off x="10158003" y="1255801"/>
            <a:ext cx="0" cy="5153437"/>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896294FB-313D-465B-8A74-F771D08CC7F7}"/>
              </a:ext>
            </a:extLst>
          </p:cNvPr>
          <p:cNvCxnSpPr/>
          <p:nvPr/>
        </p:nvCxnSpPr>
        <p:spPr>
          <a:xfrm>
            <a:off x="1721311" y="2654618"/>
            <a:ext cx="0" cy="375462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328A4240-C310-48A3-AA74-ECA30BB51F62}"/>
              </a:ext>
            </a:extLst>
          </p:cNvPr>
          <p:cNvCxnSpPr/>
          <p:nvPr/>
        </p:nvCxnSpPr>
        <p:spPr>
          <a:xfrm>
            <a:off x="1953088" y="4859935"/>
            <a:ext cx="0" cy="1549303"/>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6218E004-3B16-4147-9B34-A902A0A1DF32}"/>
              </a:ext>
            </a:extLst>
          </p:cNvPr>
          <p:cNvCxnSpPr/>
          <p:nvPr/>
        </p:nvCxnSpPr>
        <p:spPr>
          <a:xfrm flipH="1">
            <a:off x="1953088" y="6292816"/>
            <a:ext cx="326028"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953F959F-1C40-425F-9CAB-99CECDAF204F}"/>
              </a:ext>
            </a:extLst>
          </p:cNvPr>
          <p:cNvCxnSpPr/>
          <p:nvPr/>
        </p:nvCxnSpPr>
        <p:spPr>
          <a:xfrm>
            <a:off x="1460500" y="6292816"/>
            <a:ext cx="260811"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6BECBAAC-619C-4555-B9A2-6954DD55616F}"/>
              </a:ext>
            </a:extLst>
          </p:cNvPr>
          <p:cNvSpPr txBox="1"/>
          <p:nvPr/>
        </p:nvSpPr>
        <p:spPr>
          <a:xfrm>
            <a:off x="455702" y="6061983"/>
            <a:ext cx="970137" cy="461665"/>
          </a:xfrm>
          <a:prstGeom prst="rect">
            <a:avLst/>
          </a:prstGeom>
          <a:solidFill>
            <a:srgbClr val="FFFF00"/>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36mm</a:t>
            </a:r>
            <a:endParaRPr kumimoji="1" lang="ja-JP" altLang="en-US" sz="24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B30B75BD-0735-4A3D-88FD-09E600D78944}"/>
              </a:ext>
            </a:extLst>
          </p:cNvPr>
          <p:cNvSpPr txBox="1"/>
          <p:nvPr/>
        </p:nvSpPr>
        <p:spPr>
          <a:xfrm>
            <a:off x="5021148" y="862805"/>
            <a:ext cx="2328586"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XFEL TESLA-Cavity</a:t>
            </a:r>
            <a:endParaRPr kumimoji="1" lang="ja-JP" altLang="en-US" b="1" dirty="0">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C6F2E877-8F0B-4045-AC59-3D34F9559BEA}"/>
              </a:ext>
            </a:extLst>
          </p:cNvPr>
          <p:cNvSpPr txBox="1"/>
          <p:nvPr/>
        </p:nvSpPr>
        <p:spPr>
          <a:xfrm>
            <a:off x="5490846" y="3711638"/>
            <a:ext cx="1326004"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ILC-Cavity</a:t>
            </a:r>
            <a:endParaRPr kumimoji="1" lang="ja-JP" altLang="en-US"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5EF2BB19-51F9-4288-85C0-5D14F78D33B1}"/>
              </a:ext>
            </a:extLst>
          </p:cNvPr>
          <p:cNvSpPr txBox="1"/>
          <p:nvPr/>
        </p:nvSpPr>
        <p:spPr>
          <a:xfrm>
            <a:off x="10696981" y="6292816"/>
            <a:ext cx="1099690" cy="338554"/>
          </a:xfrm>
          <a:prstGeom prst="rect">
            <a:avLst/>
          </a:prstGeom>
          <a:solidFill>
            <a:srgbClr val="FFFFFF"/>
          </a:solidFill>
          <a:ln w="28575" cmpd="sng">
            <a:solidFill>
              <a:srgbClr val="E68422"/>
            </a:solidFill>
          </a:ln>
        </p:spPr>
        <p:txBody>
          <a:bodyPr wrap="square" rtlCol="0" anchor="ctr">
            <a:spAutoFit/>
          </a:bodyPr>
          <a:lstStyle/>
          <a:p>
            <a:pPr algn="ctr"/>
            <a:r>
              <a:rPr kumimoji="1" lang="en-US" altLang="ja-JP" sz="1600" dirty="0">
                <a:latin typeface="Times New Roman" panose="02020603050405020304" pitchFamily="18" charset="0"/>
                <a:cs typeface="Times New Roman" panose="02020603050405020304" pitchFamily="18" charset="0"/>
              </a:rPr>
              <a:t>H. </a:t>
            </a:r>
            <a:r>
              <a:rPr kumimoji="1" lang="en-US" altLang="ja-JP" sz="1600" dirty="0" err="1">
                <a:latin typeface="Times New Roman" panose="02020603050405020304" pitchFamily="18" charset="0"/>
                <a:cs typeface="Times New Roman" panose="02020603050405020304" pitchFamily="18" charset="0"/>
              </a:rPr>
              <a:t>Hayano</a:t>
            </a:r>
            <a:r>
              <a:rPr kumimoji="1" lang="en-US" altLang="ja-JP" sz="1600" dirty="0">
                <a:latin typeface="Times New Roman" panose="02020603050405020304" pitchFamily="18" charset="0"/>
                <a:cs typeface="Times New Roman" panose="02020603050405020304" pitchFamily="18" charset="0"/>
              </a:rPr>
              <a:t>    </a:t>
            </a:r>
            <a:endParaRPr kumimoji="1"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4230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62BE2EAF-5E14-4E48-8667-D505AAE324C3}"/>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3.8 in TDR Vol.3 Part II</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C4EB428-E5D1-4AD4-A645-0A53907A8E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73" y="2047848"/>
            <a:ext cx="6673117" cy="3053523"/>
          </a:xfrm>
          <a:prstGeom prst="rect">
            <a:avLst/>
          </a:prstGeom>
        </p:spPr>
      </p:pic>
      <p:sp>
        <p:nvSpPr>
          <p:cNvPr id="9" name="正方形/長方形 8">
            <a:extLst>
              <a:ext uri="{FF2B5EF4-FFF2-40B4-BE49-F238E27FC236}">
                <a16:creationId xmlns:a16="http://schemas.microsoft.com/office/drawing/2014/main" id="{C4DF1921-F194-4986-9A12-26FB9F541F01}"/>
              </a:ext>
            </a:extLst>
          </p:cNvPr>
          <p:cNvSpPr/>
          <p:nvPr/>
        </p:nvSpPr>
        <p:spPr>
          <a:xfrm>
            <a:off x="2175725" y="2421882"/>
            <a:ext cx="4539575" cy="1342417"/>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6CF03B99-7B3C-4546-8F3B-28D5C6DC5AC9}"/>
              </a:ext>
            </a:extLst>
          </p:cNvPr>
          <p:cNvSpPr/>
          <p:nvPr/>
        </p:nvSpPr>
        <p:spPr>
          <a:xfrm>
            <a:off x="2175725" y="3784324"/>
            <a:ext cx="4539575" cy="124457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99721B2A-01F1-47A9-BF4E-BE6127C35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35" y="882385"/>
            <a:ext cx="3950961" cy="2510891"/>
          </a:xfrm>
          <a:prstGeom prst="rect">
            <a:avLst/>
          </a:prstGeom>
          <a:ln w="28575">
            <a:solidFill>
              <a:schemeClr val="accent2"/>
            </a:solidFill>
          </a:ln>
        </p:spPr>
      </p:pic>
      <p:pic>
        <p:nvPicPr>
          <p:cNvPr id="12" name="図 11">
            <a:extLst>
              <a:ext uri="{FF2B5EF4-FFF2-40B4-BE49-F238E27FC236}">
                <a16:creationId xmlns:a16="http://schemas.microsoft.com/office/drawing/2014/main" id="{C299D66A-BB06-4BC2-94D7-C75702E480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8935" y="3811017"/>
            <a:ext cx="3950961" cy="2795276"/>
          </a:xfrm>
          <a:prstGeom prst="rect">
            <a:avLst/>
          </a:prstGeom>
          <a:ln w="28575">
            <a:solidFill>
              <a:schemeClr val="accent1"/>
            </a:solidFill>
          </a:ln>
        </p:spPr>
      </p:pic>
      <p:cxnSp>
        <p:nvCxnSpPr>
          <p:cNvPr id="13" name="直線矢印コネクタ 12">
            <a:extLst>
              <a:ext uri="{FF2B5EF4-FFF2-40B4-BE49-F238E27FC236}">
                <a16:creationId xmlns:a16="http://schemas.microsoft.com/office/drawing/2014/main" id="{A5C2B7FB-8CB7-422E-A843-58DA838C820F}"/>
              </a:ext>
            </a:extLst>
          </p:cNvPr>
          <p:cNvCxnSpPr>
            <a:stCxn id="9" idx="3"/>
            <a:endCxn id="11" idx="1"/>
          </p:cNvCxnSpPr>
          <p:nvPr/>
        </p:nvCxnSpPr>
        <p:spPr>
          <a:xfrm flipV="1">
            <a:off x="6715300" y="2137831"/>
            <a:ext cx="843635" cy="95526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BAC8D0A-EA36-46CE-B09C-E8C6B8D6C6E7}"/>
              </a:ext>
            </a:extLst>
          </p:cNvPr>
          <p:cNvCxnSpPr>
            <a:cxnSpLocks/>
            <a:stCxn id="10" idx="3"/>
            <a:endCxn id="12" idx="1"/>
          </p:cNvCxnSpPr>
          <p:nvPr/>
        </p:nvCxnSpPr>
        <p:spPr>
          <a:xfrm>
            <a:off x="6715300" y="4406610"/>
            <a:ext cx="843635" cy="802045"/>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EF4FFCC0-3DAF-4BA9-AC11-0F3C741438C8}"/>
              </a:ext>
            </a:extLst>
          </p:cNvPr>
          <p:cNvSpPr txBox="1"/>
          <p:nvPr/>
        </p:nvSpPr>
        <p:spPr>
          <a:xfrm>
            <a:off x="4960913" y="1044208"/>
            <a:ext cx="2270173" cy="461665"/>
          </a:xfrm>
          <a:prstGeom prst="rect">
            <a:avLst/>
          </a:prstGeom>
          <a:no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Results in STF-2</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64083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7BFC1D79-5120-4F39-8928-0B9A26F2E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924" y="938827"/>
            <a:ext cx="6743876" cy="4980345"/>
          </a:xfrm>
          <a:prstGeom prst="rect">
            <a:avLst/>
          </a:prstGeom>
        </p:spPr>
      </p:pic>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2.12 in TDR Vol.3 Part I</a:t>
            </a:r>
            <a:endParaRPr lang="ja-JP" altLang="en-US" sz="44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D8B0794F-4972-425B-8478-7B42B3543818}"/>
              </a:ext>
            </a:extLst>
          </p:cNvPr>
          <p:cNvSpPr txBox="1"/>
          <p:nvPr/>
        </p:nvSpPr>
        <p:spPr>
          <a:xfrm>
            <a:off x="804341" y="3198166"/>
            <a:ext cx="2662909" cy="461665"/>
          </a:xfrm>
          <a:prstGeom prst="rect">
            <a:avLst/>
          </a:prstGeom>
          <a:no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Based on S1-Global</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98890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24439203"/>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3 types of CM,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electron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8784349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4832092"/>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Scope and Deliverables for each item should be well-considered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SRF Group is responsible for 650 MHz SRF system in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think of the both directions, Area System and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Probably, complicated matrix for HR is necessary for the both directions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people join the ML and SRF, and also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J-LAB was responsible for 650 MHz SRF system in RDR and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 design is categorized in WP-1, and tuner production in WP-2</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deadline of WBS is around one month later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and Europe will start to negotiate with their governments from the end of this month</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 is the useful item for this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WP-3, WBS will be discussed in the 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next SRF Group meeting, we can discuss more</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presented the tuner review as one good candidate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Bias voltage is necessary for piezo drive?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Change of LFD is one direction, then it is not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we change the design of tuner from TDR, we need to submit the change request by convention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Expert meeting should be organized to be discussed soon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organization is Kirk’s homework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pulsed mode, LFD compensation is not too difficult as there are only linear changes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It is important to suppress ringing of cavity as much as possible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7154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2462213"/>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 of TPD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Presented the changed part in WP-1, 2, 3</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presented WP-3 on behalf of Peter , and discussed with Sergey and Bob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Rimmer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to modify the sentences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Updated TPD should be finalized in this week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response from Peter about WP-3, Kirk will upload the SRF part as the final version on INDICO</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 question/comment by the end of this week</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progress in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KEK already started to negotiate with the local government in Ibaraki prefecture, and will visit to the main office on April</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parts (not only SRF, but Sources, BDS/DR/Dump) of TPD should be finalized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EDR preparation will start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@13</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87524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401205"/>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chair person is Dr. Tor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Raubenheimer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at SLAC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presenters were fixed in this meeting, because we don’t have enough time to prepare for the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Peter will present WP-3 including the proposals from the other institutes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Dates not fixed yet, but at the end of Feb. or early Mar. (under progress)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Each presentation has 30 min including questions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What is the criteria for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will explain again at the introduction of the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SLAC/BNL/LBNL will join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Anyone will be assigned as a coordinator, or co-organizers after this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Focus on technical issues, not decisions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Final circular including the zoom link will be delivered soon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Version 4 was released just before this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Authors and participating laboratories list were checked by the SRF subgroup members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explained the recent progress about HPG safety act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SRF applications were presented, IFMIF, RILAC, LCLS-II, HL-LHC 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Communication with QST, CERN, FNAL, JLAB, SLAC has been done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092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Tentative summary of WBS related to SRF</a:t>
            </a:r>
            <a:endParaRPr lang="ja-JP" altLang="en-US" sz="44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420E3224-0C09-4E36-9DF5-916A55109045}"/>
              </a:ext>
            </a:extLst>
          </p:cNvPr>
          <p:cNvSpPr/>
          <p:nvPr/>
        </p:nvSpPr>
        <p:spPr>
          <a:xfrm>
            <a:off x="1691749" y="1276209"/>
            <a:ext cx="8808501" cy="3901001"/>
          </a:xfrm>
          <a:prstGeom prst="rect">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WBS for </a:t>
            </a:r>
            <a:r>
              <a:rPr kumimoji="1" lang="en-US" altLang="ja-JP" sz="3600" dirty="0" err="1">
                <a:solidFill>
                  <a:schemeClr val="tx1"/>
                </a:solidFill>
                <a:latin typeface="Times New Roman" panose="02020603050405020304" pitchFamily="18" charset="0"/>
                <a:cs typeface="Times New Roman" panose="02020603050405020304" pitchFamily="18" charset="0"/>
              </a:rPr>
              <a:t>PreLab</a:t>
            </a:r>
            <a:r>
              <a:rPr kumimoji="1" lang="en-US" altLang="ja-JP" sz="3600" dirty="0">
                <a:solidFill>
                  <a:schemeClr val="tx1"/>
                </a:solidFill>
                <a:latin typeface="Times New Roman" panose="02020603050405020304" pitchFamily="18" charset="0"/>
                <a:cs typeface="Times New Roman" panose="02020603050405020304" pitchFamily="18" charset="0"/>
              </a:rPr>
              <a:t> Phase</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8" name="正方形/長方形 7">
            <a:extLst>
              <a:ext uri="{FF2B5EF4-FFF2-40B4-BE49-F238E27FC236}">
                <a16:creationId xmlns:a16="http://schemas.microsoft.com/office/drawing/2014/main" id="{CAC7A741-91AC-402B-A3D1-F4A1BE894BFE}"/>
              </a:ext>
            </a:extLst>
          </p:cNvPr>
          <p:cNvSpPr/>
          <p:nvPr/>
        </p:nvSpPr>
        <p:spPr>
          <a:xfrm>
            <a:off x="1888005" y="1945000"/>
            <a:ext cx="2815563" cy="3061172"/>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TPD:</a:t>
            </a:r>
          </a:p>
          <a:p>
            <a:pPr algn="ctr"/>
            <a:r>
              <a:rPr lang="en-US" altLang="ja-JP" sz="3600" dirty="0">
                <a:solidFill>
                  <a:schemeClr val="tx1"/>
                </a:solidFill>
                <a:latin typeface="Times New Roman" panose="02020603050405020304" pitchFamily="18" charset="0"/>
                <a:cs typeface="Times New Roman" panose="02020603050405020304" pitchFamily="18" charset="0"/>
              </a:rPr>
              <a:t>WP-1</a:t>
            </a:r>
          </a:p>
          <a:p>
            <a:pPr algn="ctr"/>
            <a:r>
              <a:rPr kumimoji="1" lang="en-US" altLang="ja-JP" sz="3600" dirty="0">
                <a:solidFill>
                  <a:schemeClr val="tx1"/>
                </a:solidFill>
                <a:latin typeface="Times New Roman" panose="02020603050405020304" pitchFamily="18" charset="0"/>
                <a:cs typeface="Times New Roman" panose="02020603050405020304" pitchFamily="18" charset="0"/>
              </a:rPr>
              <a:t>WP-2</a:t>
            </a:r>
          </a:p>
          <a:p>
            <a:pPr algn="ctr"/>
            <a:r>
              <a:rPr lang="en-US" altLang="ja-JP" sz="3600" dirty="0">
                <a:solidFill>
                  <a:schemeClr val="tx1"/>
                </a:solidFill>
                <a:latin typeface="Times New Roman" panose="02020603050405020304" pitchFamily="18" charset="0"/>
                <a:cs typeface="Times New Roman" panose="02020603050405020304" pitchFamily="18" charset="0"/>
              </a:rPr>
              <a:t>WP-3</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F623BAA6-FBA9-42A7-9584-5B0C8E3B8DA2}"/>
              </a:ext>
            </a:extLst>
          </p:cNvPr>
          <p:cNvSpPr/>
          <p:nvPr/>
        </p:nvSpPr>
        <p:spPr>
          <a:xfrm>
            <a:off x="5046741" y="2785220"/>
            <a:ext cx="5209012" cy="620017"/>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solidFill>
                <a:latin typeface="Times New Roman" panose="02020603050405020304" pitchFamily="18" charset="0"/>
                <a:cs typeface="Times New Roman" panose="02020603050405020304" pitchFamily="18" charset="0"/>
              </a:rPr>
              <a:t>Cryogenics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6FDBD273-7271-48D5-A5FE-B60F87ACCCDF}"/>
              </a:ext>
            </a:extLst>
          </p:cNvPr>
          <p:cNvSpPr/>
          <p:nvPr/>
        </p:nvSpPr>
        <p:spPr>
          <a:xfrm>
            <a:off x="5046740" y="3625440"/>
            <a:ext cx="5360315" cy="620017"/>
          </a:xfrm>
          <a:prstGeom prst="rect">
            <a:avLst/>
          </a:prstGeom>
          <a:solidFill>
            <a:srgbClr val="FF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latin typeface="Times New Roman" panose="02020603050405020304" pitchFamily="18" charset="0"/>
                <a:cs typeface="Times New Roman" panose="02020603050405020304" pitchFamily="18" charset="0"/>
              </a:rPr>
              <a:t>HLRF</a:t>
            </a:r>
            <a:r>
              <a:rPr kumimoji="1" lang="en-US" altLang="ja-JP" sz="2000" dirty="0">
                <a:solidFill>
                  <a:schemeClr val="tx1"/>
                </a:solidFill>
                <a:latin typeface="Times New Roman" panose="02020603050405020304" pitchFamily="18" charset="0"/>
                <a:cs typeface="Times New Roman" panose="02020603050405020304" pitchFamily="18" charset="0"/>
              </a:rPr>
              <a:t> (klystron/modulator/power distribution)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F544298E-C68E-46FB-A1E2-C2B9C35443CB}"/>
              </a:ext>
            </a:extLst>
          </p:cNvPr>
          <p:cNvSpPr/>
          <p:nvPr/>
        </p:nvSpPr>
        <p:spPr>
          <a:xfrm>
            <a:off x="5046740" y="1945000"/>
            <a:ext cx="5209012" cy="620017"/>
          </a:xfrm>
          <a:prstGeom prst="rect">
            <a:avLst/>
          </a:prstGeom>
          <a:solidFill>
            <a:srgbClr val="CCE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a:solidFill>
                  <a:schemeClr val="tx1"/>
                </a:solidFill>
                <a:latin typeface="Times New Roman" panose="02020603050405020304" pitchFamily="18" charset="0"/>
                <a:cs typeface="Times New Roman" panose="02020603050405020304" pitchFamily="18" charset="0"/>
              </a:rPr>
              <a:t>Detailed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D1B9DA77-1A22-4F82-9A7B-37103AEA4991}"/>
              </a:ext>
            </a:extLst>
          </p:cNvPr>
          <p:cNvSpPr/>
          <p:nvPr/>
        </p:nvSpPr>
        <p:spPr>
          <a:xfrm>
            <a:off x="5046739" y="4465661"/>
            <a:ext cx="5360315" cy="540512"/>
          </a:xfrm>
          <a:prstGeom prst="rect">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Engin</a:t>
            </a:r>
            <a:r>
              <a:rPr lang="en-US" altLang="ja-JP" sz="2000" dirty="0">
                <a:solidFill>
                  <a:schemeClr val="tx1"/>
                </a:solidFill>
                <a:latin typeface="Times New Roman" panose="02020603050405020304" pitchFamily="18" charset="0"/>
                <a:cs typeface="Times New Roman" panose="02020603050405020304" pitchFamily="18" charset="0"/>
              </a:rPr>
              <a:t>eering Design Report (EDR)</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9" name="吹き出し: 角を丸めた四角形 8">
            <a:extLst>
              <a:ext uri="{FF2B5EF4-FFF2-40B4-BE49-F238E27FC236}">
                <a16:creationId xmlns:a16="http://schemas.microsoft.com/office/drawing/2014/main" id="{4A9D9336-592E-4441-856B-5ACAB6DDF2E1}"/>
              </a:ext>
            </a:extLst>
          </p:cNvPr>
          <p:cNvSpPr/>
          <p:nvPr/>
        </p:nvSpPr>
        <p:spPr>
          <a:xfrm>
            <a:off x="2989848" y="5762688"/>
            <a:ext cx="3249738" cy="627583"/>
          </a:xfrm>
          <a:prstGeom prst="wedgeRoundRectCallout">
            <a:avLst>
              <a:gd name="adj1" fmla="val -23154"/>
              <a:gd name="adj2" fmla="val -1315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 650 MHz SRF system for DR?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5" name="吹き出し: 角を丸めた四角形 14">
            <a:extLst>
              <a:ext uri="{FF2B5EF4-FFF2-40B4-BE49-F238E27FC236}">
                <a16:creationId xmlns:a16="http://schemas.microsoft.com/office/drawing/2014/main" id="{B5936A65-C4C1-40EA-8FA3-B814FB423E4F}"/>
              </a:ext>
            </a:extLst>
          </p:cNvPr>
          <p:cNvSpPr/>
          <p:nvPr/>
        </p:nvSpPr>
        <p:spPr>
          <a:xfrm>
            <a:off x="263136" y="5473734"/>
            <a:ext cx="2420858" cy="584490"/>
          </a:xfrm>
          <a:prstGeom prst="wedgeRoundRectCallout">
            <a:avLst>
              <a:gd name="adj1" fmla="val 32867"/>
              <a:gd name="adj2" fmla="val -168227"/>
              <a:gd name="adj3" fmla="val 16667"/>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rgbClr val="FF0000"/>
                </a:solidFill>
                <a:latin typeface="Times New Roman" panose="02020603050405020304" pitchFamily="18" charset="0"/>
                <a:cs typeface="Times New Roman" panose="02020603050405020304" pitchFamily="18" charset="0"/>
              </a:rPr>
              <a:t>Already done!</a:t>
            </a:r>
            <a:endParaRPr kumimoji="1" lang="ja-JP" altLang="en-US" sz="2400" b="1" dirty="0">
              <a:solidFill>
                <a:srgbClr val="FF0000"/>
              </a:solidFill>
              <a:latin typeface="Times New Roman" panose="02020603050405020304" pitchFamily="18" charset="0"/>
              <a:cs typeface="Times New Roman" panose="02020603050405020304" pitchFamily="18" charset="0"/>
            </a:endParaRPr>
          </a:p>
        </p:txBody>
      </p:sp>
      <p:sp>
        <p:nvSpPr>
          <p:cNvPr id="16" name="正方形/長方形 15">
            <a:extLst>
              <a:ext uri="{FF2B5EF4-FFF2-40B4-BE49-F238E27FC236}">
                <a16:creationId xmlns:a16="http://schemas.microsoft.com/office/drawing/2014/main" id="{6F565297-1AC2-4ECE-B71E-11FC1F678365}"/>
              </a:ext>
            </a:extLst>
          </p:cNvPr>
          <p:cNvSpPr/>
          <p:nvPr/>
        </p:nvSpPr>
        <p:spPr>
          <a:xfrm>
            <a:off x="4835136" y="1861687"/>
            <a:ext cx="5861369" cy="3387885"/>
          </a:xfrm>
          <a:prstGeom prst="rect">
            <a:avLst/>
          </a:prstGeom>
          <a:noFill/>
          <a:ln w="190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吹き出し: 角を丸めた四角形 16">
            <a:extLst>
              <a:ext uri="{FF2B5EF4-FFF2-40B4-BE49-F238E27FC236}">
                <a16:creationId xmlns:a16="http://schemas.microsoft.com/office/drawing/2014/main" id="{A27D65FE-1AF6-4914-BCD1-52791A8C3E30}"/>
              </a:ext>
            </a:extLst>
          </p:cNvPr>
          <p:cNvSpPr/>
          <p:nvPr/>
        </p:nvSpPr>
        <p:spPr>
          <a:xfrm>
            <a:off x="9306540" y="5846374"/>
            <a:ext cx="2779930" cy="677555"/>
          </a:xfrm>
          <a:prstGeom prst="wedgeRoundRectCallout">
            <a:avLst>
              <a:gd name="adj1" fmla="val -18148"/>
              <a:gd name="adj2" fmla="val -133955"/>
              <a:gd name="adj3" fmla="val 16667"/>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We may not need any cost, but HR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吹き出し: 角を丸めた四角形 17">
            <a:extLst>
              <a:ext uri="{FF2B5EF4-FFF2-40B4-BE49-F238E27FC236}">
                <a16:creationId xmlns:a16="http://schemas.microsoft.com/office/drawing/2014/main" id="{A4D0F778-730F-4709-BAAE-A27355B52169}"/>
              </a:ext>
            </a:extLst>
          </p:cNvPr>
          <p:cNvSpPr/>
          <p:nvPr/>
        </p:nvSpPr>
        <p:spPr>
          <a:xfrm>
            <a:off x="6421080" y="5762688"/>
            <a:ext cx="2779930" cy="627583"/>
          </a:xfrm>
          <a:prstGeom prst="wedgeRoundRectCallout">
            <a:avLst>
              <a:gd name="adj1" fmla="val -24430"/>
              <a:gd name="adj2" fmla="val -12041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5 GeV SC Booster </a:t>
            </a:r>
            <a:r>
              <a:rPr kumimoji="1" lang="en-US" altLang="ja-JP" dirty="0" err="1">
                <a:solidFill>
                  <a:schemeClr val="tx1"/>
                </a:solidFill>
                <a:latin typeface="Times New Roman" panose="02020603050405020304" pitchFamily="18" charset="0"/>
                <a:cs typeface="Times New Roman" panose="02020603050405020304" pitchFamily="18" charset="0"/>
              </a:rPr>
              <a:t>Linac</a:t>
            </a:r>
            <a:r>
              <a:rPr kumimoji="1" lang="en-US" altLang="ja-JP" dirty="0">
                <a:solidFill>
                  <a:schemeClr val="tx1"/>
                </a:solidFill>
                <a:latin typeface="Times New Roman" panose="02020603050405020304" pitchFamily="18" charset="0"/>
                <a:cs typeface="Times New Roman" panose="02020603050405020304" pitchFamily="18" charset="0"/>
              </a:rPr>
              <a:t>?</a:t>
            </a:r>
          </a:p>
        </p:txBody>
      </p:sp>
      <p:sp>
        <p:nvSpPr>
          <p:cNvPr id="19" name="テキスト ボックス 18">
            <a:extLst>
              <a:ext uri="{FF2B5EF4-FFF2-40B4-BE49-F238E27FC236}">
                <a16:creationId xmlns:a16="http://schemas.microsoft.com/office/drawing/2014/main" id="{6CEF52E0-8E7C-4608-B401-B033B9169A6E}"/>
              </a:ext>
            </a:extLst>
          </p:cNvPr>
          <p:cNvSpPr txBox="1"/>
          <p:nvPr/>
        </p:nvSpPr>
        <p:spPr>
          <a:xfrm>
            <a:off x="0" y="747527"/>
            <a:ext cx="12188824" cy="461665"/>
          </a:xfrm>
          <a:prstGeom prst="rect">
            <a:avLst/>
          </a:prstGeom>
          <a:noFill/>
        </p:spPr>
        <p:txBody>
          <a:bodyPr wrap="square" rtlCol="0" anchor="ctr">
            <a:spAutoFit/>
          </a:bodyPr>
          <a:lstStyle/>
          <a:p>
            <a:pPr algn="ctr"/>
            <a:r>
              <a:rPr kumimoji="1" lang="en-US" altLang="ja-JP" sz="2400" dirty="0">
                <a:solidFill>
                  <a:srgbClr val="FF0000"/>
                </a:solidFill>
                <a:latin typeface="Times New Roman" panose="02020603050405020304" pitchFamily="18" charset="0"/>
                <a:cs typeface="Times New Roman" panose="02020603050405020304" pitchFamily="18" charset="0"/>
              </a:rPr>
              <a:t>We need to consider the </a:t>
            </a:r>
            <a:r>
              <a:rPr lang="en-US" altLang="ja-JP" sz="2400" dirty="0">
                <a:solidFill>
                  <a:srgbClr val="FF0000"/>
                </a:solidFill>
                <a:latin typeface="Times New Roman" panose="02020603050405020304" pitchFamily="18" charset="0"/>
                <a:cs typeface="Times New Roman" panose="02020603050405020304" pitchFamily="18" charset="0"/>
              </a:rPr>
              <a:t>other materials than TPD for WBS</a:t>
            </a:r>
            <a:endParaRPr kumimoji="1" lang="ja-JP" alt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75238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509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(e± booster </a:t>
            </a:r>
            <a:r>
              <a:rPr lang="en-US" altLang="ja-JP" sz="4400" dirty="0" err="1">
                <a:latin typeface="Times New Roman" panose="02020603050405020304" pitchFamily="18" charset="0"/>
                <a:cs typeface="Times New Roman" panose="02020603050405020304" pitchFamily="18" charset="0"/>
              </a:rPr>
              <a:t>linac</a:t>
            </a:r>
            <a:r>
              <a:rPr lang="en-US" altLang="ja-JP" sz="4400" dirty="0">
                <a:latin typeface="Times New Roman" panose="02020603050405020304" pitchFamily="18" charset="0"/>
                <a:cs typeface="Times New Roman" panose="02020603050405020304" pitchFamily="18" charset="0"/>
              </a:rPr>
              <a:t>) in WBS-SRF</a:t>
            </a:r>
            <a:endParaRPr lang="ja-JP" altLang="en-US" sz="44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168F3CC9-1EA0-451B-8165-DB97BAB31A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127" y="945846"/>
            <a:ext cx="9160568" cy="2302389"/>
          </a:xfrm>
          <a:prstGeom prst="rect">
            <a:avLst/>
          </a:prstGeom>
          <a:ln w="19050">
            <a:solidFill>
              <a:srgbClr val="0000FF"/>
            </a:solidFill>
          </a:ln>
        </p:spPr>
      </p:pic>
      <p:pic>
        <p:nvPicPr>
          <p:cNvPr id="9" name="図 8">
            <a:extLst>
              <a:ext uri="{FF2B5EF4-FFF2-40B4-BE49-F238E27FC236}">
                <a16:creationId xmlns:a16="http://schemas.microsoft.com/office/drawing/2014/main" id="{DA808361-7246-4DA2-98AE-09EF2D2A4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127" y="3721599"/>
            <a:ext cx="9160568" cy="2552767"/>
          </a:xfrm>
          <a:prstGeom prst="rect">
            <a:avLst/>
          </a:prstGeom>
          <a:ln w="19050">
            <a:solidFill>
              <a:srgbClr val="FF0000"/>
            </a:solidFill>
          </a:ln>
        </p:spPr>
      </p:pic>
      <p:cxnSp>
        <p:nvCxnSpPr>
          <p:cNvPr id="13" name="直線コネクタ 12">
            <a:extLst>
              <a:ext uri="{FF2B5EF4-FFF2-40B4-BE49-F238E27FC236}">
                <a16:creationId xmlns:a16="http://schemas.microsoft.com/office/drawing/2014/main" id="{8CF2DE57-DC7D-4B28-A74D-63DD1F98853D}"/>
              </a:ext>
            </a:extLst>
          </p:cNvPr>
          <p:cNvCxnSpPr/>
          <p:nvPr/>
        </p:nvCxnSpPr>
        <p:spPr>
          <a:xfrm>
            <a:off x="2618210" y="1809065"/>
            <a:ext cx="361813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07C52D3F-C045-4689-A2CC-E81026066BA1}"/>
              </a:ext>
            </a:extLst>
          </p:cNvPr>
          <p:cNvCxnSpPr>
            <a:cxnSpLocks/>
          </p:cNvCxnSpPr>
          <p:nvPr/>
        </p:nvCxnSpPr>
        <p:spPr>
          <a:xfrm>
            <a:off x="6572935" y="2073296"/>
            <a:ext cx="3347318"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225B0B8D-3764-4563-B65C-26F7439B5E1F}"/>
              </a:ext>
            </a:extLst>
          </p:cNvPr>
          <p:cNvCxnSpPr>
            <a:cxnSpLocks/>
          </p:cNvCxnSpPr>
          <p:nvPr/>
        </p:nvCxnSpPr>
        <p:spPr>
          <a:xfrm>
            <a:off x="3277148" y="5105948"/>
            <a:ext cx="47616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08F8DFCC-0BDD-4607-9360-2234829E76D3}"/>
              </a:ext>
            </a:extLst>
          </p:cNvPr>
          <p:cNvCxnSpPr>
            <a:cxnSpLocks/>
          </p:cNvCxnSpPr>
          <p:nvPr/>
        </p:nvCxnSpPr>
        <p:spPr>
          <a:xfrm>
            <a:off x="8769030" y="5376760"/>
            <a:ext cx="18584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3A3F564B-A391-4BD5-9E07-D02B98043F13}"/>
              </a:ext>
            </a:extLst>
          </p:cNvPr>
          <p:cNvCxnSpPr>
            <a:cxnSpLocks/>
          </p:cNvCxnSpPr>
          <p:nvPr/>
        </p:nvCxnSpPr>
        <p:spPr>
          <a:xfrm>
            <a:off x="2507473" y="5680464"/>
            <a:ext cx="10975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4745EA0-E963-4BED-AAF9-3F1E1C275E43}"/>
              </a:ext>
            </a:extLst>
          </p:cNvPr>
          <p:cNvCxnSpPr>
            <a:cxnSpLocks/>
          </p:cNvCxnSpPr>
          <p:nvPr/>
        </p:nvCxnSpPr>
        <p:spPr>
          <a:xfrm>
            <a:off x="4137824" y="5680464"/>
            <a:ext cx="419703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81889782-AC7D-4036-8463-3BE53E9A68FC}"/>
              </a:ext>
            </a:extLst>
          </p:cNvPr>
          <p:cNvCxnSpPr>
            <a:cxnSpLocks/>
          </p:cNvCxnSpPr>
          <p:nvPr/>
        </p:nvCxnSpPr>
        <p:spPr>
          <a:xfrm>
            <a:off x="6572935" y="5951276"/>
            <a:ext cx="305896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312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(650 MHz @DR) in WBS-SRF</a:t>
            </a:r>
            <a:endParaRPr lang="ja-JP" altLang="en-US" sz="44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871664-D520-4F4F-93FA-B9A1D89892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135" y="834011"/>
            <a:ext cx="6865730" cy="6023987"/>
          </a:xfrm>
          <a:prstGeom prst="rect">
            <a:avLst/>
          </a:prstGeom>
        </p:spPr>
      </p:pic>
      <p:cxnSp>
        <p:nvCxnSpPr>
          <p:cNvPr id="18" name="直線コネクタ 17">
            <a:extLst>
              <a:ext uri="{FF2B5EF4-FFF2-40B4-BE49-F238E27FC236}">
                <a16:creationId xmlns:a16="http://schemas.microsoft.com/office/drawing/2014/main" id="{B3522A40-EB71-4D98-AD7A-CD0C4BE9FDB3}"/>
              </a:ext>
            </a:extLst>
          </p:cNvPr>
          <p:cNvCxnSpPr>
            <a:cxnSpLocks/>
          </p:cNvCxnSpPr>
          <p:nvPr/>
        </p:nvCxnSpPr>
        <p:spPr>
          <a:xfrm>
            <a:off x="5427194" y="3167508"/>
            <a:ext cx="3802325" cy="0"/>
          </a:xfrm>
          <a:prstGeom prst="line">
            <a:avLst/>
          </a:prstGeom>
          <a:ln w="19050">
            <a:solidFill>
              <a:srgbClr val="00CC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984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0"/>
            <a:ext cx="12188825" cy="71704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(modified) Table 2.12 in TDR Vol.3 Part I</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92087681-6D93-41AE-B243-0625AF5F0510}"/>
              </a:ext>
            </a:extLst>
          </p:cNvPr>
          <p:cNvGraphicFramePr>
            <a:graphicFrameLocks noGrp="1"/>
          </p:cNvGraphicFramePr>
          <p:nvPr>
            <p:extLst>
              <p:ext uri="{D42A27DB-BD31-4B8C-83A1-F6EECF244321}">
                <p14:modId xmlns:p14="http://schemas.microsoft.com/office/powerpoint/2010/main" val="3548649903"/>
              </p:ext>
            </p:extLst>
          </p:nvPr>
        </p:nvGraphicFramePr>
        <p:xfrm>
          <a:off x="3177" y="646021"/>
          <a:ext cx="12188823" cy="5892971"/>
        </p:xfrm>
        <a:graphic>
          <a:graphicData uri="http://schemas.openxmlformats.org/drawingml/2006/table">
            <a:tbl>
              <a:tblPr/>
              <a:tblGrid>
                <a:gridCol w="2339126">
                  <a:extLst>
                    <a:ext uri="{9D8B030D-6E8A-4147-A177-3AD203B41FA5}">
                      <a16:colId xmlns:a16="http://schemas.microsoft.com/office/drawing/2014/main" val="2708633657"/>
                    </a:ext>
                  </a:extLst>
                </a:gridCol>
                <a:gridCol w="2282762">
                  <a:extLst>
                    <a:ext uri="{9D8B030D-6E8A-4147-A177-3AD203B41FA5}">
                      <a16:colId xmlns:a16="http://schemas.microsoft.com/office/drawing/2014/main" val="410147530"/>
                    </a:ext>
                  </a:extLst>
                </a:gridCol>
                <a:gridCol w="2536403">
                  <a:extLst>
                    <a:ext uri="{9D8B030D-6E8A-4147-A177-3AD203B41FA5}">
                      <a16:colId xmlns:a16="http://schemas.microsoft.com/office/drawing/2014/main" val="4205054703"/>
                    </a:ext>
                  </a:extLst>
                </a:gridCol>
                <a:gridCol w="2536403">
                  <a:extLst>
                    <a:ext uri="{9D8B030D-6E8A-4147-A177-3AD203B41FA5}">
                      <a16:colId xmlns:a16="http://schemas.microsoft.com/office/drawing/2014/main" val="169012112"/>
                    </a:ext>
                  </a:extLst>
                </a:gridCol>
                <a:gridCol w="2494129">
                  <a:extLst>
                    <a:ext uri="{9D8B030D-6E8A-4147-A177-3AD203B41FA5}">
                      <a16:colId xmlns:a16="http://schemas.microsoft.com/office/drawing/2014/main" val="1865748574"/>
                    </a:ext>
                  </a:extLst>
                </a:gridCol>
              </a:tblGrid>
              <a:tr h="364386">
                <a:tc gridSpan="3">
                  <a:txBody>
                    <a:bodyPr/>
                    <a:lstStyle/>
                    <a:p>
                      <a:pPr algn="l" fontAlgn="ctr"/>
                      <a:r>
                        <a:rPr lang="en-US" sz="1100" b="1" i="0" u="none" strike="noStrike" dirty="0">
                          <a:solidFill>
                            <a:srgbClr val="00B0F0"/>
                          </a:solidFill>
                          <a:effectLst/>
                          <a:latin typeface="Times New Roman" panose="02020603050405020304" pitchFamily="18" charset="0"/>
                          <a:ea typeface="游ゴシック" panose="020B0400000000000000" pitchFamily="50" charset="-128"/>
                        </a:rPr>
                        <a:t>Revised Table 2.12 "Various tuners investigated in the Technical Design Phase."</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1" i="0" u="none" strike="noStrike">
                        <a:solidFill>
                          <a:srgbClr val="00B0F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Times New Roman" panose="02020603050405020304" pitchFamily="18" charset="0"/>
                          <a:ea typeface="游ゴシック" panose="020B0400000000000000" pitchFamily="50" charset="-128"/>
                        </a:rPr>
                        <a:t>12/Apr/2021 Revised by </a:t>
                      </a:r>
                      <a:r>
                        <a:rPr lang="en-US" sz="900" b="0" i="0" u="none" strike="noStrike" dirty="0" err="1">
                          <a:solidFill>
                            <a:srgbClr val="000000"/>
                          </a:solidFill>
                          <a:effectLst/>
                          <a:latin typeface="Times New Roman" panose="02020603050405020304" pitchFamily="18" charset="0"/>
                          <a:ea typeface="游ゴシック" panose="020B0400000000000000" pitchFamily="50" charset="-128"/>
                        </a:rPr>
                        <a:t>Yuriy</a:t>
                      </a:r>
                      <a:r>
                        <a:rPr lang="en-US" sz="900" b="0" i="0" u="none" strike="noStrike" dirty="0">
                          <a:solidFill>
                            <a:srgbClr val="000000"/>
                          </a:solidFill>
                          <a:effectLst/>
                          <a:latin typeface="Times New Roman" panose="02020603050405020304" pitchFamily="18" charset="0"/>
                          <a:ea typeface="游ゴシック" panose="020B0400000000000000" pitchFamily="50" charset="-128"/>
                        </a:rPr>
                        <a:t> + Kirk</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8675446"/>
                  </a:ext>
                </a:extLst>
              </a:tr>
              <a:tr h="173143">
                <a:tc>
                  <a:txBody>
                    <a:bodyPr/>
                    <a:lstStyle/>
                    <a:p>
                      <a:pPr algn="l" fontAlgn="ctr"/>
                      <a:r>
                        <a:rPr lang="ja-JP" altLang="en-US" sz="12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(SLIM) Blade tuner</a:t>
                      </a:r>
                      <a:r>
                        <a:rPr lang="en-US" sz="1200" b="1" i="0" u="none" strike="noStrike" dirty="0">
                          <a:solidFill>
                            <a:srgbClr val="4472C4"/>
                          </a:solidFill>
                          <a:effectLst/>
                          <a:latin typeface="Times New Roman" panose="02020603050405020304" pitchFamily="18" charset="0"/>
                          <a:ea typeface="游ゴシック" panose="020B0400000000000000" pitchFamily="50" charset="-128"/>
                        </a:rPr>
                        <a:t> </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[1]</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err="1">
                          <a:solidFill>
                            <a:srgbClr val="000000"/>
                          </a:solidFill>
                          <a:effectLst/>
                          <a:latin typeface="Times New Roman" panose="02020603050405020304" pitchFamily="18" charset="0"/>
                          <a:ea typeface="游ゴシック" panose="020B0400000000000000" pitchFamily="50" charset="-128"/>
                        </a:rPr>
                        <a:t>Saclay</a:t>
                      </a: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/DESY tuner</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 [2]</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Slide-jack tuner </a:t>
                      </a:r>
                      <a:r>
                        <a:rPr lang="en-US" sz="1200" b="0" i="1" u="none" strike="noStrike" dirty="0">
                          <a:solidFill>
                            <a:srgbClr val="4472C4"/>
                          </a:solidFill>
                          <a:effectLst/>
                          <a:latin typeface="Times New Roman" panose="02020603050405020304" pitchFamily="18" charset="0"/>
                          <a:ea typeface="游ゴシック" panose="020B0400000000000000" pitchFamily="50" charset="-128"/>
                        </a:rPr>
                        <a:t>[3]</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Double-lever tuner </a:t>
                      </a:r>
                      <a:r>
                        <a:rPr lang="en-US" sz="1200" b="1" i="1" u="none" strike="noStrike" dirty="0">
                          <a:solidFill>
                            <a:srgbClr val="305496"/>
                          </a:solidFill>
                          <a:effectLst/>
                          <a:latin typeface="Times New Roman" panose="02020603050405020304" pitchFamily="18" charset="0"/>
                          <a:ea typeface="游ゴシック" panose="020B0400000000000000" pitchFamily="50" charset="-128"/>
                        </a:rPr>
                        <a:t>[4]</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83780508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Type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 and lateral coupler side</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407906740"/>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(fit to) Beampipes of TESLA Cavity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short-long</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16746984"/>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Cavity/Tuner system stiffness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sngStrike">
                          <a:solidFill>
                            <a:srgbClr val="000000"/>
                          </a:solidFill>
                          <a:effectLst/>
                          <a:latin typeface="Times New Roman" panose="02020603050405020304" pitchFamily="18" charset="0"/>
                          <a:ea typeface="游ゴシック" panose="020B0400000000000000" pitchFamily="50" charset="-128"/>
                        </a:rPr>
                        <a:t>290</a:t>
                      </a:r>
                      <a:r>
                        <a:rPr lang="en-US" sz="1000" b="0" i="0" u="none" strike="noStrike">
                          <a:solidFill>
                            <a:srgbClr val="000000"/>
                          </a:solidFill>
                          <a:effectLst/>
                          <a:latin typeface="Times New Roman" panose="02020603050405020304" pitchFamily="18" charset="0"/>
                          <a:ea typeface="游ゴシック" panose="020B0400000000000000" pitchFamily="50" charset="-128"/>
                        </a:rPr>
                        <a:t> </a:t>
                      </a:r>
                      <a:r>
                        <a:rPr lang="en-US" sz="1000" b="1" i="0" u="none" strike="noStrike">
                          <a:solidFill>
                            <a:srgbClr val="FF0000"/>
                          </a:solidFill>
                          <a:effectLst/>
                          <a:latin typeface="Times New Roman" panose="02020603050405020304" pitchFamily="18" charset="0"/>
                          <a:ea typeface="游ゴシック" panose="020B0400000000000000" pitchFamily="50" charset="-128"/>
                        </a:rPr>
                        <a:t>70</a:t>
                      </a:r>
                      <a:r>
                        <a:rPr lang="en-US" sz="1000" b="0" i="0" u="none" strike="noStrike">
                          <a:solidFill>
                            <a:srgbClr val="000000"/>
                          </a:solidFill>
                          <a:effectLst/>
                          <a:latin typeface="Times New Roman" panose="02020603050405020304" pitchFamily="18" charset="0"/>
                          <a:ea typeface="游ゴシック" panose="020B0400000000000000" pitchFamily="50" charset="-128"/>
                        </a:rPr>
                        <a:t> kN/mm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46296182"/>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Drive unit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Outside vessel</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2901996"/>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537506631"/>
                  </a:ext>
                </a:extLst>
              </a:tr>
              <a:tr h="441539">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both manual or stepper motor actuation</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Planetary Gear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529971716"/>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frequency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63901921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tunable range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500 kHz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900 kHz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81174545"/>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sensitivity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1.5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Hz/step</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 Hz/step</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4524685"/>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Coarse tuner </a:t>
                      </a:r>
                      <a:r>
                        <a:rPr lang="en-US" sz="1050" b="1" i="1" u="none" strike="noStrike" dirty="0" err="1">
                          <a:solidFill>
                            <a:srgbClr val="4472C4"/>
                          </a:solidFill>
                          <a:effectLst/>
                          <a:latin typeface="Times New Roman" panose="02020603050405020304" pitchFamily="18" charset="0"/>
                          <a:ea typeface="游ゴシック" panose="020B0400000000000000" pitchFamily="50" charset="-128"/>
                        </a:rPr>
                        <a:t>hystersis</a:t>
                      </a:r>
                      <a:endParaRPr lang="en-US" sz="1050" b="1" i="1" u="none" strike="noStrike" dirty="0">
                        <a:solidFill>
                          <a:srgbClr val="4472C4"/>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dirty="0">
                          <a:solidFill>
                            <a:srgbClr val="4472C4"/>
                          </a:solidFill>
                          <a:effectLst/>
                          <a:latin typeface="Times New Roman" panose="02020603050405020304" pitchFamily="18" charset="0"/>
                          <a:ea typeface="游ゴシック" panose="020B0400000000000000" pitchFamily="50" charset="-128"/>
                        </a:rPr>
                        <a:t>45Hz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836715607"/>
                  </a:ext>
                </a:extLst>
              </a:tr>
              <a:tr h="145928">
                <a:tc>
                  <a:txBody>
                    <a:bodyPr/>
                    <a:lstStyle/>
                    <a:p>
                      <a:pPr algn="l" fontAlgn="ctr"/>
                      <a:r>
                        <a:rPr lang="ja-JP" altLang="en-US" sz="1050" b="1" i="1" u="none" strike="noStrike" dirty="0">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879989"/>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thick-layer</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711692033"/>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mm), dim.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1064051"/>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 x 10 x 40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3</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 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diameter 35 x 78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2</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56728395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 Voltage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200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1000 V, operated at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7846049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stroke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55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40 μ</a:t>
                      </a:r>
                      <a:r>
                        <a:rPr lang="en-US" sz="900" b="1" i="0" u="none" strike="noStrike">
                          <a:solidFill>
                            <a:srgbClr val="FF0000"/>
                          </a:solidFill>
                          <a:effectLst/>
                          <a:latin typeface="Times New Roman" panose="02020603050405020304" pitchFamily="18" charset="0"/>
                          <a:ea typeface="游ゴシック" panose="020B0400000000000000" pitchFamily="50" charset="-128"/>
                        </a:rPr>
                        <a:t>m</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40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40um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77447865"/>
                  </a:ext>
                </a:extLst>
              </a:tr>
              <a:tr h="277555">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capacitance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8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0.9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dirty="0">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dirty="0">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908999752"/>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Nominal tunable range (tested at 2K)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2,000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800 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Hz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58691191"/>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26368946"/>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Capability to repair (motor + 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56534746"/>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7100617"/>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accelerators</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 @FNAL/FAST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@E-XFEL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@STF-2, Quantum Beam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320+180 @LCLS-II (HE)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802691687"/>
                  </a:ext>
                </a:extLst>
              </a:tr>
              <a:tr h="145928">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S1-Global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4</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64608188"/>
                  </a:ext>
                </a:extLst>
              </a:tr>
              <a:tr h="145928">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10848200"/>
                  </a:ext>
                </a:extLst>
              </a:tr>
              <a:tr h="145928">
                <a:tc gridSpan="2">
                  <a:txBody>
                    <a:bodyPr/>
                    <a:lstStyle/>
                    <a:p>
                      <a:pPr algn="l" fontAlgn="ctr"/>
                      <a:r>
                        <a:rPr lang="en-US" sz="1000" b="0" i="1" u="none" strike="noStrike" dirty="0">
                          <a:solidFill>
                            <a:srgbClr val="002060"/>
                          </a:solidFill>
                          <a:effectLst/>
                          <a:latin typeface="Times New Roman" panose="02020603050405020304" pitchFamily="18" charset="0"/>
                          <a:ea typeface="游ゴシック" panose="020B0400000000000000" pitchFamily="50" charset="-128"/>
                        </a:rPr>
                        <a:t>[1]</a:t>
                      </a:r>
                      <a:r>
                        <a:rPr lang="en-US" sz="1000" b="0" i="0" u="none" strike="noStrike" dirty="0">
                          <a:solidFill>
                            <a:srgbClr val="002060"/>
                          </a:solidFill>
                          <a:effectLst/>
                          <a:latin typeface="Times New Roman" panose="02020603050405020304" pitchFamily="18" charset="0"/>
                          <a:ea typeface="游ゴシック" panose="020B0400000000000000" pitchFamily="50" charset="-128"/>
                        </a:rPr>
                        <a:t> https://lss.fnal.gov/archive/2011/conf/fermilab-conf-11-101-td.pdf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4119862754"/>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2"/>
                        </a:rPr>
                        <a:t>[2] LLRF Tests of XFEL Cryomodules at AMTF: First Experimental Results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194532080"/>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3"/>
                        </a:rPr>
                        <a:t>[3] Cryomodule Tests of Four Tesla-Like Cavities in the STF Phass-1.0 for ILC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2876014909"/>
                  </a:ext>
                </a:extLst>
              </a:tr>
              <a:tr h="145928">
                <a:tc gridSpan="2">
                  <a:txBody>
                    <a:bodyPr/>
                    <a:lstStyle/>
                    <a:p>
                      <a:pPr algn="l" fontAlgn="ctr"/>
                      <a:r>
                        <a:rPr lang="en-US" sz="1000" b="0" i="1" u="none" strike="noStrike">
                          <a:solidFill>
                            <a:srgbClr val="002060"/>
                          </a:solidFill>
                          <a:effectLst/>
                          <a:latin typeface="Times New Roman" panose="02020603050405020304" pitchFamily="18" charset="0"/>
                          <a:ea typeface="游ゴシック" panose="020B0400000000000000" pitchFamily="50" charset="-128"/>
                        </a:rPr>
                        <a:t>[4]</a:t>
                      </a:r>
                      <a:r>
                        <a:rPr lang="en-US" sz="1000" b="0" i="0" u="none" strike="noStrike">
                          <a:solidFill>
                            <a:srgbClr val="002060"/>
                          </a:solidFill>
                          <a:effectLst/>
                          <a:latin typeface="Times New Roman" panose="02020603050405020304" pitchFamily="18" charset="0"/>
                          <a:ea typeface="游ゴシック" panose="020B0400000000000000" pitchFamily="50" charset="-128"/>
                        </a:rPr>
                        <a:t> https://accelconf.web.cern.ch/IPAC2015/papers/wepty035.pdf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284703310"/>
                  </a:ext>
                </a:extLst>
              </a:tr>
            </a:tbl>
          </a:graphicData>
        </a:graphic>
      </p:graphicFrame>
    </p:spTree>
    <p:extLst>
      <p:ext uri="{BB962C8B-B14F-4D97-AF65-F5344CB8AC3E}">
        <p14:creationId xmlns:p14="http://schemas.microsoft.com/office/powerpoint/2010/main" val="3621564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27/Apr/2021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15th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904404445"/>
              </p:ext>
            </p:extLst>
          </p:nvPr>
        </p:nvGraphicFramePr>
        <p:xfrm>
          <a:off x="2" y="670014"/>
          <a:ext cx="12191998" cy="49072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12</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9/Mar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Discussions and preparation for the SRF session in LCWS2021</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87567692"/>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12/Mar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International review “debriefing”</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77653377"/>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15~18/Mar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9th International Workshop on "Thin films applied to Superconducting RF: Pushing the limits of RF Superconductivity"</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44949314"/>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15~18/Mar</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LCWS 2021 on virtual hosted by CERN</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33100668"/>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400" dirty="0">
                          <a:latin typeface="Times New Roman" panose="02020603050405020304" pitchFamily="18" charset="0"/>
                          <a:cs typeface="Times New Roman" panose="02020603050405020304" pitchFamily="18" charset="0"/>
                        </a:rPr>
                        <a:t>25/Mar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1</a:t>
                      </a:r>
                      <a:r>
                        <a:rPr kumimoji="1" lang="en-US" altLang="ja-JP" sz="1400" baseline="30000" dirty="0">
                          <a:latin typeface="Times New Roman" panose="02020603050405020304" pitchFamily="18" charset="0"/>
                          <a:cs typeface="Times New Roman" panose="02020603050405020304" pitchFamily="18" charset="0"/>
                        </a:rPr>
                        <a:t>st</a:t>
                      </a:r>
                      <a:r>
                        <a:rPr kumimoji="1" lang="en-US" altLang="ja-JP" sz="1400" dirty="0">
                          <a:latin typeface="Times New Roman" panose="02020603050405020304" pitchFamily="18" charset="0"/>
                          <a:cs typeface="Times New Roman" panose="02020603050405020304" pitchFamily="18" charset="0"/>
                        </a:rPr>
                        <a:t> Crab Cavity Meeting as the crab cavity subgroup in the SRF group</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5481438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13</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30/Mar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Update TPD (WP-1, 2, 3), Recent progress in KEK</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201943168"/>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14</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13/Apr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WBS, Tuner review by </a:t>
                      </a:r>
                      <a:r>
                        <a:rPr kumimoji="1" lang="en-US" altLang="ja-JP" sz="1400" dirty="0" err="1">
                          <a:latin typeface="Times New Roman" panose="02020603050405020304" pitchFamily="18" charset="0"/>
                          <a:cs typeface="Times New Roman" panose="02020603050405020304" pitchFamily="18" charset="0"/>
                        </a:rPr>
                        <a:t>Yuriy</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76300254"/>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15</a:t>
                      </a:r>
                      <a:endParaRPr kumimoji="1" lang="ja-JP" altLang="en-US" sz="1400" dirty="0">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27/Apr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Progress of WBS, tuner</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38784285"/>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27/Apr</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2</a:t>
                      </a:r>
                      <a:r>
                        <a:rPr kumimoji="1" lang="en-US" altLang="ja-JP" sz="1400" baseline="30000" dirty="0">
                          <a:latin typeface="Times New Roman" panose="02020603050405020304" pitchFamily="18" charset="0"/>
                          <a:cs typeface="Times New Roman" panose="02020603050405020304" pitchFamily="18" charset="0"/>
                        </a:rPr>
                        <a:t>nd</a:t>
                      </a:r>
                      <a:r>
                        <a:rPr kumimoji="1" lang="en-US" altLang="ja-JP" sz="1400" dirty="0">
                          <a:latin typeface="Times New Roman" panose="02020603050405020304" pitchFamily="18" charset="0"/>
                          <a:cs typeface="Times New Roman" panose="02020603050405020304" pitchFamily="18" charset="0"/>
                        </a:rPr>
                        <a:t> Crab Cavity Meeting as the crab cavity subgroup in the SRF group</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551042"/>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16</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11/May</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517059966"/>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17</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25/May</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93031166"/>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18</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8/Jun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00626241"/>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19</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22/Jun</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22995727"/>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28/Jun~2/Jul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SRF 2021 on virtual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064151383"/>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26~29/Oct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International workshop for potential ILC experiments on virtual hosted by Japan (True name is not fixed yet!)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824420783"/>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(incl. crab cavity sub-) Group Meeting in IDT/WG2</a:t>
            </a:r>
            <a:endParaRPr kumimoji="1"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52373</TotalTime>
  <Words>10657</Words>
  <Application>Microsoft Office PowerPoint</Application>
  <PresentationFormat>ワイド画面</PresentationFormat>
  <Paragraphs>1590</Paragraphs>
  <Slides>58</Slides>
  <Notes>1</Notes>
  <HiddenSlides>0</HiddenSlides>
  <MMClips>0</MMClips>
  <ScaleCrop>false</ScaleCrop>
  <HeadingPairs>
    <vt:vector size="8" baseType="variant">
      <vt:variant>
        <vt:lpstr>使用されているフォント</vt:lpstr>
      </vt:variant>
      <vt:variant>
        <vt:i4>10</vt:i4>
      </vt:variant>
      <vt:variant>
        <vt:lpstr>テーマ</vt:lpstr>
      </vt:variant>
      <vt:variant>
        <vt:i4>2</vt:i4>
      </vt:variant>
      <vt:variant>
        <vt:lpstr>埋め込まれた OLE サーバー</vt:lpstr>
      </vt:variant>
      <vt:variant>
        <vt:i4>1</vt:i4>
      </vt:variant>
      <vt:variant>
        <vt:lpstr>スライド タイトル</vt:lpstr>
      </vt:variant>
      <vt:variant>
        <vt:i4>58</vt:i4>
      </vt:variant>
    </vt:vector>
  </HeadingPairs>
  <TitlesOfParts>
    <vt:vector size="71" baseType="lpstr">
      <vt:lpstr>Arial Unicode MS</vt:lpstr>
      <vt:lpstr>游ゴシック</vt:lpstr>
      <vt:lpstr>游ゴシック Light</vt:lpstr>
      <vt:lpstr>Arial</vt:lpstr>
      <vt:lpstr>Calibri</vt:lpstr>
      <vt:lpstr>Calibri Light</vt:lpstr>
      <vt:lpstr>Century</vt:lpstr>
      <vt:lpstr>Times</vt:lpstr>
      <vt:lpstr>Times New Roman</vt:lpstr>
      <vt:lpstr>Wingdings</vt:lpstr>
      <vt:lpstr>Office テーマ</vt:lpstr>
      <vt:lpstr>Default Theme</vt:lpstr>
      <vt:lpstr>KGPlot</vt:lpstr>
      <vt:lpstr>15th Meeting of SRF 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山本 康史</cp:lastModifiedBy>
  <cp:revision>1667</cp:revision>
  <cp:lastPrinted>2020-11-23T15:37:09Z</cp:lastPrinted>
  <dcterms:created xsi:type="dcterms:W3CDTF">2020-09-27T07:10:37Z</dcterms:created>
  <dcterms:modified xsi:type="dcterms:W3CDTF">2021-04-28T04:57:26Z</dcterms:modified>
</cp:coreProperties>
</file>