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6" r:id="rId2"/>
    <p:sldId id="259" r:id="rId3"/>
    <p:sldId id="280" r:id="rId4"/>
    <p:sldId id="256" r:id="rId5"/>
    <p:sldId id="257" r:id="rId6"/>
    <p:sldId id="258" r:id="rId7"/>
    <p:sldId id="281" r:id="rId8"/>
    <p:sldId id="283" r:id="rId9"/>
    <p:sldId id="282" r:id="rId10"/>
    <p:sldId id="284" r:id="rId11"/>
    <p:sldId id="285" r:id="rId12"/>
    <p:sldId id="287" r:id="rId13"/>
  </p:sldIdLst>
  <p:sldSz cx="12192000" cy="68580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>
        <p:scale>
          <a:sx n="60" d="100"/>
          <a:sy n="60" d="100"/>
        </p:scale>
        <p:origin x="296" y="-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F1AAD35-C630-4B50-81BD-452383E159B7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1CE911B-7EF1-41EF-A2A1-86871202D1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118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7F4357-73DF-4891-B63D-64C8733A8C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040DE94-4E7D-4F94-B1AC-7B5EEEDB3A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704900-EB8B-4DDA-AF22-FDDD092E8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4AA78A-FB3C-4110-BD41-C143C30C4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5DD0B1-7681-4256-A0CB-5CBC23229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800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7907FA-E982-49C4-ACD6-8459EC672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9BDDB1E-5909-4F80-93A0-008D8F845F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91E87B-4AAD-4FD1-9F9D-B085426EC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EBAFF9-DFB8-470A-BF7D-42ABB9A1E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B50528-628F-4F62-91D6-5FA520FD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32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DD73478-C293-4ED7-8301-FA9C6DC814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FC5B39A-9865-44B9-84AB-92019CCA4F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EF4575-07AA-4F2A-AB4C-D943B8E00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FBE523-4005-4D54-8E94-A2780C4D0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78E919-FAC6-43EB-A102-20AAC41D0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88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F2984E-BC81-4830-9068-14F6602EE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5FA676-BA84-4B85-A6E7-7773B99E2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C77F6F-67B3-40A6-8AB4-23EE3BC6A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2BF451-ECA1-45BA-B045-7D1566288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93E470-003A-476E-B98C-B2702C48E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70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F7D1EE-5982-4C4B-B068-80C939A5C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9D0734-67E5-4C3E-88D0-69F20D5D9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2C676B-0BCD-4E44-9343-C4E67995F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1A26FF-1741-44E1-BEE9-F1CB5A2A7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6161E3-99D9-4680-B179-91B4D9A81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1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6BA8F1-9C32-48F3-A4CD-0E0AB0D3A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984C35-07C9-48FB-A2CA-C6408CCC38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3BDA952-1E74-404C-90C3-6D6B9ED086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9DE0A2-943F-478C-9327-ED21FFF14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817C602-F023-496B-81B7-933AD58A5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7B1F4A-BA81-453E-A7E1-EC1E28BEE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29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30897C-AF02-4434-9BB8-B28485451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D2D581-FEBC-4665-86BD-0D2726C66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EDEFAFA-BDDD-4589-A800-D70576547D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6123E62-33D5-49EC-94D8-A20BFD95D4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4E0217D-AEE0-4922-8864-DFC2FC9E4A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5A0897E-4CE2-40A8-99EB-6E735C3A1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7AB906B-DA5B-4568-B80A-FDBA35FA4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62005CA-55E5-4F31-85C8-1626C4BCB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870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8509E5-78E6-4805-8C83-B98D35DE6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18C7FFC-791D-452B-93EC-B39029155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9624E59-DD0D-43E3-9FAD-5DC077D09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5FEB8B7-F0DE-4954-8450-20C3FA477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1752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EB6716F-E8E1-454B-B01A-4727093CB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EA4661D-14CB-42B4-B83C-3486F3285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9876887-5814-4FA3-9A0E-639F33A0D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9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266A01-B94C-4AC7-81D6-3394F7A89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95746C-4F9C-4590-83B8-CD07D24B3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61F6E7A-FFE4-4F10-BE2C-93C016AF84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6CD451-3A7C-44B4-9DCA-C215D5F81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3C90895-6366-44C5-9611-EB8CBFE33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1ADADC-5F71-45D6-8607-4719848D9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1540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EF207D-7F83-4067-90FB-65A019061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7662DF5-7CD7-4F38-A21C-39D0E77300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09371B0-577D-4799-865C-8A99436AF5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5876AC9-4357-410A-B00B-6D5B324EC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0884272-B89B-431E-BDD0-01C825AD0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6DAE4A0-DDCC-4B90-B73B-215FABDE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088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8F0E9AF-1DED-41EE-B6E4-25B9D7F42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C7FB86A-30D5-4835-A20E-2AE86B3064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AAE6B2-D082-4314-8231-8030ED03A7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74C38-29B1-4411-89C3-8EE586F92BDD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B5F647-0DCA-40E6-A5A9-2F70A52E5C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3EDE5A-3EB3-4201-863F-F8347C40E3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2187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CFC279A-42F9-4958-B6FE-54AD510D01C5}"/>
              </a:ext>
            </a:extLst>
          </p:cNvPr>
          <p:cNvSpPr txBox="1"/>
          <p:nvPr/>
        </p:nvSpPr>
        <p:spPr>
          <a:xfrm>
            <a:off x="1453542" y="2032000"/>
            <a:ext cx="9284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/>
              <a:t>Discussion of WBS for DR/RTML/BDS area systems</a:t>
            </a:r>
            <a:endParaRPr kumimoji="1" lang="ja-JP" altLang="en-US" sz="2800" b="1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5B24F2D-5045-4312-99AA-0F265F4DD366}"/>
              </a:ext>
            </a:extLst>
          </p:cNvPr>
          <p:cNvSpPr txBox="1"/>
          <p:nvPr/>
        </p:nvSpPr>
        <p:spPr>
          <a:xfrm>
            <a:off x="3825987" y="3429000"/>
            <a:ext cx="45400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2021/04/28</a:t>
            </a:r>
          </a:p>
          <a:p>
            <a:pPr algn="ctr"/>
            <a:r>
              <a:rPr lang="en-US" altLang="ja-JP" dirty="0"/>
              <a:t>T. Okugi</a:t>
            </a:r>
          </a:p>
          <a:p>
            <a:pPr algn="ctr"/>
            <a:r>
              <a:rPr lang="en-US" altLang="ja-JP" dirty="0"/>
              <a:t>IDT WG2 DR/BDS/DUMP group meeting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3C4B30C-BDFA-41A7-8892-9E5EDC609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387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F3995B6-7889-406A-A018-D218C651B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92" y="4143082"/>
            <a:ext cx="5502875" cy="2637608"/>
          </a:xfrm>
          <a:prstGeom prst="rect">
            <a:avLst/>
          </a:prstGeom>
        </p:spPr>
      </p:pic>
      <p:sp>
        <p:nvSpPr>
          <p:cNvPr id="6" name="楕円 5">
            <a:extLst>
              <a:ext uri="{FF2B5EF4-FFF2-40B4-BE49-F238E27FC236}">
                <a16:creationId xmlns:a16="http://schemas.microsoft.com/office/drawing/2014/main" id="{F8731F8E-09C8-44F5-BE5B-2184AB084858}"/>
              </a:ext>
            </a:extLst>
          </p:cNvPr>
          <p:cNvSpPr/>
          <p:nvPr/>
        </p:nvSpPr>
        <p:spPr>
          <a:xfrm>
            <a:off x="3858567" y="6067949"/>
            <a:ext cx="224413" cy="18421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C2F69D1D-B4BB-4688-BDA5-072F70771AB2}"/>
              </a:ext>
            </a:extLst>
          </p:cNvPr>
          <p:cNvSpPr/>
          <p:nvPr/>
        </p:nvSpPr>
        <p:spPr>
          <a:xfrm>
            <a:off x="4382756" y="6160058"/>
            <a:ext cx="224413" cy="18421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9598A8F0-EBAE-4C08-A7D1-45746369D849}"/>
              </a:ext>
            </a:extLst>
          </p:cNvPr>
          <p:cNvSpPr/>
          <p:nvPr/>
        </p:nvSpPr>
        <p:spPr>
          <a:xfrm>
            <a:off x="5339024" y="6218674"/>
            <a:ext cx="224413" cy="18421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9F027BBE-8BC3-4069-8DE4-40D2DA4FD85E}"/>
              </a:ext>
            </a:extLst>
          </p:cNvPr>
          <p:cNvSpPr/>
          <p:nvPr/>
        </p:nvSpPr>
        <p:spPr>
          <a:xfrm>
            <a:off x="5813791" y="6223335"/>
            <a:ext cx="224413" cy="18421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0D8E5CD-4DF4-4613-B8B0-63AE2640817A}"/>
              </a:ext>
            </a:extLst>
          </p:cNvPr>
          <p:cNvSpPr txBox="1"/>
          <p:nvPr/>
        </p:nvSpPr>
        <p:spPr>
          <a:xfrm>
            <a:off x="3839982" y="4754723"/>
            <a:ext cx="21547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00B050"/>
                </a:solidFill>
              </a:rPr>
              <a:t>SC solenoids</a:t>
            </a:r>
          </a:p>
          <a:p>
            <a:r>
              <a:rPr kumimoji="1" lang="en-US" altLang="ja-JP" sz="1600" b="1" dirty="0">
                <a:solidFill>
                  <a:srgbClr val="00B050"/>
                </a:solidFill>
              </a:rPr>
              <a:t> for DS spin rotator </a:t>
            </a:r>
            <a:endParaRPr kumimoji="1" lang="ja-JP" altLang="en-US" sz="1600" b="1" dirty="0">
              <a:solidFill>
                <a:srgbClr val="00B050"/>
              </a:solidFill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80D8F018-9502-415E-919B-7BE62DB9E2FA}"/>
              </a:ext>
            </a:extLst>
          </p:cNvPr>
          <p:cNvCxnSpPr/>
          <p:nvPr/>
        </p:nvCxnSpPr>
        <p:spPr>
          <a:xfrm flipH="1">
            <a:off x="4025900" y="5508519"/>
            <a:ext cx="177800" cy="44143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B2D93945-5273-4125-A4EB-D29012356860}"/>
              </a:ext>
            </a:extLst>
          </p:cNvPr>
          <p:cNvCxnSpPr>
            <a:cxnSpLocks/>
          </p:cNvCxnSpPr>
          <p:nvPr/>
        </p:nvCxnSpPr>
        <p:spPr>
          <a:xfrm flipH="1">
            <a:off x="4530131" y="5508519"/>
            <a:ext cx="146699" cy="57663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1A2F9359-C032-4BF1-BC22-46F80849444A}"/>
              </a:ext>
            </a:extLst>
          </p:cNvPr>
          <p:cNvCxnSpPr>
            <a:cxnSpLocks/>
          </p:cNvCxnSpPr>
          <p:nvPr/>
        </p:nvCxnSpPr>
        <p:spPr>
          <a:xfrm>
            <a:off x="5080299" y="5492920"/>
            <a:ext cx="304501" cy="66713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B74B1137-F0FD-4768-ABA0-2F3E6EEAB3ED}"/>
              </a:ext>
            </a:extLst>
          </p:cNvPr>
          <p:cNvCxnSpPr>
            <a:cxnSpLocks/>
          </p:cNvCxnSpPr>
          <p:nvPr/>
        </p:nvCxnSpPr>
        <p:spPr>
          <a:xfrm>
            <a:off x="5451230" y="5492920"/>
            <a:ext cx="392914" cy="66713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A8F96F47-738C-48AD-8CCB-42961C4EE311}"/>
              </a:ext>
            </a:extLst>
          </p:cNvPr>
          <p:cNvGrpSpPr/>
          <p:nvPr/>
        </p:nvGrpSpPr>
        <p:grpSpPr>
          <a:xfrm>
            <a:off x="312511" y="1514645"/>
            <a:ext cx="5335176" cy="2576378"/>
            <a:chOff x="295291" y="993161"/>
            <a:chExt cx="5335176" cy="2576378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12833643-026B-4054-B23B-0467E804DD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2407" y="1571807"/>
              <a:ext cx="5198060" cy="1342142"/>
            </a:xfrm>
            <a:prstGeom prst="rect">
              <a:avLst/>
            </a:prstGeom>
          </p:spPr>
        </p:pic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63564C7A-EA2C-46BC-A494-BBFFF6B783AD}"/>
                </a:ext>
              </a:extLst>
            </p:cNvPr>
            <p:cNvCxnSpPr/>
            <p:nvPr/>
          </p:nvCxnSpPr>
          <p:spPr>
            <a:xfrm>
              <a:off x="3306725" y="2955177"/>
              <a:ext cx="466781" cy="31366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A1EE273C-01B7-44F8-B72D-F0705713416C}"/>
                </a:ext>
              </a:extLst>
            </p:cNvPr>
            <p:cNvSpPr txBox="1"/>
            <p:nvPr/>
          </p:nvSpPr>
          <p:spPr>
            <a:xfrm>
              <a:off x="3794890" y="3200207"/>
              <a:ext cx="524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solidFill>
                    <a:srgbClr val="FF0000"/>
                  </a:solidFill>
                </a:rPr>
                <a:t>DR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B0FA376A-DA06-4D48-BA78-202F8D3CB111}"/>
                </a:ext>
              </a:extLst>
            </p:cNvPr>
            <p:cNvSpPr txBox="1"/>
            <p:nvPr/>
          </p:nvSpPr>
          <p:spPr>
            <a:xfrm>
              <a:off x="295291" y="993161"/>
              <a:ext cx="28087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>
                  <a:solidFill>
                    <a:srgbClr val="00B050"/>
                  </a:solidFill>
                </a:rPr>
                <a:t>SC solenoids</a:t>
              </a:r>
            </a:p>
            <a:p>
              <a:r>
                <a:rPr kumimoji="1" lang="en-US" altLang="ja-JP" sz="1600" b="1" dirty="0">
                  <a:solidFill>
                    <a:srgbClr val="00B050"/>
                  </a:solidFill>
                </a:rPr>
                <a:t> for upstream spin rotator </a:t>
              </a:r>
              <a:endParaRPr kumimoji="1" lang="ja-JP" altLang="en-US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F98AA67C-840B-4718-9F51-F8A2965A344C}"/>
                </a:ext>
              </a:extLst>
            </p:cNvPr>
            <p:cNvSpPr/>
            <p:nvPr/>
          </p:nvSpPr>
          <p:spPr>
            <a:xfrm>
              <a:off x="3020804" y="2677241"/>
              <a:ext cx="224413" cy="184219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61119FE4-02CB-48A9-B34F-A6B4AFF7BC7B}"/>
                </a:ext>
              </a:extLst>
            </p:cNvPr>
            <p:cNvCxnSpPr>
              <a:cxnSpLocks/>
            </p:cNvCxnSpPr>
            <p:nvPr/>
          </p:nvCxnSpPr>
          <p:spPr>
            <a:xfrm>
              <a:off x="2330011" y="1548318"/>
              <a:ext cx="690793" cy="1052676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図 29" descr="テーブル&#10;&#10;自動的に生成された説明">
            <a:extLst>
              <a:ext uri="{FF2B5EF4-FFF2-40B4-BE49-F238E27FC236}">
                <a16:creationId xmlns:a16="http://schemas.microsoft.com/office/drawing/2014/main" id="{43E17E68-6007-4814-91BF-29ED1F17FD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597" y="2205010"/>
            <a:ext cx="6059436" cy="4267209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3B83D39-45BF-466D-A7E4-E397D10E8C4A}"/>
              </a:ext>
            </a:extLst>
          </p:cNvPr>
          <p:cNvSpPr txBox="1"/>
          <p:nvPr/>
        </p:nvSpPr>
        <p:spPr>
          <a:xfrm>
            <a:off x="6381931" y="1808924"/>
            <a:ext cx="448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70C0"/>
                </a:solidFill>
              </a:rPr>
              <a:t>To do list for magnet technical system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152892E-19E3-43DB-87D6-4D077D6CECA8}"/>
              </a:ext>
            </a:extLst>
          </p:cNvPr>
          <p:cNvSpPr txBox="1"/>
          <p:nvPr/>
        </p:nvSpPr>
        <p:spPr>
          <a:xfrm>
            <a:off x="1293839" y="-2013"/>
            <a:ext cx="101761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/>
              <a:t>Magnet technical system for DR/RTML/BDS </a:t>
            </a:r>
            <a:r>
              <a:rPr lang="en-US" altLang="ja-JP" sz="2800" b="1" dirty="0"/>
              <a:t>a</a:t>
            </a:r>
            <a:r>
              <a:rPr kumimoji="1" lang="en-US" altLang="ja-JP" sz="2800" b="1" dirty="0"/>
              <a:t>rea system</a:t>
            </a:r>
            <a:endParaRPr kumimoji="1" lang="ja-JP" altLang="en-US" sz="2800" b="1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2418601-2D60-4309-AEFC-577C96801080}"/>
              </a:ext>
            </a:extLst>
          </p:cNvPr>
          <p:cNvSpPr txBox="1"/>
          <p:nvPr/>
        </p:nvSpPr>
        <p:spPr>
          <a:xfrm>
            <a:off x="431424" y="549840"/>
            <a:ext cx="9621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/>
              <a:t>Source and ML (BS and warm section) also have NC magnets.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/>
              <a:t>Source also has SC undulators.</a:t>
            </a:r>
            <a:endParaRPr kumimoji="1" lang="en-US" altLang="ja-JP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/>
              <a:t>We’d better to consider how to make WBS by taking account of Source and ML area system, too.</a:t>
            </a:r>
            <a:endParaRPr kumimoji="1" lang="ja-JP" altLang="en-US" sz="1600" dirty="0"/>
          </a:p>
        </p:txBody>
      </p:sp>
      <p:sp>
        <p:nvSpPr>
          <p:cNvPr id="34" name="スライド番号プレースホルダー 3">
            <a:extLst>
              <a:ext uri="{FF2B5EF4-FFF2-40B4-BE49-F238E27FC236}">
                <a16:creationId xmlns:a16="http://schemas.microsoft.com/office/drawing/2014/main" id="{05C35256-F612-4C11-818B-5E655BEA4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10</a:t>
            </a:fld>
            <a:endParaRPr kumimoji="1" lang="ja-JP" altLang="en-US"/>
          </a:p>
        </p:txBody>
      </p: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98D462CA-8074-4920-B9A7-326FA3F36429}"/>
              </a:ext>
            </a:extLst>
          </p:cNvPr>
          <p:cNvCxnSpPr>
            <a:cxnSpLocks/>
          </p:cNvCxnSpPr>
          <p:nvPr/>
        </p:nvCxnSpPr>
        <p:spPr>
          <a:xfrm flipV="1">
            <a:off x="11061700" y="1857621"/>
            <a:ext cx="203200" cy="125862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C87A230-1E52-4992-BBD4-181E72FB8FB0}"/>
              </a:ext>
            </a:extLst>
          </p:cNvPr>
          <p:cNvSpPr txBox="1"/>
          <p:nvPr/>
        </p:nvSpPr>
        <p:spPr>
          <a:xfrm>
            <a:off x="10032322" y="1254918"/>
            <a:ext cx="2130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rgbClr val="00B050"/>
                </a:solidFill>
              </a:rPr>
              <a:t>Better to be managed </a:t>
            </a:r>
          </a:p>
          <a:p>
            <a:r>
              <a:rPr kumimoji="1" lang="en-US" altLang="ja-JP" sz="1400" b="1" dirty="0">
                <a:solidFill>
                  <a:srgbClr val="00B050"/>
                </a:solidFill>
              </a:rPr>
              <a:t>by DR area system ?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2FF090C4-24BE-41A3-8858-D943F832C947}"/>
              </a:ext>
            </a:extLst>
          </p:cNvPr>
          <p:cNvSpPr txBox="1"/>
          <p:nvPr/>
        </p:nvSpPr>
        <p:spPr>
          <a:xfrm>
            <a:off x="10000069" y="682992"/>
            <a:ext cx="1725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rgbClr val="7030A0"/>
                </a:solidFill>
              </a:rPr>
              <a:t>Other NC and MC</a:t>
            </a:r>
          </a:p>
          <a:p>
            <a:r>
              <a:rPr kumimoji="1" lang="en-US" altLang="ja-JP" sz="1400" b="1" dirty="0">
                <a:solidFill>
                  <a:srgbClr val="7030A0"/>
                </a:solidFill>
              </a:rPr>
              <a:t> magnets ??</a:t>
            </a:r>
            <a:endParaRPr kumimoji="1" lang="ja-JP" altLang="en-US" sz="1400" b="1" dirty="0">
              <a:solidFill>
                <a:srgbClr val="7030A0"/>
              </a:solidFill>
            </a:endParaRPr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6C0C3828-1195-4C05-AD57-FF1B51D474C0}"/>
              </a:ext>
            </a:extLst>
          </p:cNvPr>
          <p:cNvSpPr/>
          <p:nvPr/>
        </p:nvSpPr>
        <p:spPr>
          <a:xfrm>
            <a:off x="6254193" y="3790321"/>
            <a:ext cx="1507530" cy="105013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矢印: 左 40">
            <a:extLst>
              <a:ext uri="{FF2B5EF4-FFF2-40B4-BE49-F238E27FC236}">
                <a16:creationId xmlns:a16="http://schemas.microsoft.com/office/drawing/2014/main" id="{89DA2B86-6B07-40D6-B175-731EF26017CA}"/>
              </a:ext>
            </a:extLst>
          </p:cNvPr>
          <p:cNvSpPr/>
          <p:nvPr/>
        </p:nvSpPr>
        <p:spPr>
          <a:xfrm>
            <a:off x="5693463" y="4016526"/>
            <a:ext cx="392914" cy="584775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41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0D38CDD-85B9-458E-B761-ED74FBA73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667" y="5397719"/>
            <a:ext cx="6661418" cy="1405131"/>
          </a:xfrm>
          <a:prstGeom prst="rect">
            <a:avLst/>
          </a:prstGeom>
        </p:spPr>
      </p:pic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D073C64-4B55-47C3-8572-932238BCB2F3}"/>
              </a:ext>
            </a:extLst>
          </p:cNvPr>
          <p:cNvSpPr/>
          <p:nvPr/>
        </p:nvSpPr>
        <p:spPr>
          <a:xfrm>
            <a:off x="2158408" y="5600554"/>
            <a:ext cx="850605" cy="784002"/>
          </a:xfrm>
          <a:prstGeom prst="roundRect">
            <a:avLst>
              <a:gd name="adj" fmla="val 3020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B58F8E17-C7EA-40F1-A1FB-5D9C540D1FF5}"/>
              </a:ext>
            </a:extLst>
          </p:cNvPr>
          <p:cNvSpPr/>
          <p:nvPr/>
        </p:nvSpPr>
        <p:spPr>
          <a:xfrm>
            <a:off x="3373234" y="5600554"/>
            <a:ext cx="380060" cy="784002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6EE04295-B265-4857-9191-8008281A1941}"/>
              </a:ext>
            </a:extLst>
          </p:cNvPr>
          <p:cNvSpPr/>
          <p:nvPr/>
        </p:nvSpPr>
        <p:spPr>
          <a:xfrm>
            <a:off x="3904274" y="5600554"/>
            <a:ext cx="901642" cy="784002"/>
          </a:xfrm>
          <a:prstGeom prst="roundRect">
            <a:avLst>
              <a:gd name="adj" fmla="val 30201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0182B20-77F8-4786-8A9D-E66AF13CC431}"/>
              </a:ext>
            </a:extLst>
          </p:cNvPr>
          <p:cNvSpPr txBox="1"/>
          <p:nvPr/>
        </p:nvSpPr>
        <p:spPr>
          <a:xfrm>
            <a:off x="1830485" y="5323555"/>
            <a:ext cx="1178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00B050"/>
                </a:solidFill>
              </a:rPr>
              <a:t>QD0 package</a:t>
            </a:r>
            <a:endParaRPr kumimoji="1" lang="ja-JP" altLang="en-US" sz="1200" b="1" dirty="0">
              <a:solidFill>
                <a:srgbClr val="00B05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C406149-568A-455B-86C3-EEA838757F6E}"/>
              </a:ext>
            </a:extLst>
          </p:cNvPr>
          <p:cNvSpPr txBox="1"/>
          <p:nvPr/>
        </p:nvSpPr>
        <p:spPr>
          <a:xfrm>
            <a:off x="2877799" y="5340311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00B050"/>
                </a:solidFill>
              </a:rPr>
              <a:t>QF1 package</a:t>
            </a:r>
            <a:endParaRPr kumimoji="1" lang="ja-JP" altLang="en-US" sz="1200" b="1" dirty="0">
              <a:solidFill>
                <a:srgbClr val="00B05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82AE6DD-E59F-4208-A696-9CAF38016C4E}"/>
              </a:ext>
            </a:extLst>
          </p:cNvPr>
          <p:cNvSpPr txBox="1"/>
          <p:nvPr/>
        </p:nvSpPr>
        <p:spPr>
          <a:xfrm>
            <a:off x="2339124" y="5048282"/>
            <a:ext cx="1277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00B050"/>
                </a:solidFill>
              </a:rPr>
              <a:t>SC magnet</a:t>
            </a:r>
            <a:endParaRPr kumimoji="1" lang="ja-JP" altLang="en-US" sz="1600" b="1" dirty="0">
              <a:solidFill>
                <a:srgbClr val="00B05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B36EA13-EC6E-4C49-AF83-864AF2CC0463}"/>
              </a:ext>
            </a:extLst>
          </p:cNvPr>
          <p:cNvSpPr txBox="1"/>
          <p:nvPr/>
        </p:nvSpPr>
        <p:spPr>
          <a:xfrm>
            <a:off x="3996076" y="5340310"/>
            <a:ext cx="10230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7030A0"/>
                </a:solidFill>
              </a:rPr>
              <a:t>Crab cavity</a:t>
            </a:r>
            <a:endParaRPr kumimoji="1" lang="ja-JP" altLang="en-US" sz="1200" b="1" dirty="0">
              <a:solidFill>
                <a:srgbClr val="7030A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45326A4-F967-4F93-8856-803F97D079F1}"/>
              </a:ext>
            </a:extLst>
          </p:cNvPr>
          <p:cNvSpPr txBox="1"/>
          <p:nvPr/>
        </p:nvSpPr>
        <p:spPr>
          <a:xfrm>
            <a:off x="4056327" y="5056107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7030A0"/>
                </a:solidFill>
              </a:rPr>
              <a:t>SCRF</a:t>
            </a:r>
            <a:endParaRPr kumimoji="1" lang="ja-JP" altLang="en-US" sz="1600" b="1" dirty="0">
              <a:solidFill>
                <a:srgbClr val="7030A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CEEDADD-65EB-45D2-9803-83E6618F4702}"/>
              </a:ext>
            </a:extLst>
          </p:cNvPr>
          <p:cNvSpPr txBox="1"/>
          <p:nvPr/>
        </p:nvSpPr>
        <p:spPr>
          <a:xfrm>
            <a:off x="1741933" y="4662194"/>
            <a:ext cx="2254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70C0"/>
                </a:solidFill>
              </a:rPr>
              <a:t>SC devices in BDS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E0202E5E-8480-47E3-989F-9368AAB927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82" y="1074496"/>
            <a:ext cx="5687854" cy="3244691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7770BC5-5B49-46F9-910A-7F65524BA083}"/>
              </a:ext>
            </a:extLst>
          </p:cNvPr>
          <p:cNvSpPr txBox="1"/>
          <p:nvPr/>
        </p:nvSpPr>
        <p:spPr>
          <a:xfrm>
            <a:off x="1005923" y="2526295"/>
            <a:ext cx="2100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70C0"/>
                </a:solidFill>
              </a:rPr>
              <a:t>SC devices in DR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F7077726-9246-4B7A-BFE9-FB46BD2F055E}"/>
              </a:ext>
            </a:extLst>
          </p:cNvPr>
          <p:cNvSpPr/>
          <p:nvPr/>
        </p:nvSpPr>
        <p:spPr>
          <a:xfrm>
            <a:off x="1169280" y="1406296"/>
            <a:ext cx="1112875" cy="429597"/>
          </a:xfrm>
          <a:prstGeom prst="roundRect">
            <a:avLst>
              <a:gd name="adj" fmla="val 3020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2617B4A-B0D8-4940-AD1E-56972FFE0033}"/>
              </a:ext>
            </a:extLst>
          </p:cNvPr>
          <p:cNvSpPr txBox="1"/>
          <p:nvPr/>
        </p:nvSpPr>
        <p:spPr>
          <a:xfrm>
            <a:off x="917536" y="2140207"/>
            <a:ext cx="1277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00B050"/>
                </a:solidFill>
              </a:rPr>
              <a:t>SC magnet</a:t>
            </a:r>
            <a:endParaRPr kumimoji="1" lang="ja-JP" altLang="en-US" sz="1600" b="1" dirty="0">
              <a:solidFill>
                <a:srgbClr val="00B050"/>
              </a:solidFill>
            </a:endParaRP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7D94080C-ADB9-41F5-B3F7-CE06A881F6DD}"/>
              </a:ext>
            </a:extLst>
          </p:cNvPr>
          <p:cNvSpPr/>
          <p:nvPr/>
        </p:nvSpPr>
        <p:spPr>
          <a:xfrm>
            <a:off x="2377846" y="1406296"/>
            <a:ext cx="425303" cy="429597"/>
          </a:xfrm>
          <a:prstGeom prst="roundRect">
            <a:avLst>
              <a:gd name="adj" fmla="val 30201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8666D10-08D3-4257-BD0F-01D495526DAB}"/>
              </a:ext>
            </a:extLst>
          </p:cNvPr>
          <p:cNvSpPr txBox="1"/>
          <p:nvPr/>
        </p:nvSpPr>
        <p:spPr>
          <a:xfrm>
            <a:off x="2377846" y="2167693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7030A0"/>
                </a:solidFill>
              </a:rPr>
              <a:t>SCRF</a:t>
            </a:r>
            <a:endParaRPr kumimoji="1" lang="ja-JP" altLang="en-US" sz="1600" b="1" dirty="0">
              <a:solidFill>
                <a:srgbClr val="7030A0"/>
              </a:solidFill>
            </a:endParaRPr>
          </a:p>
        </p:txBody>
      </p:sp>
      <p:pic>
        <p:nvPicPr>
          <p:cNvPr id="20" name="図 19" descr="テーブル&#10;&#10;自動的に生成された説明">
            <a:extLst>
              <a:ext uri="{FF2B5EF4-FFF2-40B4-BE49-F238E27FC236}">
                <a16:creationId xmlns:a16="http://schemas.microsoft.com/office/drawing/2014/main" id="{60351944-26AA-47A4-A20B-71E4DBF4F5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488" y="875487"/>
            <a:ext cx="6156973" cy="3767336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6B25DFD-8EFB-41DF-B796-6B42328D48DB}"/>
              </a:ext>
            </a:extLst>
          </p:cNvPr>
          <p:cNvSpPr txBox="1"/>
          <p:nvPr/>
        </p:nvSpPr>
        <p:spPr>
          <a:xfrm>
            <a:off x="6514940" y="5061117"/>
            <a:ext cx="55985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Cryogenics and He transfer lines should be common</a:t>
            </a:r>
          </a:p>
          <a:p>
            <a:r>
              <a:rPr kumimoji="1" lang="en-US" altLang="ja-JP" sz="1600" dirty="0">
                <a:solidFill>
                  <a:srgbClr val="FF0000"/>
                </a:solidFill>
              </a:rPr>
              <a:t> for the SC magnets and SCRF.</a:t>
            </a:r>
          </a:p>
          <a:p>
            <a:endParaRPr lang="en-US" altLang="ja-JP" sz="1600" dirty="0">
              <a:solidFill>
                <a:srgbClr val="FF0000"/>
              </a:solidFill>
            </a:endParaRPr>
          </a:p>
          <a:p>
            <a:r>
              <a:rPr lang="en-US" altLang="ja-JP" sz="1600" dirty="0">
                <a:solidFill>
                  <a:srgbClr val="FF0000"/>
                </a:solidFill>
              </a:rPr>
              <a:t>It is very important how to coordinate the SC technology.</a:t>
            </a:r>
          </a:p>
          <a:p>
            <a:r>
              <a:rPr lang="en-US" altLang="ja-JP" sz="1600" dirty="0">
                <a:solidFill>
                  <a:srgbClr val="FF0000"/>
                </a:solidFill>
              </a:rPr>
              <a:t>But, I think it is not matter for our group.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85A1CF1-F378-4A2C-A4D5-B538D903A47E}"/>
              </a:ext>
            </a:extLst>
          </p:cNvPr>
          <p:cNvSpPr txBox="1"/>
          <p:nvPr/>
        </p:nvSpPr>
        <p:spPr>
          <a:xfrm>
            <a:off x="2158408" y="106570"/>
            <a:ext cx="86421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/>
              <a:t>SC technologies for DR/RTML/BDS </a:t>
            </a:r>
            <a:r>
              <a:rPr lang="en-US" altLang="ja-JP" sz="2800" b="1" dirty="0"/>
              <a:t>a</a:t>
            </a:r>
            <a:r>
              <a:rPr kumimoji="1" lang="en-US" altLang="ja-JP" sz="2800" b="1" dirty="0"/>
              <a:t>rea system</a:t>
            </a:r>
            <a:endParaRPr kumimoji="1" lang="ja-JP" altLang="en-US" sz="2800" b="1" dirty="0"/>
          </a:p>
        </p:txBody>
      </p:sp>
      <p:sp>
        <p:nvSpPr>
          <p:cNvPr id="24" name="スライド番号プレースホルダー 3">
            <a:extLst>
              <a:ext uri="{FF2B5EF4-FFF2-40B4-BE49-F238E27FC236}">
                <a16:creationId xmlns:a16="http://schemas.microsoft.com/office/drawing/2014/main" id="{3FBF09B8-47AE-48C2-AA93-84B190951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1256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9ED321-931D-4D4A-8BD6-C70D3C5A8766}"/>
              </a:ext>
            </a:extLst>
          </p:cNvPr>
          <p:cNvSpPr txBox="1"/>
          <p:nvPr/>
        </p:nvSpPr>
        <p:spPr>
          <a:xfrm>
            <a:off x="1048193" y="469900"/>
            <a:ext cx="10522432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Next group meeting</a:t>
            </a:r>
          </a:p>
          <a:p>
            <a:endParaRPr lang="en-US" altLang="ja-JP" dirty="0"/>
          </a:p>
          <a:p>
            <a:r>
              <a:rPr kumimoji="1" lang="en-US" altLang="ja-JP" dirty="0"/>
              <a:t>Date and time : May 12</a:t>
            </a:r>
            <a:r>
              <a:rPr kumimoji="1" lang="en-US" altLang="ja-JP" baseline="30000" dirty="0"/>
              <a:t>th</a:t>
            </a:r>
            <a:r>
              <a:rPr kumimoji="1" lang="en-US" altLang="ja-JP" dirty="0"/>
              <a:t> (WED) 22:00 JST</a:t>
            </a:r>
          </a:p>
          <a:p>
            <a:endParaRPr lang="en-US" altLang="ja-JP" dirty="0"/>
          </a:p>
          <a:p>
            <a:r>
              <a:rPr lang="en-US" altLang="ja-JP" dirty="0"/>
              <a:t>We</a:t>
            </a:r>
            <a:r>
              <a:rPr kumimoji="1" lang="en-US" altLang="ja-JP" dirty="0"/>
              <a:t> would like to discuss the WBS of the BDS area system.</a:t>
            </a:r>
          </a:p>
          <a:p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Are there any other items that should be included in the to-do-list?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What items in the list would be more efficient to handle in the same group as WP?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dirty="0"/>
          </a:p>
          <a:p>
            <a:r>
              <a:rPr kumimoji="1" lang="en-US" altLang="ja-JP" dirty="0"/>
              <a:t>I would be happy if the following people could present their views from their respective positions.</a:t>
            </a:r>
          </a:p>
          <a:p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/>
              <a:t>Angeles from WP-15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Brett from WP-16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 err="1"/>
              <a:t>Karsten</a:t>
            </a:r>
            <a:r>
              <a:rPr lang="en-US" altLang="ja-JP" dirty="0"/>
              <a:t> or </a:t>
            </a:r>
            <a:r>
              <a:rPr kumimoji="1" lang="en-US" altLang="ja-JP" dirty="0"/>
              <a:t>Tom from MDI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1742D1C-E852-4787-A208-A560355CF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139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682E251A-857F-415F-8BF9-AF9FD25A02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0" y="764137"/>
            <a:ext cx="9754962" cy="5487166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4661A31-31F3-4CD1-BEED-89D0E0F43780}"/>
              </a:ext>
            </a:extLst>
          </p:cNvPr>
          <p:cNvSpPr txBox="1"/>
          <p:nvPr/>
        </p:nvSpPr>
        <p:spPr>
          <a:xfrm>
            <a:off x="10795000" y="609600"/>
            <a:ext cx="668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00B050"/>
                </a:solidFill>
              </a:rPr>
              <a:t>. . .</a:t>
            </a:r>
            <a:endParaRPr kumimoji="1" lang="ja-JP" altLang="en-US" sz="2800" dirty="0">
              <a:solidFill>
                <a:srgbClr val="00B05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85CBE7F-9368-4E63-B197-07CD9A9FDBB8}"/>
              </a:ext>
            </a:extLst>
          </p:cNvPr>
          <p:cNvSpPr txBox="1"/>
          <p:nvPr/>
        </p:nvSpPr>
        <p:spPr>
          <a:xfrm>
            <a:off x="1772047" y="6093863"/>
            <a:ext cx="615553" cy="5764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00B050"/>
                </a:solidFill>
              </a:rPr>
              <a:t>. . .</a:t>
            </a:r>
            <a:endParaRPr kumimoji="1" lang="ja-JP" altLang="en-US" sz="2800" dirty="0">
              <a:solidFill>
                <a:srgbClr val="00B05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C1E01BC-E380-4867-B5B9-D4B3A6C4E47C}"/>
              </a:ext>
            </a:extLst>
          </p:cNvPr>
          <p:cNvSpPr txBox="1"/>
          <p:nvPr/>
        </p:nvSpPr>
        <p:spPr>
          <a:xfrm>
            <a:off x="3073400" y="3199942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rgbClr val="0070C0"/>
                </a:solidFill>
              </a:rPr>
              <a:t>+ work packages</a:t>
            </a:r>
            <a:endParaRPr kumimoji="1" lang="ja-JP" altLang="en-US" sz="1400" b="1" dirty="0">
              <a:solidFill>
                <a:srgbClr val="0070C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C5B7A22-E006-4D0F-AAA1-976DFBE506A4}"/>
              </a:ext>
            </a:extLst>
          </p:cNvPr>
          <p:cNvSpPr txBox="1"/>
          <p:nvPr/>
        </p:nvSpPr>
        <p:spPr>
          <a:xfrm>
            <a:off x="5626100" y="3199942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rgbClr val="0070C0"/>
                </a:solidFill>
              </a:rPr>
              <a:t>+ work packages</a:t>
            </a:r>
            <a:endParaRPr kumimoji="1" lang="ja-JP" altLang="en-US" sz="1400" b="1" dirty="0">
              <a:solidFill>
                <a:srgbClr val="0070C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C229CCE-7A8B-4F3D-BC32-F9109263ECAD}"/>
              </a:ext>
            </a:extLst>
          </p:cNvPr>
          <p:cNvSpPr txBox="1"/>
          <p:nvPr/>
        </p:nvSpPr>
        <p:spPr>
          <a:xfrm>
            <a:off x="8178800" y="3199942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rgbClr val="0070C0"/>
                </a:solidFill>
              </a:rPr>
              <a:t>+ work packages</a:t>
            </a:r>
            <a:endParaRPr kumimoji="1" lang="ja-JP" altLang="en-US" sz="1400" b="1" dirty="0">
              <a:solidFill>
                <a:srgbClr val="0070C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3EAFA67-974B-438F-A100-6AE392A07A45}"/>
              </a:ext>
            </a:extLst>
          </p:cNvPr>
          <p:cNvSpPr txBox="1"/>
          <p:nvPr/>
        </p:nvSpPr>
        <p:spPr>
          <a:xfrm>
            <a:off x="1961635" y="83527"/>
            <a:ext cx="787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latin typeface="Calibri" panose="020F0502020204030204" pitchFamily="34" charset="0"/>
              </a:rPr>
              <a:t>Simple</a:t>
            </a:r>
            <a:r>
              <a:rPr kumimoji="1" lang="en-US" altLang="ja-JP" sz="2800" b="1" dirty="0">
                <a:latin typeface="Calibri" panose="020F0502020204030204" pitchFamily="34" charset="0"/>
              </a:rPr>
              <a:t> WBS in Pre-Lab period (to write the ILC EDR)</a:t>
            </a:r>
            <a:endParaRPr kumimoji="1" lang="ja-JP" altLang="en-US" sz="2800" b="1" dirty="0">
              <a:latin typeface="Calibri" panose="020F0502020204030204" pitchFamily="34" charset="0"/>
            </a:endParaRPr>
          </a:p>
        </p:txBody>
      </p:sp>
      <p:sp>
        <p:nvSpPr>
          <p:cNvPr id="11" name="スライド番号プレースホルダー 3">
            <a:extLst>
              <a:ext uri="{FF2B5EF4-FFF2-40B4-BE49-F238E27FC236}">
                <a16:creationId xmlns:a16="http://schemas.microsoft.com/office/drawing/2014/main" id="{E6AF9480-0E67-4E04-A7F4-BA6985EBD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7111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0CE54597-5CA6-4B46-AD0B-EFF082859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076" y="545068"/>
            <a:ext cx="4342924" cy="5767864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1530502-0008-4F68-9F15-C9A513287183}"/>
              </a:ext>
            </a:extLst>
          </p:cNvPr>
          <p:cNvSpPr/>
          <p:nvPr/>
        </p:nvSpPr>
        <p:spPr>
          <a:xfrm>
            <a:off x="6431666" y="5058138"/>
            <a:ext cx="4109012" cy="53243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E68CC7-99A6-4DDB-BB17-3900B090DB1A}"/>
              </a:ext>
            </a:extLst>
          </p:cNvPr>
          <p:cNvSpPr txBox="1"/>
          <p:nvPr/>
        </p:nvSpPr>
        <p:spPr>
          <a:xfrm>
            <a:off x="6431666" y="147436"/>
            <a:ext cx="3898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i="1" dirty="0">
                <a:solidFill>
                  <a:srgbClr val="0070C0"/>
                </a:solidFill>
              </a:rPr>
              <a:t>Engineering design document</a:t>
            </a:r>
            <a:endParaRPr lang="ja-JP" altLang="en-US" sz="2000" b="1" i="1" dirty="0">
              <a:solidFill>
                <a:srgbClr val="0070C0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B601060-6E41-43AC-916E-36D7AD7BD7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312" y="1086212"/>
            <a:ext cx="3985260" cy="317754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1F786CB-0EF1-401D-B844-ABBB20029894}"/>
              </a:ext>
            </a:extLst>
          </p:cNvPr>
          <p:cNvSpPr txBox="1"/>
          <p:nvPr/>
        </p:nvSpPr>
        <p:spPr>
          <a:xfrm>
            <a:off x="931019" y="144958"/>
            <a:ext cx="4245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i="1" dirty="0">
                <a:solidFill>
                  <a:srgbClr val="FF0000"/>
                </a:solidFill>
              </a:rPr>
              <a:t>Technical preparation document</a:t>
            </a:r>
            <a:endParaRPr lang="ja-JP" altLang="en-US" sz="2000" b="1" i="1" dirty="0">
              <a:solidFill>
                <a:srgbClr val="FF0000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59F7395-36DA-4D71-8AFB-600DA8FC592D}"/>
              </a:ext>
            </a:extLst>
          </p:cNvPr>
          <p:cNvSpPr/>
          <p:nvPr/>
        </p:nvSpPr>
        <p:spPr>
          <a:xfrm>
            <a:off x="976312" y="611046"/>
            <a:ext cx="4154488" cy="5701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スライド番号プレースホルダー 3">
            <a:extLst>
              <a:ext uri="{FF2B5EF4-FFF2-40B4-BE49-F238E27FC236}">
                <a16:creationId xmlns:a16="http://schemas.microsoft.com/office/drawing/2014/main" id="{F14B4CCB-4573-4E78-8A86-F5EDAB27A44A}"/>
              </a:ext>
            </a:extLst>
          </p:cNvPr>
          <p:cNvSpPr txBox="1">
            <a:spLocks/>
          </p:cNvSpPr>
          <p:nvPr/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DEEEC1E-1E12-4D1C-99DC-380411CC528C}" type="slidenum">
              <a:rPr lang="ja-JP" altLang="en-US" smtClean="0"/>
              <a:pPr/>
              <a:t>3</a:t>
            </a:fld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839EC8A-400A-424B-9B82-9C35EFA17355}"/>
              </a:ext>
            </a:extLst>
          </p:cNvPr>
          <p:cNvSpPr txBox="1"/>
          <p:nvPr/>
        </p:nvSpPr>
        <p:spPr>
          <a:xfrm>
            <a:off x="5176092" y="6233627"/>
            <a:ext cx="7149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FF0000"/>
                </a:solidFill>
              </a:rPr>
              <a:t>The number of HR will be updated (by Shin at the last WG2 meeting.) </a:t>
            </a:r>
            <a:endParaRPr kumimoji="1" lang="ja-JP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013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テーブル&#10;&#10;中程度の精度で自動的に生成された説明">
            <a:extLst>
              <a:ext uri="{FF2B5EF4-FFF2-40B4-BE49-F238E27FC236}">
                <a16:creationId xmlns:a16="http://schemas.microsoft.com/office/drawing/2014/main" id="{00801022-37A8-4412-9E25-51F7B0CC20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083" y="329274"/>
            <a:ext cx="4486887" cy="6052623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EF9F82-8577-4831-A23F-BE5093EAC1B9}"/>
              </a:ext>
            </a:extLst>
          </p:cNvPr>
          <p:cNvSpPr txBox="1"/>
          <p:nvPr/>
        </p:nvSpPr>
        <p:spPr>
          <a:xfrm>
            <a:off x="0" y="0"/>
            <a:ext cx="2291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/>
              <a:t>Damping</a:t>
            </a:r>
            <a:r>
              <a:rPr kumimoji="1" lang="ja-JP" altLang="en-US" sz="2400" b="1" i="1" dirty="0"/>
              <a:t> </a:t>
            </a:r>
            <a:r>
              <a:rPr kumimoji="1" lang="en-US" altLang="ja-JP" sz="2400" b="1" i="1" dirty="0"/>
              <a:t>Ring</a:t>
            </a:r>
            <a:endParaRPr kumimoji="1" lang="ja-JP" altLang="en-US" sz="2400" b="1" i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AC2D099-7DA1-4ABB-8A4A-491A428A29EF}"/>
              </a:ext>
            </a:extLst>
          </p:cNvPr>
          <p:cNvSpPr txBox="1"/>
          <p:nvPr/>
        </p:nvSpPr>
        <p:spPr>
          <a:xfrm>
            <a:off x="1004669" y="2188429"/>
            <a:ext cx="32464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>
                <a:solidFill>
                  <a:srgbClr val="0070C0"/>
                </a:solidFill>
              </a:rPr>
              <a:t>DR area system</a:t>
            </a:r>
          </a:p>
          <a:p>
            <a:endParaRPr kumimoji="1" lang="en-US" altLang="ja-JP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3WPs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Remaining items</a:t>
            </a:r>
          </a:p>
          <a:p>
            <a:pPr lvl="1"/>
            <a:r>
              <a:rPr lang="en-US" altLang="ja-JP" dirty="0"/>
              <a:t> of original area systems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F968320-59B4-4BFB-B798-D39004FE8DEC}"/>
              </a:ext>
            </a:extLst>
          </p:cNvPr>
          <p:cNvSpPr/>
          <p:nvPr/>
        </p:nvSpPr>
        <p:spPr>
          <a:xfrm>
            <a:off x="4739190" y="1898248"/>
            <a:ext cx="6331351" cy="19676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5641650-9649-4650-9960-1A15AEDDFEB7}"/>
              </a:ext>
            </a:extLst>
          </p:cNvPr>
          <p:cNvSpPr/>
          <p:nvPr/>
        </p:nvSpPr>
        <p:spPr>
          <a:xfrm>
            <a:off x="4739189" y="266218"/>
            <a:ext cx="6331351" cy="16320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左中かっこ 12">
            <a:extLst>
              <a:ext uri="{FF2B5EF4-FFF2-40B4-BE49-F238E27FC236}">
                <a16:creationId xmlns:a16="http://schemas.microsoft.com/office/drawing/2014/main" id="{CE889581-2698-4AD5-8BF1-D7EE7680A229}"/>
              </a:ext>
            </a:extLst>
          </p:cNvPr>
          <p:cNvSpPr/>
          <p:nvPr/>
        </p:nvSpPr>
        <p:spPr>
          <a:xfrm>
            <a:off x="4449823" y="266218"/>
            <a:ext cx="138116" cy="359972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E1B98EC-60EC-4438-BC54-AD7F5D1B3FD8}"/>
              </a:ext>
            </a:extLst>
          </p:cNvPr>
          <p:cNvSpPr txBox="1"/>
          <p:nvPr/>
        </p:nvSpPr>
        <p:spPr>
          <a:xfrm>
            <a:off x="4762339" y="1918356"/>
            <a:ext cx="1763161" cy="18774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Area system</a:t>
            </a:r>
          </a:p>
          <a:p>
            <a:endParaRPr kumimoji="1" lang="en-US" altLang="ja-JP" sz="6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Optics design</a:t>
            </a:r>
            <a:r>
              <a:rPr lang="ja-JP" altLang="en-US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and</a:t>
            </a:r>
          </a:p>
          <a:p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 system integration</a:t>
            </a:r>
          </a:p>
          <a:p>
            <a:endParaRPr lang="en-US" altLang="ja-JP" sz="1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Beam dynamics</a:t>
            </a:r>
          </a:p>
          <a:p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 and tuning</a:t>
            </a:r>
          </a:p>
          <a:p>
            <a:endParaRPr kumimoji="1" lang="en-US" altLang="ja-JP" sz="1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Fast kicker</a:t>
            </a:r>
            <a:endParaRPr kumimoji="1" lang="en-US" altLang="ja-JP" sz="14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C004583-554D-4A3E-ACA3-B4D0554F93D1}"/>
              </a:ext>
            </a:extLst>
          </p:cNvPr>
          <p:cNvSpPr txBox="1"/>
          <p:nvPr/>
        </p:nvSpPr>
        <p:spPr>
          <a:xfrm>
            <a:off x="4762339" y="305277"/>
            <a:ext cx="1763161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Work packages</a:t>
            </a:r>
          </a:p>
          <a:p>
            <a:endParaRPr kumimoji="1" lang="en-US" altLang="ja-JP" sz="6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lvl="1"/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WP-12</a:t>
            </a:r>
            <a:endParaRPr kumimoji="1" lang="en-US" altLang="ja-JP" sz="14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US" altLang="ja-JP" sz="1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lvl="1"/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WP-13</a:t>
            </a:r>
            <a:endParaRPr lang="en-US" altLang="ja-JP" sz="14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kumimoji="1" lang="en-US" altLang="ja-JP" sz="1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lvl="1"/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WP-14</a:t>
            </a:r>
            <a:endParaRPr kumimoji="1" lang="en-US" altLang="ja-JP" sz="14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46DAAFD-5F12-46A7-80AB-9AFD01848AEF}"/>
              </a:ext>
            </a:extLst>
          </p:cNvPr>
          <p:cNvSpPr/>
          <p:nvPr/>
        </p:nvSpPr>
        <p:spPr>
          <a:xfrm>
            <a:off x="4739189" y="3874812"/>
            <a:ext cx="6331351" cy="271697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604FB14-780B-4649-BC1A-BC1F4C1F0031}"/>
              </a:ext>
            </a:extLst>
          </p:cNvPr>
          <p:cNvSpPr txBox="1"/>
          <p:nvPr/>
        </p:nvSpPr>
        <p:spPr>
          <a:xfrm>
            <a:off x="4762339" y="3909905"/>
            <a:ext cx="1763161" cy="22775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00B050"/>
                </a:solidFill>
                <a:latin typeface="Calibri" panose="020F0502020204030204" pitchFamily="34" charset="0"/>
              </a:rPr>
              <a:t>Technical system</a:t>
            </a: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Instrumentation</a:t>
            </a: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Magnet</a:t>
            </a: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RF</a:t>
            </a: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Vacuum</a:t>
            </a: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CCB29AE-26CA-47A5-9046-B0671F0FC4E4}"/>
              </a:ext>
            </a:extLst>
          </p:cNvPr>
          <p:cNvSpPr txBox="1"/>
          <p:nvPr/>
        </p:nvSpPr>
        <p:spPr>
          <a:xfrm>
            <a:off x="5182254" y="5809403"/>
            <a:ext cx="461665" cy="572494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. . . .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8CEB9E6-E559-4C1D-93BB-7138A7A6083B}"/>
              </a:ext>
            </a:extLst>
          </p:cNvPr>
          <p:cNvSpPr txBox="1"/>
          <p:nvPr/>
        </p:nvSpPr>
        <p:spPr>
          <a:xfrm>
            <a:off x="894676" y="4097537"/>
            <a:ext cx="354616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>
                <a:solidFill>
                  <a:srgbClr val="00B050"/>
                </a:solidFill>
              </a:rPr>
              <a:t>Technical system</a:t>
            </a:r>
          </a:p>
          <a:p>
            <a:endParaRPr kumimoji="1" lang="en-US" altLang="ja-JP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Remaining items</a:t>
            </a:r>
          </a:p>
          <a:p>
            <a:r>
              <a:rPr lang="en-US" altLang="ja-JP" dirty="0"/>
              <a:t>     of original technical systems</a:t>
            </a:r>
          </a:p>
          <a:p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To be integrated the item</a:t>
            </a:r>
          </a:p>
          <a:p>
            <a:r>
              <a:rPr lang="en-US" altLang="ja-JP" dirty="0"/>
              <a:t>     of each technical category</a:t>
            </a:r>
          </a:p>
          <a:p>
            <a:r>
              <a:rPr lang="en-US" altLang="ja-JP" dirty="0"/>
              <a:t>     for all area systems</a:t>
            </a:r>
          </a:p>
        </p:txBody>
      </p:sp>
      <p:sp>
        <p:nvSpPr>
          <p:cNvPr id="24" name="左中かっこ 23">
            <a:extLst>
              <a:ext uri="{FF2B5EF4-FFF2-40B4-BE49-F238E27FC236}">
                <a16:creationId xmlns:a16="http://schemas.microsoft.com/office/drawing/2014/main" id="{2AC377EC-3C9E-4DC6-BC9F-3BFCC2AA629A}"/>
              </a:ext>
            </a:extLst>
          </p:cNvPr>
          <p:cNvSpPr/>
          <p:nvPr/>
        </p:nvSpPr>
        <p:spPr>
          <a:xfrm>
            <a:off x="4437123" y="3874811"/>
            <a:ext cx="188274" cy="2766113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1345046-B808-41E4-90A5-DC6DAE191174}"/>
              </a:ext>
            </a:extLst>
          </p:cNvPr>
          <p:cNvSpPr txBox="1"/>
          <p:nvPr/>
        </p:nvSpPr>
        <p:spPr>
          <a:xfrm>
            <a:off x="31989" y="575821"/>
            <a:ext cx="45448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List up all items for EDR related to DR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Picked up the WP related items</a:t>
            </a:r>
          </a:p>
          <a:p>
            <a:r>
              <a:rPr kumimoji="1" lang="en-US" altLang="ja-JP" dirty="0"/>
              <a:t>      from the to-do-list of both area and</a:t>
            </a:r>
          </a:p>
          <a:p>
            <a:r>
              <a:rPr lang="en-US" altLang="ja-JP" dirty="0"/>
              <a:t>      technical systems </a:t>
            </a:r>
            <a:r>
              <a:rPr kumimoji="1" lang="en-US" altLang="ja-JP" dirty="0"/>
              <a:t>and </a:t>
            </a:r>
            <a:r>
              <a:rPr lang="en-US" altLang="ja-JP" dirty="0"/>
              <a:t>categorized.</a:t>
            </a:r>
            <a:endParaRPr kumimoji="1" lang="ja-JP" altLang="en-US" dirty="0"/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401625E8-F3EB-42F7-B778-3BE84A3965B5}"/>
              </a:ext>
            </a:extLst>
          </p:cNvPr>
          <p:cNvCxnSpPr>
            <a:cxnSpLocks/>
          </p:cNvCxnSpPr>
          <p:nvPr/>
        </p:nvCxnSpPr>
        <p:spPr>
          <a:xfrm flipV="1">
            <a:off x="11167434" y="266218"/>
            <a:ext cx="0" cy="160169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EE3AE0E0-284C-4F91-96C7-25A9B7D8F9E1}"/>
              </a:ext>
            </a:extLst>
          </p:cNvPr>
          <p:cNvSpPr txBox="1"/>
          <p:nvPr/>
        </p:nvSpPr>
        <p:spPr>
          <a:xfrm>
            <a:off x="11124678" y="914374"/>
            <a:ext cx="1104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FF0000"/>
                </a:solidFill>
              </a:rPr>
              <a:t>Resource</a:t>
            </a: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 of technical</a:t>
            </a: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 preparation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AABE91D1-930C-4DB9-A3C0-CDB47DD47431}"/>
              </a:ext>
            </a:extLst>
          </p:cNvPr>
          <p:cNvCxnSpPr>
            <a:cxnSpLocks/>
          </p:cNvCxnSpPr>
          <p:nvPr/>
        </p:nvCxnSpPr>
        <p:spPr>
          <a:xfrm>
            <a:off x="11174495" y="1942209"/>
            <a:ext cx="0" cy="46691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E7685B7-37D1-41DB-88EB-A2E88AB45428}"/>
              </a:ext>
            </a:extLst>
          </p:cNvPr>
          <p:cNvSpPr txBox="1"/>
          <p:nvPr/>
        </p:nvSpPr>
        <p:spPr>
          <a:xfrm>
            <a:off x="11208609" y="3840483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0070C0"/>
                </a:solidFill>
              </a:rPr>
              <a:t>Resource</a:t>
            </a:r>
          </a:p>
          <a:p>
            <a:r>
              <a:rPr kumimoji="1" lang="en-US" altLang="ja-JP" sz="1200" b="1" dirty="0">
                <a:solidFill>
                  <a:srgbClr val="0070C0"/>
                </a:solidFill>
              </a:rPr>
              <a:t> of EDR</a:t>
            </a:r>
            <a:endParaRPr kumimoji="1" lang="ja-JP" altLang="en-US" sz="1200" b="1" dirty="0">
              <a:solidFill>
                <a:srgbClr val="0070C0"/>
              </a:solidFill>
            </a:endParaRPr>
          </a:p>
        </p:txBody>
      </p: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887FD90C-5A91-4EA0-96B7-B847F7B2DFFF}"/>
              </a:ext>
            </a:extLst>
          </p:cNvPr>
          <p:cNvCxnSpPr/>
          <p:nvPr/>
        </p:nvCxnSpPr>
        <p:spPr>
          <a:xfrm>
            <a:off x="11070540" y="1898248"/>
            <a:ext cx="70693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スライド番号プレースホルダー 3">
            <a:extLst>
              <a:ext uri="{FF2B5EF4-FFF2-40B4-BE49-F238E27FC236}">
                <a16:creationId xmlns:a16="http://schemas.microsoft.com/office/drawing/2014/main" id="{1EBD3993-02CD-4477-A174-99738269E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777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ーブル&#10;&#10;自動的に生成された説明">
            <a:extLst>
              <a:ext uri="{FF2B5EF4-FFF2-40B4-BE49-F238E27FC236}">
                <a16:creationId xmlns:a16="http://schemas.microsoft.com/office/drawing/2014/main" id="{BD447C51-87B5-4F12-B79F-2585F718A1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898" y="1348256"/>
            <a:ext cx="4463517" cy="3435273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DC6C46B-A1F1-40ED-9D2D-FB1E18B3C213}"/>
              </a:ext>
            </a:extLst>
          </p:cNvPr>
          <p:cNvSpPr/>
          <p:nvPr/>
        </p:nvSpPr>
        <p:spPr>
          <a:xfrm>
            <a:off x="4760526" y="1157728"/>
            <a:ext cx="6331351" cy="18017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44B140D-D7FA-45E5-ADFB-DBEEA6DE28D8}"/>
              </a:ext>
            </a:extLst>
          </p:cNvPr>
          <p:cNvSpPr txBox="1"/>
          <p:nvPr/>
        </p:nvSpPr>
        <p:spPr>
          <a:xfrm>
            <a:off x="4783675" y="1201689"/>
            <a:ext cx="1763161" cy="16004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Area system</a:t>
            </a:r>
          </a:p>
          <a:p>
            <a:endParaRPr kumimoji="1" lang="en-US" altLang="ja-JP" sz="6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Optics design</a:t>
            </a:r>
            <a:r>
              <a:rPr lang="ja-JP" altLang="en-US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and</a:t>
            </a:r>
          </a:p>
          <a:p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 system integration</a:t>
            </a:r>
          </a:p>
          <a:p>
            <a:endParaRPr lang="en-US" altLang="ja-JP" sz="1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Beam dynamics</a:t>
            </a:r>
          </a:p>
          <a:p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 and tuning</a:t>
            </a:r>
          </a:p>
          <a:p>
            <a:endParaRPr kumimoji="1" lang="en-US" altLang="ja-JP" sz="10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FD4EED5-471B-4857-B62C-6F4231F594A2}"/>
              </a:ext>
            </a:extLst>
          </p:cNvPr>
          <p:cNvSpPr/>
          <p:nvPr/>
        </p:nvSpPr>
        <p:spPr>
          <a:xfrm>
            <a:off x="4760525" y="2959500"/>
            <a:ext cx="6331351" cy="241388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225E5B8-09C6-4327-8297-549812D9FC18}"/>
              </a:ext>
            </a:extLst>
          </p:cNvPr>
          <p:cNvSpPr txBox="1"/>
          <p:nvPr/>
        </p:nvSpPr>
        <p:spPr>
          <a:xfrm>
            <a:off x="4790002" y="2979371"/>
            <a:ext cx="1763161" cy="22775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00B050"/>
                </a:solidFill>
                <a:latin typeface="Calibri" panose="020F0502020204030204" pitchFamily="34" charset="0"/>
              </a:rPr>
              <a:t>Technical system</a:t>
            </a: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Instrumentation</a:t>
            </a: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Magnet</a:t>
            </a: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RF</a:t>
            </a: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Vacuum</a:t>
            </a: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30B85A-B42C-4BC8-8475-8A37A1D7AA2A}"/>
              </a:ext>
            </a:extLst>
          </p:cNvPr>
          <p:cNvSpPr txBox="1"/>
          <p:nvPr/>
        </p:nvSpPr>
        <p:spPr>
          <a:xfrm>
            <a:off x="5203590" y="4800888"/>
            <a:ext cx="461665" cy="572494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. . . .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11" name="左中かっこ 10">
            <a:extLst>
              <a:ext uri="{FF2B5EF4-FFF2-40B4-BE49-F238E27FC236}">
                <a16:creationId xmlns:a16="http://schemas.microsoft.com/office/drawing/2014/main" id="{AC683371-CE9E-431E-9E55-FA7874F21F82}"/>
              </a:ext>
            </a:extLst>
          </p:cNvPr>
          <p:cNvSpPr/>
          <p:nvPr/>
        </p:nvSpPr>
        <p:spPr>
          <a:xfrm>
            <a:off x="4492853" y="2959693"/>
            <a:ext cx="159666" cy="2413689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左中かっこ 11">
            <a:extLst>
              <a:ext uri="{FF2B5EF4-FFF2-40B4-BE49-F238E27FC236}">
                <a16:creationId xmlns:a16="http://schemas.microsoft.com/office/drawing/2014/main" id="{C6308AD5-BDBF-44F9-9ADA-1B916771BB70}"/>
              </a:ext>
            </a:extLst>
          </p:cNvPr>
          <p:cNvSpPr/>
          <p:nvPr/>
        </p:nvSpPr>
        <p:spPr>
          <a:xfrm>
            <a:off x="4482507" y="1157729"/>
            <a:ext cx="170011" cy="1801772"/>
          </a:xfrm>
          <a:prstGeom prst="leftBrac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DBEF7A2-33D4-422E-BCCA-C0ABEC517A99}"/>
              </a:ext>
            </a:extLst>
          </p:cNvPr>
          <p:cNvSpPr txBox="1"/>
          <p:nvPr/>
        </p:nvSpPr>
        <p:spPr>
          <a:xfrm>
            <a:off x="1182977" y="1858559"/>
            <a:ext cx="2525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i="1" dirty="0">
                <a:solidFill>
                  <a:srgbClr val="0070C0"/>
                </a:solidFill>
              </a:rPr>
              <a:t>RTML a</a:t>
            </a:r>
            <a:r>
              <a:rPr kumimoji="1" lang="en-US" altLang="ja-JP" sz="2000" b="1" i="1" dirty="0">
                <a:solidFill>
                  <a:srgbClr val="0070C0"/>
                </a:solidFill>
              </a:rPr>
              <a:t>rea system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71F5799-F4FE-4DB9-8E4D-15D8475C214D}"/>
              </a:ext>
            </a:extLst>
          </p:cNvPr>
          <p:cNvSpPr txBox="1"/>
          <p:nvPr/>
        </p:nvSpPr>
        <p:spPr>
          <a:xfrm>
            <a:off x="1119118" y="3471823"/>
            <a:ext cx="330731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>
                <a:solidFill>
                  <a:srgbClr val="00B050"/>
                </a:solidFill>
              </a:rPr>
              <a:t>Technical system</a:t>
            </a:r>
          </a:p>
          <a:p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To be integrated the item</a:t>
            </a:r>
          </a:p>
          <a:p>
            <a:r>
              <a:rPr lang="en-US" altLang="ja-JP" dirty="0"/>
              <a:t>     of each technical category</a:t>
            </a:r>
          </a:p>
          <a:p>
            <a:r>
              <a:rPr lang="en-US" altLang="ja-JP" dirty="0"/>
              <a:t>     for all area systems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D24B0DD-8181-4878-94BB-A56F7C11A5F3}"/>
              </a:ext>
            </a:extLst>
          </p:cNvPr>
          <p:cNvSpPr txBox="1"/>
          <p:nvPr/>
        </p:nvSpPr>
        <p:spPr>
          <a:xfrm>
            <a:off x="0" y="0"/>
            <a:ext cx="1087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/>
              <a:t>RTML</a:t>
            </a:r>
            <a:endParaRPr kumimoji="1" lang="ja-JP" altLang="en-US" sz="2400" b="1" i="1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46FCCB5-AADA-4BF8-9806-B1F11484DB16}"/>
              </a:ext>
            </a:extLst>
          </p:cNvPr>
          <p:cNvSpPr txBox="1"/>
          <p:nvPr/>
        </p:nvSpPr>
        <p:spPr>
          <a:xfrm>
            <a:off x="232780" y="544472"/>
            <a:ext cx="4868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List up all items for EDR related to RTML</a:t>
            </a: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5235B397-A4B8-4812-9383-4B00F73A7718}"/>
              </a:ext>
            </a:extLst>
          </p:cNvPr>
          <p:cNvCxnSpPr>
            <a:cxnSpLocks/>
          </p:cNvCxnSpPr>
          <p:nvPr/>
        </p:nvCxnSpPr>
        <p:spPr>
          <a:xfrm>
            <a:off x="11199882" y="1157728"/>
            <a:ext cx="0" cy="4215654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53BA107-2003-46C9-BB2C-59BE1AEF1E5E}"/>
              </a:ext>
            </a:extLst>
          </p:cNvPr>
          <p:cNvSpPr txBox="1"/>
          <p:nvPr/>
        </p:nvSpPr>
        <p:spPr>
          <a:xfrm>
            <a:off x="11236212" y="2837995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0070C0"/>
                </a:solidFill>
              </a:rPr>
              <a:t>Resource</a:t>
            </a:r>
          </a:p>
          <a:p>
            <a:r>
              <a:rPr kumimoji="1" lang="en-US" altLang="ja-JP" sz="1200" b="1" dirty="0">
                <a:solidFill>
                  <a:srgbClr val="0070C0"/>
                </a:solidFill>
              </a:rPr>
              <a:t> of EDR</a:t>
            </a:r>
            <a:endParaRPr kumimoji="1" lang="ja-JP" altLang="en-US" sz="1200" b="1" dirty="0">
              <a:solidFill>
                <a:srgbClr val="0070C0"/>
              </a:solidFill>
            </a:endParaRPr>
          </a:p>
        </p:txBody>
      </p:sp>
      <p:sp>
        <p:nvSpPr>
          <p:cNvPr id="20" name="スライド番号プレースホルダー 3">
            <a:extLst>
              <a:ext uri="{FF2B5EF4-FFF2-40B4-BE49-F238E27FC236}">
                <a16:creationId xmlns:a16="http://schemas.microsoft.com/office/drawing/2014/main" id="{35ED6C02-D4D7-4359-9906-797BC9942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210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テーブル&#10;&#10;中程度の精度で自動的に生成された説明">
            <a:extLst>
              <a:ext uri="{FF2B5EF4-FFF2-40B4-BE49-F238E27FC236}">
                <a16:creationId xmlns:a16="http://schemas.microsoft.com/office/drawing/2014/main" id="{BAB5BC0D-F085-48FA-9D6F-42FD380F3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189" y="121446"/>
            <a:ext cx="3942283" cy="6472253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EF9F82-8577-4831-A23F-BE5093EAC1B9}"/>
              </a:ext>
            </a:extLst>
          </p:cNvPr>
          <p:cNvSpPr txBox="1"/>
          <p:nvPr/>
        </p:nvSpPr>
        <p:spPr>
          <a:xfrm>
            <a:off x="0" y="0"/>
            <a:ext cx="3552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/>
              <a:t>Beam Delivery System</a:t>
            </a:r>
            <a:endParaRPr kumimoji="1" lang="ja-JP" altLang="en-US" sz="2400" b="1" i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AC2D099-7DA1-4ABB-8A4A-491A428A29EF}"/>
              </a:ext>
            </a:extLst>
          </p:cNvPr>
          <p:cNvSpPr txBox="1"/>
          <p:nvPr/>
        </p:nvSpPr>
        <p:spPr>
          <a:xfrm>
            <a:off x="1368214" y="2009728"/>
            <a:ext cx="3246402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>
                <a:solidFill>
                  <a:srgbClr val="0070C0"/>
                </a:solidFill>
              </a:rPr>
              <a:t>BDS area system</a:t>
            </a:r>
          </a:p>
          <a:p>
            <a:endParaRPr kumimoji="1" lang="en-US" altLang="ja-JP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2WPs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MDI related items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Remaining items</a:t>
            </a:r>
          </a:p>
          <a:p>
            <a:pPr lvl="1"/>
            <a:r>
              <a:rPr lang="en-US" altLang="ja-JP" dirty="0"/>
              <a:t> of original area systems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F968320-59B4-4BFB-B798-D39004FE8DEC}"/>
              </a:ext>
            </a:extLst>
          </p:cNvPr>
          <p:cNvSpPr/>
          <p:nvPr/>
        </p:nvSpPr>
        <p:spPr>
          <a:xfrm>
            <a:off x="5137253" y="1504951"/>
            <a:ext cx="5869999" cy="2106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5641650-9649-4650-9960-1A15AEDDFEB7}"/>
              </a:ext>
            </a:extLst>
          </p:cNvPr>
          <p:cNvSpPr/>
          <p:nvPr/>
        </p:nvSpPr>
        <p:spPr>
          <a:xfrm>
            <a:off x="5137254" y="107951"/>
            <a:ext cx="5869998" cy="1397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左中かっこ 12">
            <a:extLst>
              <a:ext uri="{FF2B5EF4-FFF2-40B4-BE49-F238E27FC236}">
                <a16:creationId xmlns:a16="http://schemas.microsoft.com/office/drawing/2014/main" id="{CE889581-2698-4AD5-8BF1-D7EE7680A229}"/>
              </a:ext>
            </a:extLst>
          </p:cNvPr>
          <p:cNvSpPr/>
          <p:nvPr/>
        </p:nvSpPr>
        <p:spPr>
          <a:xfrm>
            <a:off x="4730912" y="121446"/>
            <a:ext cx="230817" cy="369819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E1B98EC-60EC-4438-BC54-AD7F5D1B3FD8}"/>
              </a:ext>
            </a:extLst>
          </p:cNvPr>
          <p:cNvSpPr txBox="1"/>
          <p:nvPr/>
        </p:nvSpPr>
        <p:spPr>
          <a:xfrm>
            <a:off x="5260406" y="1530352"/>
            <a:ext cx="16060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Area system</a:t>
            </a:r>
          </a:p>
          <a:p>
            <a:endParaRPr kumimoji="1" lang="en-US" altLang="ja-JP" sz="6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Optics design</a:t>
            </a:r>
            <a:r>
              <a:rPr lang="ja-JP" altLang="en-US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and</a:t>
            </a:r>
          </a:p>
          <a:p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 system integration</a:t>
            </a:r>
          </a:p>
          <a:p>
            <a:endParaRPr lang="en-US" altLang="ja-JP" sz="1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Beam dynamics</a:t>
            </a:r>
          </a:p>
          <a:p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 and tuning</a:t>
            </a:r>
          </a:p>
          <a:p>
            <a:endParaRPr kumimoji="1" lang="en-US" altLang="ja-JP" sz="10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C004583-554D-4A3E-ACA3-B4D0554F93D1}"/>
              </a:ext>
            </a:extLst>
          </p:cNvPr>
          <p:cNvSpPr txBox="1"/>
          <p:nvPr/>
        </p:nvSpPr>
        <p:spPr>
          <a:xfrm>
            <a:off x="5155542" y="121447"/>
            <a:ext cx="176316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Work packages</a:t>
            </a:r>
          </a:p>
          <a:p>
            <a:endParaRPr kumimoji="1" lang="en-US" altLang="ja-JP" sz="6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lvl="1"/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WP-15</a:t>
            </a:r>
            <a:endParaRPr kumimoji="1" lang="en-US" altLang="ja-JP" sz="14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US" altLang="ja-JP" sz="4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lvl="1"/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WP-16</a:t>
            </a:r>
            <a:endParaRPr lang="en-US" altLang="ja-JP" sz="14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kumimoji="1" lang="en-US" altLang="ja-JP" sz="4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kumimoji="1" lang="en-US" altLang="ja-JP" sz="1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lvl="1"/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MDI</a:t>
            </a:r>
            <a:endParaRPr kumimoji="1" lang="en-US" altLang="ja-JP" sz="14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46DAAFD-5F12-46A7-80AB-9AFD01848AEF}"/>
              </a:ext>
            </a:extLst>
          </p:cNvPr>
          <p:cNvSpPr/>
          <p:nvPr/>
        </p:nvSpPr>
        <p:spPr>
          <a:xfrm>
            <a:off x="5137253" y="3611143"/>
            <a:ext cx="5869999" cy="299605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604FB14-780B-4649-BC1A-BC1F4C1F0031}"/>
              </a:ext>
            </a:extLst>
          </p:cNvPr>
          <p:cNvSpPr txBox="1"/>
          <p:nvPr/>
        </p:nvSpPr>
        <p:spPr>
          <a:xfrm>
            <a:off x="5200717" y="3845047"/>
            <a:ext cx="160648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00B050"/>
                </a:solidFill>
                <a:latin typeface="Calibri" panose="020F0502020204030204" pitchFamily="34" charset="0"/>
              </a:rPr>
              <a:t>Technical system</a:t>
            </a: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Instrumentation</a:t>
            </a: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Magnet</a:t>
            </a: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RF</a:t>
            </a: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Vacuum</a:t>
            </a: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CCB29AE-26CA-47A5-9046-B0671F0FC4E4}"/>
              </a:ext>
            </a:extLst>
          </p:cNvPr>
          <p:cNvSpPr txBox="1"/>
          <p:nvPr/>
        </p:nvSpPr>
        <p:spPr>
          <a:xfrm>
            <a:off x="5601566" y="5758603"/>
            <a:ext cx="461665" cy="572494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. . . .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8CEB9E6-E559-4C1D-93BB-7138A7A6083B}"/>
              </a:ext>
            </a:extLst>
          </p:cNvPr>
          <p:cNvSpPr txBox="1"/>
          <p:nvPr/>
        </p:nvSpPr>
        <p:spPr>
          <a:xfrm>
            <a:off x="1239074" y="4001172"/>
            <a:ext cx="354616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>
                <a:solidFill>
                  <a:srgbClr val="00B050"/>
                </a:solidFill>
              </a:rPr>
              <a:t>Technical system</a:t>
            </a:r>
          </a:p>
          <a:p>
            <a:endParaRPr kumimoji="1" lang="en-US" altLang="ja-JP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Remaining items</a:t>
            </a:r>
          </a:p>
          <a:p>
            <a:r>
              <a:rPr lang="en-US" altLang="ja-JP" dirty="0"/>
              <a:t>     of original technical systems</a:t>
            </a:r>
          </a:p>
          <a:p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To be integrated the item</a:t>
            </a:r>
          </a:p>
          <a:p>
            <a:r>
              <a:rPr lang="en-US" altLang="ja-JP" dirty="0"/>
              <a:t>     of each technical category</a:t>
            </a:r>
          </a:p>
          <a:p>
            <a:r>
              <a:rPr lang="en-US" altLang="ja-JP" dirty="0"/>
              <a:t>     for all area systems</a:t>
            </a:r>
          </a:p>
        </p:txBody>
      </p:sp>
      <p:sp>
        <p:nvSpPr>
          <p:cNvPr id="24" name="左中かっこ 23">
            <a:extLst>
              <a:ext uri="{FF2B5EF4-FFF2-40B4-BE49-F238E27FC236}">
                <a16:creationId xmlns:a16="http://schemas.microsoft.com/office/drawing/2014/main" id="{2AC377EC-3C9E-4DC6-BC9F-3BFCC2AA629A}"/>
              </a:ext>
            </a:extLst>
          </p:cNvPr>
          <p:cNvSpPr/>
          <p:nvPr/>
        </p:nvSpPr>
        <p:spPr>
          <a:xfrm>
            <a:off x="4730912" y="3863079"/>
            <a:ext cx="217557" cy="2744115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1345046-B808-41E4-90A5-DC6DAE191174}"/>
              </a:ext>
            </a:extLst>
          </p:cNvPr>
          <p:cNvSpPr txBox="1"/>
          <p:nvPr/>
        </p:nvSpPr>
        <p:spPr>
          <a:xfrm>
            <a:off x="205956" y="544472"/>
            <a:ext cx="46923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List up all items for EDR related to </a:t>
            </a:r>
            <a:r>
              <a:rPr lang="en-US" altLang="ja-JP" dirty="0"/>
              <a:t>BDS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Picked up the WP related items</a:t>
            </a:r>
          </a:p>
          <a:p>
            <a:r>
              <a:rPr kumimoji="1" lang="en-US" altLang="ja-JP" dirty="0"/>
              <a:t>      from the to-do-list of both area and</a:t>
            </a:r>
          </a:p>
          <a:p>
            <a:r>
              <a:rPr lang="en-US" altLang="ja-JP" dirty="0"/>
              <a:t>      technical systems </a:t>
            </a:r>
            <a:r>
              <a:rPr kumimoji="1" lang="en-US" altLang="ja-JP" dirty="0"/>
              <a:t>and </a:t>
            </a:r>
            <a:r>
              <a:rPr lang="en-US" altLang="ja-JP" dirty="0"/>
              <a:t>categorized.</a:t>
            </a:r>
            <a:endParaRPr kumimoji="1" lang="ja-JP" altLang="en-US" dirty="0"/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CE357CC0-8743-4208-A02E-F37FBF906938}"/>
              </a:ext>
            </a:extLst>
          </p:cNvPr>
          <p:cNvCxnSpPr>
            <a:cxnSpLocks/>
          </p:cNvCxnSpPr>
          <p:nvPr/>
        </p:nvCxnSpPr>
        <p:spPr>
          <a:xfrm flipV="1">
            <a:off x="11139880" y="101601"/>
            <a:ext cx="0" cy="10573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12A4087-B446-4997-B0A3-785D96758449}"/>
              </a:ext>
            </a:extLst>
          </p:cNvPr>
          <p:cNvSpPr txBox="1"/>
          <p:nvPr/>
        </p:nvSpPr>
        <p:spPr>
          <a:xfrm>
            <a:off x="11115496" y="434504"/>
            <a:ext cx="1104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FF0000"/>
                </a:solidFill>
              </a:rPr>
              <a:t>Resource</a:t>
            </a: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 of technical</a:t>
            </a: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 preparation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68263F0B-CC49-4F9A-8B56-D8DD002EEBF5}"/>
              </a:ext>
            </a:extLst>
          </p:cNvPr>
          <p:cNvCxnSpPr>
            <a:cxnSpLocks/>
          </p:cNvCxnSpPr>
          <p:nvPr/>
        </p:nvCxnSpPr>
        <p:spPr>
          <a:xfrm>
            <a:off x="11139880" y="1158941"/>
            <a:ext cx="0" cy="559745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184E9EC-6684-4D47-B2EC-4363DF6BDCC6}"/>
              </a:ext>
            </a:extLst>
          </p:cNvPr>
          <p:cNvSpPr txBox="1"/>
          <p:nvPr/>
        </p:nvSpPr>
        <p:spPr>
          <a:xfrm>
            <a:off x="11139879" y="3671721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0070C0"/>
                </a:solidFill>
              </a:rPr>
              <a:t>Resource</a:t>
            </a:r>
          </a:p>
          <a:p>
            <a:r>
              <a:rPr kumimoji="1" lang="en-US" altLang="ja-JP" sz="1200" b="1" dirty="0">
                <a:solidFill>
                  <a:srgbClr val="0070C0"/>
                </a:solidFill>
              </a:rPr>
              <a:t> of EDR</a:t>
            </a:r>
            <a:endParaRPr kumimoji="1" lang="ja-JP" altLang="en-US" sz="1200" b="1" dirty="0">
              <a:solidFill>
                <a:srgbClr val="0070C0"/>
              </a:solidFill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5932BBC4-FD64-4E10-9A22-427655EC0C10}"/>
              </a:ext>
            </a:extLst>
          </p:cNvPr>
          <p:cNvCxnSpPr>
            <a:cxnSpLocks/>
          </p:cNvCxnSpPr>
          <p:nvPr/>
        </p:nvCxnSpPr>
        <p:spPr>
          <a:xfrm>
            <a:off x="5282545" y="1158941"/>
            <a:ext cx="61728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スライド番号プレースホルダー 3">
            <a:extLst>
              <a:ext uri="{FF2B5EF4-FFF2-40B4-BE49-F238E27FC236}">
                <a16:creationId xmlns:a16="http://schemas.microsoft.com/office/drawing/2014/main" id="{0A0EA7BB-52B6-446E-9184-EEB254640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969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 descr="テーブル&#10;&#10;自動的に生成された説明">
            <a:extLst>
              <a:ext uri="{FF2B5EF4-FFF2-40B4-BE49-F238E27FC236}">
                <a16:creationId xmlns:a16="http://schemas.microsoft.com/office/drawing/2014/main" id="{7151F92F-7C41-4D0C-A356-9946E867FA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80" y="3610045"/>
            <a:ext cx="5541276" cy="3247955"/>
          </a:xfrm>
          <a:prstGeom prst="rect">
            <a:avLst/>
          </a:prstGeom>
        </p:spPr>
      </p:pic>
      <p:pic>
        <p:nvPicPr>
          <p:cNvPr id="6" name="図 5" descr="テーブル&#10;&#10;自動的に生成された説明">
            <a:extLst>
              <a:ext uri="{FF2B5EF4-FFF2-40B4-BE49-F238E27FC236}">
                <a16:creationId xmlns:a16="http://schemas.microsoft.com/office/drawing/2014/main" id="{EF68F957-6E4F-40BE-9327-64D7ECD748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24" y="3610045"/>
            <a:ext cx="5585167" cy="3160173"/>
          </a:xfrm>
          <a:prstGeom prst="rect">
            <a:avLst/>
          </a:prstGeom>
        </p:spPr>
      </p:pic>
      <p:pic>
        <p:nvPicPr>
          <p:cNvPr id="3" name="図 2" descr="テーブル&#10;&#10;自動的に生成された説明">
            <a:extLst>
              <a:ext uri="{FF2B5EF4-FFF2-40B4-BE49-F238E27FC236}">
                <a16:creationId xmlns:a16="http://schemas.microsoft.com/office/drawing/2014/main" id="{E7C29EFB-4392-4ED6-B02A-0FC74B4C87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876" y="230832"/>
            <a:ext cx="5585167" cy="3116282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BFF12A7-5B67-49DB-9050-D4E381066E08}"/>
              </a:ext>
            </a:extLst>
          </p:cNvPr>
          <p:cNvSpPr txBox="1"/>
          <p:nvPr/>
        </p:nvSpPr>
        <p:spPr>
          <a:xfrm>
            <a:off x="7192497" y="-1644"/>
            <a:ext cx="2410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(A) </a:t>
            </a:r>
            <a:r>
              <a:rPr kumimoji="1" lang="en-US" altLang="ja-JP" sz="16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Workpackage</a:t>
            </a:r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 oriented</a:t>
            </a:r>
            <a:endParaRPr kumimoji="1" lang="ja-JP" altLang="en-US" sz="16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165F6E8-2376-4EFC-B79F-3560C0649C5C}"/>
              </a:ext>
            </a:extLst>
          </p:cNvPr>
          <p:cNvSpPr txBox="1"/>
          <p:nvPr/>
        </p:nvSpPr>
        <p:spPr>
          <a:xfrm>
            <a:off x="256924" y="3314367"/>
            <a:ext cx="5381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(B) Work item oriented ( all WP items </a:t>
            </a:r>
            <a:r>
              <a:rPr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belong to</a:t>
            </a:r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 area system )</a:t>
            </a:r>
            <a:endParaRPr kumimoji="1" lang="ja-JP" altLang="en-US" sz="16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742B000-8DBE-4472-A16D-4C2DA4FFF88F}"/>
              </a:ext>
            </a:extLst>
          </p:cNvPr>
          <p:cNvSpPr txBox="1"/>
          <p:nvPr/>
        </p:nvSpPr>
        <p:spPr>
          <a:xfrm>
            <a:off x="6096000" y="3306091"/>
            <a:ext cx="5376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(C) Work item oriented ( some WP items in technical system )</a:t>
            </a:r>
            <a:endParaRPr kumimoji="1" lang="ja-JP" altLang="en-US" sz="16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B38C17A-A1BC-440F-9676-89EBCDD02497}"/>
              </a:ext>
            </a:extLst>
          </p:cNvPr>
          <p:cNvSpPr txBox="1"/>
          <p:nvPr/>
        </p:nvSpPr>
        <p:spPr>
          <a:xfrm>
            <a:off x="338903" y="399514"/>
            <a:ext cx="5892575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Both"/>
            </a:pPr>
            <a:r>
              <a:rPr kumimoji="1" lang="en-US" altLang="ja-JP" sz="1400" b="1" dirty="0" err="1">
                <a:latin typeface="Calibri" panose="020F0502020204030204" pitchFamily="34" charset="0"/>
              </a:rPr>
              <a:t>Workpackage</a:t>
            </a:r>
            <a:r>
              <a:rPr kumimoji="1" lang="en-US" altLang="ja-JP" sz="1400" b="1" dirty="0">
                <a:latin typeface="Calibri" panose="020F0502020204030204" pitchFamily="34" charset="0"/>
              </a:rPr>
              <a:t> oriented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Calibri" panose="020F0502020204030204" pitchFamily="34" charset="0"/>
              </a:rPr>
              <a:t>Easy to manage the resources in Pre-Lab period.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sz="800" dirty="0"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latin typeface="Calibri" panose="020F0502020204030204" pitchFamily="34" charset="0"/>
              </a:rPr>
              <a:t>(B) Work item oriented (all WP items belong to area system)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dirty="0">
                <a:latin typeface="Calibri" panose="020F0502020204030204" pitchFamily="34" charset="0"/>
              </a:rPr>
              <a:t>Some items in are/technical systems are moved to the WP groups.</a:t>
            </a:r>
          </a:p>
          <a:p>
            <a:pPr lvl="1"/>
            <a:r>
              <a:rPr lang="en-US" altLang="ja-JP" sz="1400" dirty="0">
                <a:latin typeface="Calibri" panose="020F0502020204030204" pitchFamily="34" charset="0"/>
              </a:rPr>
              <a:t>( Works for SC wiggler/cryostat/PS are in same group.)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Calibri" panose="020F0502020204030204" pitchFamily="34" charset="0"/>
              </a:rPr>
              <a:t>Representative of WPs will cover some group leaders in area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dirty="0">
                <a:latin typeface="Calibri" panose="020F0502020204030204" pitchFamily="34" charset="0"/>
              </a:rPr>
              <a:t>Easy to manage the design work in Pre-Lab period.</a:t>
            </a:r>
          </a:p>
          <a:p>
            <a:pPr lvl="1"/>
            <a:endParaRPr lang="en-US" altLang="ja-JP" sz="800" b="1" dirty="0"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latin typeface="Calibri" panose="020F0502020204030204" pitchFamily="34" charset="0"/>
              </a:rPr>
              <a:t>(C) Work item oriented ( some WP items will do technical system)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Calibri" panose="020F0502020204030204" pitchFamily="34" charset="0"/>
              </a:rPr>
              <a:t>All of magnet design will be done in the technical system, not area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Calibri" panose="020F0502020204030204" pitchFamily="34" charset="0"/>
              </a:rPr>
              <a:t>The resource of WP-12 will be managed by area system,</a:t>
            </a:r>
          </a:p>
          <a:p>
            <a:pPr lvl="1"/>
            <a:r>
              <a:rPr lang="en-US" altLang="ja-JP" sz="1400" dirty="0">
                <a:latin typeface="Calibri" panose="020F0502020204030204" pitchFamily="34" charset="0"/>
              </a:rPr>
              <a:t> and divided to magnet group in the technical system.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dirty="0">
                <a:latin typeface="Calibri" panose="020F0502020204030204" pitchFamily="34" charset="0"/>
              </a:rPr>
              <a:t>Easy to manage the design work </a:t>
            </a:r>
            <a:r>
              <a:rPr lang="en-US" altLang="ja-JP" sz="1400" dirty="0">
                <a:latin typeface="Calibri" panose="020F0502020204030204" pitchFamily="34" charset="0"/>
              </a:rPr>
              <a:t>of the technical system.</a:t>
            </a:r>
            <a:endParaRPr kumimoji="1" lang="en-US" altLang="ja-JP" sz="1400" dirty="0">
              <a:latin typeface="Calibri" panose="020F050202020403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988F5A0-B6D6-45CC-8A3B-4AB732D4223D}"/>
              </a:ext>
            </a:extLst>
          </p:cNvPr>
          <p:cNvSpPr txBox="1"/>
          <p:nvPr/>
        </p:nvSpPr>
        <p:spPr>
          <a:xfrm>
            <a:off x="0" y="0"/>
            <a:ext cx="5891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Calibri" panose="020F0502020204030204" pitchFamily="34" charset="0"/>
              </a:rPr>
              <a:t>WBS of DR area system in the Pre-Lab period</a:t>
            </a:r>
            <a:endParaRPr kumimoji="1" lang="ja-JP" altLang="en-US" sz="2400" b="1" dirty="0">
              <a:latin typeface="Calibri" panose="020F0502020204030204" pitchFamily="34" charset="0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196CFA18-D580-445E-A419-44A66EE3624A}"/>
              </a:ext>
            </a:extLst>
          </p:cNvPr>
          <p:cNvCxnSpPr>
            <a:cxnSpLocks/>
          </p:cNvCxnSpPr>
          <p:nvPr/>
        </p:nvCxnSpPr>
        <p:spPr>
          <a:xfrm>
            <a:off x="11608399" y="4710896"/>
            <a:ext cx="297909" cy="0"/>
          </a:xfrm>
          <a:prstGeom prst="line">
            <a:avLst/>
          </a:prstGeom>
          <a:ln w="127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D80EFAD2-5427-4F15-86BF-2576039FCCBA}"/>
              </a:ext>
            </a:extLst>
          </p:cNvPr>
          <p:cNvCxnSpPr/>
          <p:nvPr/>
        </p:nvCxnSpPr>
        <p:spPr>
          <a:xfrm>
            <a:off x="11906308" y="4710896"/>
            <a:ext cx="0" cy="16436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F5DA3000-C9D3-4F12-BCFE-3F78658F64D3}"/>
              </a:ext>
            </a:extLst>
          </p:cNvPr>
          <p:cNvCxnSpPr/>
          <p:nvPr/>
        </p:nvCxnSpPr>
        <p:spPr>
          <a:xfrm flipH="1">
            <a:off x="11649747" y="6354501"/>
            <a:ext cx="25656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7BE6912-F6E5-463A-8C98-910F546115D7}"/>
              </a:ext>
            </a:extLst>
          </p:cNvPr>
          <p:cNvSpPr txBox="1"/>
          <p:nvPr/>
        </p:nvSpPr>
        <p:spPr>
          <a:xfrm>
            <a:off x="11468672" y="4319515"/>
            <a:ext cx="744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rgbClr val="0070C0"/>
                </a:solidFill>
                <a:latin typeface="Calibri" panose="020F0502020204030204" pitchFamily="34" charset="0"/>
              </a:rPr>
              <a:t>Part of WP12</a:t>
            </a:r>
          </a:p>
          <a:p>
            <a:pPr algn="ctr"/>
            <a:r>
              <a:rPr lang="en-US" altLang="ja-JP" sz="800" b="1" dirty="0">
                <a:solidFill>
                  <a:srgbClr val="0070C0"/>
                </a:solidFill>
                <a:latin typeface="Calibri" panose="020F0502020204030204" pitchFamily="34" charset="0"/>
              </a:rPr>
              <a:t> resources</a:t>
            </a:r>
            <a:endParaRPr kumimoji="1" lang="ja-JP" altLang="en-US" sz="8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スライド番号プレースホルダー 3">
            <a:extLst>
              <a:ext uri="{FF2B5EF4-FFF2-40B4-BE49-F238E27FC236}">
                <a16:creationId xmlns:a16="http://schemas.microsoft.com/office/drawing/2014/main" id="{08735070-F1BE-4201-8C31-5B9630C34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5388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F02A3CC-EBB8-44EB-9FFD-BBD86CDF8D04}"/>
              </a:ext>
            </a:extLst>
          </p:cNvPr>
          <p:cNvSpPr txBox="1"/>
          <p:nvPr/>
        </p:nvSpPr>
        <p:spPr>
          <a:xfrm>
            <a:off x="3593805" y="776177"/>
            <a:ext cx="4012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Opinion of Andy Lankford</a:t>
            </a:r>
            <a:endParaRPr kumimoji="1" lang="ja-JP" altLang="en-US" sz="24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332C863-34F9-4BC8-AA44-60DD47C45C6D}"/>
              </a:ext>
            </a:extLst>
          </p:cNvPr>
          <p:cNvSpPr txBox="1"/>
          <p:nvPr/>
        </p:nvSpPr>
        <p:spPr>
          <a:xfrm>
            <a:off x="967563" y="1711842"/>
            <a:ext cx="100690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A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ny of the three structures is manageable during the Pre-lab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phase. 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0" lang="en-US" altLang="ja-JP" dirty="0"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I think that one of the work item oriented structures (B) or (C) will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work best. I believe that the decision between (B) and (C) needs to be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consistent with how the division between area systems and technical systems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for other area systems. </a:t>
            </a:r>
            <a:endParaRPr kumimoji="0" lang="en-US" altLang="ja-JP" dirty="0"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If the DR magnets are going to be designed by the magnet technical system to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DR area system specification, then I would think that (C) is better than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(B). 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</a:endParaRPr>
          </a:p>
          <a:p>
            <a:endParaRPr kumimoji="0" lang="en-US" altLang="ja-JP" dirty="0"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Also, if the SC wiggler magnet design,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cryostat design, and wiggler power supply design are split among technical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systems, then I believe that the coordination of these designs should</a:t>
            </a:r>
            <a:b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</a:b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probably live in the DR area system (or possibly the magnet technical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system). </a:t>
            </a:r>
            <a:endParaRPr kumimoji="0" lang="en-US" altLang="ja-JP" dirty="0"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Another consideration is how the RTL WBS is defined. I think that there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should be a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50" charset="-128"/>
              </a:rPr>
              <a:t>consistent philosophy to the structure for both DR and RTL (and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50" charset="-128"/>
              </a:rPr>
              <a:t>probably BDS as well)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.</a:t>
            </a:r>
            <a:r>
              <a:rPr kumimoji="0" lang="ja-JP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ja-JP" altLang="ja-JP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スライド番号プレースホルダー 3">
            <a:extLst>
              <a:ext uri="{FF2B5EF4-FFF2-40B4-BE49-F238E27FC236}">
                <a16:creationId xmlns:a16="http://schemas.microsoft.com/office/drawing/2014/main" id="{A7C46729-5CB0-45D4-A9A7-0AA18FBF8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7443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ーブル&#10;&#10;自動的に生成された説明">
            <a:extLst>
              <a:ext uri="{FF2B5EF4-FFF2-40B4-BE49-F238E27FC236}">
                <a16:creationId xmlns:a16="http://schemas.microsoft.com/office/drawing/2014/main" id="{4084B13B-FB7D-40DF-B4EA-5DDAF619AC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7" y="1898699"/>
            <a:ext cx="5585167" cy="4531775"/>
          </a:xfrm>
          <a:prstGeom prst="rect">
            <a:avLst/>
          </a:prstGeom>
        </p:spPr>
      </p:pic>
      <p:pic>
        <p:nvPicPr>
          <p:cNvPr id="5" name="図 4" descr="テーブル&#10;&#10;自動的に生成された説明">
            <a:extLst>
              <a:ext uri="{FF2B5EF4-FFF2-40B4-BE49-F238E27FC236}">
                <a16:creationId xmlns:a16="http://schemas.microsoft.com/office/drawing/2014/main" id="{1B248120-5FA5-4BAA-A632-A88938F4B6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691" y="1909670"/>
            <a:ext cx="5647224" cy="457103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244FDA-1DA0-4161-8F48-EB01A8B9E160}"/>
              </a:ext>
            </a:extLst>
          </p:cNvPr>
          <p:cNvSpPr txBox="1"/>
          <p:nvPr/>
        </p:nvSpPr>
        <p:spPr>
          <a:xfrm>
            <a:off x="3239262" y="397938"/>
            <a:ext cx="5465086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Both"/>
            </a:pPr>
            <a:r>
              <a:rPr kumimoji="1" lang="en-US" altLang="ja-JP" sz="1400" b="1" dirty="0" err="1">
                <a:latin typeface="Calibri" panose="020F0502020204030204" pitchFamily="34" charset="0"/>
              </a:rPr>
              <a:t>Workpackage</a:t>
            </a:r>
            <a:r>
              <a:rPr kumimoji="1" lang="en-US" altLang="ja-JP" sz="1400" b="1" dirty="0">
                <a:latin typeface="Calibri" panose="020F0502020204030204" pitchFamily="34" charset="0"/>
              </a:rPr>
              <a:t> oriented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Calibri" panose="020F0502020204030204" pitchFamily="34" charset="0"/>
              </a:rPr>
              <a:t>Easy to manage the resources in Pre-Lab period.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sz="800" dirty="0"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latin typeface="Calibri" panose="020F0502020204030204" pitchFamily="34" charset="0"/>
              </a:rPr>
              <a:t>(B) Work item oriented (all WP items belong to area system)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Calibri" panose="020F0502020204030204" pitchFamily="34" charset="0"/>
              </a:rPr>
              <a:t>Representative of WPs will cover some group leaders in area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dirty="0">
                <a:latin typeface="Calibri" panose="020F0502020204030204" pitchFamily="34" charset="0"/>
              </a:rPr>
              <a:t>Easy to manage the design work in Pre-Lab period.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BB1E204-AADB-4461-9958-5825637DC322}"/>
              </a:ext>
            </a:extLst>
          </p:cNvPr>
          <p:cNvSpPr txBox="1"/>
          <p:nvPr/>
        </p:nvSpPr>
        <p:spPr>
          <a:xfrm>
            <a:off x="2780808" y="-25627"/>
            <a:ext cx="603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Calibri" panose="020F0502020204030204" pitchFamily="34" charset="0"/>
              </a:rPr>
              <a:t>WBS of BDS area system in the Pre-Lab period</a:t>
            </a:r>
            <a:endParaRPr kumimoji="1" lang="ja-JP" altLang="en-US" sz="2400" b="1" dirty="0">
              <a:latin typeface="Calibri" panose="020F050202020403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235DE9F-FC39-4DE8-B86F-8F8838729B40}"/>
              </a:ext>
            </a:extLst>
          </p:cNvPr>
          <p:cNvSpPr txBox="1"/>
          <p:nvPr/>
        </p:nvSpPr>
        <p:spPr>
          <a:xfrm>
            <a:off x="1631669" y="1589000"/>
            <a:ext cx="2410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(A) </a:t>
            </a:r>
            <a:r>
              <a:rPr kumimoji="1" lang="en-US" altLang="ja-JP" sz="16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Workpackage</a:t>
            </a:r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 oriented</a:t>
            </a:r>
            <a:endParaRPr kumimoji="1" lang="ja-JP" altLang="en-US" sz="16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5CE57F6-CD84-473A-9839-1FE2BBDB12DF}"/>
              </a:ext>
            </a:extLst>
          </p:cNvPr>
          <p:cNvSpPr txBox="1"/>
          <p:nvPr/>
        </p:nvSpPr>
        <p:spPr>
          <a:xfrm>
            <a:off x="7859203" y="1636345"/>
            <a:ext cx="2141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(B) Work item oriented</a:t>
            </a:r>
            <a:endParaRPr kumimoji="1" lang="ja-JP" altLang="en-US" sz="16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スライド番号プレースホルダー 3">
            <a:extLst>
              <a:ext uri="{FF2B5EF4-FFF2-40B4-BE49-F238E27FC236}">
                <a16:creationId xmlns:a16="http://schemas.microsoft.com/office/drawing/2014/main" id="{4E9594B2-444D-490B-AD67-84D95D7F3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5242796-2967-44CC-9A84-BD488E599709}"/>
              </a:ext>
            </a:extLst>
          </p:cNvPr>
          <p:cNvSpPr txBox="1"/>
          <p:nvPr/>
        </p:nvSpPr>
        <p:spPr>
          <a:xfrm>
            <a:off x="2780808" y="6427536"/>
            <a:ext cx="7221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0070C0"/>
                </a:solidFill>
              </a:rPr>
              <a:t>Should BDS collimator and Muon spoiler be managed by dump group ??     </a:t>
            </a:r>
            <a:endParaRPr kumimoji="1" lang="ja-JP" alt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143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</TotalTime>
  <Words>1075</Words>
  <Application>Microsoft Office PowerPoint</Application>
  <PresentationFormat>ワイド画面</PresentationFormat>
  <Paragraphs>233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9" baseType="lpstr">
      <vt:lpstr>Arial Unicode MS</vt:lpstr>
      <vt:lpstr>游ゴシック</vt:lpstr>
      <vt:lpstr>游ゴシック Light</vt:lpstr>
      <vt:lpstr>Arial</vt:lpstr>
      <vt:lpstr>Calibri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okugi</dc:creator>
  <cp:lastModifiedBy>okugi</cp:lastModifiedBy>
  <cp:revision>34</cp:revision>
  <cp:lastPrinted>2021-04-20T12:48:13Z</cp:lastPrinted>
  <dcterms:created xsi:type="dcterms:W3CDTF">2021-04-20T05:55:57Z</dcterms:created>
  <dcterms:modified xsi:type="dcterms:W3CDTF">2021-04-28T11:48:27Z</dcterms:modified>
</cp:coreProperties>
</file>