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sldIdLst>
    <p:sldId id="256" r:id="rId5"/>
    <p:sldId id="345" r:id="rId6"/>
    <p:sldId id="346" r:id="rId7"/>
    <p:sldId id="352" r:id="rId8"/>
    <p:sldId id="347" r:id="rId9"/>
    <p:sldId id="348" r:id="rId10"/>
    <p:sldId id="349" r:id="rId11"/>
    <p:sldId id="350" r:id="rId12"/>
    <p:sldId id="351" r:id="rId13"/>
    <p:sldId id="340" r:id="rId14"/>
    <p:sldId id="353" r:id="rId15"/>
    <p:sldId id="33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1" y="4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7A06E-1A76-4A38-AA41-2D944D7D692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3CC89-9B40-45F8-A357-9593051B4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196D-DAC1-4469-A9E8-972F6FFCD5E9}" type="datetime1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3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2593-5E69-41C6-9171-3D2C86F4D86E}" type="datetime1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9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4AF6-C5DA-4F38-843D-9F9070A887F5}" type="datetime1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6812-7757-4808-B7E7-C123A4A4149C}" type="datetime1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1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AE1-0E57-4F62-A287-544105A25CA1}" type="datetime1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6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6776"/>
            <a:ext cx="5181600" cy="48501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6776"/>
            <a:ext cx="5181600" cy="485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9D62-4AD4-4FC3-90F2-5737EF4D0CA2}" type="datetime1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8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2CF0-E6A4-4FAC-934B-6792428D7D4E}" type="datetime1">
              <a:rPr lang="en-GB" smtClean="0"/>
              <a:t>29/10/2021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6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940-B6CD-44F9-B609-09BDC771C7CF}" type="datetime1">
              <a:rPr lang="en-GB" smtClean="0"/>
              <a:t>29/10/2021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1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0EAB-3DD9-453F-B5D1-17EE93D6EF49}" type="datetime1">
              <a:rPr lang="en-GB" smtClean="0"/>
              <a:t>29/10/2021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8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F23A-BA3F-404A-AACE-083F57CA681C}" type="datetime1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4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C912-F740-411E-B7DD-97986BD71208}" type="datetime1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89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0918"/>
            <a:ext cx="10515600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69E8-38AD-4988-AC05-4D0AE7AD0658}" type="datetime1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LCWS2021, 15th - 18th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560" y="64782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234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49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emf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32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jpe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tiff"/><Relationship Id="rId5" Type="http://schemas.openxmlformats.org/officeDocument/2006/relationships/image" Target="../media/image43.jpg"/><Relationship Id="rId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emf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232" y="1122363"/>
            <a:ext cx="10826496" cy="2387600"/>
          </a:xfrm>
        </p:spPr>
        <p:txBody>
          <a:bodyPr>
            <a:normAutofit/>
          </a:bodyPr>
          <a:lstStyle/>
          <a:p>
            <a:r>
              <a:rPr lang="en-GB" dirty="0"/>
              <a:t>Machine SRF: Crab Cavities</a:t>
            </a:r>
            <a:br>
              <a:rPr lang="en-GB" dirty="0"/>
            </a:br>
            <a:r>
              <a:rPr lang="en-GB" sz="4800" dirty="0">
                <a:solidFill>
                  <a:srgbClr val="C00000"/>
                </a:solidFill>
              </a:rPr>
              <a:t>Summary</a:t>
            </a:r>
            <a:br>
              <a:rPr lang="en-GB" b="0" dirty="0"/>
            </a:b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786" y="3429000"/>
            <a:ext cx="9144000" cy="2689034"/>
          </a:xfrm>
        </p:spPr>
        <p:txBody>
          <a:bodyPr>
            <a:normAutofit/>
          </a:bodyPr>
          <a:lstStyle/>
          <a:p>
            <a:pPr algn="l"/>
            <a:r>
              <a:rPr lang="en-GB" sz="3000" dirty="0"/>
              <a:t>Graeme Burt on behalf of Peter McIntosh, </a:t>
            </a:r>
          </a:p>
          <a:p>
            <a:pPr algn="l"/>
            <a:r>
              <a:rPr lang="en-GB" sz="3000" dirty="0"/>
              <a:t>UKRI-STFC Daresbury Laboratory</a:t>
            </a:r>
          </a:p>
          <a:p>
            <a:pPr algn="l"/>
            <a:endParaRPr lang="en-GB" sz="600" dirty="0"/>
          </a:p>
          <a:p>
            <a:pPr algn="l"/>
            <a:r>
              <a:rPr lang="en-GB" sz="3000" dirty="0"/>
              <a:t>ILCX2021</a:t>
            </a:r>
          </a:p>
          <a:p>
            <a:pPr algn="l"/>
            <a:r>
              <a:rPr lang="en-GB" sz="3000" dirty="0">
                <a:solidFill>
                  <a:srgbClr val="0070C0"/>
                </a:solidFill>
              </a:rPr>
              <a:t>29</a:t>
            </a:r>
            <a:r>
              <a:rPr lang="en-GB" sz="3000" baseline="30000" dirty="0">
                <a:solidFill>
                  <a:srgbClr val="0070C0"/>
                </a:solidFill>
              </a:rPr>
              <a:t>th</a:t>
            </a:r>
            <a:r>
              <a:rPr lang="en-GB" sz="3000" dirty="0">
                <a:solidFill>
                  <a:srgbClr val="0070C0"/>
                </a:solidFill>
              </a:rPr>
              <a:t> October 2021</a:t>
            </a:r>
            <a:endParaRPr lang="en-GB" sz="3000" dirty="0"/>
          </a:p>
        </p:txBody>
      </p:sp>
      <p:pic>
        <p:nvPicPr>
          <p:cNvPr id="4100" name="Picture 4" descr="Crab cavities: colliding protons head-on | 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547" y="3662775"/>
            <a:ext cx="4310675" cy="284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62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5"/>
          <p:cNvSpPr txBox="1">
            <a:spLocks/>
          </p:cNvSpPr>
          <p:nvPr/>
        </p:nvSpPr>
        <p:spPr>
          <a:xfrm>
            <a:off x="838200" y="3113908"/>
            <a:ext cx="10515600" cy="305820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dirty="0"/>
              <a:t>Cavity down-selection #1 (</a:t>
            </a:r>
            <a:r>
              <a:rPr lang="en-GB" b="1" dirty="0">
                <a:solidFill>
                  <a:srgbClr val="FF0000"/>
                </a:solidFill>
              </a:rPr>
              <a:t>Sept 22</a:t>
            </a:r>
            <a:r>
              <a:rPr lang="en-GB" dirty="0"/>
              <a:t>):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EM design optimisation for cavity, couplers (input and HOM) and tuner.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Select 2 primary options to take forward to prototype stage.</a:t>
            </a:r>
          </a:p>
          <a:p>
            <a:pPr>
              <a:lnSpc>
                <a:spcPct val="110000"/>
              </a:lnSpc>
            </a:pPr>
            <a:r>
              <a:rPr lang="en-GB" dirty="0"/>
              <a:t>Cavity down-selection #2 (</a:t>
            </a:r>
            <a:r>
              <a:rPr lang="en-GB" b="1" dirty="0">
                <a:solidFill>
                  <a:srgbClr val="FF0000"/>
                </a:solidFill>
              </a:rPr>
              <a:t>Sept 23</a:t>
            </a:r>
            <a:r>
              <a:rPr lang="en-GB" dirty="0"/>
              <a:t>):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Choose most optimum single CC technology solution from prototype tests.</a:t>
            </a:r>
          </a:p>
          <a:p>
            <a:pPr>
              <a:lnSpc>
                <a:spcPct val="110000"/>
              </a:lnSpc>
            </a:pPr>
            <a:r>
              <a:rPr lang="en-GB" dirty="0"/>
              <a:t>Propose to use both prototype CC’s in VTS for synchronisation studies.</a:t>
            </a:r>
          </a:p>
          <a:p>
            <a:pPr>
              <a:lnSpc>
                <a:spcPct val="110000"/>
              </a:lnSpc>
            </a:pPr>
            <a:r>
              <a:rPr lang="en-GB" dirty="0"/>
              <a:t>Use final chosen design as basis for 2-cavity CM integration design and prototype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Targeted basis for </a:t>
            </a:r>
            <a:r>
              <a:rPr lang="en-GB" b="1" dirty="0">
                <a:solidFill>
                  <a:srgbClr val="FF0000"/>
                </a:solidFill>
              </a:rPr>
              <a:t>ILC Pre-Lab phase</a:t>
            </a:r>
            <a:r>
              <a:rPr lang="en-GB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Crab Cavity Developments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838200" y="1290919"/>
            <a:ext cx="10515600" cy="191921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dirty="0"/>
              <a:t>Options study (currently underway):</a:t>
            </a:r>
          </a:p>
          <a:p>
            <a:pPr>
              <a:lnSpc>
                <a:spcPct val="100000"/>
              </a:lnSpc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endParaRPr lang="en-GB" sz="1100" dirty="0"/>
          </a:p>
          <a:p>
            <a:pPr marL="0" indent="0">
              <a:lnSpc>
                <a:spcPct val="100000"/>
              </a:lnSpc>
              <a:buNone/>
            </a:pPr>
            <a:r>
              <a:rPr lang="en-GB" sz="2200" b="1" dirty="0">
                <a:solidFill>
                  <a:schemeClr val="accent5"/>
                </a:solidFill>
              </a:rPr>
              <a:t>    Elliptical/Racetrack              RFD	  DQW		     WOW                                  </a:t>
            </a:r>
            <a:r>
              <a:rPr lang="en-GB" sz="2200" b="1" dirty="0" err="1">
                <a:solidFill>
                  <a:schemeClr val="accent5"/>
                </a:solidFill>
              </a:rPr>
              <a:t>QMiR</a:t>
            </a:r>
            <a:endParaRPr lang="en-GB" sz="2200" b="1" dirty="0">
              <a:solidFill>
                <a:schemeClr val="accent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883" y="1802371"/>
            <a:ext cx="2335537" cy="7331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30399" t="40021" r="40503" b="31392"/>
          <a:stretch/>
        </p:blipFill>
        <p:spPr>
          <a:xfrm>
            <a:off x="3725103" y="1741224"/>
            <a:ext cx="1549648" cy="8554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4811" y="1812383"/>
            <a:ext cx="879596" cy="713088"/>
          </a:xfrm>
          <a:prstGeom prst="rect">
            <a:avLst/>
          </a:prstGeom>
        </p:spPr>
      </p:pic>
      <p:pic>
        <p:nvPicPr>
          <p:cNvPr id="14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8F311019-0FBD-4498-B4F3-46964D8CB51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508"/>
          <a:stretch/>
        </p:blipFill>
        <p:spPr>
          <a:xfrm>
            <a:off x="6813701" y="2072625"/>
            <a:ext cx="2585992" cy="19260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27566" y="1781124"/>
            <a:ext cx="2053076" cy="77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34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Session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Beam aperture specification clarified as &gt;20mm relating to beam halo expectation as result of collimation. Synchrotron radiation may require a larger aperture which needs more studies</a:t>
            </a:r>
          </a:p>
          <a:p>
            <a:pPr lvl="1"/>
            <a:r>
              <a:rPr lang="en-GB" dirty="0"/>
              <a:t>Noting &lt;20mm would make cavity cleaning more difficult in any case.</a:t>
            </a:r>
          </a:p>
          <a:p>
            <a:r>
              <a:rPr lang="en-GB" dirty="0"/>
              <a:t>High field </a:t>
            </a:r>
            <a:r>
              <a:rPr lang="en-GB" dirty="0" err="1"/>
              <a:t>multipacting</a:t>
            </a:r>
            <a:r>
              <a:rPr lang="en-GB" dirty="0"/>
              <a:t> for lower frequency (1.3 GHz) dipole cavities requires careful optimisation, due to resonances close to fundamental mode. MP free demonstrated for 3.9 GHz elliptical and 2.8 GHz </a:t>
            </a:r>
            <a:r>
              <a:rPr lang="en-GB" dirty="0" err="1"/>
              <a:t>QMiR</a:t>
            </a:r>
            <a:r>
              <a:rPr lang="en-GB" dirty="0"/>
              <a:t>.</a:t>
            </a:r>
          </a:p>
          <a:p>
            <a:r>
              <a:rPr lang="en-GB" dirty="0"/>
              <a:t>Smaller cavity geometries (either elliptical at 3.9 GHz or compact 1.3 GHz) could benefit from ingot machining manufacture, easier to control tuning sensitivity and cheaper.</a:t>
            </a:r>
          </a:p>
          <a:p>
            <a:r>
              <a:rPr lang="en-GB" dirty="0"/>
              <a:t>Pulsed operation introduces Lorentz Force detuning challenges, preference therefore for CW mode of operation – no reason why not identified.</a:t>
            </a:r>
          </a:p>
          <a:p>
            <a:r>
              <a:rPr lang="en-GB" dirty="0"/>
              <a:t>CC system solution must be conservatively specified, not push extreme operation, as its robustness and reliability must be critically preserved:</a:t>
            </a:r>
          </a:p>
          <a:p>
            <a:pPr lvl="1"/>
            <a:r>
              <a:rPr lang="en-GB" dirty="0"/>
              <a:t>Limit </a:t>
            </a:r>
            <a:r>
              <a:rPr lang="en-GB" dirty="0" err="1"/>
              <a:t>Epk</a:t>
            </a:r>
            <a:r>
              <a:rPr lang="en-GB" dirty="0"/>
              <a:t> to ~20 MV/m for example (however no design currently achieves this, would require 40% more cavities).</a:t>
            </a:r>
          </a:p>
          <a:p>
            <a:r>
              <a:rPr lang="en-GB" dirty="0"/>
              <a:t>The 1</a:t>
            </a:r>
            <a:r>
              <a:rPr lang="en-GB" baseline="30000" dirty="0"/>
              <a:t>st</a:t>
            </a:r>
            <a:r>
              <a:rPr lang="en-GB" dirty="0"/>
              <a:t> CC technology down-selection in Sept 22 must include all expected </a:t>
            </a:r>
            <a:r>
              <a:rPr lang="en-GB" dirty="0" err="1"/>
              <a:t>cryomodule</a:t>
            </a:r>
            <a:r>
              <a:rPr lang="en-GB" dirty="0"/>
              <a:t> components, cavity, couplers, tuner, dampers, bellows, tapers etc.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965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314" t="13661" r="24502" b="8531"/>
          <a:stretch/>
        </p:blipFill>
        <p:spPr>
          <a:xfrm>
            <a:off x="-533286" y="-1138695"/>
            <a:ext cx="13349876" cy="1119667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69652" y="21226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MANY THANKS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Questions?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47" y="5931254"/>
            <a:ext cx="2608985" cy="671122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0" b="13442"/>
          <a:stretch/>
        </p:blipFill>
        <p:spPr bwMode="auto">
          <a:xfrm>
            <a:off x="10912348" y="104930"/>
            <a:ext cx="1143000" cy="88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816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09C60C4E-7BB9-49BC-B496-30E8DB341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1160" y="990636"/>
            <a:ext cx="3983579" cy="18851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5641" y="5159088"/>
            <a:ext cx="8685875" cy="2080231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33077" y="1270726"/>
            <a:ext cx="4805267" cy="1417908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ILC Crab Cavity (CC) Requirements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33077" y="1466745"/>
            <a:ext cx="4805267" cy="49756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kumimoji="1" lang="en-US" altLang="ja-JP" sz="2400" b="1" dirty="0">
                <a:solidFill>
                  <a:srgbClr val="FF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CC system is indispensable</a:t>
            </a:r>
            <a:r>
              <a:rPr lang="en-US" altLang="ja-JP" sz="2400" b="1" dirty="0">
                <a:solidFill>
                  <a:srgbClr val="FF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 for</a:t>
            </a:r>
            <a:r>
              <a:rPr kumimoji="1" lang="en-US" altLang="ja-JP" sz="2400" b="1" dirty="0">
                <a:solidFill>
                  <a:srgbClr val="FF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 ILC!</a:t>
            </a:r>
          </a:p>
          <a:p>
            <a:pPr marL="0" indent="0" algn="ctr">
              <a:buNone/>
            </a:pPr>
            <a:r>
              <a:rPr kumimoji="1" lang="en-US" altLang="ja-JP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Luminosity reduced by &gt;80% without CCs!</a:t>
            </a:r>
            <a:endParaRPr kumimoji="1" lang="en-US" altLang="ja-JP" sz="2400" dirty="0">
              <a:solidFill>
                <a:srgbClr val="FF0000"/>
              </a:solidFill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kumimoji="1" lang="en-US" altLang="ja-JP" sz="2400" dirty="0">
                <a:ea typeface="Meiryo UI" panose="020B0604030504040204" pitchFamily="50" charset="-128"/>
                <a:cs typeface="Times New Roman" panose="02020603050405020304" pitchFamily="18" charset="0"/>
              </a:rPr>
              <a:t>No development progress since TDR (2013).</a:t>
            </a:r>
          </a:p>
          <a:p>
            <a:r>
              <a:rPr kumimoji="1" lang="en-US" altLang="ja-JP" sz="2400" dirty="0">
                <a:ea typeface="Meiryo UI" panose="020B0604030504040204" pitchFamily="50" charset="-128"/>
                <a:cs typeface="Times New Roman" panose="02020603050405020304" pitchFamily="18" charset="0"/>
              </a:rPr>
              <a:t>Further development required as CC considered </a:t>
            </a:r>
            <a:r>
              <a:rPr kumimoji="1" lang="en-US" altLang="ja-JP" sz="2400" b="1" dirty="0">
                <a:solidFill>
                  <a:srgbClr val="FF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not-matured technology </a:t>
            </a:r>
            <a:r>
              <a:rPr kumimoji="1" lang="en-US" altLang="ja-JP" sz="2400" dirty="0">
                <a:ea typeface="Meiryo UI" panose="020B0604030504040204" pitchFamily="50" charset="-128"/>
                <a:cs typeface="Times New Roman" panose="02020603050405020304" pitchFamily="18" charset="0"/>
              </a:rPr>
              <a:t>(Nomura Research Institute, Ltd):</a:t>
            </a:r>
          </a:p>
          <a:p>
            <a:pPr lvl="1"/>
            <a:r>
              <a:rPr lang="en-US" altLang="ja-JP" sz="2200" b="1" dirty="0">
                <a:solidFill>
                  <a:srgbClr val="FF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During the technical preparation period (Pre-Lab), prototype CM should be constructed and tested.</a:t>
            </a:r>
            <a:endParaRPr lang="en-US" altLang="ja-JP" sz="2200" dirty="0"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endParaRPr lang="en-US" altLang="ja-JP" sz="2400" dirty="0"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693344" y="138984"/>
            <a:ext cx="2731837" cy="2243020"/>
            <a:chOff x="9332272" y="375060"/>
            <a:chExt cx="2731837" cy="2243020"/>
          </a:xfrm>
        </p:grpSpPr>
        <p:graphicFrame>
          <p:nvGraphicFramePr>
            <p:cNvPr id="15" name="Object 2">
              <a:extLst>
                <a:ext uri="{FF2B5EF4-FFF2-40B4-BE49-F238E27FC236}">
                  <a16:creationId xmlns:a16="http://schemas.microsoft.com/office/drawing/2014/main" id="{EA564EAA-FABC-4831-B4D9-03DC76C982E7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9488285" y="636670"/>
            <a:ext cx="2520921" cy="19814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" name="KGPlot" r:id="rId5" imgW="6394704" imgH="5026152" progId="">
                    <p:embed/>
                  </p:oleObj>
                </mc:Choice>
                <mc:Fallback>
                  <p:oleObj name="KGPlot" r:id="rId5" imgW="6394704" imgH="5026152" progId="">
                    <p:embed/>
                    <p:pic>
                      <p:nvPicPr>
                        <p:cNvPr id="15" name="Object 2">
                          <a:extLst>
                            <a:ext uri="{FF2B5EF4-FFF2-40B4-BE49-F238E27FC236}">
                              <a16:creationId xmlns:a16="http://schemas.microsoft.com/office/drawing/2014/main" id="{EA564EAA-FABC-4831-B4D9-03DC76C982E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88285" y="636670"/>
                          <a:ext cx="2520921" cy="198141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5">
              <a:extLst>
                <a:ext uri="{FF2B5EF4-FFF2-40B4-BE49-F238E27FC236}">
                  <a16:creationId xmlns:a16="http://schemas.microsoft.com/office/drawing/2014/main" id="{47B31416-2933-479C-9C3C-BE532DF237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32272" y="375060"/>
              <a:ext cx="273183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37931725" indent="-3747452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en-US" altLang="ja-JP" sz="11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ILC RDR parameter, by CAIN simulation</a:t>
              </a: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</a:t>
            </a:fld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6278845" y="2324545"/>
            <a:ext cx="5778154" cy="2859646"/>
            <a:chOff x="6278845" y="2324545"/>
            <a:chExt cx="5778154" cy="2859646"/>
          </a:xfrm>
        </p:grpSpPr>
        <p:sp>
          <p:nvSpPr>
            <p:cNvPr id="5" name="TextBox 4"/>
            <p:cNvSpPr txBox="1"/>
            <p:nvPr/>
          </p:nvSpPr>
          <p:spPr>
            <a:xfrm>
              <a:off x="6278845" y="4715935"/>
              <a:ext cx="34817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IP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53362" y="2324545"/>
              <a:ext cx="5503637" cy="28596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359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ILC CC Specifications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3702869" y="1000363"/>
          <a:ext cx="7625531" cy="5745881"/>
        </p:xfrm>
        <a:graphic>
          <a:graphicData uri="http://schemas.openxmlformats.org/drawingml/2006/table">
            <a:tbl>
              <a:tblPr/>
              <a:tblGrid>
                <a:gridCol w="3715439">
                  <a:extLst>
                    <a:ext uri="{9D8B030D-6E8A-4147-A177-3AD203B41FA5}">
                      <a16:colId xmlns:a16="http://schemas.microsoft.com/office/drawing/2014/main" val="3342858695"/>
                    </a:ext>
                  </a:extLst>
                </a:gridCol>
                <a:gridCol w="615886">
                  <a:extLst>
                    <a:ext uri="{9D8B030D-6E8A-4147-A177-3AD203B41FA5}">
                      <a16:colId xmlns:a16="http://schemas.microsoft.com/office/drawing/2014/main" val="1518345329"/>
                    </a:ext>
                  </a:extLst>
                </a:gridCol>
                <a:gridCol w="466344">
                  <a:extLst>
                    <a:ext uri="{9D8B030D-6E8A-4147-A177-3AD203B41FA5}">
                      <a16:colId xmlns:a16="http://schemas.microsoft.com/office/drawing/2014/main" val="3452396892"/>
                    </a:ext>
                  </a:extLst>
                </a:gridCol>
                <a:gridCol w="211609">
                  <a:extLst>
                    <a:ext uri="{9D8B030D-6E8A-4147-A177-3AD203B41FA5}">
                      <a16:colId xmlns:a16="http://schemas.microsoft.com/office/drawing/2014/main" val="2418792941"/>
                    </a:ext>
                  </a:extLst>
                </a:gridCol>
                <a:gridCol w="642731">
                  <a:extLst>
                    <a:ext uri="{9D8B030D-6E8A-4147-A177-3AD203B41FA5}">
                      <a16:colId xmlns:a16="http://schemas.microsoft.com/office/drawing/2014/main" val="52975882"/>
                    </a:ext>
                  </a:extLst>
                </a:gridCol>
                <a:gridCol w="600853">
                  <a:extLst>
                    <a:ext uri="{9D8B030D-6E8A-4147-A177-3AD203B41FA5}">
                      <a16:colId xmlns:a16="http://schemas.microsoft.com/office/drawing/2014/main" val="984515326"/>
                    </a:ext>
                  </a:extLst>
                </a:gridCol>
                <a:gridCol w="676656">
                  <a:extLst>
                    <a:ext uri="{9D8B030D-6E8A-4147-A177-3AD203B41FA5}">
                      <a16:colId xmlns:a16="http://schemas.microsoft.com/office/drawing/2014/main" val="3474194268"/>
                    </a:ext>
                  </a:extLst>
                </a:gridCol>
                <a:gridCol w="696013">
                  <a:extLst>
                    <a:ext uri="{9D8B030D-6E8A-4147-A177-3AD203B41FA5}">
                      <a16:colId xmlns:a16="http://schemas.microsoft.com/office/drawing/2014/main" val="4206054486"/>
                    </a:ext>
                  </a:extLst>
                </a:gridCol>
              </a:tblGrid>
              <a:tr h="418906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Parameter</a:t>
                      </a:r>
                    </a:p>
                  </a:txBody>
                  <a:tcPr marL="6980" marR="6980" marT="69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 GeV CoM (Post-TDR)</a:t>
                      </a:r>
                    </a:p>
                  </a:txBody>
                  <a:tcPr marL="6980" marR="6980" marT="69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10Hz Upgrade</a:t>
                      </a:r>
                      <a:r>
                        <a:rPr lang="en-GB" sz="13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1,2</a:t>
                      </a:r>
                      <a:endParaRPr lang="en-GB" sz="13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80" marR="6980" marT="69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TeV CoM</a:t>
                      </a:r>
                      <a:r>
                        <a:rPr lang="en-GB" sz="13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3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80" marR="6980" marT="69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686681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Beam Energy (GeV) e-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270960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Crossing Angle (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mrad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068011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Installation site (m from IP)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65526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RF Repetition Rate (Hz)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852428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bunches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1312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2625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2450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0067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Bunch Train Length (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727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961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897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987718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Bunch Spacing (ns)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554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366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649438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Beam current (mA)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5.8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8.75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7.6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847359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Beam size at CC location (X, Y,Z) (mm,um,um)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0.97, 66, 300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715624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Beta function at CC location (X, Y) (m,m)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23200, 15400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934197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Cryomodule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installation length (m)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3.8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91809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Horizontal beam-pipe separation (m)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0.197 (centre) ±0.0266 (each end of installation length)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996721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Operating Temperature (K)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476389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Crab Cavity Specifications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/>
                      <a:endParaRPr lang="en-GB" sz="1300" dirty="0">
                        <a:latin typeface="+mn-lt"/>
                      </a:endParaRP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202727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Cavity Frequency (GHz)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642094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Kick Voltage (MV)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0.615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0.923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1.845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7.4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701926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Amplitude regulation/cavity (% rms)</a:t>
                      </a:r>
                    </a:p>
                  </a:txBody>
                  <a:tcPr marL="6980" marR="6980" marT="69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ctr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 (for 2% luminosity drop)</a:t>
                      </a:r>
                    </a:p>
                  </a:txBody>
                  <a:tcPr marL="6980" marR="6980" marT="69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459653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Relative RF Phase Jitter (deg rms)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0.069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552760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Timing Jitter (fs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rms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980" marR="6980" marT="69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36000" algn="ctr" fontAlgn="ctr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 (for 2% luminosity drop)</a:t>
                      </a:r>
                    </a:p>
                  </a:txBody>
                  <a:tcPr marL="6980" marR="6980" marT="69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54678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Longitudinal impedance threshold (Ohm)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CC wake-potential input to BDS wakefield simulations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387130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Trasverse impedance threshold (MOhm/m) (X,Y)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48.8, 61.7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628764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Cavity field rotation tolerance/cavity (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mrad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rms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 (for 2% luminosity drop)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335103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Beam tilt tolerance (H and V) (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mrad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rms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and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urad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rms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0.35, 7.4 (for 2% luminosity drop)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82542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Minimum CC beam-pipe aperture size  (mm)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 (same as FD magnets)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828165"/>
                  </a:ext>
                </a:extLst>
              </a:tr>
              <a:tr h="213079">
                <a:tc>
                  <a:txBody>
                    <a:bodyPr/>
                    <a:lstStyle/>
                    <a:p>
                      <a:pPr marL="36000"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Minimum Extraction beam-pipe aperture size  (mm)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6980" marR="6980" marT="69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607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402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ILCX2021 SRF Machine: Crab Cavity session (27</a:t>
            </a:r>
            <a:r>
              <a:rPr lang="en-GB" baseline="30000" dirty="0"/>
              <a:t>th</a:t>
            </a:r>
            <a:r>
              <a:rPr lang="en-GB" dirty="0"/>
              <a:t> Nov)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808652"/>
              </p:ext>
            </p:extLst>
          </p:nvPr>
        </p:nvGraphicFramePr>
        <p:xfrm>
          <a:off x="1664286" y="1197288"/>
          <a:ext cx="8885183" cy="542759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66334">
                  <a:extLst>
                    <a:ext uri="{9D8B030D-6E8A-4147-A177-3AD203B41FA5}">
                      <a16:colId xmlns:a16="http://schemas.microsoft.com/office/drawing/2014/main" val="2663567567"/>
                    </a:ext>
                  </a:extLst>
                </a:gridCol>
                <a:gridCol w="3429917">
                  <a:extLst>
                    <a:ext uri="{9D8B030D-6E8A-4147-A177-3AD203B41FA5}">
                      <a16:colId xmlns:a16="http://schemas.microsoft.com/office/drawing/2014/main" val="348046936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681909764"/>
                    </a:ext>
                  </a:extLst>
                </a:gridCol>
                <a:gridCol w="2379132">
                  <a:extLst>
                    <a:ext uri="{9D8B030D-6E8A-4147-A177-3AD203B41FA5}">
                      <a16:colId xmlns:a16="http://schemas.microsoft.com/office/drawing/2014/main" val="767117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21:30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Crab Cavity Introduction, Specifications and Development Update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accent5"/>
                          </a:solidFill>
                        </a:rPr>
                        <a:t>Peter McIntosh (STFC)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9632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21:45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  <a:p>
                      <a:r>
                        <a:rPr lang="en-GB" sz="1600" dirty="0"/>
                        <a:t>Elliptical/Racetrack</a:t>
                      </a:r>
                    </a:p>
                    <a:p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Graeme Burt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(Lancaster University)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60971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22:05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RF Dipole (RFD)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Jean Delayen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(ODU/</a:t>
                      </a:r>
                      <a:r>
                        <a:rPr lang="en-GB" sz="1600" dirty="0" err="1">
                          <a:solidFill>
                            <a:schemeClr val="accent5"/>
                          </a:solidFill>
                        </a:rPr>
                        <a:t>Jlab</a:t>
                      </a: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6194004"/>
                  </a:ext>
                </a:extLst>
              </a:tr>
              <a:tr h="8219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22:25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Double Quarter Wave (DQW)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Silvia Verdu Andres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(CERN)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17140161"/>
                  </a:ext>
                </a:extLst>
              </a:tr>
              <a:tr h="8046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22:45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Wide Open Waveguide (WOW)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Binping Xiao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(BNL)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75511666"/>
                  </a:ext>
                </a:extLst>
              </a:tr>
              <a:tr h="834262">
                <a:tc>
                  <a:txBody>
                    <a:bodyPr/>
                    <a:lstStyle/>
                    <a:p>
                      <a:r>
                        <a:rPr lang="en-GB" sz="1600" dirty="0"/>
                        <a:t>23:05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Quasi-waveguide </a:t>
                      </a:r>
                      <a:r>
                        <a:rPr lang="en-GB" sz="1600" dirty="0" err="1"/>
                        <a:t>Multicell</a:t>
                      </a:r>
                      <a:r>
                        <a:rPr lang="en-GB" sz="1600" dirty="0"/>
                        <a:t> Resonator (</a:t>
                      </a:r>
                      <a:r>
                        <a:rPr lang="en-GB" sz="1600" dirty="0" err="1"/>
                        <a:t>QMiR</a:t>
                      </a:r>
                      <a:r>
                        <a:rPr lang="en-GB" sz="16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Andrei Lunin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(FNAL)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62235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23:25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Nest Steps and Plans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accent5"/>
                          </a:solidFill>
                        </a:rPr>
                        <a:t>Peter McIntosh (STFC)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4351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23:35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Discussion (25 </a:t>
                      </a:r>
                      <a:r>
                        <a:rPr lang="en-GB" sz="1600" dirty="0" err="1"/>
                        <a:t>mins</a:t>
                      </a:r>
                      <a:r>
                        <a:rPr lang="en-GB" sz="1600" dirty="0"/>
                        <a:t>)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600" dirty="0"/>
                        <a:t>Specifications,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Design options,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Plans … </a:t>
                      </a:r>
                      <a:r>
                        <a:rPr lang="en-GB" sz="1600" dirty="0" err="1"/>
                        <a:t>etc</a:t>
                      </a:r>
                      <a:endParaRPr lang="en-GB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845262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258" y="1797088"/>
            <a:ext cx="2196266" cy="6893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0399" t="40021" r="40503" b="31392"/>
          <a:stretch/>
        </p:blipFill>
        <p:spPr>
          <a:xfrm>
            <a:off x="8578567" y="2588537"/>
            <a:ext cx="1549648" cy="8554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3593" y="3470791"/>
            <a:ext cx="879596" cy="713088"/>
          </a:xfrm>
          <a:prstGeom prst="rect">
            <a:avLst/>
          </a:prstGeom>
        </p:spPr>
      </p:pic>
      <p:pic>
        <p:nvPicPr>
          <p:cNvPr id="9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8F311019-0FBD-4498-B4F3-46964D8CB5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508"/>
          <a:stretch/>
        </p:blipFill>
        <p:spPr>
          <a:xfrm rot="20718494">
            <a:off x="8060395" y="4568145"/>
            <a:ext cx="2585992" cy="19260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6853" y="5074350"/>
            <a:ext cx="2053076" cy="77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18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4A0C4CD-8AF2-4C6D-82B8-CF91849997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47" t="10311" r="23068" b="9051"/>
          <a:stretch/>
        </p:blipFill>
        <p:spPr>
          <a:xfrm>
            <a:off x="4190863" y="4468812"/>
            <a:ext cx="1726818" cy="2085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Elliptical/Racetrack – G Burt (Lancaster U, UK)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152" y="1290917"/>
            <a:ext cx="7260336" cy="5552477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Decided to re-</a:t>
            </a:r>
            <a:r>
              <a:rPr lang="en-US" sz="2400" dirty="0" err="1"/>
              <a:t>optimise</a:t>
            </a:r>
            <a:r>
              <a:rPr lang="en-US" sz="2400" dirty="0"/>
              <a:t> the ILC crab cavity to increase the gradient and further separate the SOM, now achieves 9 MV/m @ 80 </a:t>
            </a:r>
            <a:r>
              <a:rPr lang="en-US" sz="2400" dirty="0" err="1"/>
              <a:t>mT.</a:t>
            </a:r>
            <a:endParaRPr lang="en-US" sz="2400" dirty="0"/>
          </a:p>
          <a:p>
            <a:r>
              <a:rPr lang="en-US" sz="2400" dirty="0"/>
              <a:t>At 3.9 GHz for 250 GeV, requires a 3-cell cavity @ 5 MV/m, or 2 cells at @8 MV/m.</a:t>
            </a:r>
          </a:p>
          <a:p>
            <a:r>
              <a:rPr lang="en-US" sz="2400" dirty="0"/>
              <a:t>Coax and waveguide solutions being investigated but original coax HOM damper designs already prototyped in copper (mature)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1884363"/>
            <a:r>
              <a:rPr lang="en-US" sz="2400" dirty="0"/>
              <a:t>CERN and Lancaster separately developed split cavities (SWELL) for thin film coated cavities.</a:t>
            </a:r>
          </a:p>
          <a:p>
            <a:pPr marL="1655763" indent="0">
              <a:buNone/>
            </a:pPr>
            <a:r>
              <a:rPr lang="en-GB" sz="2400" b="1" dirty="0"/>
              <a:t>Summary</a:t>
            </a:r>
          </a:p>
          <a:p>
            <a:pPr marL="1884363"/>
            <a:r>
              <a:rPr lang="en-GB" sz="2400" dirty="0"/>
              <a:t>3.9 GHz elliptical still optimal - can achieve same gradient as a 1.3 GHz cavity, needs only 1/3 of the length. </a:t>
            </a:r>
          </a:p>
          <a:p>
            <a:pPr marL="1884363"/>
            <a:r>
              <a:rPr lang="en-GB" sz="2400" dirty="0"/>
              <a:t>Can use a single cavity per IP at 1 </a:t>
            </a:r>
            <a:r>
              <a:rPr lang="en-GB" sz="2400" dirty="0" err="1"/>
              <a:t>TeV</a:t>
            </a:r>
            <a:r>
              <a:rPr lang="en-GB" sz="2400" dirty="0"/>
              <a:t> so simpler than several single cells and mature technology.</a:t>
            </a:r>
          </a:p>
          <a:p>
            <a:pPr marL="1884363"/>
            <a:endParaRPr lang="en-US" sz="2400" dirty="0"/>
          </a:p>
          <a:p>
            <a:pPr marL="2066925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57" y="1379135"/>
            <a:ext cx="4093831" cy="12850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CD6D45-56B4-4F60-BC33-2D1907A25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284" y="3429000"/>
            <a:ext cx="2842784" cy="34494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43588"/>
          <a:stretch/>
        </p:blipFill>
        <p:spPr>
          <a:xfrm>
            <a:off x="4373880" y="3007269"/>
            <a:ext cx="2784750" cy="13808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54022"/>
          <a:stretch/>
        </p:blipFill>
        <p:spPr>
          <a:xfrm>
            <a:off x="7612919" y="3007269"/>
            <a:ext cx="1687554" cy="13808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l="63052"/>
          <a:stretch/>
        </p:blipFill>
        <p:spPr>
          <a:xfrm>
            <a:off x="9754762" y="3010554"/>
            <a:ext cx="1819593" cy="13775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8409" y="1030412"/>
            <a:ext cx="3385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ILC RDR/TDR Crab Cavity Solution</a:t>
            </a:r>
          </a:p>
        </p:txBody>
      </p:sp>
      <p:pic>
        <p:nvPicPr>
          <p:cNvPr id="14" name="Picture 6">
            <a:extLst>
              <a:ext uri="{FF2B5EF4-FFF2-40B4-BE49-F238E27FC236}">
                <a16:creationId xmlns:a16="http://schemas.microsoft.com/office/drawing/2014/main" id="{5EE395E2-6CD4-4B36-806C-DC4CF0398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0" y="2670735"/>
            <a:ext cx="928118" cy="52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Logo Resources | SLAC National Accelerator Laboratory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329" y="2760986"/>
            <a:ext cx="1423534" cy="30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ermilab | Graphics Standards at Fermilab | Logo and usag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26" y="2760986"/>
            <a:ext cx="1429346" cy="30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876797F-7BA8-412E-978C-9B7F5736BFB3}"/>
              </a:ext>
            </a:extLst>
          </p:cNvPr>
          <p:cNvSpPr txBox="1"/>
          <p:nvPr/>
        </p:nvSpPr>
        <p:spPr>
          <a:xfrm>
            <a:off x="1229157" y="3135527"/>
            <a:ext cx="184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19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Dipole – J Delayen (ODU/</a:t>
            </a:r>
            <a:r>
              <a:rPr lang="en-GB" dirty="0" err="1"/>
              <a:t>Jlab</a:t>
            </a:r>
            <a:r>
              <a:rPr lang="en-GB" dirty="0"/>
              <a:t>, USA)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6</a:t>
            </a:fld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303100" y="1087599"/>
            <a:ext cx="4706023" cy="1665426"/>
            <a:chOff x="303100" y="1087599"/>
            <a:chExt cx="4706023" cy="166542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9DD0268-5516-461C-B681-0EE95896D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05459" y="1154637"/>
              <a:ext cx="2303664" cy="1531351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303100" y="1087599"/>
              <a:ext cx="2054979" cy="1665426"/>
              <a:chOff x="303100" y="1210236"/>
              <a:chExt cx="2054979" cy="1665426"/>
            </a:xfrm>
          </p:grpSpPr>
          <p:pic>
            <p:nvPicPr>
              <p:cNvPr id="5" name="Picture 4" descr="A picture containing floor, indoor&#10;&#10;Description automatically generated">
                <a:extLst>
                  <a:ext uri="{FF2B5EF4-FFF2-40B4-BE49-F238E27FC236}">
                    <a16:creationId xmlns:a16="http://schemas.microsoft.com/office/drawing/2014/main" id="{236CD284-D88D-4FA1-BFB2-F798F6E16F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3100" y="1210236"/>
                <a:ext cx="2054979" cy="1369986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329124" y="2537108"/>
                <a:ext cx="197201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HL-LHC 400MHz RFD 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252825" y="2930830"/>
            <a:ext cx="4909255" cy="1905630"/>
            <a:chOff x="252825" y="2968815"/>
            <a:chExt cx="4909255" cy="190563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2825" y="2968815"/>
              <a:ext cx="2124615" cy="1905630"/>
            </a:xfrm>
            <a:prstGeom prst="rect">
              <a:avLst/>
            </a:prstGeom>
          </p:spPr>
        </p:pic>
        <p:grpSp>
          <p:nvGrpSpPr>
            <p:cNvPr id="28" name="Group 27"/>
            <p:cNvGrpSpPr/>
            <p:nvPr/>
          </p:nvGrpSpPr>
          <p:grpSpPr>
            <a:xfrm>
              <a:off x="2594005" y="3287403"/>
              <a:ext cx="2568075" cy="1268455"/>
              <a:chOff x="2594005" y="3435243"/>
              <a:chExt cx="2568075" cy="1268455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494" b="10357"/>
              <a:stretch/>
            </p:blipFill>
            <p:spPr bwMode="auto">
              <a:xfrm>
                <a:off x="2799412" y="3435243"/>
                <a:ext cx="2054979" cy="972774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2594005" y="4365144"/>
                <a:ext cx="25680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JLab 499MHz RFD Deflector </a:t>
                </a: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171228" y="4557066"/>
            <a:ext cx="4748244" cy="2290628"/>
            <a:chOff x="171228" y="4557066"/>
            <a:chExt cx="4748244" cy="2290628"/>
          </a:xfrm>
        </p:grpSpPr>
        <p:grpSp>
          <p:nvGrpSpPr>
            <p:cNvPr id="24" name="Group 23"/>
            <p:cNvGrpSpPr/>
            <p:nvPr/>
          </p:nvGrpSpPr>
          <p:grpSpPr>
            <a:xfrm>
              <a:off x="2611977" y="4557066"/>
              <a:ext cx="2307495" cy="2290628"/>
              <a:chOff x="2611977" y="4557066"/>
              <a:chExt cx="2307495" cy="2290628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1977" y="4557066"/>
                <a:ext cx="2307495" cy="2290628"/>
              </a:xfrm>
              <a:prstGeom prst="rect">
                <a:avLst/>
              </a:prstGeom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3163824" y="4557066"/>
                <a:ext cx="1271016" cy="20695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171228" y="5044790"/>
              <a:ext cx="2287806" cy="1315180"/>
              <a:chOff x="171228" y="5163090"/>
              <a:chExt cx="2287806" cy="1315180"/>
            </a:xfrm>
          </p:grpSpPr>
          <p:pic>
            <p:nvPicPr>
              <p:cNvPr id="18" name="Picture 6" descr="C:\Users\physics\Documents\Alx CST\na-pac13\WEPAC39\750_bd00.gif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995" b="14975"/>
              <a:stretch>
                <a:fillRect/>
              </a:stretch>
            </p:blipFill>
            <p:spPr bwMode="auto">
              <a:xfrm>
                <a:off x="303100" y="5163090"/>
                <a:ext cx="2054979" cy="10785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171228" y="6139716"/>
                <a:ext cx="22878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err="1"/>
                  <a:t>JLAb</a:t>
                </a:r>
                <a:r>
                  <a:rPr lang="en-GB" sz="1600" b="1" dirty="0"/>
                  <a:t>/MEIC 750MHz RFD </a:t>
                </a:r>
              </a:p>
            </p:txBody>
          </p:sp>
        </p:grpSp>
      </p:grpSp>
      <p:graphicFrame>
        <p:nvGraphicFramePr>
          <p:cNvPr id="35" name="Table 6">
            <a:extLst>
              <a:ext uri="{FF2B5EF4-FFF2-40B4-BE49-F238E27FC236}">
                <a16:creationId xmlns:a16="http://schemas.microsoft.com/office/drawing/2014/main" id="{9282C644-A95F-4389-A1F3-A3A73066DB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552262"/>
              </p:ext>
            </p:extLst>
          </p:nvPr>
        </p:nvGraphicFramePr>
        <p:xfrm>
          <a:off x="8264042" y="1539190"/>
          <a:ext cx="3751174" cy="5128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805">
                  <a:extLst>
                    <a:ext uri="{9D8B030D-6E8A-4147-A177-3AD203B41FA5}">
                      <a16:colId xmlns:a16="http://schemas.microsoft.com/office/drawing/2014/main" val="976905251"/>
                    </a:ext>
                  </a:extLst>
                </a:gridCol>
                <a:gridCol w="678409">
                  <a:extLst>
                    <a:ext uri="{9D8B030D-6E8A-4147-A177-3AD203B41FA5}">
                      <a16:colId xmlns:a16="http://schemas.microsoft.com/office/drawing/2014/main" val="177952829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255299158"/>
                    </a:ext>
                  </a:extLst>
                </a:gridCol>
              </a:tblGrid>
              <a:tr h="158790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Property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1-cell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2-cell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2810614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dirty="0"/>
                        <a:t>Operating frequency [GHz]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1.3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2678569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dirty="0"/>
                        <a:t>S</a:t>
                      </a:r>
                      <a:r>
                        <a:rPr lang="en-US" sz="1050"/>
                        <a:t>OM </a:t>
                      </a:r>
                      <a:r>
                        <a:rPr lang="en-US" sz="1050" dirty="0"/>
                        <a:t>[GHz]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 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1.188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352640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dirty="0"/>
                        <a:t>1</a:t>
                      </a:r>
                      <a:r>
                        <a:rPr lang="en-US" sz="1050" baseline="30000" dirty="0"/>
                        <a:t>st</a:t>
                      </a:r>
                      <a:r>
                        <a:rPr lang="en-US" sz="1050" dirty="0"/>
                        <a:t> HOM [GHz]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2.085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1.932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69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5504455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i="1" dirty="0"/>
                        <a:t>E</a:t>
                      </a:r>
                      <a:r>
                        <a:rPr lang="en-US" sz="1050" baseline="-25000" dirty="0"/>
                        <a:t>p</a:t>
                      </a:r>
                      <a:r>
                        <a:rPr lang="en-US" sz="1050" dirty="0"/>
                        <a:t>/</a:t>
                      </a:r>
                      <a:r>
                        <a:rPr lang="en-US" sz="1050" i="1" dirty="0"/>
                        <a:t>E</a:t>
                      </a:r>
                      <a:r>
                        <a:rPr lang="en-US" sz="1050" baseline="-25000" dirty="0"/>
                        <a:t>t</a:t>
                      </a:r>
                      <a:r>
                        <a:rPr lang="en-US" sz="1050" baseline="30000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3.98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918598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i="1" dirty="0"/>
                        <a:t>B</a:t>
                      </a:r>
                      <a:r>
                        <a:rPr lang="en-US" sz="1050" baseline="-25000" dirty="0"/>
                        <a:t>p</a:t>
                      </a:r>
                      <a:r>
                        <a:rPr lang="en-US" sz="1050" dirty="0"/>
                        <a:t>/</a:t>
                      </a:r>
                      <a:r>
                        <a:rPr lang="en-US" sz="1050" i="1" dirty="0"/>
                        <a:t>E</a:t>
                      </a:r>
                      <a:r>
                        <a:rPr lang="en-US" sz="1050" baseline="-25000" dirty="0"/>
                        <a:t>t</a:t>
                      </a:r>
                      <a:r>
                        <a:rPr lang="en-US" sz="1050" baseline="30000" dirty="0"/>
                        <a:t>*</a:t>
                      </a:r>
                      <a:r>
                        <a:rPr lang="en-US" sz="1050" baseline="0" dirty="0"/>
                        <a:t> [</a:t>
                      </a:r>
                      <a:r>
                        <a:rPr lang="en-US" sz="1050" baseline="0" dirty="0" err="1"/>
                        <a:t>mT</a:t>
                      </a:r>
                      <a:r>
                        <a:rPr lang="en-US" sz="1050" baseline="0" dirty="0"/>
                        <a:t>/(MV/m)]</a:t>
                      </a:r>
                      <a:endParaRPr lang="en-US" sz="105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8.04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7.94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4462476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i="1" dirty="0"/>
                        <a:t>B</a:t>
                      </a:r>
                      <a:r>
                        <a:rPr lang="en-US" sz="1050" baseline="-25000" dirty="0"/>
                        <a:t>p</a:t>
                      </a:r>
                      <a:r>
                        <a:rPr lang="en-US" sz="1050" dirty="0"/>
                        <a:t>/</a:t>
                      </a:r>
                      <a:r>
                        <a:rPr lang="en-US" sz="1050" i="1" dirty="0"/>
                        <a:t>E</a:t>
                      </a:r>
                      <a:r>
                        <a:rPr lang="en-US" sz="1050" baseline="-25000" dirty="0"/>
                        <a:t>p</a:t>
                      </a:r>
                      <a:r>
                        <a:rPr lang="en-US" sz="1050" baseline="0" dirty="0"/>
                        <a:t> [</a:t>
                      </a:r>
                      <a:r>
                        <a:rPr lang="en-US" sz="1050" baseline="0" dirty="0" err="1"/>
                        <a:t>mT</a:t>
                      </a:r>
                      <a:r>
                        <a:rPr lang="en-US" sz="1050" baseline="0" dirty="0"/>
                        <a:t>/(MV/m)]</a:t>
                      </a:r>
                      <a:endParaRPr lang="en-US" sz="105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1.99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3330838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i="1" dirty="0"/>
                        <a:t>G</a:t>
                      </a:r>
                      <a:r>
                        <a:rPr lang="en-US" sz="1050" baseline="0" dirty="0"/>
                        <a:t> [</a:t>
                      </a:r>
                      <a:r>
                        <a:rPr lang="el-GR" sz="1050" baseline="0" dirty="0"/>
                        <a:t>Ω</a:t>
                      </a:r>
                      <a:r>
                        <a:rPr lang="en-US" sz="1050" baseline="0" dirty="0"/>
                        <a:t>]</a:t>
                      </a:r>
                      <a:endParaRPr lang="en-US" sz="1050" i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133.0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137.2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3246050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i="1" dirty="0"/>
                        <a:t>R</a:t>
                      </a:r>
                      <a:r>
                        <a:rPr lang="en-US" sz="1050" dirty="0"/>
                        <a:t>/</a:t>
                      </a:r>
                      <a:r>
                        <a:rPr lang="en-US" sz="1050" i="1" dirty="0"/>
                        <a:t>Q</a:t>
                      </a:r>
                      <a:r>
                        <a:rPr lang="en-US" sz="1050" baseline="0" dirty="0"/>
                        <a:t> [</a:t>
                      </a:r>
                      <a:r>
                        <a:rPr lang="el-GR" sz="1050" baseline="0" dirty="0"/>
                        <a:t>Ω</a:t>
                      </a:r>
                      <a:r>
                        <a:rPr lang="en-US" sz="1050" baseline="0" dirty="0"/>
                        <a:t>]</a:t>
                      </a:r>
                      <a:endParaRPr lang="en-US" sz="105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280.2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556.7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6937612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i="1" dirty="0" err="1"/>
                        <a:t>R</a:t>
                      </a:r>
                      <a:r>
                        <a:rPr lang="en-US" sz="1050" baseline="-25000" dirty="0" err="1"/>
                        <a:t>t</a:t>
                      </a:r>
                      <a:r>
                        <a:rPr lang="en-US" sz="1050" i="1" dirty="0" err="1"/>
                        <a:t>R</a:t>
                      </a:r>
                      <a:r>
                        <a:rPr lang="en-US" sz="1050" baseline="-25000" dirty="0" err="1"/>
                        <a:t>s</a:t>
                      </a:r>
                      <a:r>
                        <a:rPr lang="en-US" sz="1050" baseline="0" dirty="0"/>
                        <a:t> [</a:t>
                      </a:r>
                      <a:r>
                        <a:rPr lang="el-GR" sz="1050" baseline="0" dirty="0"/>
                        <a:t>Ω</a:t>
                      </a:r>
                      <a:r>
                        <a:rPr lang="en-US" sz="1050" baseline="30000" dirty="0"/>
                        <a:t>2</a:t>
                      </a:r>
                      <a:r>
                        <a:rPr lang="en-US" sz="1050" baseline="0" dirty="0"/>
                        <a:t>]</a:t>
                      </a:r>
                      <a:endParaRPr lang="en-US" sz="105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3.7×10</a:t>
                      </a:r>
                      <a:r>
                        <a:rPr lang="en-US" sz="1050" baseline="300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7.6×10</a:t>
                      </a:r>
                      <a:r>
                        <a:rPr lang="en-US" sz="1050" baseline="30000" dirty="0"/>
                        <a:t>4</a:t>
                      </a:r>
                      <a:endParaRPr lang="en-US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884784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6685315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i="1" dirty="0"/>
                        <a:t>V</a:t>
                      </a:r>
                      <a:r>
                        <a:rPr lang="en-US" sz="1050" baseline="-25000" dirty="0"/>
                        <a:t>t</a:t>
                      </a:r>
                      <a:r>
                        <a:rPr lang="en-US" sz="1050" baseline="0" dirty="0"/>
                        <a:t> [MV]</a:t>
                      </a:r>
                      <a:endParaRPr lang="en-US" sz="105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1921018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i="1" dirty="0"/>
                        <a:t>E</a:t>
                      </a:r>
                      <a:r>
                        <a:rPr lang="en-US" sz="1050" baseline="-25000" dirty="0"/>
                        <a:t>p</a:t>
                      </a:r>
                      <a:r>
                        <a:rPr lang="en-US" sz="1050" baseline="0" dirty="0"/>
                        <a:t> [MV/m]</a:t>
                      </a:r>
                      <a:endParaRPr lang="en-US" sz="105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34.54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5454880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i="1" dirty="0"/>
                        <a:t>B</a:t>
                      </a:r>
                      <a:r>
                        <a:rPr lang="en-US" sz="1050" baseline="-25000" dirty="0"/>
                        <a:t>p</a:t>
                      </a:r>
                      <a:r>
                        <a:rPr lang="en-US" sz="1050" baseline="0" dirty="0"/>
                        <a:t> [</a:t>
                      </a:r>
                      <a:r>
                        <a:rPr lang="en-US" sz="1050" baseline="0" dirty="0" err="1"/>
                        <a:t>mT</a:t>
                      </a:r>
                      <a:r>
                        <a:rPr lang="en-US" sz="1050" baseline="0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69.7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68.82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9999000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</a:t>
                      </a:r>
                      <a:r>
                        <a:rPr lang="en-US" sz="1050" i="1" dirty="0"/>
                        <a:t>V</a:t>
                      </a:r>
                      <a:r>
                        <a:rPr lang="en-US" sz="1050" baseline="-25000" dirty="0"/>
                        <a:t>t</a:t>
                      </a:r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[MV]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0631479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No. of cavities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721873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4737500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Pole separation, beam aperture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8195048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Cavity Length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172.32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297.4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440795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Cavity Diameter [mm]</a:t>
                      </a:r>
                      <a:endParaRPr lang="en-US" sz="105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107.4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109.4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7573414"/>
                  </a:ext>
                </a:extLst>
              </a:tr>
              <a:tr h="158790"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Pole Length [mm]</a:t>
                      </a:r>
                      <a:endParaRPr lang="en-US" sz="105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9622330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id="{EAC3F0D9-9A59-46B4-8AC1-445CEE574A5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880" t="7261" r="7232" b="15016"/>
          <a:stretch/>
        </p:blipFill>
        <p:spPr>
          <a:xfrm>
            <a:off x="10468819" y="1058658"/>
            <a:ext cx="760072" cy="43255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784E7AC-E7A1-4567-B877-8F3CA4B9090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991" t="10209" r="8103" b="10592"/>
          <a:stretch/>
        </p:blipFill>
        <p:spPr>
          <a:xfrm>
            <a:off x="11215858" y="1017754"/>
            <a:ext cx="799358" cy="423591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4987093" y="1044208"/>
            <a:ext cx="3066516" cy="3177984"/>
            <a:chOff x="4987093" y="1044208"/>
            <a:chExt cx="3066516" cy="3177984"/>
          </a:xfrm>
        </p:grpSpPr>
        <p:grpSp>
          <p:nvGrpSpPr>
            <p:cNvPr id="44" name="Group 43"/>
            <p:cNvGrpSpPr/>
            <p:nvPr/>
          </p:nvGrpSpPr>
          <p:grpSpPr>
            <a:xfrm>
              <a:off x="5340338" y="1044208"/>
              <a:ext cx="2502838" cy="1455610"/>
              <a:chOff x="5339025" y="1198826"/>
              <a:chExt cx="2502838" cy="1455610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339025" y="1642406"/>
                <a:ext cx="2502838" cy="1012030"/>
              </a:xfrm>
              <a:prstGeom prst="rect">
                <a:avLst/>
              </a:prstGeom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5441828" y="1198826"/>
                <a:ext cx="229723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b="1" dirty="0"/>
                  <a:t>Crab Cavity Manufacture</a:t>
                </a:r>
              </a:p>
              <a:p>
                <a:pPr algn="ctr"/>
                <a:r>
                  <a:rPr lang="en-GB" sz="1600" b="1" dirty="0"/>
                  <a:t>JLEIC 952MHz RFD</a:t>
                </a:r>
              </a:p>
            </p:txBody>
          </p:sp>
        </p:grp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B62BCF6B-F464-E344-AA4C-9772EC8C70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9" t="13468" r="3210" b="22424"/>
            <a:stretch/>
          </p:blipFill>
          <p:spPr>
            <a:xfrm>
              <a:off x="4987093" y="2457585"/>
              <a:ext cx="1949964" cy="907315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E6300BB5-C9B8-4550-9416-91B41D9B7E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6838" t="17292" r="2856" b="13649"/>
            <a:stretch/>
          </p:blipFill>
          <p:spPr>
            <a:xfrm>
              <a:off x="6389387" y="3267690"/>
              <a:ext cx="1664222" cy="954502"/>
            </a:xfrm>
            <a:prstGeom prst="rect">
              <a:avLst/>
            </a:prstGeom>
          </p:spPr>
        </p:pic>
      </p:grpSp>
      <p:sp>
        <p:nvSpPr>
          <p:cNvPr id="47" name="Content Placeholder 2"/>
          <p:cNvSpPr>
            <a:spLocks noGrp="1"/>
          </p:cNvSpPr>
          <p:nvPr>
            <p:ph idx="1"/>
          </p:nvPr>
        </p:nvSpPr>
        <p:spPr>
          <a:xfrm>
            <a:off x="5124879" y="4334697"/>
            <a:ext cx="3119802" cy="250869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Summary: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Design looks reasonable, with further possibilities to optimize.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Long-range </a:t>
            </a:r>
            <a:r>
              <a:rPr lang="en-GB" sz="1800" dirty="0" err="1"/>
              <a:t>wakefield</a:t>
            </a:r>
            <a:r>
              <a:rPr lang="en-GB" sz="1800" dirty="0"/>
              <a:t> analysis needs more work: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400" dirty="0"/>
              <a:t>Shorter bunch, short range.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Number of cells is still an open question.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 marL="1884363"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 marL="2066925"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</p:txBody>
      </p:sp>
      <p:sp>
        <p:nvSpPr>
          <p:cNvPr id="48" name="TextBox 47"/>
          <p:cNvSpPr txBox="1"/>
          <p:nvPr/>
        </p:nvSpPr>
        <p:spPr>
          <a:xfrm>
            <a:off x="8140180" y="1122947"/>
            <a:ext cx="1565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ILC 1.3 GHz RFD</a:t>
            </a:r>
          </a:p>
        </p:txBody>
      </p:sp>
    </p:spTree>
    <p:extLst>
      <p:ext uri="{BB962C8B-B14F-4D97-AF65-F5344CB8AC3E}">
        <p14:creationId xmlns:p14="http://schemas.microsoft.com/office/powerpoint/2010/main" val="237159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Quarter Wave – S Verdu Andres (CERN, Switzerland)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41" y="2137912"/>
            <a:ext cx="1956986" cy="20911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6827" y="2165749"/>
            <a:ext cx="3310646" cy="203543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267" y="1219030"/>
            <a:ext cx="5342466" cy="4064169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="1" dirty="0"/>
              <a:t>HL-LHC 400 MHz DQW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600" dirty="0"/>
              <a:t>“Born” to satisfy 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tight spatial constraints</a:t>
            </a:r>
            <a:r>
              <a:rPr lang="en-US" sz="2600" dirty="0"/>
              <a:t> imposed by the 2nd beam pipe 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of LHC</a:t>
            </a:r>
            <a:r>
              <a:rPr lang="en-US" sz="2600" dirty="0"/>
              <a:t>,   the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</a:rPr>
              <a:t>DQW is remarkably compact</a:t>
            </a:r>
            <a:r>
              <a:rPr lang="en-US" sz="2600" dirty="0"/>
              <a:t>.  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2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2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2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600" dirty="0"/>
              <a:t>DQW used for </a:t>
            </a:r>
            <a:r>
              <a:rPr lang="en-US" sz="2600" b="1" u="sng" dirty="0">
                <a:solidFill>
                  <a:schemeClr val="accent1"/>
                </a:solidFill>
              </a:rPr>
              <a:t>first crabbing of proton bunches at SPS</a:t>
            </a:r>
            <a:r>
              <a:rPr lang="en-US" sz="2600" dirty="0"/>
              <a:t>; test campaign will continue over 2022.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2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71" y="4958943"/>
            <a:ext cx="2920237" cy="1828959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5181258" y="1219030"/>
            <a:ext cx="6900675" cy="4555272"/>
            <a:chOff x="5181258" y="1219030"/>
            <a:chExt cx="6900675" cy="455527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92471" y="1752118"/>
              <a:ext cx="3639378" cy="2205594"/>
            </a:xfrm>
            <a:prstGeom prst="rect">
              <a:avLst/>
            </a:prstGeom>
          </p:spPr>
        </p:pic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6096000" y="1219030"/>
              <a:ext cx="5342466" cy="6267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GB" b="1" dirty="0"/>
                <a:t>For ILC at 1.3GHz</a:t>
              </a:r>
            </a:p>
            <a:p>
              <a:pPr>
                <a:lnSpc>
                  <a:spcPct val="120000"/>
                </a:lnSpc>
                <a:spcBef>
                  <a:spcPts val="0"/>
                </a:spcBef>
              </a:pPr>
              <a:r>
                <a:rPr lang="en-US" sz="2600" dirty="0"/>
                <a:t>2 DQW designs being explored (HL-LHC and EIC variants):</a:t>
              </a:r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9D8116F-8F86-0B48-B7D2-13CAF7AD512B}"/>
                </a:ext>
              </a:extLst>
            </p:cNvPr>
            <p:cNvSpPr/>
            <p:nvPr/>
          </p:nvSpPr>
          <p:spPr>
            <a:xfrm>
              <a:off x="9373906" y="1824911"/>
              <a:ext cx="2708027" cy="3662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sz="1600" b="1" u="sng" dirty="0">
                  <a:solidFill>
                    <a:schemeClr val="accent1"/>
                  </a:solidFill>
                </a:rPr>
                <a:t>Coupler integration</a:t>
              </a:r>
              <a:r>
                <a:rPr lang="en-US" sz="1600" b="1" dirty="0">
                  <a:solidFill>
                    <a:schemeClr val="accent1"/>
                  </a:solidFill>
                </a:rPr>
                <a:t> </a:t>
              </a:r>
              <a:r>
                <a:rPr lang="en-US" sz="1600" dirty="0"/>
                <a:t>may drive the choice between the two</a:t>
              </a:r>
              <a:r>
                <a:rPr lang="en-US" sz="1600" b="1" dirty="0"/>
                <a:t>.</a:t>
              </a:r>
            </a:p>
            <a:p>
              <a:pPr>
                <a:buClr>
                  <a:schemeClr val="tx1"/>
                </a:buClr>
              </a:pPr>
              <a:r>
                <a:rPr lang="en-US" sz="1600" b="1" dirty="0"/>
                <a:t>Input Coupler</a:t>
              </a:r>
            </a:p>
            <a:p>
              <a:pPr marL="285750" indent="-28575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US" sz="1400" b="1" dirty="0">
                  <a:solidFill>
                    <a:schemeClr val="accent1"/>
                  </a:solidFill>
                </a:rPr>
                <a:t>loaded Q ~ 10</a:t>
              </a:r>
              <a:r>
                <a:rPr lang="en-US" sz="1400" b="1" baseline="30000" dirty="0">
                  <a:solidFill>
                    <a:schemeClr val="accent1"/>
                  </a:solidFill>
                </a:rPr>
                <a:t>6</a:t>
              </a:r>
              <a:r>
                <a:rPr lang="en-US" sz="1400" b="1" dirty="0">
                  <a:solidFill>
                    <a:schemeClr val="accent1"/>
                  </a:solidFill>
                </a:rPr>
                <a:t> </a:t>
              </a:r>
              <a:r>
                <a:rPr lang="en-US" sz="1400" dirty="0"/>
                <a:t>needs </a:t>
              </a:r>
              <a:r>
                <a:rPr lang="en-US" sz="1400" b="1" dirty="0">
                  <a:solidFill>
                    <a:schemeClr val="accent1"/>
                  </a:solidFill>
                </a:rPr>
                <a:t>input power &lt;2 kW </a:t>
              </a:r>
              <a:r>
                <a:rPr lang="en-US" sz="1400" dirty="0"/>
                <a:t>for cavity </a:t>
              </a:r>
              <a:r>
                <a:rPr lang="en-US" sz="1400" b="1" dirty="0">
                  <a:solidFill>
                    <a:schemeClr val="accent1"/>
                  </a:solidFill>
                </a:rPr>
                <a:t>BW of 1.3 kHz</a:t>
              </a:r>
              <a:r>
                <a:rPr lang="en-US" sz="1400" dirty="0"/>
                <a:t>. </a:t>
              </a:r>
            </a:p>
            <a:p>
              <a:pPr>
                <a:buClr>
                  <a:schemeClr val="tx1"/>
                </a:buClr>
              </a:pPr>
              <a:r>
                <a:rPr lang="en-US" sz="1600" b="1" dirty="0"/>
                <a:t>HOM Couplers</a:t>
              </a:r>
            </a:p>
            <a:p>
              <a:pPr marL="285750" indent="-28575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US" sz="1400" b="1" u="sng" dirty="0">
                  <a:solidFill>
                    <a:schemeClr val="accent1"/>
                  </a:solidFill>
                </a:rPr>
                <a:t>coaxial or waveguide or  combination</a:t>
              </a:r>
              <a:r>
                <a:rPr lang="en-US" sz="1400" dirty="0"/>
                <a:t> can be used to damp the HOMs.</a:t>
              </a:r>
            </a:p>
            <a:p>
              <a:pPr marL="285750" indent="-285750"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US" sz="1400" dirty="0"/>
                <a:t>Due to </a:t>
              </a:r>
              <a:r>
                <a:rPr lang="en-US" sz="1400" b="1" dirty="0">
                  <a:solidFill>
                    <a:schemeClr val="accent1"/>
                  </a:solidFill>
                </a:rPr>
                <a:t>high frequency of the 1</a:t>
              </a:r>
              <a:r>
                <a:rPr lang="en-US" sz="1400" b="1" baseline="30000" dirty="0">
                  <a:solidFill>
                    <a:schemeClr val="accent1"/>
                  </a:solidFill>
                </a:rPr>
                <a:t>st</a:t>
              </a:r>
              <a:r>
                <a:rPr lang="en-US" sz="1400" b="1" dirty="0">
                  <a:solidFill>
                    <a:schemeClr val="accent1"/>
                  </a:solidFill>
                </a:rPr>
                <a:t> HOM</a:t>
              </a:r>
              <a:r>
                <a:rPr lang="en-US" sz="1400" dirty="0"/>
                <a:t>, a waveguide/stub coupled to an antenna is efficient and simple solution. (Rectangular WG with a ~ 7.5 cm has f</a:t>
              </a:r>
              <a:r>
                <a:rPr lang="en-US" sz="1400" baseline="-25000" dirty="0"/>
                <a:t>c,TE10</a:t>
              </a:r>
              <a:r>
                <a:rPr lang="en-US" sz="1400" dirty="0"/>
                <a:t> = 2 GHz.) 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181258" y="3873192"/>
              <a:ext cx="4121619" cy="1901110"/>
              <a:chOff x="5594422" y="3984437"/>
              <a:chExt cx="4121619" cy="1901110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34076" y="3984437"/>
                <a:ext cx="3781965" cy="1901110"/>
              </a:xfrm>
              <a:prstGeom prst="rect">
                <a:avLst/>
              </a:prstGeom>
            </p:spPr>
          </p:pic>
          <p:grpSp>
            <p:nvGrpSpPr>
              <p:cNvPr id="23" name="Group 22"/>
              <p:cNvGrpSpPr/>
              <p:nvPr/>
            </p:nvGrpSpPr>
            <p:grpSpPr>
              <a:xfrm>
                <a:off x="5594422" y="5283199"/>
                <a:ext cx="320318" cy="389468"/>
                <a:chOff x="5594422" y="5283199"/>
                <a:chExt cx="320318" cy="389468"/>
              </a:xfrm>
            </p:grpSpPr>
            <p:sp>
              <p:nvSpPr>
                <p:cNvPr id="21" name="Right Arrow 20"/>
                <p:cNvSpPr/>
                <p:nvPr/>
              </p:nvSpPr>
              <p:spPr>
                <a:xfrm>
                  <a:off x="5594422" y="5422899"/>
                  <a:ext cx="142587" cy="110067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Left Brace 21"/>
                <p:cNvSpPr/>
                <p:nvPr/>
              </p:nvSpPr>
              <p:spPr>
                <a:xfrm>
                  <a:off x="5802698" y="5283199"/>
                  <a:ext cx="112042" cy="389468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1" name="Group 30"/>
          <p:cNvGrpSpPr/>
          <p:nvPr/>
        </p:nvGrpSpPr>
        <p:grpSpPr>
          <a:xfrm>
            <a:off x="8080816" y="5461672"/>
            <a:ext cx="4111184" cy="1396328"/>
            <a:chOff x="8080816" y="5461672"/>
            <a:chExt cx="4111184" cy="139632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531690" y="5461672"/>
              <a:ext cx="2660310" cy="1343238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080816" y="5845774"/>
              <a:ext cx="1465885" cy="1012226"/>
            </a:xfrm>
            <a:prstGeom prst="rect">
              <a:avLst/>
            </a:prstGeom>
          </p:spPr>
        </p:pic>
      </p:grpSp>
      <p:sp>
        <p:nvSpPr>
          <p:cNvPr id="29" name="Rectangle 28"/>
          <p:cNvSpPr/>
          <p:nvPr/>
        </p:nvSpPr>
        <p:spPr>
          <a:xfrm>
            <a:off x="3143629" y="5571099"/>
            <a:ext cx="50503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schemeClr val="accent1"/>
                </a:solidFill>
              </a:rPr>
              <a:t>DQW</a:t>
            </a:r>
            <a:r>
              <a:rPr lang="en-US" sz="1400" dirty="0"/>
              <a:t> cavity is </a:t>
            </a:r>
            <a:r>
              <a:rPr lang="en-US" sz="1400" b="1" u="sng" dirty="0">
                <a:solidFill>
                  <a:schemeClr val="accent1"/>
                </a:solidFill>
              </a:rPr>
              <a:t>compact solution for ILC crabbing system</a:t>
            </a:r>
            <a:r>
              <a:rPr lang="en-US" sz="1400" dirty="0"/>
              <a:t>. One </a:t>
            </a:r>
            <a:r>
              <a:rPr lang="en-US" sz="1400" b="1" u="sng" dirty="0">
                <a:solidFill>
                  <a:schemeClr val="accent1"/>
                </a:solidFill>
              </a:rPr>
              <a:t>single-cell cavity</a:t>
            </a:r>
            <a:r>
              <a:rPr lang="en-US" sz="1400" b="1" dirty="0">
                <a:solidFill>
                  <a:schemeClr val="accent1"/>
                </a:solidFill>
              </a:rPr>
              <a:t> </a:t>
            </a:r>
            <a:r>
              <a:rPr lang="en-US" sz="1400" dirty="0"/>
              <a:t>provides </a:t>
            </a:r>
            <a:r>
              <a:rPr lang="en-US" sz="1400" b="1" u="sng" dirty="0">
                <a:solidFill>
                  <a:schemeClr val="accent1"/>
                </a:solidFill>
              </a:rPr>
              <a:t>1.86 MV with safe max. peak fields</a:t>
            </a:r>
            <a:r>
              <a:rPr lang="en-US" sz="1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Tuner/coupler integration can be borrowed from HL-LHC &amp; EIC.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DQW c</a:t>
            </a:r>
            <a:r>
              <a:rPr lang="en-US" sz="1400" b="1" u="sng" dirty="0">
                <a:solidFill>
                  <a:schemeClr val="accent1"/>
                </a:solidFill>
              </a:rPr>
              <a:t>ompactness opens manufacture out of ingot.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7613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DE90128-C267-431C-8987-23F2FFEA9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07" y="1395459"/>
            <a:ext cx="4263816" cy="6820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Wide Open Waveguide – B Xiao (BNL, USA)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615" y="1210235"/>
            <a:ext cx="5719190" cy="5633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EIC WOW type cavity </a:t>
            </a:r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 dirty="0"/>
              <a:t>Needs 1.845 MV for 125 GeV case and 7.4 MV for 500 GeV case.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 dirty="0"/>
              <a:t>If we use 2 cavities for 125 GeV and 5 cavities for 500 GeV, and 1.48 MV per cavity, peak fields drop to 43.3 MV/m </a:t>
            </a:r>
            <a:r>
              <a:rPr lang="en-GB" sz="1600" dirty="0" err="1"/>
              <a:t>Epk</a:t>
            </a:r>
            <a:r>
              <a:rPr lang="en-GB" sz="1600" dirty="0"/>
              <a:t> and 74.1 </a:t>
            </a:r>
            <a:r>
              <a:rPr lang="en-GB" sz="1600" dirty="0" err="1"/>
              <a:t>mT</a:t>
            </a:r>
            <a:r>
              <a:rPr lang="en-GB" sz="1600" dirty="0"/>
              <a:t> </a:t>
            </a:r>
            <a:r>
              <a:rPr lang="en-GB" sz="1600" dirty="0" err="1"/>
              <a:t>Bpk</a:t>
            </a:r>
            <a:r>
              <a:rPr lang="en-GB" sz="1600" dirty="0"/>
              <a:t>.</a:t>
            </a:r>
            <a:endParaRPr lang="en-GB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1756CB9-75FC-4605-B7CC-DAD746E728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376776"/>
              </p:ext>
            </p:extLst>
          </p:nvPr>
        </p:nvGraphicFramePr>
        <p:xfrm>
          <a:off x="192548" y="2351746"/>
          <a:ext cx="2837752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2747">
                  <a:extLst>
                    <a:ext uri="{9D8B030D-6E8A-4147-A177-3AD203B41FA5}">
                      <a16:colId xmlns:a16="http://schemas.microsoft.com/office/drawing/2014/main" val="3738757431"/>
                    </a:ext>
                  </a:extLst>
                </a:gridCol>
                <a:gridCol w="675005">
                  <a:extLst>
                    <a:ext uri="{9D8B030D-6E8A-4147-A177-3AD203B41FA5}">
                      <a16:colId xmlns:a16="http://schemas.microsoft.com/office/drawing/2014/main" val="2499191468"/>
                    </a:ext>
                  </a:extLst>
                </a:gridCol>
              </a:tblGrid>
              <a:tr h="2108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49262"/>
                  </a:ext>
                </a:extLst>
              </a:tr>
              <a:tr h="2108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Operating frequency [GHz]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1.300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804683"/>
                  </a:ext>
                </a:extLst>
              </a:tr>
              <a:tr h="2108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</a:t>
                      </a:r>
                      <a:r>
                        <a:rPr lang="en-US" sz="1400" baseline="30000" dirty="0">
                          <a:latin typeface="+mn-lt"/>
                        </a:rPr>
                        <a:t>st</a:t>
                      </a:r>
                      <a:r>
                        <a:rPr lang="en-US" sz="1400" dirty="0">
                          <a:latin typeface="+mn-lt"/>
                        </a:rPr>
                        <a:t> longitudinal HOM [GHz]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2.318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670454"/>
                  </a:ext>
                </a:extLst>
              </a:tr>
              <a:tr h="2108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</a:t>
                      </a:r>
                      <a:r>
                        <a:rPr lang="en-US" sz="1400" baseline="30000" dirty="0">
                          <a:latin typeface="+mn-lt"/>
                        </a:rPr>
                        <a:t>st</a:t>
                      </a:r>
                      <a:r>
                        <a:rPr lang="en-US" sz="1400" dirty="0">
                          <a:latin typeface="+mn-lt"/>
                        </a:rPr>
                        <a:t> transverse HOM [GHz]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1.878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322318"/>
                  </a:ext>
                </a:extLst>
              </a:tr>
              <a:tr h="2108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E</a:t>
                      </a:r>
                      <a:r>
                        <a:rPr lang="en-US" sz="1400" baseline="-25000" dirty="0">
                          <a:latin typeface="+mn-lt"/>
                        </a:rPr>
                        <a:t>p</a:t>
                      </a:r>
                      <a:r>
                        <a:rPr lang="en-US" sz="1400" dirty="0">
                          <a:latin typeface="+mn-lt"/>
                        </a:rPr>
                        <a:t>/E</a:t>
                      </a:r>
                      <a:r>
                        <a:rPr lang="en-US" sz="14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 </a:t>
                      </a:r>
                      <a:r>
                        <a:rPr lang="en-US" sz="1400" dirty="0">
                          <a:latin typeface="+mn-lt"/>
                        </a:rPr>
                        <a:t>with E</a:t>
                      </a:r>
                      <a:r>
                        <a:rPr lang="en-US" sz="14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400" dirty="0">
                          <a:latin typeface="+mn-lt"/>
                        </a:rPr>
                        <a:t>=V</a:t>
                      </a:r>
                      <a:r>
                        <a:rPr lang="en-US" sz="14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400" dirty="0">
                          <a:latin typeface="+mn-lt"/>
                        </a:rPr>
                        <a:t>/(</a:t>
                      </a:r>
                      <a:r>
                        <a:rPr lang="el-GR" sz="1400" dirty="0">
                          <a:latin typeface="+mn-lt"/>
                        </a:rPr>
                        <a:t>λ</a:t>
                      </a:r>
                      <a:r>
                        <a:rPr lang="en-US" sz="1400" dirty="0">
                          <a:latin typeface="+mn-lt"/>
                        </a:rPr>
                        <a:t>/2)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3.37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16559"/>
                  </a:ext>
                </a:extLst>
              </a:tr>
              <a:tr h="2108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B</a:t>
                      </a:r>
                      <a:r>
                        <a:rPr lang="en-US" sz="1400" baseline="-25000" dirty="0">
                          <a:latin typeface="+mn-lt"/>
                        </a:rPr>
                        <a:t>p</a:t>
                      </a:r>
                      <a:r>
                        <a:rPr lang="en-US" sz="1400" dirty="0">
                          <a:latin typeface="+mn-lt"/>
                        </a:rPr>
                        <a:t>/E</a:t>
                      </a:r>
                      <a:r>
                        <a:rPr lang="en-US" sz="1400" baseline="-25000" dirty="0">
                          <a:latin typeface="+mn-lt"/>
                        </a:rPr>
                        <a:t>t</a:t>
                      </a:r>
                      <a:r>
                        <a:rPr lang="en-US" sz="1400" dirty="0">
                          <a:latin typeface="+mn-lt"/>
                        </a:rPr>
                        <a:t> [</a:t>
                      </a:r>
                      <a:r>
                        <a:rPr lang="en-US" sz="1400" dirty="0" err="1">
                          <a:latin typeface="+mn-lt"/>
                        </a:rPr>
                        <a:t>mT</a:t>
                      </a:r>
                      <a:r>
                        <a:rPr lang="en-US" sz="1400" dirty="0">
                          <a:latin typeface="+mn-lt"/>
                        </a:rPr>
                        <a:t>/(MV/m)]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5.77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2723327"/>
                  </a:ext>
                </a:extLst>
              </a:tr>
              <a:tr h="2108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B</a:t>
                      </a:r>
                      <a:r>
                        <a:rPr lang="en-US" sz="1400" baseline="-25000" dirty="0">
                          <a:latin typeface="+mn-lt"/>
                        </a:rPr>
                        <a:t>p</a:t>
                      </a:r>
                      <a:r>
                        <a:rPr lang="en-US" sz="1400" dirty="0">
                          <a:latin typeface="+mn-lt"/>
                        </a:rPr>
                        <a:t>/E</a:t>
                      </a:r>
                      <a:r>
                        <a:rPr lang="en-US" sz="1400" baseline="-25000" dirty="0">
                          <a:latin typeface="+mn-lt"/>
                        </a:rPr>
                        <a:t>p</a:t>
                      </a:r>
                      <a:r>
                        <a:rPr lang="en-US" sz="1400" dirty="0">
                          <a:latin typeface="+mn-lt"/>
                        </a:rPr>
                        <a:t> [</a:t>
                      </a:r>
                      <a:r>
                        <a:rPr lang="en-US" sz="1400" dirty="0" err="1">
                          <a:latin typeface="+mn-lt"/>
                        </a:rPr>
                        <a:t>mT</a:t>
                      </a:r>
                      <a:r>
                        <a:rPr lang="en-US" sz="1400" dirty="0">
                          <a:latin typeface="+mn-lt"/>
                        </a:rPr>
                        <a:t>/(MV/m)]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1.71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924000"/>
                  </a:ext>
                </a:extLst>
              </a:tr>
              <a:tr h="2108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G [</a:t>
                      </a:r>
                      <a:r>
                        <a:rPr lang="el-GR" sz="1400" dirty="0">
                          <a:latin typeface="+mn-lt"/>
                        </a:rPr>
                        <a:t>Ω</a:t>
                      </a:r>
                      <a:r>
                        <a:rPr lang="en-US" sz="1400" dirty="0">
                          <a:latin typeface="+mn-lt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112.0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535022"/>
                  </a:ext>
                </a:extLst>
              </a:tr>
              <a:tr h="2108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R/Q [</a:t>
                      </a:r>
                      <a:r>
                        <a:rPr lang="el-GR" sz="1400" dirty="0">
                          <a:latin typeface="+mn-lt"/>
                        </a:rPr>
                        <a:t>Ω</a:t>
                      </a:r>
                      <a:r>
                        <a:rPr lang="en-US" sz="1400" dirty="0">
                          <a:latin typeface="+mn-lt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732.2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878890"/>
                  </a:ext>
                </a:extLst>
              </a:tr>
              <a:tr h="21082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14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1400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el-G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r>
                        <a:rPr lang="en-US" sz="1400" baseline="30000" dirty="0">
                          <a:latin typeface="+mn-lt"/>
                        </a:rPr>
                        <a:t>2</a:t>
                      </a:r>
                      <a:r>
                        <a:rPr lang="en-US" sz="1400" dirty="0">
                          <a:latin typeface="+mn-lt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80470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899328"/>
                  </a:ext>
                </a:extLst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4239" y="3349690"/>
            <a:ext cx="2748571" cy="153353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527587" y="2576062"/>
            <a:ext cx="238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Scaled to ILC at 1.3 GHz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6096001" y="1252755"/>
            <a:ext cx="6221067" cy="5633159"/>
            <a:chOff x="6096001" y="1252755"/>
            <a:chExt cx="6221067" cy="563315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096001" y="1252755"/>
              <a:ext cx="5828522" cy="563315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GB" sz="1800" b="1" dirty="0"/>
                <a:t>Beam Line Absorber (BLA)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GB" sz="1600" dirty="0"/>
                <a:t>Optimization of BLA is still on-going.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GB" sz="1600" dirty="0"/>
                <a:t>Possible solutions include one BLA with tapered thicknesses, two BLAs with different thicknesses (uniform thickness in each), and BLA with ferrite tiles.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600" b="1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600" b="1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600" b="1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600" b="1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600" b="1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600" b="1" dirty="0"/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n-GB" sz="1800" b="1" dirty="0"/>
                <a:t>Cavity String (estimation)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endParaRPr lang="en-GB" sz="1800" b="1" dirty="0"/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endParaRPr lang="en-GB" sz="1800" b="1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1800" b="1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1800" b="1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1800" b="1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1800" b="1" dirty="0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F06F6AA-D2D2-4F79-A9CC-A66EEEB0FD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" t="39978" r="4576" b="5771"/>
            <a:stretch/>
          </p:blipFill>
          <p:spPr>
            <a:xfrm>
              <a:off x="6674152" y="2722253"/>
              <a:ext cx="1877439" cy="792289"/>
            </a:xfrm>
            <a:prstGeom prst="rect">
              <a:avLst/>
            </a:prstGeom>
          </p:spPr>
        </p:pic>
        <p:pic>
          <p:nvPicPr>
            <p:cNvPr id="23" name="Picture 22" descr="A close-up of a machine&#10;&#10;Description automatically generated with low confidence">
              <a:extLst>
                <a:ext uri="{FF2B5EF4-FFF2-40B4-BE49-F238E27FC236}">
                  <a16:creationId xmlns:a16="http://schemas.microsoft.com/office/drawing/2014/main" id="{C86CDF90-4A5C-4E27-8348-7E014156B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82531" y="2605621"/>
              <a:ext cx="1069603" cy="102555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0E7643B-04EC-452A-8DB2-3586F7643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72046" y="2605621"/>
              <a:ext cx="1190030" cy="1025554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646ADA0-C984-42EF-86E5-31753DB6AB78}"/>
                </a:ext>
              </a:extLst>
            </p:cNvPr>
            <p:cNvSpPr txBox="1"/>
            <p:nvPr/>
          </p:nvSpPr>
          <p:spPr>
            <a:xfrm>
              <a:off x="6791200" y="3598747"/>
              <a:ext cx="1505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dirty="0"/>
                <a:t>Shrink-fit </a:t>
              </a:r>
              <a:r>
                <a:rPr lang="en-US" sz="1200" dirty="0" err="1"/>
                <a:t>SiC</a:t>
              </a:r>
              <a:r>
                <a:rPr lang="en-US" sz="1200" dirty="0"/>
                <a:t> (W. Xu)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B670FD7-FF56-49DA-BD52-19490DE1B842}"/>
                </a:ext>
              </a:extLst>
            </p:cNvPr>
            <p:cNvSpPr txBox="1"/>
            <p:nvPr/>
          </p:nvSpPr>
          <p:spPr>
            <a:xfrm>
              <a:off x="8553615" y="3598747"/>
              <a:ext cx="2039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Tile </a:t>
              </a:r>
              <a:r>
                <a:rPr lang="en-US" sz="1200" dirty="0" err="1"/>
                <a:t>SiC</a:t>
              </a:r>
              <a:r>
                <a:rPr lang="en-US" sz="1200" dirty="0"/>
                <a:t> </a:t>
              </a:r>
            </a:p>
            <a:p>
              <a:pPr algn="ctr"/>
              <a:r>
                <a:rPr lang="en-US" sz="1200" dirty="0"/>
                <a:t>(T. </a:t>
              </a:r>
              <a:r>
                <a:rPr lang="en-US" sz="1200" dirty="0" err="1"/>
                <a:t>Schultheiss</a:t>
              </a:r>
              <a:r>
                <a:rPr lang="en-US" sz="1200" dirty="0"/>
                <a:t>, SBIR)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3A3D842-CFA5-4079-8CF1-1E1520D3C1A8}"/>
                </a:ext>
              </a:extLst>
            </p:cNvPr>
            <p:cNvSpPr txBox="1"/>
            <p:nvPr/>
          </p:nvSpPr>
          <p:spPr>
            <a:xfrm>
              <a:off x="9917596" y="3598747"/>
              <a:ext cx="2399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Tile ferrite (TT2-111R) </a:t>
              </a:r>
            </a:p>
            <a:p>
              <a:pPr algn="ctr"/>
              <a:r>
                <a:rPr lang="en-US" sz="1200" dirty="0"/>
                <a:t>for </a:t>
              </a:r>
              <a:r>
                <a:rPr lang="en-US" sz="1200" dirty="0" err="1"/>
                <a:t>LEReC</a:t>
              </a:r>
              <a:endParaRPr lang="en-US" sz="1200" dirty="0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41091" y="4223109"/>
              <a:ext cx="4461910" cy="1065388"/>
            </a:xfrm>
            <a:prstGeom prst="rect">
              <a:avLst/>
            </a:prstGeom>
          </p:spPr>
        </p:pic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6087578" y="5175925"/>
            <a:ext cx="5752970" cy="16820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/>
              <a:t>Summary: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WOW is good cavity solution for ILC, with FPC/PU/BLA all outside the helium vessel.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Finished preliminary cavity design and optimization on cavity &amp; BLA is on-going.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More effort on ancillaries (FPC/PU, RF window, amplifier, tuner </a:t>
            </a:r>
            <a:r>
              <a:rPr lang="en-US" sz="1600" dirty="0" err="1"/>
              <a:t>etc</a:t>
            </a:r>
            <a:r>
              <a:rPr lang="en-US" sz="1600" dirty="0"/>
              <a:t>) is needed. Very </a:t>
            </a:r>
            <a:r>
              <a:rPr lang="en-US" sz="1600" dirty="0" err="1"/>
              <a:t>tigh</a:t>
            </a:r>
            <a:r>
              <a:rPr lang="en-US" sz="1600" dirty="0"/>
              <a:t> space requirements.</a:t>
            </a: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 marL="1884363"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 marL="2066925"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9957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Quasi-waveguide </a:t>
            </a:r>
            <a:r>
              <a:rPr lang="en-GB" dirty="0" err="1"/>
              <a:t>Multicell</a:t>
            </a:r>
            <a:r>
              <a:rPr lang="en-GB" dirty="0"/>
              <a:t> Resonator – A Lunin (FNAL, USA)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28" y="1699382"/>
            <a:ext cx="4747429" cy="9177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76123B-FE4E-4EC6-8C95-4D1359516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96" y="3417506"/>
            <a:ext cx="2558340" cy="10218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3F0CB7-BBC7-47E1-A5C2-16B2A02889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883"/>
          <a:stretch/>
        </p:blipFill>
        <p:spPr>
          <a:xfrm>
            <a:off x="3036719" y="3088958"/>
            <a:ext cx="2690436" cy="167898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612" y="1094971"/>
            <a:ext cx="6015530" cy="595897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err="1"/>
              <a:t>QMiR</a:t>
            </a:r>
            <a:r>
              <a:rPr lang="en-GB" sz="2000" dirty="0"/>
              <a:t> cavity proposed as replacement of Mark-II deflecting cavity for APS/SPX project.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/>
              <a:t>Prototype built and tested at ANL in 2013.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3600" dirty="0">
              <a:solidFill>
                <a:srgbClr val="FF0000"/>
              </a:solidFill>
            </a:endParaRPr>
          </a:p>
          <a:p>
            <a:pPr marL="2062163">
              <a:lnSpc>
                <a:spcPct val="100000"/>
              </a:lnSpc>
              <a:spcBef>
                <a:spcPts val="0"/>
              </a:spcBef>
            </a:pPr>
            <a:r>
              <a:rPr lang="en-GB" sz="2000" dirty="0">
                <a:solidFill>
                  <a:srgbClr val="FF0000"/>
                </a:solidFill>
              </a:rPr>
              <a:t>Measured max. deflecting voltage of 2.7 MV exceeds design goal of 2 MV @ 2K.   </a:t>
            </a:r>
          </a:p>
          <a:p>
            <a:pPr marL="2062163">
              <a:lnSpc>
                <a:spcPct val="100000"/>
              </a:lnSpc>
              <a:spcBef>
                <a:spcPts val="0"/>
              </a:spcBef>
            </a:pPr>
            <a:r>
              <a:rPr lang="en-GB" sz="2000" dirty="0"/>
              <a:t>Relatively low </a:t>
            </a:r>
            <a:r>
              <a:rPr lang="en-GB" sz="2000" dirty="0" err="1"/>
              <a:t>Qo</a:t>
            </a:r>
            <a:r>
              <a:rPr lang="en-GB" sz="2000" dirty="0"/>
              <a:t> (3E8) due to extra RF losses at covering  flanges.</a:t>
            </a:r>
          </a:p>
          <a:p>
            <a:pPr marL="2062163">
              <a:lnSpc>
                <a:spcPct val="100000"/>
              </a:lnSpc>
              <a:spcBef>
                <a:spcPts val="0"/>
              </a:spcBef>
            </a:pPr>
            <a:r>
              <a:rPr lang="en-GB" sz="2000" dirty="0" err="1">
                <a:solidFill>
                  <a:srgbClr val="FF0000"/>
                </a:solidFill>
              </a:rPr>
              <a:t>QMiR</a:t>
            </a:r>
            <a:r>
              <a:rPr lang="en-GB" sz="2000" dirty="0">
                <a:solidFill>
                  <a:srgbClr val="FF0000"/>
                </a:solidFill>
              </a:rPr>
              <a:t> has a record high (R/Q)t &gt;1kΩ</a:t>
            </a:r>
          </a:p>
          <a:p>
            <a:pPr marL="2155825">
              <a:lnSpc>
                <a:spcPct val="100000"/>
              </a:lnSpc>
              <a:spcBef>
                <a:spcPts val="0"/>
              </a:spcBef>
            </a:pPr>
            <a:endParaRPr lang="en-GB" sz="2000" dirty="0">
              <a:solidFill>
                <a:srgbClr val="FF0000"/>
              </a:solidFill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B03FA4D-F413-4D0C-B2A1-F5CEAD395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801350"/>
              </p:ext>
            </p:extLst>
          </p:nvPr>
        </p:nvGraphicFramePr>
        <p:xfrm>
          <a:off x="332496" y="4628328"/>
          <a:ext cx="1647889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3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4841"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+mn-lt"/>
                        </a:rPr>
                        <a:t>Freq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+mn-lt"/>
                        </a:rPr>
                        <a:t>2815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841"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+mn-lt"/>
                        </a:rPr>
                        <a:t>V</a:t>
                      </a:r>
                      <a:r>
                        <a:rPr lang="en-US" sz="1400" b="0" baseline="-25000" dirty="0">
                          <a:latin typeface="+mn-lt"/>
                        </a:rPr>
                        <a:t>kick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+mn-lt"/>
                        </a:rPr>
                        <a:t>2 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841"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+mn-lt"/>
                        </a:rPr>
                        <a:t>E</a:t>
                      </a:r>
                      <a:r>
                        <a:rPr lang="en-US" sz="1400" b="0" baseline="-25000" dirty="0">
                          <a:latin typeface="+mn-lt"/>
                        </a:rPr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+mn-lt"/>
                        </a:rPr>
                        <a:t>55 MV/m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841"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+mn-lt"/>
                        </a:rPr>
                        <a:t>B</a:t>
                      </a:r>
                      <a:r>
                        <a:rPr lang="en-US" sz="1400" b="0" baseline="-25000" dirty="0">
                          <a:latin typeface="+mn-lt"/>
                        </a:rPr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+mn-lt"/>
                        </a:rPr>
                        <a:t>76 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841"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+mn-lt"/>
                        </a:rPr>
                        <a:t>(R/Q)</a:t>
                      </a:r>
                      <a:r>
                        <a:rPr lang="en-US" sz="1400" b="0" baseline="-25000" dirty="0">
                          <a:latin typeface="+mn-lt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+mn-lt"/>
                        </a:rPr>
                        <a:t>1040 </a:t>
                      </a:r>
                      <a:r>
                        <a:rPr lang="el-GR" sz="1400" b="0" dirty="0">
                          <a:latin typeface="+mn-lt"/>
                        </a:rPr>
                        <a:t>Ω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4841"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+mn-lt"/>
                        </a:rPr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+mn-lt"/>
                        </a:rPr>
                        <a:t>130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4841">
                <a:tc>
                  <a:txBody>
                    <a:bodyPr/>
                    <a:lstStyle/>
                    <a:p>
                      <a:r>
                        <a:rPr lang="en-US" sz="1400" b="0" dirty="0">
                          <a:latin typeface="+mn-lt"/>
                        </a:rPr>
                        <a:t>W</a:t>
                      </a:r>
                      <a:r>
                        <a:rPr lang="en-US" sz="1400" b="0" baseline="-25000" dirty="0">
                          <a:latin typeface="+mn-lt"/>
                        </a:rPr>
                        <a:t>STOR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+mn-lt"/>
                        </a:rPr>
                        <a:t>0.23</a:t>
                      </a:r>
                      <a:r>
                        <a:rPr lang="en-US" sz="1400" b="0" baseline="0" dirty="0">
                          <a:latin typeface="+mn-lt"/>
                        </a:rPr>
                        <a:t> J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6096001" y="1129185"/>
            <a:ext cx="5866070" cy="3832775"/>
            <a:chOff x="6096001" y="1129185"/>
            <a:chExt cx="5866070" cy="3832775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6096001" y="1129185"/>
              <a:ext cx="5828522" cy="383277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 err="1"/>
                <a:t>QMiR</a:t>
              </a:r>
              <a:r>
                <a:rPr lang="en-US" sz="2000" b="1" dirty="0"/>
                <a:t> Cavity for ILC (scaled to 2.6 GHz)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GB" sz="1800" dirty="0"/>
                <a:t>There are 2 Same Order Modes (SOM) with low (R/Q)*Q.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GB" sz="1800" dirty="0"/>
                <a:t>SOM/HOM external couplings  </a:t>
              </a:r>
              <a:r>
                <a:rPr lang="en-GB" sz="1800" dirty="0" err="1"/>
                <a:t>Qext</a:t>
              </a:r>
              <a:r>
                <a:rPr lang="en-GB" sz="1800" dirty="0"/>
                <a:t> &lt; 10</a:t>
              </a:r>
              <a:r>
                <a:rPr lang="en-GB" sz="1800" baseline="30000" dirty="0"/>
                <a:t>4</a:t>
              </a:r>
              <a:r>
                <a:rPr lang="en-GB" sz="1800" dirty="0"/>
                <a:t>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GB" sz="1800" dirty="0"/>
                <a:t>SOM/HOMs longitudinal and transverse impedances (@1mm):</a:t>
              </a:r>
            </a:p>
            <a:p>
              <a:pPr lvl="1">
                <a:lnSpc>
                  <a:spcPct val="100000"/>
                </a:lnSpc>
                <a:spcBef>
                  <a:spcPts val="0"/>
                </a:spcBef>
              </a:pPr>
              <a:r>
                <a:rPr lang="en-GB" sz="1600" dirty="0"/>
                <a:t>(R/Q)z &lt;= 100 </a:t>
              </a:r>
              <a:r>
                <a:rPr lang="el-GR" sz="1600" dirty="0"/>
                <a:t>Ω,  (</a:t>
              </a:r>
              <a:r>
                <a:rPr lang="en-GB" sz="1600" dirty="0"/>
                <a:t>R/Q)x &lt;= 1 </a:t>
              </a:r>
              <a:r>
                <a:rPr lang="el-GR" sz="1600" dirty="0"/>
                <a:t>Ω </a:t>
              </a:r>
              <a:r>
                <a:rPr lang="en-GB" sz="1600" dirty="0"/>
                <a:t>and (R/Q)y &lt;= 10 </a:t>
              </a:r>
              <a:r>
                <a:rPr lang="el-GR" sz="1600" dirty="0"/>
                <a:t>Ω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GB" sz="1800" dirty="0"/>
                <a:t>SOM/HOM spectrum is sparse and strongly damped.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800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800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800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800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800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800" dirty="0"/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endParaRPr lang="en-GB" sz="1800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800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800" b="1" dirty="0"/>
            </a:p>
            <a:p>
              <a:pPr>
                <a:lnSpc>
                  <a:spcPct val="100000"/>
                </a:lnSpc>
                <a:spcBef>
                  <a:spcPts val="0"/>
                </a:spcBef>
              </a:pPr>
              <a:endParaRPr lang="en-GB" sz="1800" b="1" dirty="0"/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endParaRPr lang="en-GB" sz="2000" b="1" dirty="0"/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endParaRPr lang="en-GB" sz="2000" b="1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2000" b="1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2000" b="1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2000" b="1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2000" b="1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70D3832-36F4-4F12-B737-9F11BA8A3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02141" y="3095859"/>
              <a:ext cx="2935103" cy="186610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576FB83-DCA1-494D-98C3-1C53ECEA0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43384" y="3417506"/>
              <a:ext cx="2718687" cy="1182510"/>
            </a:xfrm>
            <a:prstGeom prst="rect">
              <a:avLst/>
            </a:prstGeom>
          </p:spPr>
        </p:pic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6348026" y="5019514"/>
            <a:ext cx="5752970" cy="17631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/>
              <a:t>Summary: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QMIR is good option for the ILC Crab Cavity.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Very compact and simple - has acceptable loss/kick factors.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Peak field presented were low but aperture was a factor of 2 smaller than requirements. Likely to increase peak fields.</a:t>
            </a:r>
            <a:endParaRPr lang="en-GB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Required RF power (overhead 100%): </a:t>
            </a:r>
            <a:r>
              <a:rPr lang="en-GB" sz="1800" dirty="0" err="1"/>
              <a:t>Pgen</a:t>
            </a:r>
            <a:r>
              <a:rPr lang="en-GB" sz="1800" dirty="0"/>
              <a:t> &lt; 1 kW but again with a much smaller aperture.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/>
              <a:t>No MP in operation voltage domain.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 marL="1884363"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 marL="2066925"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8630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89D99AE5C3244B06DA219CECCBBAB" ma:contentTypeVersion="11" ma:contentTypeDescription="Create a new document." ma:contentTypeScope="" ma:versionID="c20906dad9c28a0ee57d0637a5baeb54">
  <xsd:schema xmlns:xsd="http://www.w3.org/2001/XMLSchema" xmlns:xs="http://www.w3.org/2001/XMLSchema" xmlns:p="http://schemas.microsoft.com/office/2006/metadata/properties" xmlns:ns3="3305b838-c34c-4bc5-a224-1b5d53e55c3e" targetNamespace="http://schemas.microsoft.com/office/2006/metadata/properties" ma:root="true" ma:fieldsID="b6e3bbc7b70df0a0bff8b36e490beca9" ns3:_="">
    <xsd:import namespace="3305b838-c34c-4bc5-a224-1b5d53e55c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5b838-c34c-4bc5-a224-1b5d53e55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2E73A6-C43D-42FE-8EC8-12530FCAB8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05b838-c34c-4bc5-a224-1b5d53e55c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52121F2-0F83-4A91-982F-3775784CD7F1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3305b838-c34c-4bc5-a224-1b5d53e55c3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FB6612C-36C4-4024-90AB-1DF4025868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1941</Words>
  <Application>Microsoft Office PowerPoint</Application>
  <PresentationFormat>Widescreen</PresentationFormat>
  <Paragraphs>382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Meiryo UI</vt:lpstr>
      <vt:lpstr>ＭＳ Ｐゴシック</vt:lpstr>
      <vt:lpstr>游ゴシック</vt:lpstr>
      <vt:lpstr>Arial</vt:lpstr>
      <vt:lpstr>Calibri</vt:lpstr>
      <vt:lpstr>Times New Roman</vt:lpstr>
      <vt:lpstr>Office Theme</vt:lpstr>
      <vt:lpstr>KGPlot</vt:lpstr>
      <vt:lpstr>Machine SRF: Crab Cavities Summary </vt:lpstr>
      <vt:lpstr>ILC Crab Cavity (CC) Requirements</vt:lpstr>
      <vt:lpstr>ILC CC Specifications</vt:lpstr>
      <vt:lpstr>ILCX2021 SRF Machine: Crab Cavity session (27th Nov)</vt:lpstr>
      <vt:lpstr>Elliptical/Racetrack – G Burt (Lancaster U, UK)</vt:lpstr>
      <vt:lpstr>RF Dipole – J Delayen (ODU/Jlab, USA)</vt:lpstr>
      <vt:lpstr>Double Quarter Wave – S Verdu Andres (CERN, Switzerland)</vt:lpstr>
      <vt:lpstr>Wide Open Waveguide – B Xiao (BNL, USA)</vt:lpstr>
      <vt:lpstr>Quasi-waveguide Multicell Resonator – A Lunin (FNAL, USA)</vt:lpstr>
      <vt:lpstr>WP3 Crab Cavity Developments</vt:lpstr>
      <vt:lpstr>Session Discussion</vt:lpstr>
      <vt:lpstr>MANY THANKS 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McIntosh, Peter (STFC,DL,AST)</dc:creator>
  <cp:lastModifiedBy>Burtg</cp:lastModifiedBy>
  <cp:revision>265</cp:revision>
  <dcterms:created xsi:type="dcterms:W3CDTF">2021-02-20T08:35:06Z</dcterms:created>
  <dcterms:modified xsi:type="dcterms:W3CDTF">2021-10-28T23:36:05Z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0x01010078A89D99AE5C3244B06DA219CECCBBAB</vt:lpwstr>
  </property>
</Properties>
</file>