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9" r:id="rId3"/>
    <p:sldMasterId id="2147483697" r:id="rId4"/>
  </p:sldMasterIdLst>
  <p:notesMasterIdLst>
    <p:notesMasterId r:id="rId42"/>
  </p:notesMasterIdLst>
  <p:sldIdLst>
    <p:sldId id="256" r:id="rId5"/>
    <p:sldId id="257" r:id="rId6"/>
    <p:sldId id="260" r:id="rId7"/>
    <p:sldId id="258" r:id="rId8"/>
    <p:sldId id="297" r:id="rId9"/>
    <p:sldId id="298" r:id="rId10"/>
    <p:sldId id="299" r:id="rId11"/>
    <p:sldId id="300" r:id="rId12"/>
    <p:sldId id="262" r:id="rId13"/>
    <p:sldId id="264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7" r:id="rId25"/>
    <p:sldId id="278" r:id="rId26"/>
    <p:sldId id="279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91" r:id="rId35"/>
    <p:sldId id="290" r:id="rId36"/>
    <p:sldId id="289" r:id="rId37"/>
    <p:sldId id="293" r:id="rId38"/>
    <p:sldId id="294" r:id="rId39"/>
    <p:sldId id="295" r:id="rId40"/>
    <p:sldId id="296" r:id="rId4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63746-CC78-4C7A-BDF9-BFFD4DB032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38B7D7-D4F8-4803-BADC-97E52359164E}">
      <dgm:prSet custT="1"/>
      <dgm:spPr/>
      <dgm:t>
        <a:bodyPr/>
        <a:lstStyle/>
        <a:p>
          <a:r>
            <a:rPr lang="en-US" sz="2000" dirty="0"/>
            <a:t>Mask Design depends on:</a:t>
          </a:r>
        </a:p>
      </dgm:t>
    </dgm:pt>
    <dgm:pt modelId="{D2DC074C-FAAE-45E0-8361-62AB72027086}" type="parTrans" cxnId="{5D765A5E-7761-453E-9F59-9067430FEC94}">
      <dgm:prSet/>
      <dgm:spPr/>
      <dgm:t>
        <a:bodyPr/>
        <a:lstStyle/>
        <a:p>
          <a:endParaRPr lang="en-US"/>
        </a:p>
      </dgm:t>
    </dgm:pt>
    <dgm:pt modelId="{A6ACE99B-803C-4725-9F9E-3855B243BA0D}" type="sibTrans" cxnId="{5D765A5E-7761-453E-9F59-9067430FEC94}">
      <dgm:prSet/>
      <dgm:spPr/>
      <dgm:t>
        <a:bodyPr/>
        <a:lstStyle/>
        <a:p>
          <a:endParaRPr lang="en-US"/>
        </a:p>
      </dgm:t>
    </dgm:pt>
    <dgm:pt modelId="{BAAE2653-0C62-4B5D-8DC1-BE8AFC940865}">
      <dgm:prSet custT="1"/>
      <dgm:spPr/>
      <dgm:t>
        <a:bodyPr/>
        <a:lstStyle/>
        <a:p>
          <a:r>
            <a:rPr lang="en-US" sz="2000" dirty="0"/>
            <a:t>The average incident photon energy (Ideal and Realistic)</a:t>
          </a:r>
        </a:p>
      </dgm:t>
    </dgm:pt>
    <dgm:pt modelId="{9E8488F7-5F9A-4F8B-BBCB-EC520EE39C18}" type="parTrans" cxnId="{15B61481-2BC8-42F6-B56F-D21C391F767B}">
      <dgm:prSet/>
      <dgm:spPr/>
      <dgm:t>
        <a:bodyPr/>
        <a:lstStyle/>
        <a:p>
          <a:endParaRPr lang="en-US"/>
        </a:p>
      </dgm:t>
    </dgm:pt>
    <dgm:pt modelId="{3FEE3812-8B26-4CA1-B37B-4B8A3A304ECC}" type="sibTrans" cxnId="{15B61481-2BC8-42F6-B56F-D21C391F767B}">
      <dgm:prSet/>
      <dgm:spPr/>
      <dgm:t>
        <a:bodyPr/>
        <a:lstStyle/>
        <a:p>
          <a:endParaRPr lang="en-US"/>
        </a:p>
      </dgm:t>
    </dgm:pt>
    <dgm:pt modelId="{0965D65C-4CBB-49E7-91BC-27B3629EC969}">
      <dgm:prSet custT="1"/>
      <dgm:spPr/>
      <dgm:t>
        <a:bodyPr/>
        <a:lstStyle/>
        <a:p>
          <a:r>
            <a:rPr lang="en-US" sz="2000" dirty="0"/>
            <a:t>The available area reserved for helical undulator (319.66m)</a:t>
          </a:r>
        </a:p>
      </dgm:t>
    </dgm:pt>
    <dgm:pt modelId="{7A0E86F2-ED04-4D6E-8B30-DFAF15D00729}" type="parTrans" cxnId="{A7216072-2F67-4647-8540-87BA45A75A24}">
      <dgm:prSet/>
      <dgm:spPr/>
      <dgm:t>
        <a:bodyPr/>
        <a:lstStyle/>
        <a:p>
          <a:endParaRPr lang="en-US"/>
        </a:p>
      </dgm:t>
    </dgm:pt>
    <dgm:pt modelId="{EA5BED42-1D40-46E1-A738-51A5B1C52130}" type="sibTrans" cxnId="{A7216072-2F67-4647-8540-87BA45A75A24}">
      <dgm:prSet/>
      <dgm:spPr/>
      <dgm:t>
        <a:bodyPr/>
        <a:lstStyle/>
        <a:p>
          <a:endParaRPr lang="en-US"/>
        </a:p>
      </dgm:t>
    </dgm:pt>
    <dgm:pt modelId="{510A48F1-A2CC-458B-A75D-432B48AC4AAA}">
      <dgm:prSet custT="1"/>
      <dgm:spPr/>
      <dgm:t>
        <a:bodyPr/>
        <a:lstStyle/>
        <a:p>
          <a:r>
            <a:rPr lang="en-US" sz="2000" dirty="0"/>
            <a:t>A possible mask design:</a:t>
          </a:r>
        </a:p>
      </dgm:t>
    </dgm:pt>
    <dgm:pt modelId="{EB102618-6021-49FD-9F77-B48DB5E1FF4A}" type="parTrans" cxnId="{A8EDDA93-7FED-4B9E-A6BF-406CB3F68A0A}">
      <dgm:prSet/>
      <dgm:spPr/>
      <dgm:t>
        <a:bodyPr/>
        <a:lstStyle/>
        <a:p>
          <a:endParaRPr lang="en-US"/>
        </a:p>
      </dgm:t>
    </dgm:pt>
    <dgm:pt modelId="{038E0B9D-F911-4C09-8A04-7872CBDD99A2}" type="sibTrans" cxnId="{A8EDDA93-7FED-4B9E-A6BF-406CB3F68A0A}">
      <dgm:prSet/>
      <dgm:spPr/>
      <dgm:t>
        <a:bodyPr/>
        <a:lstStyle/>
        <a:p>
          <a:endParaRPr lang="en-US"/>
        </a:p>
      </dgm:t>
    </dgm:pt>
    <dgm:pt modelId="{D9F7F332-AEB5-4CEB-96A7-117E02B6C628}">
      <dgm:prSet custT="1"/>
      <dgm:spPr/>
      <dgm:t>
        <a:bodyPr/>
        <a:lstStyle/>
        <a:p>
          <a:r>
            <a:rPr lang="en-US" sz="2000" i="0" dirty="0"/>
            <a:t>Cylinder with tapered opening  </a:t>
          </a:r>
          <a:endParaRPr lang="en-US" sz="2000" dirty="0"/>
        </a:p>
      </dgm:t>
    </dgm:pt>
    <dgm:pt modelId="{6B7CDF57-4753-491A-9994-99A488890560}" type="parTrans" cxnId="{6208FD91-FB77-4D40-BFDF-B842008A9B1D}">
      <dgm:prSet/>
      <dgm:spPr/>
      <dgm:t>
        <a:bodyPr/>
        <a:lstStyle/>
        <a:p>
          <a:endParaRPr lang="en-US"/>
        </a:p>
      </dgm:t>
    </dgm:pt>
    <dgm:pt modelId="{8EF961A0-2400-4346-BBA8-A7700AEA59C6}" type="sibTrans" cxnId="{6208FD91-FB77-4D40-BFDF-B842008A9B1D}">
      <dgm:prSet/>
      <dgm:spPr/>
      <dgm:t>
        <a:bodyPr/>
        <a:lstStyle/>
        <a:p>
          <a:endParaRPr lang="en-US"/>
        </a:p>
      </dgm:t>
    </dgm:pt>
    <dgm:pt modelId="{3EA7F6D8-C454-4240-9DF5-BB18DDF69E4A}">
      <dgm:prSet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</a:rPr>
            <a:t>Masks </a:t>
          </a:r>
          <a:r>
            <a:rPr lang="en-US" sz="2000" strike="noStrike" dirty="0">
              <a:solidFill>
                <a:schemeClr val="bg1"/>
              </a:solidFill>
            </a:rPr>
            <a:t>must mainly stop photons of few MeV energy.</a:t>
          </a:r>
        </a:p>
      </dgm:t>
    </dgm:pt>
    <dgm:pt modelId="{95D03B85-BE68-426C-B2B1-9953298FE02D}" type="parTrans" cxnId="{8EE68DCA-43A9-4AC5-8E51-72C7399D2697}">
      <dgm:prSet/>
      <dgm:spPr/>
      <dgm:t>
        <a:bodyPr/>
        <a:lstStyle/>
        <a:p>
          <a:endParaRPr lang="en-US"/>
        </a:p>
      </dgm:t>
    </dgm:pt>
    <dgm:pt modelId="{5A825F39-ABF5-4F4A-AD87-25E151F3F369}" type="sibTrans" cxnId="{8EE68DCA-43A9-4AC5-8E51-72C7399D2697}">
      <dgm:prSet/>
      <dgm:spPr/>
      <dgm:t>
        <a:bodyPr/>
        <a:lstStyle/>
        <a:p>
          <a:endParaRPr lang="en-US"/>
        </a:p>
      </dgm:t>
    </dgm:pt>
    <dgm:pt modelId="{759A1135-120E-402D-AD4A-1F8AE166A1AE}">
      <dgm:prSet custT="1"/>
      <dgm:spPr/>
      <dgm:t>
        <a:bodyPr/>
        <a:lstStyle/>
        <a:p>
          <a:r>
            <a:rPr lang="en-US" sz="2000" dirty="0"/>
            <a:t>Material: High Z-materials, large density and small radiation length are needed:</a:t>
          </a:r>
        </a:p>
      </dgm:t>
    </dgm:pt>
    <dgm:pt modelId="{8B9679A5-98F3-450F-9D86-2CC54CA9CC02}" type="parTrans" cxnId="{081A1A2B-FF45-4E2F-BDBE-1140E88392AB}">
      <dgm:prSet/>
      <dgm:spPr/>
      <dgm:t>
        <a:bodyPr/>
        <a:lstStyle/>
        <a:p>
          <a:endParaRPr lang="en-US"/>
        </a:p>
      </dgm:t>
    </dgm:pt>
    <dgm:pt modelId="{F29D0E34-E0E3-4D68-A6D1-321960F88997}" type="sibTrans" cxnId="{081A1A2B-FF45-4E2F-BDBE-1140E88392AB}">
      <dgm:prSet/>
      <dgm:spPr/>
      <dgm:t>
        <a:bodyPr/>
        <a:lstStyle/>
        <a:p>
          <a:endParaRPr lang="en-US"/>
        </a:p>
      </dgm:t>
    </dgm:pt>
    <dgm:pt modelId="{F0C60161-7B97-4FF9-AAD4-D6E9BE98676D}">
      <dgm:prSet custT="1"/>
      <dgm:spPr/>
      <dgm:t>
        <a:bodyPr/>
        <a:lstStyle/>
        <a:p>
          <a:pPr>
            <a:buNone/>
          </a:pPr>
          <a:endParaRPr lang="en-US" sz="2000" dirty="0">
            <a:solidFill>
              <a:schemeClr val="tx1"/>
            </a:solidFill>
          </a:endParaRPr>
        </a:p>
      </dgm:t>
    </dgm:pt>
    <dgm:pt modelId="{9FB6E777-DB47-4609-8E9B-EE2AE7C56993}" type="parTrans" cxnId="{244BBB9D-B8A3-40F5-9C27-AD6F507A8DC4}">
      <dgm:prSet/>
      <dgm:spPr/>
      <dgm:t>
        <a:bodyPr/>
        <a:lstStyle/>
        <a:p>
          <a:endParaRPr lang="en-US"/>
        </a:p>
      </dgm:t>
    </dgm:pt>
    <dgm:pt modelId="{50EF4C3A-00F1-4420-861E-0BD1E555A0D4}" type="sibTrans" cxnId="{244BBB9D-B8A3-40F5-9C27-AD6F507A8DC4}">
      <dgm:prSet/>
      <dgm:spPr/>
      <dgm:t>
        <a:bodyPr/>
        <a:lstStyle/>
        <a:p>
          <a:endParaRPr lang="en-US"/>
        </a:p>
      </dgm:t>
    </dgm:pt>
    <dgm:pt modelId="{E3FB346B-C499-4EDD-BC9A-16D7D0BECD0E}">
      <dgm:prSet custT="1"/>
      <dgm:spPr/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99B0F5AA-6EEB-4B83-A6B1-30D9188EB40E}" type="parTrans" cxnId="{DCB1266A-7227-4ED0-B982-A7286D58B83F}">
      <dgm:prSet/>
      <dgm:spPr/>
      <dgm:t>
        <a:bodyPr/>
        <a:lstStyle/>
        <a:p>
          <a:endParaRPr lang="en-US"/>
        </a:p>
      </dgm:t>
    </dgm:pt>
    <dgm:pt modelId="{E951CBB5-BBFC-47D9-AC28-8B0B6AFDDB81}" type="sibTrans" cxnId="{DCB1266A-7227-4ED0-B982-A7286D58B83F}">
      <dgm:prSet/>
      <dgm:spPr/>
      <dgm:t>
        <a:bodyPr/>
        <a:lstStyle/>
        <a:p>
          <a:endParaRPr lang="en-US"/>
        </a:p>
      </dgm:t>
    </dgm:pt>
    <dgm:pt modelId="{960AF3A5-503E-42FA-877A-5367AABD6D5E}" type="pres">
      <dgm:prSet presAssocID="{B7F63746-CC78-4C7A-BDF9-BFFD4DB032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30A6718-50CD-47E6-A0D6-C3BB7AE63196}" type="pres">
      <dgm:prSet presAssocID="{6F38B7D7-D4F8-4803-BADC-97E52359164E}" presName="parentText" presStyleLbl="node1" presStyleIdx="0" presStyleCnt="4" custScaleY="7169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5BFE26-279D-4337-AB0D-10F1F6A35D93}" type="pres">
      <dgm:prSet presAssocID="{6F38B7D7-D4F8-4803-BADC-97E52359164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2D7294D-10BD-4A0D-9BED-5B4B075289D3}" type="pres">
      <dgm:prSet presAssocID="{510A48F1-A2CC-458B-A75D-432B48AC4AAA}" presName="parentText" presStyleLbl="node1" presStyleIdx="1" presStyleCnt="4" custScaleY="62480" custLinFactNeighborX="-548" custLinFactNeighborY="-1558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7752A6-1B54-470D-A43E-88E51E8533EB}" type="pres">
      <dgm:prSet presAssocID="{510A48F1-A2CC-458B-A75D-432B48AC4AA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A918601-CF31-47E1-A257-8C558C8E8277}" type="pres">
      <dgm:prSet presAssocID="{3EA7F6D8-C454-4240-9DF5-BB18DDF69E4A}" presName="parentText" presStyleLbl="node1" presStyleIdx="2" presStyleCnt="4" custScaleY="58556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3399C8-D26E-4DDF-A7C7-ABA3FC928A52}" type="pres">
      <dgm:prSet presAssocID="{5A825F39-ABF5-4F4A-AD87-25E151F3F369}" presName="spacer" presStyleCnt="0"/>
      <dgm:spPr/>
    </dgm:pt>
    <dgm:pt modelId="{7FED5D95-973E-41F5-9A43-9DD3ECD3A2F7}" type="pres">
      <dgm:prSet presAssocID="{759A1135-120E-402D-AD4A-1F8AE166A1AE}" presName="parentText" presStyleLbl="node1" presStyleIdx="3" presStyleCnt="4" custScaleY="11807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BA7FC68-FFF2-46C4-AB4E-7641D87E90BE}" type="pres">
      <dgm:prSet presAssocID="{759A1135-120E-402D-AD4A-1F8AE166A1AE}" presName="childText" presStyleLbl="revTx" presStyleIdx="2" presStyleCnt="3" custLinFactNeighborX="96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ED6CFAE-41F5-4B03-8CB6-76AEC4144DE1}" type="presOf" srcId="{BAAE2653-0C62-4B5D-8DC1-BE8AFC940865}" destId="{A65BFE26-279D-4337-AB0D-10F1F6A35D93}" srcOrd="0" destOrd="0" presId="urn:microsoft.com/office/officeart/2005/8/layout/vList2"/>
    <dgm:cxn modelId="{A8EDDA93-7FED-4B9E-A6BF-406CB3F68A0A}" srcId="{B7F63746-CC78-4C7A-BDF9-BFFD4DB032FE}" destId="{510A48F1-A2CC-458B-A75D-432B48AC4AAA}" srcOrd="1" destOrd="0" parTransId="{EB102618-6021-49FD-9F77-B48DB5E1FF4A}" sibTransId="{038E0B9D-F911-4C09-8A04-7872CBDD99A2}"/>
    <dgm:cxn modelId="{15B61481-2BC8-42F6-B56F-D21C391F767B}" srcId="{6F38B7D7-D4F8-4803-BADC-97E52359164E}" destId="{BAAE2653-0C62-4B5D-8DC1-BE8AFC940865}" srcOrd="0" destOrd="0" parTransId="{9E8488F7-5F9A-4F8B-BBCB-EC520EE39C18}" sibTransId="{3FEE3812-8B26-4CA1-B37B-4B8A3A304ECC}"/>
    <dgm:cxn modelId="{067099A9-C121-42BB-B1CC-BF8C6A0ED903}" type="presOf" srcId="{E3FB346B-C499-4EDD-BC9A-16D7D0BECD0E}" destId="{2BA7FC68-FFF2-46C4-AB4E-7641D87E90BE}" srcOrd="0" destOrd="1" presId="urn:microsoft.com/office/officeart/2005/8/layout/vList2"/>
    <dgm:cxn modelId="{6208FD91-FB77-4D40-BFDF-B842008A9B1D}" srcId="{510A48F1-A2CC-458B-A75D-432B48AC4AAA}" destId="{D9F7F332-AEB5-4CEB-96A7-117E02B6C628}" srcOrd="0" destOrd="0" parTransId="{6B7CDF57-4753-491A-9994-99A488890560}" sibTransId="{8EF961A0-2400-4346-BBA8-A7700AEA59C6}"/>
    <dgm:cxn modelId="{8EE68DCA-43A9-4AC5-8E51-72C7399D2697}" srcId="{B7F63746-CC78-4C7A-BDF9-BFFD4DB032FE}" destId="{3EA7F6D8-C454-4240-9DF5-BB18DDF69E4A}" srcOrd="2" destOrd="0" parTransId="{95D03B85-BE68-426C-B2B1-9953298FE02D}" sibTransId="{5A825F39-ABF5-4F4A-AD87-25E151F3F369}"/>
    <dgm:cxn modelId="{F2A7A106-4AE6-4025-A90A-0CE41683E29C}" type="presOf" srcId="{3EA7F6D8-C454-4240-9DF5-BB18DDF69E4A}" destId="{BA918601-CF31-47E1-A257-8C558C8E8277}" srcOrd="0" destOrd="0" presId="urn:microsoft.com/office/officeart/2005/8/layout/vList2"/>
    <dgm:cxn modelId="{A7216072-2F67-4647-8540-87BA45A75A24}" srcId="{6F38B7D7-D4F8-4803-BADC-97E52359164E}" destId="{0965D65C-4CBB-49E7-91BC-27B3629EC969}" srcOrd="1" destOrd="0" parTransId="{7A0E86F2-ED04-4D6E-8B30-DFAF15D00729}" sibTransId="{EA5BED42-1D40-46E1-A738-51A5B1C52130}"/>
    <dgm:cxn modelId="{DCB1266A-7227-4ED0-B982-A7286D58B83F}" srcId="{759A1135-120E-402D-AD4A-1F8AE166A1AE}" destId="{E3FB346B-C499-4EDD-BC9A-16D7D0BECD0E}" srcOrd="1" destOrd="0" parTransId="{99B0F5AA-6EEB-4B83-A6B1-30D9188EB40E}" sibTransId="{E951CBB5-BBFC-47D9-AC28-8B0B6AFDDB81}"/>
    <dgm:cxn modelId="{244BBB9D-B8A3-40F5-9C27-AD6F507A8DC4}" srcId="{759A1135-120E-402D-AD4A-1F8AE166A1AE}" destId="{F0C60161-7B97-4FF9-AAD4-D6E9BE98676D}" srcOrd="0" destOrd="0" parTransId="{9FB6E777-DB47-4609-8E9B-EE2AE7C56993}" sibTransId="{50EF4C3A-00F1-4420-861E-0BD1E555A0D4}"/>
    <dgm:cxn modelId="{74320F51-F1FC-4C6E-A756-3B15C5351A99}" type="presOf" srcId="{F0C60161-7B97-4FF9-AAD4-D6E9BE98676D}" destId="{2BA7FC68-FFF2-46C4-AB4E-7641D87E90BE}" srcOrd="0" destOrd="0" presId="urn:microsoft.com/office/officeart/2005/8/layout/vList2"/>
    <dgm:cxn modelId="{D21A6777-25A5-4A6D-B39F-35DA6B457F55}" type="presOf" srcId="{510A48F1-A2CC-458B-A75D-432B48AC4AAA}" destId="{02D7294D-10BD-4A0D-9BED-5B4B075289D3}" srcOrd="0" destOrd="0" presId="urn:microsoft.com/office/officeart/2005/8/layout/vList2"/>
    <dgm:cxn modelId="{8F8875F6-897E-4BC6-8450-263499FEDDF9}" type="presOf" srcId="{0965D65C-4CBB-49E7-91BC-27B3629EC969}" destId="{A65BFE26-279D-4337-AB0D-10F1F6A35D93}" srcOrd="0" destOrd="1" presId="urn:microsoft.com/office/officeart/2005/8/layout/vList2"/>
    <dgm:cxn modelId="{6E032A9A-2FDC-42AF-B3DA-D0A0C1F14675}" type="presOf" srcId="{759A1135-120E-402D-AD4A-1F8AE166A1AE}" destId="{7FED5D95-973E-41F5-9A43-9DD3ECD3A2F7}" srcOrd="0" destOrd="0" presId="urn:microsoft.com/office/officeart/2005/8/layout/vList2"/>
    <dgm:cxn modelId="{8216D7C5-7FAC-48E5-A250-195403E6B3D4}" type="presOf" srcId="{6F38B7D7-D4F8-4803-BADC-97E52359164E}" destId="{830A6718-50CD-47E6-A0D6-C3BB7AE63196}" srcOrd="0" destOrd="0" presId="urn:microsoft.com/office/officeart/2005/8/layout/vList2"/>
    <dgm:cxn modelId="{5D765A5E-7761-453E-9F59-9067430FEC94}" srcId="{B7F63746-CC78-4C7A-BDF9-BFFD4DB032FE}" destId="{6F38B7D7-D4F8-4803-BADC-97E52359164E}" srcOrd="0" destOrd="0" parTransId="{D2DC074C-FAAE-45E0-8361-62AB72027086}" sibTransId="{A6ACE99B-803C-4725-9F9E-3855B243BA0D}"/>
    <dgm:cxn modelId="{081A1A2B-FF45-4E2F-BDBE-1140E88392AB}" srcId="{B7F63746-CC78-4C7A-BDF9-BFFD4DB032FE}" destId="{759A1135-120E-402D-AD4A-1F8AE166A1AE}" srcOrd="3" destOrd="0" parTransId="{8B9679A5-98F3-450F-9D86-2CC54CA9CC02}" sibTransId="{F29D0E34-E0E3-4D68-A6D1-321960F88997}"/>
    <dgm:cxn modelId="{05C71ABD-F289-4D9E-BD69-6F1939C89C28}" type="presOf" srcId="{D9F7F332-AEB5-4CEB-96A7-117E02B6C628}" destId="{5C7752A6-1B54-470D-A43E-88E51E8533EB}" srcOrd="0" destOrd="0" presId="urn:microsoft.com/office/officeart/2005/8/layout/vList2"/>
    <dgm:cxn modelId="{44CA46D5-49DD-452C-A12A-B9D5D2466F93}" type="presOf" srcId="{B7F63746-CC78-4C7A-BDF9-BFFD4DB032FE}" destId="{960AF3A5-503E-42FA-877A-5367AABD6D5E}" srcOrd="0" destOrd="0" presId="urn:microsoft.com/office/officeart/2005/8/layout/vList2"/>
    <dgm:cxn modelId="{429DC846-54AD-4C31-8322-832316602418}" type="presParOf" srcId="{960AF3A5-503E-42FA-877A-5367AABD6D5E}" destId="{830A6718-50CD-47E6-A0D6-C3BB7AE63196}" srcOrd="0" destOrd="0" presId="urn:microsoft.com/office/officeart/2005/8/layout/vList2"/>
    <dgm:cxn modelId="{9B85CABB-F9C5-4662-8F06-0CC9D738636E}" type="presParOf" srcId="{960AF3A5-503E-42FA-877A-5367AABD6D5E}" destId="{A65BFE26-279D-4337-AB0D-10F1F6A35D93}" srcOrd="1" destOrd="0" presId="urn:microsoft.com/office/officeart/2005/8/layout/vList2"/>
    <dgm:cxn modelId="{2B4CE405-4B0F-4BEF-BCF4-FF3D7DA14B3E}" type="presParOf" srcId="{960AF3A5-503E-42FA-877A-5367AABD6D5E}" destId="{02D7294D-10BD-4A0D-9BED-5B4B075289D3}" srcOrd="2" destOrd="0" presId="urn:microsoft.com/office/officeart/2005/8/layout/vList2"/>
    <dgm:cxn modelId="{F04DA436-1E6A-4307-BBB0-4CB0CC7F0179}" type="presParOf" srcId="{960AF3A5-503E-42FA-877A-5367AABD6D5E}" destId="{5C7752A6-1B54-470D-A43E-88E51E8533EB}" srcOrd="3" destOrd="0" presId="urn:microsoft.com/office/officeart/2005/8/layout/vList2"/>
    <dgm:cxn modelId="{F9672D27-E362-48D0-9E02-0119A7D93D8F}" type="presParOf" srcId="{960AF3A5-503E-42FA-877A-5367AABD6D5E}" destId="{BA918601-CF31-47E1-A257-8C558C8E8277}" srcOrd="4" destOrd="0" presId="urn:microsoft.com/office/officeart/2005/8/layout/vList2"/>
    <dgm:cxn modelId="{4EC8132E-024C-448F-8430-174768601DA4}" type="presParOf" srcId="{960AF3A5-503E-42FA-877A-5367AABD6D5E}" destId="{2B3399C8-D26E-4DDF-A7C7-ABA3FC928A52}" srcOrd="5" destOrd="0" presId="urn:microsoft.com/office/officeart/2005/8/layout/vList2"/>
    <dgm:cxn modelId="{E8FF6653-7D9B-4DBA-9382-836E500CA422}" type="presParOf" srcId="{960AF3A5-503E-42FA-877A-5367AABD6D5E}" destId="{7FED5D95-973E-41F5-9A43-9DD3ECD3A2F7}" srcOrd="6" destOrd="0" presId="urn:microsoft.com/office/officeart/2005/8/layout/vList2"/>
    <dgm:cxn modelId="{2FDBC413-422D-4D52-8DB4-79B97D893FD4}" type="presParOf" srcId="{960AF3A5-503E-42FA-877A-5367AABD6D5E}" destId="{2BA7FC68-FFF2-46C4-AB4E-7641D87E90BE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A6718-50CD-47E6-A0D6-C3BB7AE63196}">
      <dsp:nvSpPr>
        <dsp:cNvPr id="0" name=""/>
        <dsp:cNvSpPr/>
      </dsp:nvSpPr>
      <dsp:spPr>
        <a:xfrm>
          <a:off x="0" y="158433"/>
          <a:ext cx="7626014" cy="509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Mask Design depends on:</a:t>
          </a:r>
        </a:p>
      </dsp:txBody>
      <dsp:txXfrm>
        <a:off x="24896" y="183329"/>
        <a:ext cx="7576222" cy="460203"/>
      </dsp:txXfrm>
    </dsp:sp>
    <dsp:sp modelId="{A65BFE26-279D-4337-AB0D-10F1F6A35D93}">
      <dsp:nvSpPr>
        <dsp:cNvPr id="0" name=""/>
        <dsp:cNvSpPr/>
      </dsp:nvSpPr>
      <dsp:spPr>
        <a:xfrm>
          <a:off x="0" y="668428"/>
          <a:ext cx="7626014" cy="904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1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The average incident photon energy (Ideal and Realistic)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The available area reserved for helical undulator (319.66m)</a:t>
          </a:r>
        </a:p>
      </dsp:txBody>
      <dsp:txXfrm>
        <a:off x="0" y="668428"/>
        <a:ext cx="7626014" cy="904590"/>
      </dsp:txXfrm>
    </dsp:sp>
    <dsp:sp modelId="{02D7294D-10BD-4A0D-9BED-5B4B075289D3}">
      <dsp:nvSpPr>
        <dsp:cNvPr id="0" name=""/>
        <dsp:cNvSpPr/>
      </dsp:nvSpPr>
      <dsp:spPr>
        <a:xfrm>
          <a:off x="0" y="1474964"/>
          <a:ext cx="7626014" cy="4444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A possible mask design:</a:t>
          </a:r>
        </a:p>
      </dsp:txBody>
      <dsp:txXfrm>
        <a:off x="21697" y="1496661"/>
        <a:ext cx="7582620" cy="401063"/>
      </dsp:txXfrm>
    </dsp:sp>
    <dsp:sp modelId="{5C7752A6-1B54-470D-A43E-88E51E8533EB}">
      <dsp:nvSpPr>
        <dsp:cNvPr id="0" name=""/>
        <dsp:cNvSpPr/>
      </dsp:nvSpPr>
      <dsp:spPr>
        <a:xfrm>
          <a:off x="0" y="2017476"/>
          <a:ext cx="7626014" cy="629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1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/>
            <a:t>Cylinder with tapered opening  </a:t>
          </a:r>
          <a:endParaRPr lang="en-US" sz="2000" kern="1200" dirty="0"/>
        </a:p>
      </dsp:txBody>
      <dsp:txXfrm>
        <a:off x="0" y="2017476"/>
        <a:ext cx="7626014" cy="629280"/>
      </dsp:txXfrm>
    </dsp:sp>
    <dsp:sp modelId="{BA918601-CF31-47E1-A257-8C558C8E8277}">
      <dsp:nvSpPr>
        <dsp:cNvPr id="0" name=""/>
        <dsp:cNvSpPr/>
      </dsp:nvSpPr>
      <dsp:spPr>
        <a:xfrm>
          <a:off x="0" y="2646756"/>
          <a:ext cx="7626014" cy="4165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solidFill>
                <a:schemeClr val="bg1"/>
              </a:solidFill>
            </a:rPr>
            <a:t>Masks </a:t>
          </a:r>
          <a:r>
            <a:rPr lang="en-US" sz="2000" strike="noStrike" kern="1200" dirty="0">
              <a:solidFill>
                <a:schemeClr val="bg1"/>
              </a:solidFill>
            </a:rPr>
            <a:t>must mainly stop photons of few MeV energy.</a:t>
          </a:r>
        </a:p>
      </dsp:txBody>
      <dsp:txXfrm>
        <a:off x="20334" y="2667090"/>
        <a:ext cx="7585346" cy="375875"/>
      </dsp:txXfrm>
    </dsp:sp>
    <dsp:sp modelId="{7FED5D95-973E-41F5-9A43-9DD3ECD3A2F7}">
      <dsp:nvSpPr>
        <dsp:cNvPr id="0" name=""/>
        <dsp:cNvSpPr/>
      </dsp:nvSpPr>
      <dsp:spPr>
        <a:xfrm>
          <a:off x="0" y="3172740"/>
          <a:ext cx="7626014" cy="8399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Material: High Z-materials, large density and small radiation length are needed:</a:t>
          </a:r>
        </a:p>
      </dsp:txBody>
      <dsp:txXfrm>
        <a:off x="41004" y="3213744"/>
        <a:ext cx="7544006" cy="757958"/>
      </dsp:txXfrm>
    </dsp:sp>
    <dsp:sp modelId="{2BA7FC68-FFF2-46C4-AB4E-7641D87E90BE}">
      <dsp:nvSpPr>
        <dsp:cNvPr id="0" name=""/>
        <dsp:cNvSpPr/>
      </dsp:nvSpPr>
      <dsp:spPr>
        <a:xfrm>
          <a:off x="0" y="4012706"/>
          <a:ext cx="7626014" cy="904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1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000" kern="1200" dirty="0">
            <a:solidFill>
              <a:schemeClr val="tx1"/>
            </a:solidFill>
          </a:endParaRPr>
        </a:p>
      </dsp:txBody>
      <dsp:txXfrm>
        <a:off x="0" y="4012706"/>
        <a:ext cx="7626014" cy="904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14CB3-866C-49AF-9F58-6C6A345B5989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FF771-2201-4438-AD42-502A135662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44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D2493-476A-424F-84B8-882B2A54A2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28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9155B-DD8D-EA45-A61B-E913470A11B2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023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B2B19-2213-4B06-9122-430E4115A3D2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053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638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973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807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text"/>
          <p:cNvSpPr txBox="1">
            <a:spLocks noGrp="1"/>
          </p:cNvSpPr>
          <p:nvPr>
            <p:ph type="title" hasCustomPrompt="1"/>
          </p:nvPr>
        </p:nvSpPr>
        <p:spPr>
          <a:xfrm>
            <a:off x="359711" y="294092"/>
            <a:ext cx="11375476" cy="113099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1pPr>
              <a:defRPr sz="3251" baseline="0">
                <a:solidFill>
                  <a:schemeClr val="accent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de-DE" dirty="0"/>
              <a:t>Hier steht eine Headline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/>
            </a:r>
            <a:br>
              <a:rPr lang="de-DE" dirty="0"/>
            </a:br>
            <a:endParaRPr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653" y="5887194"/>
            <a:ext cx="1835153" cy="699693"/>
          </a:xfrm>
          <a:prstGeom prst="rect">
            <a:avLst/>
          </a:prstGeom>
        </p:spPr>
      </p:pic>
      <p:pic>
        <p:nvPicPr>
          <p:cNvPr id="9" name="Grafik 8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53B33B1-D52D-4C11-8DB3-0070412873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28182" y="5617435"/>
            <a:ext cx="2410916" cy="111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66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08E7D3-28BD-412F-AF9D-AF10B7A4F429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07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544CA6-C139-4288-82B4-979C41C4C8B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2854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25180-C2E5-44BE-9FAA-32EE2785D24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765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97D56-8019-4D7E-B615-22A596CA2E1C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56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56F1B0-454A-4174-A8A5-B7E5F805BD54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9707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9D463-E479-4291-82CB-06BAB6C27DD9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273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E7B060-2F89-4014-9B4E-412A0E6B6752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855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9271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84725D-5C9D-425A-89DA-68D6B8842C13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1490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22A7EC-FCB6-4CE0-88B9-425C68D1940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1261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35DA88-1551-435E-8E56-4630261005E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0003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29D0B8-8F8A-4B90-9D7D-E2F8386F14C0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70580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400771-7ABA-43AC-9C0F-77977744ADD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1652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B52EC1-C7A0-4D6C-AC0D-16002A0B9FBC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316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9156A2-4F3F-4828-89A5-12761F2417B0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95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6B1758-0261-4606-8597-4EB142D7BC7B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8323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83E26-4408-465C-B6D8-9192487693D8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1838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CE55F-5942-4455-B62A-7EDCBACAB1E3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71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747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08E7D3-28BD-412F-AF9D-AF10B7A4F429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3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544CA6-C139-4288-82B4-979C41C4C8B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756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25180-C2E5-44BE-9FAA-32EE2785D24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2221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97D56-8019-4D7E-B615-22A596CA2E1C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95365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56F1B0-454A-4174-A8A5-B7E5F805BD54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6226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9D463-E479-4291-82CB-06BAB6C27DD9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9889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E7B060-2F89-4014-9B4E-412A0E6B6752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028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84725D-5C9D-425A-89DA-68D6B8842C13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77007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22A7EC-FCB6-4CE0-88B9-425C68D1940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43054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35DA88-1551-435E-8E56-4630261005ED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69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428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29D0B8-8F8A-4B90-9D7D-E2F8386F14C0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6982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400771-7ABA-43AC-9C0F-77977744ADD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67292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B52EC1-C7A0-4D6C-AC0D-16002A0B9FBC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8480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9156A2-4F3F-4828-89A5-12761F2417B0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71807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6B1758-0261-4606-8597-4EB142D7BC7B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163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83E26-4408-465C-B6D8-9192487693D8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0566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CE55F-5942-4455-B62A-7EDCBACAB1E3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1850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087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950" y="2612909"/>
            <a:ext cx="10610100" cy="576064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3236980"/>
            <a:ext cx="10610100" cy="1392155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7720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951" y="2612909"/>
            <a:ext cx="487296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1" y="3236980"/>
            <a:ext cx="4872964" cy="139215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504082" y="2612909"/>
            <a:ext cx="487296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504082" y="3236980"/>
            <a:ext cx="4872964" cy="139215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0413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6108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950" y="1488845"/>
            <a:ext cx="10586095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1988841"/>
            <a:ext cx="10586095" cy="83603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90950" y="3053079"/>
            <a:ext cx="10586095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790950" y="3553075"/>
            <a:ext cx="10586095" cy="83603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90950" y="4629133"/>
            <a:ext cx="10586095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790950" y="5129130"/>
            <a:ext cx="10586095" cy="83603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2021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allAtOnce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574907" y="1647065"/>
            <a:ext cx="1034846" cy="1152128"/>
            <a:chOff x="7054974" y="1111052"/>
            <a:chExt cx="1552133" cy="1728192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1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 userDrawn="1"/>
        </p:nvGrpSpPr>
        <p:grpSpPr>
          <a:xfrm>
            <a:off x="574907" y="3183236"/>
            <a:ext cx="1034846" cy="1152128"/>
            <a:chOff x="7054974" y="1111052"/>
            <a:chExt cx="1552133" cy="1728192"/>
          </a:xfrm>
        </p:grpSpPr>
        <p:sp>
          <p:nvSpPr>
            <p:cNvPr id="19" name="テキスト ボックス 18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2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20" name="直線コネクタ 19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 userDrawn="1"/>
        </p:nvGrpSpPr>
        <p:grpSpPr>
          <a:xfrm>
            <a:off x="574907" y="4719407"/>
            <a:ext cx="1034846" cy="1152128"/>
            <a:chOff x="7054974" y="1111052"/>
            <a:chExt cx="1552133" cy="1728192"/>
          </a:xfrm>
        </p:grpSpPr>
        <p:sp>
          <p:nvSpPr>
            <p:cNvPr id="22" name="テキスト ボックス 21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3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23" name="直線コネクタ 22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727135" y="1589036"/>
            <a:ext cx="96979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727135" y="2107072"/>
            <a:ext cx="96979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727135" y="3114097"/>
            <a:ext cx="96979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727135" y="3632132"/>
            <a:ext cx="96979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727135" y="4639157"/>
            <a:ext cx="96979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727135" y="5157193"/>
            <a:ext cx="96979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4825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94812" y="1647065"/>
            <a:ext cx="1034846" cy="1152128"/>
            <a:chOff x="7054974" y="1111052"/>
            <a:chExt cx="1552133" cy="1728192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1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 userDrawn="1"/>
        </p:nvGrpSpPr>
        <p:grpSpPr>
          <a:xfrm>
            <a:off x="94812" y="3183236"/>
            <a:ext cx="1034846" cy="1152128"/>
            <a:chOff x="7054974" y="1111052"/>
            <a:chExt cx="1552133" cy="1728192"/>
          </a:xfrm>
        </p:grpSpPr>
        <p:sp>
          <p:nvSpPr>
            <p:cNvPr id="19" name="テキスト ボックス 18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2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20" name="直線コネクタ 19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グループ化 20"/>
          <p:cNvGrpSpPr/>
          <p:nvPr userDrawn="1"/>
        </p:nvGrpSpPr>
        <p:grpSpPr>
          <a:xfrm>
            <a:off x="94812" y="4719407"/>
            <a:ext cx="1034846" cy="1152128"/>
            <a:chOff x="7054974" y="1111052"/>
            <a:chExt cx="1552133" cy="1728192"/>
          </a:xfrm>
        </p:grpSpPr>
        <p:sp>
          <p:nvSpPr>
            <p:cNvPr id="22" name="テキスト ボックス 21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3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23" name="直線コネクタ 22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1247040" y="1508787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247040" y="1988841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247040" y="3033847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247040" y="3513902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247040" y="4558908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7040" y="5038963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grpSp>
        <p:nvGrpSpPr>
          <p:cNvPr id="30" name="グループ化 29"/>
          <p:cNvGrpSpPr/>
          <p:nvPr userDrawn="1"/>
        </p:nvGrpSpPr>
        <p:grpSpPr>
          <a:xfrm>
            <a:off x="5759933" y="1647065"/>
            <a:ext cx="1034846" cy="1152128"/>
            <a:chOff x="7054974" y="1111052"/>
            <a:chExt cx="1552133" cy="1728192"/>
          </a:xfrm>
        </p:grpSpPr>
        <p:sp>
          <p:nvSpPr>
            <p:cNvPr id="31" name="テキスト ボックス 30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4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32" name="直線コネクタ 31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 userDrawn="1"/>
        </p:nvGrpSpPr>
        <p:grpSpPr>
          <a:xfrm>
            <a:off x="5759933" y="3183236"/>
            <a:ext cx="1034846" cy="1152128"/>
            <a:chOff x="7054974" y="1111052"/>
            <a:chExt cx="1552133" cy="1728192"/>
          </a:xfrm>
        </p:grpSpPr>
        <p:sp>
          <p:nvSpPr>
            <p:cNvPr id="34" name="テキスト ボックス 33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5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35" name="直線コネクタ 34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 userDrawn="1"/>
        </p:nvGrpSpPr>
        <p:grpSpPr>
          <a:xfrm>
            <a:off x="5759933" y="4719407"/>
            <a:ext cx="1034846" cy="1152128"/>
            <a:chOff x="7054974" y="1111052"/>
            <a:chExt cx="1552133" cy="1728192"/>
          </a:xfrm>
        </p:grpSpPr>
        <p:sp>
          <p:nvSpPr>
            <p:cNvPr id="37" name="テキスト ボックス 36"/>
            <p:cNvSpPr txBox="1"/>
            <p:nvPr userDrawn="1"/>
          </p:nvSpPr>
          <p:spPr>
            <a:xfrm>
              <a:off x="7054974" y="1190318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6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38" name="直線コネクタ 37"/>
            <p:cNvCxnSpPr/>
            <p:nvPr userDrawn="1"/>
          </p:nvCxnSpPr>
          <p:spPr>
            <a:xfrm flipV="1">
              <a:off x="8607107" y="1111052"/>
              <a:ext cx="0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912161" y="1508787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912161" y="1988841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912161" y="3033847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912161" y="3513902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912161" y="4558908"/>
            <a:ext cx="4752940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12161" y="5038963"/>
            <a:ext cx="4752940" cy="88988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5417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 userDrawn="1"/>
        </p:nvGrpSpPr>
        <p:grpSpPr>
          <a:xfrm>
            <a:off x="4319648" y="1220756"/>
            <a:ext cx="1034846" cy="996731"/>
            <a:chOff x="7054974" y="1200132"/>
            <a:chExt cx="1552133" cy="1495096"/>
          </a:xfrm>
        </p:grpSpPr>
        <p:sp>
          <p:nvSpPr>
            <p:cNvPr id="16" name="テキスト ボックス 15"/>
            <p:cNvSpPr txBox="1"/>
            <p:nvPr userDrawn="1"/>
          </p:nvSpPr>
          <p:spPr>
            <a:xfrm>
              <a:off x="7054974" y="1200132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1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17" name="直線コネクタ 16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471876" y="1364772"/>
            <a:ext cx="6193226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34" name="グループ化 33"/>
          <p:cNvGrpSpPr/>
          <p:nvPr userDrawn="1"/>
        </p:nvGrpSpPr>
        <p:grpSpPr>
          <a:xfrm>
            <a:off x="4319648" y="2228868"/>
            <a:ext cx="1034846" cy="964705"/>
            <a:chOff x="7054974" y="1248171"/>
            <a:chExt cx="1552133" cy="1447057"/>
          </a:xfrm>
        </p:grpSpPr>
        <p:sp>
          <p:nvSpPr>
            <p:cNvPr id="35" name="テキスト ボックス 34"/>
            <p:cNvSpPr txBox="1"/>
            <p:nvPr userDrawn="1"/>
          </p:nvSpPr>
          <p:spPr>
            <a:xfrm>
              <a:off x="7054974" y="1248171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2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36" name="直線コネクタ 35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471876" y="2340858"/>
            <a:ext cx="6193226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38" name="グループ化 37"/>
          <p:cNvGrpSpPr/>
          <p:nvPr userDrawn="1"/>
        </p:nvGrpSpPr>
        <p:grpSpPr>
          <a:xfrm>
            <a:off x="4319648" y="3236979"/>
            <a:ext cx="1034846" cy="958297"/>
            <a:chOff x="7054974" y="1257783"/>
            <a:chExt cx="1552133" cy="1437445"/>
          </a:xfrm>
        </p:grpSpPr>
        <p:sp>
          <p:nvSpPr>
            <p:cNvPr id="39" name="テキスト ボックス 38"/>
            <p:cNvSpPr txBox="1"/>
            <p:nvPr userDrawn="1"/>
          </p:nvSpPr>
          <p:spPr>
            <a:xfrm>
              <a:off x="7054974" y="1257783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3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40" name="直線コネクタ 39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471876" y="3342560"/>
            <a:ext cx="6193226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42" name="グループ化 41"/>
          <p:cNvGrpSpPr/>
          <p:nvPr userDrawn="1"/>
        </p:nvGrpSpPr>
        <p:grpSpPr>
          <a:xfrm>
            <a:off x="4319648" y="4197086"/>
            <a:ext cx="1034846" cy="995274"/>
            <a:chOff x="7054974" y="1202317"/>
            <a:chExt cx="1552133" cy="1492911"/>
          </a:xfrm>
        </p:grpSpPr>
        <p:sp>
          <p:nvSpPr>
            <p:cNvPr id="43" name="テキスト ボックス 42"/>
            <p:cNvSpPr txBox="1"/>
            <p:nvPr userDrawn="1"/>
          </p:nvSpPr>
          <p:spPr>
            <a:xfrm>
              <a:off x="7054974" y="1202317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4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44" name="直線コネクタ 43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76" y="4339646"/>
            <a:ext cx="6193226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grpSp>
        <p:nvGrpSpPr>
          <p:cNvPr id="46" name="グループ化 45"/>
          <p:cNvGrpSpPr/>
          <p:nvPr userDrawn="1"/>
        </p:nvGrpSpPr>
        <p:grpSpPr>
          <a:xfrm>
            <a:off x="4319648" y="5253204"/>
            <a:ext cx="1034846" cy="964945"/>
            <a:chOff x="7054974" y="1247810"/>
            <a:chExt cx="1552133" cy="1447418"/>
          </a:xfrm>
        </p:grpSpPr>
        <p:sp>
          <p:nvSpPr>
            <p:cNvPr id="47" name="テキスト ボックス 46"/>
            <p:cNvSpPr txBox="1"/>
            <p:nvPr userDrawn="1"/>
          </p:nvSpPr>
          <p:spPr>
            <a:xfrm>
              <a:off x="7054974" y="1247810"/>
              <a:ext cx="1408118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577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Crimson Text"/>
                  <a:cs typeface="+mn-cs"/>
                </a:rPr>
                <a:t>5</a:t>
              </a:r>
              <a:endParaRPr kumimoji="1" lang="ja-JP" altLang="en-US" sz="5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rimson Text"/>
                <a:cs typeface="+mn-cs"/>
              </a:endParaRPr>
            </a:p>
          </p:txBody>
        </p:sp>
        <p:cxnSp>
          <p:nvCxnSpPr>
            <p:cNvPr id="48" name="直線コネクタ 47"/>
            <p:cNvCxnSpPr/>
            <p:nvPr userDrawn="1"/>
          </p:nvCxnSpPr>
          <p:spPr>
            <a:xfrm flipV="1">
              <a:off x="8607107" y="1399084"/>
              <a:ext cx="0" cy="12961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471876" y="5365434"/>
            <a:ext cx="6193226" cy="81609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6897" y="2359591"/>
            <a:ext cx="4128817" cy="2749597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769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6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3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790951" y="1700808"/>
            <a:ext cx="487296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1" y="2324877"/>
            <a:ext cx="4872964" cy="345638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50"/>
              </a:spcAft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504082" y="1700808"/>
            <a:ext cx="487296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504082" y="2324877"/>
            <a:ext cx="4872964" cy="345638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650"/>
              </a:spcAft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9474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1892829"/>
            <a:ext cx="10610100" cy="3744416"/>
          </a:xfrm>
        </p:spPr>
        <p:txBody>
          <a:bodyPr anchor="ctr">
            <a:noAutofit/>
          </a:bodyPr>
          <a:lstStyle>
            <a:lvl1pPr algn="l">
              <a:lnSpc>
                <a:spcPts val="1842"/>
              </a:lnSpc>
              <a:spcBef>
                <a:spcPts val="0"/>
              </a:spcBef>
              <a:spcAft>
                <a:spcPts val="650"/>
              </a:spcAft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465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419" y="1364772"/>
            <a:ext cx="2312372" cy="4800533"/>
          </a:xfrm>
          <a:prstGeom prst="rect">
            <a:avLst/>
          </a:prstGeom>
        </p:spPr>
      </p:pic>
      <p:sp>
        <p:nvSpPr>
          <p:cNvPr id="9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4511686" y="2612909"/>
            <a:ext cx="688936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511686" y="3092963"/>
            <a:ext cx="6889364" cy="1872208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2025676" y="1988841"/>
            <a:ext cx="2005916" cy="3610337"/>
          </a:xfrm>
          <a:solidFill>
            <a:schemeClr val="tx1">
              <a:lumMod val="65000"/>
            </a:schemeClr>
          </a:solidFill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538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allAtOnce"/>
      <p:bldP spid="11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79839" y="2660666"/>
            <a:ext cx="6121211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279839" y="3188974"/>
            <a:ext cx="6121211" cy="153617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7" y="1508257"/>
            <a:ext cx="4608383" cy="460904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71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Sk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79839" y="1508787"/>
            <a:ext cx="6121211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279839" y="2037096"/>
            <a:ext cx="6121211" cy="143991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7" y="1508257"/>
            <a:ext cx="4608383" cy="4609042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7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6898" y="5061181"/>
            <a:ext cx="1109019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26898" y="5541236"/>
            <a:ext cx="11090194" cy="76808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7" y="1508257"/>
            <a:ext cx="11089996" cy="345691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701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4629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6897" y="4533123"/>
            <a:ext cx="5425073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26897" y="5013176"/>
            <a:ext cx="5425073" cy="129614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7" y="1508258"/>
            <a:ext cx="5424875" cy="292885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240028" y="4533653"/>
            <a:ext cx="5425073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6240028" y="5013706"/>
            <a:ext cx="5425073" cy="129614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6240227" y="1508788"/>
            <a:ext cx="5424875" cy="292885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555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/>
      <p:bldP spid="10" grpId="0" animBg="1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allAtOnce"/>
      <p:bldP spid="12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5" y="1508786"/>
            <a:ext cx="2592315" cy="259209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430879" y="4245094"/>
            <a:ext cx="2928580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30879" y="4629136"/>
            <a:ext cx="2736542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3359324" y="1508786"/>
            <a:ext cx="2592315" cy="259209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3263107" y="4245095"/>
            <a:ext cx="2928580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3263107" y="4629137"/>
            <a:ext cx="2736542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6192414" y="1508787"/>
            <a:ext cx="2592315" cy="259209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096197" y="4245095"/>
            <a:ext cx="2928580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096197" y="4629138"/>
            <a:ext cx="2736542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9024777" y="1508788"/>
            <a:ext cx="2592315" cy="259209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928560" y="4245096"/>
            <a:ext cx="2928580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928560" y="4629138"/>
            <a:ext cx="2736542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6130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527095" y="1508787"/>
            <a:ext cx="2208438" cy="220824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831354" y="1700810"/>
            <a:ext cx="3120618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2831354" y="2084852"/>
            <a:ext cx="3120618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526897" y="3909054"/>
            <a:ext cx="2208438" cy="220824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831156" y="4101077"/>
            <a:ext cx="3120618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2831156" y="4485120"/>
            <a:ext cx="3120618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6192217" y="1508787"/>
            <a:ext cx="2208438" cy="220824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496474" y="1700810"/>
            <a:ext cx="3120618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496474" y="2084852"/>
            <a:ext cx="3120618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28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6192019" y="3909054"/>
            <a:ext cx="2208438" cy="220824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8496277" y="4101077"/>
            <a:ext cx="3120618" cy="432049"/>
          </a:xfrm>
          <a:noFill/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496277" y="4485120"/>
            <a:ext cx="3120618" cy="1536167"/>
          </a:xfrm>
          <a:noFill/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0289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26897" y="1700808"/>
            <a:ext cx="3792751" cy="864097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559697" y="1508788"/>
            <a:ext cx="6913367" cy="1248139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4415668" y="1508788"/>
            <a:ext cx="0" cy="1248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26897" y="3332989"/>
            <a:ext cx="3792751" cy="864097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559697" y="3140970"/>
            <a:ext cx="6913367" cy="1248139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4415668" y="3140969"/>
            <a:ext cx="0" cy="1248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26897" y="4965170"/>
            <a:ext cx="3792751" cy="864097"/>
          </a:xfrm>
          <a:noFill/>
        </p:spPr>
        <p:txBody>
          <a:bodyPr anchor="ctr">
            <a:noAutofit/>
          </a:bodyPr>
          <a:lstStyle>
            <a:lvl1pPr algn="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4559697" y="4773150"/>
            <a:ext cx="6913367" cy="1248139"/>
          </a:xfrm>
          <a:noFill/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4415668" y="4773150"/>
            <a:ext cx="0" cy="1248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21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38900" y="1700808"/>
            <a:ext cx="3636720" cy="1392156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24937" y="3380996"/>
            <a:ext cx="3264646" cy="2256251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14" name="直線コネクタ 13"/>
          <p:cNvCxnSpPr/>
          <p:nvPr userDrawn="1"/>
        </p:nvCxnSpPr>
        <p:spPr>
          <a:xfrm flipH="1">
            <a:off x="724937" y="3284985"/>
            <a:ext cx="32646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4259636" y="1700808"/>
            <a:ext cx="3636720" cy="1392156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445673" y="3380996"/>
            <a:ext cx="3264646" cy="2256251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24" name="直線コネクタ 23"/>
          <p:cNvCxnSpPr/>
          <p:nvPr userDrawn="1"/>
        </p:nvCxnSpPr>
        <p:spPr>
          <a:xfrm flipH="1">
            <a:off x="4445673" y="3284985"/>
            <a:ext cx="32646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980374" y="1700808"/>
            <a:ext cx="3636720" cy="1392156"/>
          </a:xfrm>
          <a:noFill/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32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ja-JP" dirty="0"/>
              <a:t>Item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8166411" y="3380996"/>
            <a:ext cx="3264646" cy="2256251"/>
          </a:xfrm>
          <a:noFill/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</p:txBody>
      </p:sp>
      <p:cxnSp>
        <p:nvCxnSpPr>
          <p:cNvPr id="27" name="直線コネクタ 26"/>
          <p:cNvCxnSpPr/>
          <p:nvPr userDrawn="1"/>
        </p:nvCxnSpPr>
        <p:spPr>
          <a:xfrm flipH="1">
            <a:off x="8166411" y="3284985"/>
            <a:ext cx="32646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35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5589240"/>
            <a:ext cx="10610100" cy="864096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58983" y="1508787"/>
            <a:ext cx="1968389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3035394" y="1508787"/>
            <a:ext cx="1968389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5111806" y="1508787"/>
            <a:ext cx="1968389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7188217" y="1508787"/>
            <a:ext cx="1968389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9264626" y="1508787"/>
            <a:ext cx="1968389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662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0950" y="5589240"/>
            <a:ext cx="10610100" cy="864096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958983" y="1508787"/>
            <a:ext cx="2400475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3456300" y="1508788"/>
            <a:ext cx="4032350" cy="196821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7584295" y="1508787"/>
            <a:ext cx="3648722" cy="403244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3456300" y="3573017"/>
            <a:ext cx="4032350" cy="1968219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429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animBg="1"/>
      <p:bldP spid="10" grpId="0" animBg="1"/>
      <p:bldP spid="12" grpId="0" animBg="1"/>
      <p:bldP spid="14" grpId="0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5" name="山形 4"/>
          <p:cNvSpPr/>
          <p:nvPr userDrawn="1"/>
        </p:nvSpPr>
        <p:spPr>
          <a:xfrm>
            <a:off x="574907" y="2468894"/>
            <a:ext cx="2976590" cy="727551"/>
          </a:xfrm>
          <a:prstGeom prst="chevron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8" name="山形 7"/>
          <p:cNvSpPr/>
          <p:nvPr userDrawn="1"/>
        </p:nvSpPr>
        <p:spPr>
          <a:xfrm>
            <a:off x="3327275" y="2468894"/>
            <a:ext cx="2976590" cy="727551"/>
          </a:xfrm>
          <a:prstGeom prst="chevron">
            <a:avLst/>
          </a:pr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9" name="山形 8"/>
          <p:cNvSpPr/>
          <p:nvPr userDrawn="1"/>
        </p:nvSpPr>
        <p:spPr>
          <a:xfrm>
            <a:off x="6079643" y="2461424"/>
            <a:ext cx="2976590" cy="727551"/>
          </a:xfrm>
          <a:prstGeom prst="chevron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0" name="山形 9"/>
          <p:cNvSpPr/>
          <p:nvPr userDrawn="1"/>
        </p:nvSpPr>
        <p:spPr>
          <a:xfrm>
            <a:off x="8832013" y="2468894"/>
            <a:ext cx="2976590" cy="727551"/>
          </a:xfrm>
          <a:prstGeom prst="chevron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958984" y="2540901"/>
            <a:ext cx="2112946" cy="57606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78888" y="3236980"/>
            <a:ext cx="2736542" cy="182420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9216089" y="2540901"/>
            <a:ext cx="2112946" cy="57606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3711352" y="2540901"/>
            <a:ext cx="2112946" cy="57606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6463720" y="2540901"/>
            <a:ext cx="2112946" cy="576064"/>
          </a:xfrm>
        </p:spPr>
        <p:txBody>
          <a:bodyPr anchor="ctr">
            <a:noAutofit/>
          </a:bodyPr>
          <a:lstStyle>
            <a:lvl1pPr algn="l">
              <a:spcBef>
                <a:spcPts val="0"/>
              </a:spcBef>
              <a:defRPr sz="1733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3231432" y="3236980"/>
            <a:ext cx="2736542" cy="182420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5983978" y="3236980"/>
            <a:ext cx="2736542" cy="182420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736522" y="3236980"/>
            <a:ext cx="2736542" cy="182420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975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8" grpId="0" animBg="1"/>
      <p:bldP spid="9" grpId="0" animBg="1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910974" y="1748815"/>
            <a:ext cx="4080807" cy="4080453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9" name="円/楕円 8"/>
          <p:cNvSpPr/>
          <p:nvPr userDrawn="1"/>
        </p:nvSpPr>
        <p:spPr>
          <a:xfrm>
            <a:off x="1411872" y="2765840"/>
            <a:ext cx="3079010" cy="307874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2015193" y="3957059"/>
            <a:ext cx="1872370" cy="187220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cxnSp>
        <p:nvCxnSpPr>
          <p:cNvPr id="17" name="直線コネクタ 16"/>
          <p:cNvCxnSpPr/>
          <p:nvPr userDrawn="1"/>
        </p:nvCxnSpPr>
        <p:spPr>
          <a:xfrm flipV="1">
            <a:off x="6095471" y="1647065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212854" y="1589036"/>
            <a:ext cx="53082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212854" y="2107072"/>
            <a:ext cx="53082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21" name="直線コネクタ 20"/>
          <p:cNvCxnSpPr/>
          <p:nvPr userDrawn="1"/>
        </p:nvCxnSpPr>
        <p:spPr>
          <a:xfrm flipV="1">
            <a:off x="3983582" y="2223131"/>
            <a:ext cx="2111889" cy="29376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 userDrawn="1"/>
        </p:nvCxnSpPr>
        <p:spPr>
          <a:xfrm flipV="1">
            <a:off x="6097537" y="315099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214921" y="3092963"/>
            <a:ext cx="53082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214921" y="3610998"/>
            <a:ext cx="53082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26" name="直線コネクタ 20"/>
          <p:cNvCxnSpPr/>
          <p:nvPr userDrawn="1"/>
        </p:nvCxnSpPr>
        <p:spPr>
          <a:xfrm flipV="1">
            <a:off x="3985649" y="3727057"/>
            <a:ext cx="2111889" cy="29376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 userDrawn="1"/>
        </p:nvCxnSpPr>
        <p:spPr>
          <a:xfrm flipV="1">
            <a:off x="6095471" y="4687163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6212854" y="4629133"/>
            <a:ext cx="5308219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6212854" y="5147169"/>
            <a:ext cx="5308219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30" name="直線コネクタ 20"/>
          <p:cNvCxnSpPr/>
          <p:nvPr userDrawn="1"/>
        </p:nvCxnSpPr>
        <p:spPr>
          <a:xfrm>
            <a:off x="3167421" y="4893165"/>
            <a:ext cx="2928050" cy="37006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2015193" y="2019833"/>
            <a:ext cx="1824361" cy="54507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167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Value</a:t>
            </a:r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2015193" y="3219966"/>
            <a:ext cx="1824361" cy="54507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167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Value</a:t>
            </a:r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2039198" y="4660126"/>
            <a:ext cx="1824361" cy="54507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167" baseline="0">
                <a:solidFill>
                  <a:schemeClr val="bg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392085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9" grpId="0" animBg="1"/>
      <p:bldP spid="10" grpId="0" animBg="1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7" name="アーチ 6"/>
          <p:cNvSpPr/>
          <p:nvPr userDrawn="1"/>
        </p:nvSpPr>
        <p:spPr>
          <a:xfrm>
            <a:off x="3887564" y="1652802"/>
            <a:ext cx="4320855" cy="432048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31" name="アーチ 30"/>
          <p:cNvSpPr/>
          <p:nvPr userDrawn="1"/>
        </p:nvSpPr>
        <p:spPr>
          <a:xfrm rot="5400000">
            <a:off x="3935760" y="1652616"/>
            <a:ext cx="4320480" cy="4320855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35" name="アーチ 34"/>
          <p:cNvSpPr/>
          <p:nvPr userDrawn="1"/>
        </p:nvSpPr>
        <p:spPr>
          <a:xfrm rot="10800000">
            <a:off x="3935573" y="1700807"/>
            <a:ext cx="4320855" cy="4320480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36" name="アーチ 35"/>
          <p:cNvSpPr/>
          <p:nvPr userDrawn="1"/>
        </p:nvSpPr>
        <p:spPr>
          <a:xfrm rot="16200000">
            <a:off x="3887750" y="1700621"/>
            <a:ext cx="4320480" cy="4320855"/>
          </a:xfrm>
          <a:prstGeom prst="blockArc">
            <a:avLst>
              <a:gd name="adj1" fmla="val 10800000"/>
              <a:gd name="adj2" fmla="val 16191525"/>
              <a:gd name="adj3" fmla="val 2557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cxnSp>
        <p:nvCxnSpPr>
          <p:cNvPr id="37" name="直線コネクタ 36"/>
          <p:cNvCxnSpPr/>
          <p:nvPr userDrawn="1"/>
        </p:nvCxnSpPr>
        <p:spPr>
          <a:xfrm flipV="1">
            <a:off x="8427102" y="1556792"/>
            <a:ext cx="0" cy="13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8544485" y="1593395"/>
            <a:ext cx="3360665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8544485" y="2111430"/>
            <a:ext cx="3360665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40" name="直線コネクタ 39"/>
          <p:cNvCxnSpPr/>
          <p:nvPr userDrawn="1"/>
        </p:nvCxnSpPr>
        <p:spPr>
          <a:xfrm flipV="1">
            <a:off x="8420206" y="4629133"/>
            <a:ext cx="0" cy="13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8537589" y="4687163"/>
            <a:ext cx="3360665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8537589" y="5205198"/>
            <a:ext cx="3360665" cy="816091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43" name="直線コネクタ 42"/>
          <p:cNvCxnSpPr/>
          <p:nvPr userDrawn="1"/>
        </p:nvCxnSpPr>
        <p:spPr>
          <a:xfrm flipV="1">
            <a:off x="3729066" y="1589456"/>
            <a:ext cx="0" cy="13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93746" y="1604797"/>
            <a:ext cx="3360665" cy="576064"/>
          </a:xfrm>
        </p:spPr>
        <p:txBody>
          <a:bodyPr anchor="b">
            <a:normAutofit/>
          </a:bodyPr>
          <a:lstStyle>
            <a:lvl1pPr algn="r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293746" y="2122833"/>
            <a:ext cx="3360665" cy="816091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46" name="直線コネクタ 45"/>
          <p:cNvCxnSpPr/>
          <p:nvPr userDrawn="1"/>
        </p:nvCxnSpPr>
        <p:spPr>
          <a:xfrm flipV="1">
            <a:off x="3722170" y="4629133"/>
            <a:ext cx="0" cy="13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286850" y="4698565"/>
            <a:ext cx="3360665" cy="576064"/>
          </a:xfrm>
        </p:spPr>
        <p:txBody>
          <a:bodyPr anchor="b">
            <a:normAutofit/>
          </a:bodyPr>
          <a:lstStyle>
            <a:lvl1pPr algn="r">
              <a:spcBef>
                <a:spcPts val="0"/>
              </a:spcBef>
              <a:defRPr sz="195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286850" y="5216601"/>
            <a:ext cx="3360665" cy="816091"/>
          </a:xfrm>
        </p:spPr>
        <p:txBody>
          <a:bodyPr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300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528086" y="2467515"/>
            <a:ext cx="1343362" cy="481432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1517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528086" y="4771771"/>
            <a:ext cx="1343362" cy="481432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1517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5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4223630" y="2468893"/>
            <a:ext cx="1343362" cy="481432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1517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223630" y="4773149"/>
            <a:ext cx="1343362" cy="481432"/>
          </a:xfrm>
        </p:spPr>
        <p:txBody>
          <a:bodyPr anchor="ctr">
            <a:normAutofit/>
          </a:bodyPr>
          <a:lstStyle>
            <a:lvl1pPr algn="ctr">
              <a:spcBef>
                <a:spcPts val="0"/>
              </a:spcBef>
              <a:defRPr sz="1517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cxnSp>
        <p:nvCxnSpPr>
          <p:cNvPr id="11" name="直線コネクタ 10"/>
          <p:cNvCxnSpPr>
            <a:stCxn id="49" idx="3"/>
          </p:cNvCxnSpPr>
          <p:nvPr userDrawn="1"/>
        </p:nvCxnSpPr>
        <p:spPr>
          <a:xfrm flipV="1">
            <a:off x="7871448" y="2238891"/>
            <a:ext cx="555654" cy="46934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10"/>
          <p:cNvCxnSpPr>
            <a:stCxn id="50" idx="3"/>
          </p:cNvCxnSpPr>
          <p:nvPr userDrawn="1"/>
        </p:nvCxnSpPr>
        <p:spPr>
          <a:xfrm>
            <a:off x="7871447" y="5012487"/>
            <a:ext cx="548758" cy="3201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10"/>
          <p:cNvCxnSpPr/>
          <p:nvPr userDrawn="1"/>
        </p:nvCxnSpPr>
        <p:spPr>
          <a:xfrm flipV="1">
            <a:off x="3729067" y="5012487"/>
            <a:ext cx="494562" cy="3201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>
            <a:stCxn id="51" idx="1"/>
          </p:cNvCxnSpPr>
          <p:nvPr userDrawn="1"/>
        </p:nvCxnSpPr>
        <p:spPr>
          <a:xfrm rot="10800000">
            <a:off x="3729067" y="2238892"/>
            <a:ext cx="494562" cy="47071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99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25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31" grpId="0" animBg="1"/>
      <p:bldP spid="35" grpId="0" animBg="1"/>
      <p:bldP spid="36" grpId="0" animBg="1"/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9861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526897" y="1460781"/>
            <a:ext cx="4657071" cy="465560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Graph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375857" y="1829063"/>
            <a:ext cx="6287178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375857" y="2347099"/>
            <a:ext cx="6287178" cy="1344149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377924" y="3871072"/>
            <a:ext cx="6287178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377924" y="4389108"/>
            <a:ext cx="6287178" cy="1344149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870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526898" y="1508789"/>
            <a:ext cx="11090194" cy="345638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Graph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26898" y="5061181"/>
            <a:ext cx="11090194" cy="576064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26898" y="5541236"/>
            <a:ext cx="11090194" cy="76808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5459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allAtOnce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sp>
        <p:nvSpPr>
          <p:cNvPr id="8" name="グラフ プレースホルダー 7"/>
          <p:cNvSpPr>
            <a:spLocks noGrp="1"/>
          </p:cNvSpPr>
          <p:nvPr>
            <p:ph type="chart" sz="quarter" idx="13" hasCustomPrompt="1"/>
          </p:nvPr>
        </p:nvSpPr>
        <p:spPr>
          <a:xfrm>
            <a:off x="526898" y="1460781"/>
            <a:ext cx="6289244" cy="465560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Graph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912162" y="1988841"/>
            <a:ext cx="4750874" cy="1392155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912162" y="3322966"/>
            <a:ext cx="4750874" cy="226627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470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526897" y="788707"/>
            <a:ext cx="10849982" cy="383894"/>
          </a:xfrm>
        </p:spPr>
        <p:txBody>
          <a:bodyPr/>
          <a:lstStyle>
            <a:lvl1pPr>
              <a:spcBef>
                <a:spcPts val="0"/>
              </a:spcBef>
              <a:defRPr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Slide Description Goes Here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31" y="1574796"/>
            <a:ext cx="7990914" cy="4494499"/>
          </a:xfrm>
          <a:prstGeom prst="rect">
            <a:avLst/>
          </a:prstGeom>
        </p:spPr>
      </p:pic>
      <p:sp>
        <p:nvSpPr>
          <p:cNvPr id="7" name="涙形 6"/>
          <p:cNvSpPr/>
          <p:nvPr userDrawn="1"/>
        </p:nvSpPr>
        <p:spPr>
          <a:xfrm rot="8100000">
            <a:off x="1264761" y="2818041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430879" y="1844825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4" name="涙形 13"/>
          <p:cNvSpPr/>
          <p:nvPr userDrawn="1"/>
        </p:nvSpPr>
        <p:spPr>
          <a:xfrm rot="8100000">
            <a:off x="2190948" y="4488281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57068" y="3515065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6" name="涙形 15"/>
          <p:cNvSpPr/>
          <p:nvPr userDrawn="1"/>
        </p:nvSpPr>
        <p:spPr>
          <a:xfrm rot="8100000">
            <a:off x="4233449" y="4081072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3399568" y="3107856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8" name="涙形 17"/>
          <p:cNvSpPr/>
          <p:nvPr userDrawn="1"/>
        </p:nvSpPr>
        <p:spPr>
          <a:xfrm rot="8100000">
            <a:off x="3985636" y="2489451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3151756" y="1516234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20" name="涙形 19"/>
          <p:cNvSpPr/>
          <p:nvPr userDrawn="1"/>
        </p:nvSpPr>
        <p:spPr>
          <a:xfrm rot="8100000">
            <a:off x="6195180" y="2765747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361300" y="1792531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22" name="涙形 21"/>
          <p:cNvSpPr/>
          <p:nvPr userDrawn="1"/>
        </p:nvSpPr>
        <p:spPr>
          <a:xfrm rot="8100000">
            <a:off x="7027152" y="4662977"/>
            <a:ext cx="247079" cy="24705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193271" y="3689760"/>
            <a:ext cx="1918313" cy="944345"/>
          </a:xfrm>
        </p:spPr>
        <p:txBody>
          <a:bodyPr anchor="b">
            <a:normAutofit/>
          </a:bodyPr>
          <a:lstStyle>
            <a:lvl1pPr algn="ctr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8352446" y="1844824"/>
            <a:ext cx="3456684" cy="1384776"/>
          </a:xfrm>
        </p:spPr>
        <p:txBody>
          <a:bodyPr anchor="b">
            <a:normAutofit/>
          </a:bodyPr>
          <a:lstStyle>
            <a:lvl1pPr algn="l">
              <a:spcBef>
                <a:spcPts val="0"/>
              </a:spcBef>
              <a:defRPr sz="2167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 dirty="0"/>
              <a:t>Caption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352446" y="3171571"/>
            <a:ext cx="3456684" cy="2369664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517" baseline="0">
                <a:solidFill>
                  <a:schemeClr val="tx1">
                    <a:alpha val="90000"/>
                  </a:schemeClr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</a:p>
          <a:p>
            <a:pPr lvl="0"/>
            <a:r>
              <a:rPr kumimoji="1" lang="en-US" altLang="ja-JP" dirty="0"/>
              <a:t>Text goes here</a:t>
            </a:r>
            <a:br>
              <a:rPr kumimoji="1" lang="en-US" altLang="ja-JP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0739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1" decel="98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1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allAtOnce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F66BCE-96CC-7C43-A37B-5AB5FA2C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57773"/>
            <a:fld id="{B7AEDD4C-D9C0-C849-A942-940C4A08546B}" type="datetimeFigureOut">
              <a:rPr lang="ja-JP" altLang="en-US" sz="1877" smtClean="0">
                <a:solidFill>
                  <a:srgbClr val="FFFFFF"/>
                </a:solidFill>
              </a:rPr>
              <a:pPr defTabSz="957773"/>
              <a:t>2021/10/29</a:t>
            </a:fld>
            <a:endParaRPr lang="ja-JP" altLang="en-US" sz="1877">
              <a:solidFill>
                <a:srgbClr val="FFFFFF"/>
              </a:solidFill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0B8BC8B-08FA-D94B-B3A6-6816E506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57773"/>
            <a:endParaRPr lang="ja-JP" altLang="en-US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6C4C25C-8B34-E44A-864F-FC8CA4A1A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57773"/>
            <a:fld id="{D8C4F2E9-53BC-3B40-BDD6-52661711ED6A}" type="slidenum">
              <a:rPr lang="en-US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16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28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13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theme" Target="../theme/theme4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E21D8-F3E5-4D64-AF5E-AD26DD76A15E}" type="datetimeFigureOut">
              <a:rPr kumimoji="1" lang="ja-JP" altLang="en-US" smtClean="0"/>
              <a:t>2021/10/29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60E4F-3D0B-4E67-A272-C1600AFDC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529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74628B-7538-4952-BA3F-977F332C673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1740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74628B-7538-4952-BA3F-977F332C6736}" type="datetime1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2021/10/29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45735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26897" y="0"/>
            <a:ext cx="10972800" cy="822722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158761"/>
            <a:ext cx="10972800" cy="4967405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67658" y="6424249"/>
            <a:ext cx="7153415" cy="365125"/>
          </a:xfrm>
          <a:prstGeom prst="rect">
            <a:avLst/>
          </a:prstGeom>
        </p:spPr>
        <p:txBody>
          <a:bodyPr vert="horz" lIns="163275" tIns="81638" rIns="163275" bIns="81638" rtlCol="0" anchor="b"/>
          <a:lstStyle>
            <a:lvl1pPr algn="ctr">
              <a:defRPr sz="1138">
                <a:solidFill>
                  <a:schemeClr val="tx1">
                    <a:tint val="75000"/>
                    <a:alpha val="80000"/>
                  </a:schemeClr>
                </a:solidFill>
              </a:defRPr>
            </a:lvl1pPr>
          </a:lstStyle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540544" y="6425953"/>
            <a:ext cx="700673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l">
              <a:defRPr sz="1950">
                <a:solidFill>
                  <a:schemeClr val="tx1">
                    <a:tint val="75000"/>
                    <a:alpha val="80000"/>
                  </a:schemeClr>
                </a:solidFill>
              </a:defRPr>
            </a:lvl1pPr>
          </a:lstStyle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‹#›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774717"/>
            <a:ext cx="12192000" cy="384043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10000"/>
                </a:schemeClr>
              </a:gs>
              <a:gs pos="39000">
                <a:schemeClr val="bg1">
                  <a:alpha val="54000"/>
                </a:schemeClr>
              </a:gs>
              <a:gs pos="74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577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17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/>
              <a:cs typeface="+mn-cs"/>
            </a:endParaRPr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11521073" y="6425952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85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  <p:sldLayoutId id="2147483722" r:id="rId25"/>
    <p:sldLayoutId id="2147483723" r:id="rId26"/>
    <p:sldLayoutId id="2147483724" r:id="rId27"/>
    <p:sldLayoutId id="2147483725" r:id="rId2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  <p:bldP spid="7" grpId="1" animBg="1"/>
      <p:bldP spid="7" grpId="2" animBg="1"/>
      <p:bldP spid="7" grpId="3" animBg="1"/>
    </p:bldLst>
  </p:timing>
  <p:hf hdr="0" dt="0"/>
  <p:txStyles>
    <p:titleStyle>
      <a:lvl1pPr algn="l" defTabSz="884462" rtl="0" eaLnBrk="1" latinLnBrk="0" hangingPunct="1">
        <a:spcBef>
          <a:spcPct val="0"/>
        </a:spcBef>
        <a:buNone/>
        <a:defRPr kumimoji="1" sz="2925" kern="1200" spc="16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84462" rtl="0" eaLnBrk="1" latinLnBrk="0" hangingPunct="1">
        <a:spcBef>
          <a:spcPct val="20000"/>
        </a:spcBef>
        <a:buFont typeface="Arial" panose="020B0604020202020204" pitchFamily="34" charset="0"/>
        <a:buNone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718626" indent="-276394" algn="l" defTabSz="8844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1105578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809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990039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432271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874502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316733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758964" indent="-221115" algn="l" defTabSz="88446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42231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84462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326693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68924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211155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653386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95617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537849" algn="l" defTabSz="884462" rtl="0" eaLnBrk="1" latinLnBrk="0" hangingPunct="1">
        <a:defRPr kumimoji="1"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7" Type="http://schemas.openxmlformats.org/officeDocument/2006/relationships/image" Target="../media/image45.tiff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tiff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3.png"/><Relationship Id="rId18" Type="http://schemas.openxmlformats.org/officeDocument/2006/relationships/image" Target="../media/image380.png"/><Relationship Id="rId26" Type="http://schemas.openxmlformats.org/officeDocument/2006/relationships/image" Target="../media/image460.png"/><Relationship Id="rId3" Type="http://schemas.openxmlformats.org/officeDocument/2006/relationships/image" Target="../media/image23.png"/><Relationship Id="rId21" Type="http://schemas.openxmlformats.org/officeDocument/2006/relationships/image" Target="../media/image410.png"/><Relationship Id="rId7" Type="http://schemas.openxmlformats.org/officeDocument/2006/relationships/image" Target="../media/image270.png"/><Relationship Id="rId12" Type="http://schemas.openxmlformats.org/officeDocument/2006/relationships/image" Target="../media/image32.png"/><Relationship Id="rId17" Type="http://schemas.openxmlformats.org/officeDocument/2006/relationships/image" Target="../media/image370.png"/><Relationship Id="rId25" Type="http://schemas.openxmlformats.org/officeDocument/2006/relationships/image" Target="../media/image45.png"/><Relationship Id="rId2" Type="http://schemas.openxmlformats.org/officeDocument/2006/relationships/image" Target="../media/image22.png"/><Relationship Id="rId16" Type="http://schemas.openxmlformats.org/officeDocument/2006/relationships/image" Target="../media/image360.png"/><Relationship Id="rId20" Type="http://schemas.openxmlformats.org/officeDocument/2006/relationships/image" Target="../media/image40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60.png"/><Relationship Id="rId11" Type="http://schemas.openxmlformats.org/officeDocument/2006/relationships/image" Target="../media/image310.png"/><Relationship Id="rId24" Type="http://schemas.openxmlformats.org/officeDocument/2006/relationships/image" Target="../media/image440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0.png"/><Relationship Id="rId28" Type="http://schemas.openxmlformats.org/officeDocument/2006/relationships/image" Target="../media/image480.png"/><Relationship Id="rId10" Type="http://schemas.openxmlformats.org/officeDocument/2006/relationships/image" Target="../media/image300.png"/><Relationship Id="rId19" Type="http://schemas.openxmlformats.org/officeDocument/2006/relationships/image" Target="../media/image390.png"/><Relationship Id="rId4" Type="http://schemas.openxmlformats.org/officeDocument/2006/relationships/image" Target="../media/image24.png"/><Relationship Id="rId9" Type="http://schemas.openxmlformats.org/officeDocument/2006/relationships/image" Target="../media/image290.png"/><Relationship Id="rId14" Type="http://schemas.openxmlformats.org/officeDocument/2006/relationships/image" Target="../media/image34.png"/><Relationship Id="rId22" Type="http://schemas.openxmlformats.org/officeDocument/2006/relationships/image" Target="../media/image420.png"/><Relationship Id="rId27" Type="http://schemas.openxmlformats.org/officeDocument/2006/relationships/image" Target="../media/image4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600.png"/><Relationship Id="rId5" Type="http://schemas.openxmlformats.org/officeDocument/2006/relationships/image" Target="../media/image590.png"/><Relationship Id="rId4" Type="http://schemas.openxmlformats.org/officeDocument/2006/relationships/image" Target="../media/image58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hyperlink" Target="https://www.google.com/url?sa=t&amp;rct=j&amp;q=&amp;esrc=s&amp;source=web&amp;cd=1&amp;cad=rja&amp;uact=8&amp;ved=2ahUKEwidk_Di7ZLhAhXBLVAKHa8BAkkQFjAAegQIABAB&amp;url=https://link.aps.org/pdf/10.1103/PhysRevLett.107.174803&amp;usg=AOvVaw0ndjQKP8Qfro2bQUkfsiNZ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ILCX2021</a:t>
            </a:r>
            <a:b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Machine-Source session summary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58986"/>
            <a:ext cx="9144000" cy="1655762"/>
          </a:xfrm>
        </p:spPr>
        <p:txBody>
          <a:bodyPr/>
          <a:lstStyle/>
          <a:p>
            <a:r>
              <a:rPr kumimoji="1" lang="en-US" altLang="ja-JP" dirty="0" smtClean="0"/>
              <a:t>Masao KURIKI (Hiroshima U.)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79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glert\Python\beta_prä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9" y="1097148"/>
            <a:ext cx="6144000" cy="46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C0D98D-B56E-49F2-869F-CA379C667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Diffraction analysis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EEEB8234-AC08-4F4E-AFE2-EE8211AA365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85100" y="3278847"/>
            <a:ext cx="5088467" cy="315696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133" dirty="0"/>
              <a:t>P</a:t>
            </a:r>
            <a:r>
              <a:rPr lang="en-US" sz="2133" dirty="0" smtClean="0"/>
              <a:t>olycrystalline </a:t>
            </a:r>
            <a:r>
              <a:rPr lang="de-DE" altLang="ja-JP" sz="2133" dirty="0" smtClean="0"/>
              <a:t>Ti-6Al-4V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9410" y="2411010"/>
            <a:ext cx="2087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heSans UHH"/>
              </a:rPr>
              <a:t>wavelength: 0.14236 </a:t>
            </a:r>
            <a:r>
              <a:rPr lang="en-US" sz="1600" dirty="0">
                <a:latin typeface="TheSans UHH"/>
                <a:cs typeface="Calibri"/>
              </a:rPr>
              <a:t>Å</a:t>
            </a:r>
          </a:p>
          <a:p>
            <a:r>
              <a:rPr lang="el-GR" sz="1600" dirty="0">
                <a:latin typeface="TheSans UHH"/>
              </a:rPr>
              <a:t>α</a:t>
            </a:r>
            <a:r>
              <a:rPr lang="en-US" sz="1600" dirty="0">
                <a:latin typeface="TheSans UHH"/>
              </a:rPr>
              <a:t>-phase: 95%</a:t>
            </a:r>
            <a:endParaRPr lang="de-DE" sz="1600" dirty="0">
              <a:latin typeface="Calibri"/>
              <a:cs typeface="Calibri"/>
            </a:endParaRPr>
          </a:p>
          <a:p>
            <a:r>
              <a:rPr lang="el-GR" sz="1600" dirty="0">
                <a:latin typeface="Calibri"/>
                <a:cs typeface="Calibri"/>
              </a:rPr>
              <a:t>β</a:t>
            </a:r>
            <a:r>
              <a:rPr lang="en-US" sz="1600" dirty="0">
                <a:latin typeface="TheSans UHH"/>
              </a:rPr>
              <a:t>-phase: 5%</a:t>
            </a:r>
          </a:p>
        </p:txBody>
      </p:sp>
      <p:pic>
        <p:nvPicPr>
          <p:cNvPr id="8" name="Picture 2" descr="\\win.desy.de\home\lenglert\My Documents\TI-b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337" y="4069227"/>
            <a:ext cx="1577052" cy="141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8758393" y="3589241"/>
            <a:ext cx="1200335" cy="366741"/>
          </a:xfrm>
          <a:prstGeom prst="rect">
            <a:avLst/>
          </a:prstGeom>
        </p:spPr>
        <p:txBody>
          <a:bodyPr vert="horz" lIns="121920" tIns="60960" rIns="121920" bIns="60960" rtlCol="0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867" b="1" dirty="0">
                <a:latin typeface="+mn-lt"/>
                <a:cs typeface="Calibri"/>
              </a:rPr>
              <a:t>β</a:t>
            </a:r>
            <a:r>
              <a:rPr lang="de-DE" sz="1867" b="1" dirty="0">
                <a:latin typeface="+mn-lt"/>
              </a:rPr>
              <a:t>-phase</a:t>
            </a:r>
            <a:endParaRPr lang="en-US" sz="1867" b="1" dirty="0">
              <a:latin typeface="+mn-lt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300" y="4069227"/>
            <a:ext cx="1270061" cy="147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7268817" y="3561050"/>
            <a:ext cx="1200335" cy="366741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600" b="1" dirty="0">
                <a:latin typeface="+mn-lt"/>
              </a:rPr>
              <a:t>α</a:t>
            </a:r>
            <a:r>
              <a:rPr lang="de-DE" sz="1600" b="1" dirty="0">
                <a:latin typeface="+mn-lt"/>
              </a:rPr>
              <a:t>-phase</a:t>
            </a:r>
            <a:endParaRPr lang="en-US" sz="1600" b="1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67708" y="6503177"/>
            <a:ext cx="6480043" cy="23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33" dirty="0"/>
              <a:t>www.tf.uni-kiel.de/matwis/amat/mw1_ge/kap_3/backbone/r3_3_1.html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541D7B5-7348-40F0-B468-F4CEF6DF7714}"/>
              </a:ext>
            </a:extLst>
          </p:cNvPr>
          <p:cNvSpPr txBox="1"/>
          <p:nvPr/>
        </p:nvSpPr>
        <p:spPr>
          <a:xfrm>
            <a:off x="7462896" y="5478870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/>
              <a:t>hcp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0E57C0-1C98-4C42-8642-3F6E748C47CA}"/>
              </a:ext>
            </a:extLst>
          </p:cNvPr>
          <p:cNvSpPr txBox="1"/>
          <p:nvPr/>
        </p:nvSpPr>
        <p:spPr>
          <a:xfrm>
            <a:off x="8992007" y="5473238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/>
              <a:t>bcc</a:t>
            </a:r>
          </a:p>
        </p:txBody>
      </p:sp>
      <p:pic>
        <p:nvPicPr>
          <p:cNvPr id="17" name="Picture 2" descr="Bragg’s law. A two-dimensional crystal lattice and a set of imaginary planes is represented by the grid. X-rays inciden t on the crystal at an angle θ produce coherent diffraction (in phase) when the difference in the distance travelled (2d sinθ) is equal to an intergral number of the wa velength (nλ). Figure adapted from  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817" y="412044"/>
            <a:ext cx="3672638" cy="251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700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lefon enthält.&#10;&#10;Automatisch generierte Beschreibung">
            <a:extLst>
              <a:ext uri="{FF2B5EF4-FFF2-40B4-BE49-F238E27FC236}">
                <a16:creationId xmlns:a16="http://schemas.microsoft.com/office/drawing/2014/main" id="{B17F8465-56BD-42DB-AFAC-D9C30FEEF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810" y="1604798"/>
            <a:ext cx="1920213" cy="3497031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1A42221-3342-4286-92E6-CEECE0244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59" y="1427596"/>
            <a:ext cx="5503863" cy="4002809"/>
          </a:xfrm>
          <a:prstGeom prst="rect">
            <a:avLst/>
          </a:prstGeom>
        </p:spPr>
      </p:pic>
      <p:sp>
        <p:nvSpPr>
          <p:cNvPr id="65" name="TextBox 6">
            <a:extLst>
              <a:ext uri="{FF2B5EF4-FFF2-40B4-BE49-F238E27FC236}">
                <a16:creationId xmlns:a16="http://schemas.microsoft.com/office/drawing/2014/main" id="{B83D60E3-9B9C-4EDE-86F7-F18408EBFF28}"/>
              </a:ext>
            </a:extLst>
          </p:cNvPr>
          <p:cNvSpPr txBox="1"/>
          <p:nvPr/>
        </p:nvSpPr>
        <p:spPr>
          <a:xfrm>
            <a:off x="7371023" y="3428999"/>
            <a:ext cx="4005564" cy="913199"/>
          </a:xfrm>
          <a:prstGeom prst="rect">
            <a:avLst/>
          </a:prstGeom>
          <a:noFill/>
          <a:ln w="19050" cmpd="dbl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67" b="1" dirty="0">
                <a:solidFill>
                  <a:srgbClr val="C00000"/>
                </a:solidFill>
                <a:latin typeface="+mj-lt"/>
              </a:rPr>
              <a:t>no major changes caused by intended irradiation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A5EC7B9-067C-4B7F-A3D9-8FC6A847107D}"/>
              </a:ext>
            </a:extLst>
          </p:cNvPr>
          <p:cNvSpPr txBox="1"/>
          <p:nvPr/>
        </p:nvSpPr>
        <p:spPr>
          <a:xfrm>
            <a:off x="7306714" y="1836827"/>
            <a:ext cx="4725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Blip>
                <a:blip r:embed="rId5"/>
              </a:buBlip>
            </a:pPr>
            <a:r>
              <a:rPr lang="el-GR" sz="2400" dirty="0"/>
              <a:t>α</a:t>
            </a:r>
            <a:r>
              <a:rPr lang="de-DE" sz="2400" dirty="0"/>
              <a:t>- and </a:t>
            </a:r>
            <a:r>
              <a:rPr lang="el-GR" sz="2400" dirty="0">
                <a:cs typeface="Calibri"/>
              </a:rPr>
              <a:t>β</a:t>
            </a:r>
            <a:r>
              <a:rPr lang="de-DE" sz="2400" dirty="0">
                <a:cs typeface="Calibri"/>
              </a:rPr>
              <a:t>-peaks </a:t>
            </a:r>
            <a:r>
              <a:rPr lang="en-US" sz="2400" dirty="0">
                <a:cs typeface="Calibri"/>
              </a:rPr>
              <a:t>stable</a:t>
            </a:r>
            <a:r>
              <a:rPr lang="el-GR" sz="2400" dirty="0">
                <a:cs typeface="Calibri"/>
              </a:rPr>
              <a:t> </a:t>
            </a:r>
            <a:endParaRPr lang="de-DE" sz="2400" dirty="0">
              <a:cs typeface="Calibri"/>
            </a:endParaRPr>
          </a:p>
          <a:p>
            <a:pPr marL="380990" indent="-380990">
              <a:buBlip>
                <a:blip r:embed="rId5"/>
              </a:buBlip>
            </a:pPr>
            <a:r>
              <a:rPr lang="en-US" sz="2400" dirty="0"/>
              <a:t>no indication of major radiation damage</a:t>
            </a:r>
          </a:p>
        </p:txBody>
      </p:sp>
      <p:sp>
        <p:nvSpPr>
          <p:cNvPr id="9" name="Oval 16">
            <a:extLst>
              <a:ext uri="{FF2B5EF4-FFF2-40B4-BE49-F238E27FC236}">
                <a16:creationId xmlns:a16="http://schemas.microsoft.com/office/drawing/2014/main" id="{A51F5106-5F19-494E-A130-00149A492C1E}"/>
              </a:ext>
            </a:extLst>
          </p:cNvPr>
          <p:cNvSpPr/>
          <p:nvPr/>
        </p:nvSpPr>
        <p:spPr>
          <a:xfrm>
            <a:off x="6024000" y="3385104"/>
            <a:ext cx="120000" cy="120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16">
            <a:extLst>
              <a:ext uri="{FF2B5EF4-FFF2-40B4-BE49-F238E27FC236}">
                <a16:creationId xmlns:a16="http://schemas.microsoft.com/office/drawing/2014/main" id="{D23D616C-B9F1-48EC-AF04-03CAAECAD861}"/>
              </a:ext>
            </a:extLst>
          </p:cNvPr>
          <p:cNvSpPr/>
          <p:nvPr/>
        </p:nvSpPr>
        <p:spPr>
          <a:xfrm>
            <a:off x="6331515" y="3385104"/>
            <a:ext cx="120000" cy="120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6">
            <a:extLst>
              <a:ext uri="{FF2B5EF4-FFF2-40B4-BE49-F238E27FC236}">
                <a16:creationId xmlns:a16="http://schemas.microsoft.com/office/drawing/2014/main" id="{2068A276-71E3-4F93-9094-BA6E2732C60E}"/>
              </a:ext>
            </a:extLst>
          </p:cNvPr>
          <p:cNvSpPr/>
          <p:nvPr/>
        </p:nvSpPr>
        <p:spPr>
          <a:xfrm>
            <a:off x="6684460" y="3385104"/>
            <a:ext cx="120000" cy="120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4B4780F-8CF8-4AFC-B4B3-6A340A5A8A8C}"/>
              </a:ext>
            </a:extLst>
          </p:cNvPr>
          <p:cNvSpPr/>
          <p:nvPr/>
        </p:nvSpPr>
        <p:spPr>
          <a:xfrm>
            <a:off x="2735627" y="1892830"/>
            <a:ext cx="576064" cy="15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5006C48-E578-44E7-A5A0-71A1AED1AE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6356" y="4725344"/>
            <a:ext cx="576064" cy="17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49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10231" y="25470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altLang="ja-JP" sz="3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 tapered pulsed solenoid as optical matching device for the </a:t>
            </a:r>
            <a:r>
              <a:rPr lang="en-US" altLang="ja-JP" sz="31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undulator</a:t>
            </a:r>
            <a:r>
              <a:rPr lang="en-US" altLang="ja-JP" sz="3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based ILC positron source: </a:t>
            </a:r>
            <a:br>
              <a:rPr lang="en-US" altLang="ja-JP" sz="3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31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C. </a:t>
            </a:r>
            <a:r>
              <a:rPr lang="en-US" altLang="ja-JP" sz="31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Tenholt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6899" y="928734"/>
            <a:ext cx="4079038" cy="306601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762" y="3817911"/>
            <a:ext cx="4259175" cy="296906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28" y="1357184"/>
            <a:ext cx="6084328" cy="527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16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0" y="172606"/>
            <a:ext cx="12395077" cy="646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0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74" y="261310"/>
            <a:ext cx="11024441" cy="591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2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b="1" dirty="0"/>
              <a:t>Update on the Development of the Active Plasma Lens as an Alternative Optical Matching Device</a:t>
            </a:r>
            <a:br>
              <a:rPr lang="en-US" altLang="ja-JP" sz="3600" b="1" dirty="0"/>
            </a:br>
            <a:r>
              <a:rPr lang="en-US" altLang="ja-JP" sz="3600" b="1" dirty="0" smtClean="0"/>
              <a:t>M. </a:t>
            </a:r>
            <a:r>
              <a:rPr lang="en-US" altLang="ja-JP" sz="3600" b="1" dirty="0" err="1" smtClean="0"/>
              <a:t>Formela</a:t>
            </a:r>
            <a:endParaRPr kumimoji="1" lang="ja-JP" altLang="en-US" sz="36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273" y="1833331"/>
            <a:ext cx="9267825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74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14" y="480535"/>
            <a:ext cx="11777111" cy="622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9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46" y="293146"/>
            <a:ext cx="12015507" cy="634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68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071" y="640761"/>
            <a:ext cx="11425956" cy="633164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926" y="276348"/>
            <a:ext cx="5281474" cy="1925314"/>
          </a:xfrm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E-Driven Positron Source R&amp;D by Industry-Government-Academia collaboration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923625" y="437626"/>
            <a:ext cx="5281474" cy="1925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T. Takahashi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9589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19" y="496526"/>
            <a:ext cx="11425561" cy="568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49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Machine Source Session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Discussion about ILC injector (electron and positron)  development.</a:t>
            </a:r>
          </a:p>
          <a:p>
            <a:r>
              <a:rPr kumimoji="1" lang="en-US" altLang="ja-JP" dirty="0" smtClean="0"/>
              <a:t>All 8 contributions for positron source development.  No contributions for electron. </a:t>
            </a:r>
          </a:p>
          <a:p>
            <a:r>
              <a:rPr lang="en-US" altLang="ja-JP" dirty="0" smtClean="0"/>
              <a:t>2 of 2 hours sessions. 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695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t="17045" b="7894"/>
          <a:stretch/>
        </p:blipFill>
        <p:spPr>
          <a:xfrm flipH="1">
            <a:off x="73981" y="599641"/>
            <a:ext cx="12118019" cy="225492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069" y="2878500"/>
            <a:ext cx="4950109" cy="379964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6858" y="3026320"/>
            <a:ext cx="3437896" cy="383168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832" y="3393593"/>
            <a:ext cx="4640434" cy="308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108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1322694" y="277494"/>
            <a:ext cx="9390962" cy="1572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80"/>
              </a:lnSpc>
            </a:pPr>
            <a:r>
              <a:rPr lang="en-US" altLang="ja-JP" sz="5400" b="1" dirty="0"/>
              <a:t>ILC E-Driven e+ Source</a:t>
            </a:r>
          </a:p>
          <a:p>
            <a:pPr algn="ctr">
              <a:lnSpc>
                <a:spcPts val="1980"/>
              </a:lnSpc>
            </a:pPr>
            <a:endParaRPr lang="en-US" altLang="ja-JP" sz="3200" b="1" dirty="0"/>
          </a:p>
          <a:p>
            <a:pPr algn="ctr">
              <a:lnSpc>
                <a:spcPts val="4480"/>
              </a:lnSpc>
            </a:pPr>
            <a:r>
              <a:rPr lang="en-US" altLang="ja-JP" sz="4800" b="1" dirty="0">
                <a:solidFill>
                  <a:srgbClr val="FF0000"/>
                </a:solidFill>
              </a:rPr>
              <a:t>Rotation Target R&amp;D</a:t>
            </a:r>
            <a:r>
              <a:rPr lang="en-US" altLang="ja-JP" sz="4400" dirty="0"/>
              <a:t> </a:t>
            </a:r>
            <a:endParaRPr lang="en-US" altLang="ja-JP" sz="4400" b="1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8565611-873F-EC4D-86D1-FF6C1037E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18" y="1849976"/>
            <a:ext cx="4218082" cy="317015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303197-B4D8-2F40-B13B-1D15E2DC7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05920" y="5512673"/>
            <a:ext cx="7467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2000" b="1" dirty="0">
                <a:latin typeface="Calibri" charset="0"/>
              </a:rPr>
              <a:t>28-Octorber-2021</a:t>
            </a:r>
          </a:p>
          <a:p>
            <a:pPr algn="ctr"/>
            <a:r>
              <a:rPr lang="en-US" altLang="ja-JP" sz="2000" b="1" dirty="0">
                <a:latin typeface="Calibri" charset="0"/>
              </a:rPr>
              <a:t>ILCX 2021, Tsukuba, Fully Remote</a:t>
            </a:r>
          </a:p>
          <a:p>
            <a:pPr algn="ctr"/>
            <a:r>
              <a:rPr lang="en-US" altLang="ja-JP" sz="2000" b="1" dirty="0">
                <a:latin typeface="Calibri" charset="0"/>
              </a:rPr>
              <a:t>presented by T. Omori (KEK)</a:t>
            </a:r>
          </a:p>
        </p:txBody>
      </p:sp>
      <p:sp>
        <p:nvSpPr>
          <p:cNvPr id="4" name="正方形/長方形 4"/>
          <p:cNvSpPr>
            <a:spLocks noChangeArrowheads="1"/>
          </p:cNvSpPr>
          <p:nvPr/>
        </p:nvSpPr>
        <p:spPr bwMode="auto">
          <a:xfrm>
            <a:off x="0" y="5051008"/>
            <a:ext cx="57438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>
                <a:solidFill>
                  <a:srgbClr val="0432FF"/>
                </a:solidFill>
                <a:latin typeface="Calibri" charset="0"/>
              </a:rPr>
              <a:t>Works by Rigaku, Hiroshima U., and KEK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C80F48C-7770-9248-939D-981340DBC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555" y="2237173"/>
            <a:ext cx="5627749" cy="406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6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正方形/長方形 2"/>
          <p:cNvSpPr>
            <a:spLocks noChangeArrowheads="1"/>
          </p:cNvSpPr>
          <p:nvPr/>
        </p:nvSpPr>
        <p:spPr bwMode="auto">
          <a:xfrm>
            <a:off x="-204187" y="300411"/>
            <a:ext cx="6498454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err="1" smtClean="0">
                <a:solidFill>
                  <a:srgbClr val="0000FF"/>
                </a:solidFill>
              </a:rPr>
              <a:t>Ferrofluid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 </a:t>
            </a:r>
            <a:r>
              <a:rPr lang="en-US" altLang="ja-JP" sz="3600" b="1" dirty="0">
                <a:solidFill>
                  <a:srgbClr val="0000FF"/>
                </a:solidFill>
              </a:rPr>
              <a:t>Seal</a:t>
            </a:r>
            <a:r>
              <a:rPr lang="ja-JP" altLang="en-US" sz="3600" b="1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33794" name="Picture 3" descr="C:\Users\chara\Desktop\名称未設定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267" y="475204"/>
            <a:ext cx="6032500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5064477" y="5840240"/>
            <a:ext cx="56156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0000FF"/>
                </a:solidFill>
              </a:rPr>
              <a:t>  </a:t>
            </a:r>
            <a:r>
              <a:rPr lang="en-US" altLang="ja-JP" b="1" dirty="0" err="1">
                <a:solidFill>
                  <a:srgbClr val="0000FF"/>
                </a:solidFill>
              </a:rPr>
              <a:t>ferrofluid</a:t>
            </a:r>
            <a:r>
              <a:rPr lang="en-US" altLang="ja-JP" b="1" dirty="0">
                <a:solidFill>
                  <a:srgbClr val="0000FF"/>
                </a:solidFill>
              </a:rPr>
              <a:t> </a:t>
            </a:r>
          </a:p>
          <a:p>
            <a:r>
              <a:rPr lang="en-US" altLang="ja-JP" b="1" dirty="0">
                <a:solidFill>
                  <a:srgbClr val="0000FF"/>
                </a:solidFill>
              </a:rPr>
              <a:t>= base oil + iron powders (~10 nm) + surfactant</a:t>
            </a:r>
          </a:p>
          <a:p>
            <a:r>
              <a:rPr lang="ja-JP" altLang="ja-JP" b="1" dirty="0">
                <a:solidFill>
                  <a:srgbClr val="0000FF"/>
                </a:solidFill>
              </a:rPr>
              <a:t>　</a:t>
            </a:r>
            <a:r>
              <a:rPr lang="ja-JP" altLang="en-US" b="1" dirty="0">
                <a:solidFill>
                  <a:srgbClr val="0000FF"/>
                </a:solidFill>
              </a:rPr>
              <a:t>　　　　</a:t>
            </a:r>
            <a:r>
              <a:rPr lang="en-US" altLang="ja-JP" b="1" dirty="0"/>
              <a:t>(oxide iron powders)</a:t>
            </a:r>
            <a:r>
              <a:rPr lang="ja-JP" altLang="en-US" b="1" dirty="0"/>
              <a:t>　</a:t>
            </a:r>
            <a:r>
              <a:rPr lang="ja-JP" altLang="en-US" b="1" dirty="0">
                <a:solidFill>
                  <a:srgbClr val="0000FF"/>
                </a:solidFill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</a:rPr>
              <a:t>(</a:t>
            </a:r>
            <a:r>
              <a:rPr lang="ja-JP" altLang="en-US" sz="1600" b="1" dirty="0">
                <a:solidFill>
                  <a:srgbClr val="000000"/>
                </a:solidFill>
              </a:rPr>
              <a:t>界面活性剤</a:t>
            </a:r>
            <a:r>
              <a:rPr lang="en-US" altLang="ja-JP" sz="1600" b="1" dirty="0">
                <a:solidFill>
                  <a:srgbClr val="000000"/>
                </a:solidFill>
              </a:rPr>
              <a:t>)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5081589"/>
            <a:ext cx="3405481" cy="172828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C80F48C-7770-9248-939D-981340DBC4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386" r="37246" b="30374"/>
          <a:stretch/>
        </p:blipFill>
        <p:spPr>
          <a:xfrm>
            <a:off x="2244703" y="1066059"/>
            <a:ext cx="3124940" cy="3993705"/>
          </a:xfrm>
          <a:prstGeom prst="rect">
            <a:avLst/>
          </a:prstGeom>
        </p:spPr>
      </p:pic>
      <p:sp>
        <p:nvSpPr>
          <p:cNvPr id="6" name="正方形/長方形 2"/>
          <p:cNvSpPr>
            <a:spLocks noChangeArrowheads="1"/>
          </p:cNvSpPr>
          <p:nvPr/>
        </p:nvSpPr>
        <p:spPr bwMode="auto">
          <a:xfrm>
            <a:off x="264982" y="1066059"/>
            <a:ext cx="26455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Vacuum seal </a:t>
            </a: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+</a:t>
            </a:r>
          </a:p>
          <a:p>
            <a:pPr algn="ctr"/>
            <a:r>
              <a:rPr lang="en-US" altLang="ja-JP" sz="2400" b="1" dirty="0" smtClean="0">
                <a:solidFill>
                  <a:srgbClr val="0000FF"/>
                </a:solidFill>
              </a:rPr>
              <a:t>Rotating shaft</a:t>
            </a:r>
            <a:endParaRPr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634666" y="3208715"/>
            <a:ext cx="498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Air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4726939" y="3024049"/>
            <a:ext cx="109998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FF"/>
                </a:solidFill>
              </a:rPr>
              <a:t>Vacuum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4197922" y="3541342"/>
            <a:ext cx="328474" cy="2203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196707" y="4243630"/>
            <a:ext cx="328474" cy="2203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34066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540E3A31-B4C3-B847-877B-62F384863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6180" y="674438"/>
            <a:ext cx="7465756" cy="5764223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2C61652C-04AD-C347-B88D-776318A0A8BF}"/>
              </a:ext>
            </a:extLst>
          </p:cNvPr>
          <p:cNvCxnSpPr/>
          <p:nvPr/>
        </p:nvCxnSpPr>
        <p:spPr>
          <a:xfrm>
            <a:off x="2854966" y="6014953"/>
            <a:ext cx="3060000" cy="0"/>
          </a:xfrm>
          <a:prstGeom prst="straightConnector1">
            <a:avLst/>
          </a:prstGeom>
          <a:ln w="95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285D1A-BE2D-8F45-B27B-B253AE8F9E24}"/>
              </a:ext>
            </a:extLst>
          </p:cNvPr>
          <p:cNvSpPr txBox="1"/>
          <p:nvPr/>
        </p:nvSpPr>
        <p:spPr>
          <a:xfrm>
            <a:off x="1756934" y="6037141"/>
            <a:ext cx="4737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/>
              <a:t>No sub-pumping</a:t>
            </a:r>
          </a:p>
          <a:p>
            <a:pPr algn="ctr"/>
            <a:r>
              <a:rPr lang="ja-JP" altLang="en-US" sz="1600" b="1"/>
              <a:t>（</a:t>
            </a:r>
            <a:r>
              <a:rPr lang="en-US" altLang="ja-JP" sz="1600" b="1" dirty="0"/>
              <a:t>intermediate point: atmospheric pressure</a:t>
            </a:r>
            <a:r>
              <a:rPr lang="ja-JP" altLang="en-US" sz="1600" b="1"/>
              <a:t>）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A57357D-C155-9943-A781-84268B774FB2}"/>
              </a:ext>
            </a:extLst>
          </p:cNvPr>
          <p:cNvCxnSpPr>
            <a:cxnSpLocks/>
          </p:cNvCxnSpPr>
          <p:nvPr/>
        </p:nvCxnSpPr>
        <p:spPr>
          <a:xfrm>
            <a:off x="6011904" y="6014953"/>
            <a:ext cx="1368000" cy="0"/>
          </a:xfrm>
          <a:prstGeom prst="straightConnector1">
            <a:avLst/>
          </a:prstGeom>
          <a:ln w="95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2717DED-0BDD-6148-A014-9D1BF2CB57AA}"/>
              </a:ext>
            </a:extLst>
          </p:cNvPr>
          <p:cNvCxnSpPr>
            <a:cxnSpLocks/>
          </p:cNvCxnSpPr>
          <p:nvPr/>
        </p:nvCxnSpPr>
        <p:spPr>
          <a:xfrm>
            <a:off x="7419009" y="6014953"/>
            <a:ext cx="1692000" cy="0"/>
          </a:xfrm>
          <a:prstGeom prst="straightConnector1">
            <a:avLst/>
          </a:prstGeom>
          <a:ln w="95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AFFF95-DF7C-0449-AAB4-74FD5EA8EEB8}"/>
              </a:ext>
            </a:extLst>
          </p:cNvPr>
          <p:cNvSpPr txBox="1"/>
          <p:nvPr/>
        </p:nvSpPr>
        <p:spPr>
          <a:xfrm>
            <a:off x="5967087" y="6036238"/>
            <a:ext cx="1502335" cy="746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20"/>
              </a:lnSpc>
            </a:pPr>
            <a:r>
              <a:rPr lang="en-US" altLang="ja-JP" sz="1600" b="1" dirty="0"/>
              <a:t>sub-pumping</a:t>
            </a:r>
          </a:p>
          <a:p>
            <a:pPr algn="ctr">
              <a:lnSpc>
                <a:spcPts val="1720"/>
              </a:lnSpc>
            </a:pPr>
            <a:r>
              <a:rPr lang="en-US" altLang="ja-JP" sz="1600" b="1" dirty="0"/>
              <a:t>Turbopump</a:t>
            </a:r>
          </a:p>
          <a:p>
            <a:pPr algn="ctr">
              <a:lnSpc>
                <a:spcPts val="1720"/>
              </a:lnSpc>
            </a:pPr>
            <a:r>
              <a:rPr lang="en-US" altLang="ja-JP" sz="1600" b="1" dirty="0"/>
              <a:t>~5x10</a:t>
            </a:r>
            <a:r>
              <a:rPr lang="en-US" altLang="ja-JP" sz="2000" b="1" baseline="30000" dirty="0"/>
              <a:t>-4</a:t>
            </a:r>
            <a:r>
              <a:rPr lang="en-US" altLang="ja-JP" sz="1600" b="1" dirty="0"/>
              <a:t> Pa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7EBDBC6-8C41-2547-8177-E8E2C48D5487}"/>
              </a:ext>
            </a:extLst>
          </p:cNvPr>
          <p:cNvSpPr txBox="1"/>
          <p:nvPr/>
        </p:nvSpPr>
        <p:spPr>
          <a:xfrm>
            <a:off x="7556761" y="6026480"/>
            <a:ext cx="1502335" cy="746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20"/>
              </a:lnSpc>
            </a:pPr>
            <a:r>
              <a:rPr lang="en-US" altLang="ja-JP" sz="1600" b="1" dirty="0"/>
              <a:t>sub-pumping</a:t>
            </a:r>
          </a:p>
          <a:p>
            <a:pPr algn="ctr">
              <a:lnSpc>
                <a:spcPts val="1720"/>
              </a:lnSpc>
            </a:pPr>
            <a:r>
              <a:rPr lang="en-US" altLang="ja-JP" sz="1600" b="1" dirty="0"/>
              <a:t>Ion Pump</a:t>
            </a:r>
          </a:p>
          <a:p>
            <a:pPr algn="ctr">
              <a:lnSpc>
                <a:spcPts val="1720"/>
              </a:lnSpc>
            </a:pPr>
            <a:r>
              <a:rPr lang="en-US" altLang="ja-JP" sz="1600" b="1" dirty="0"/>
              <a:t>~ 3x10</a:t>
            </a:r>
            <a:r>
              <a:rPr lang="en-US" altLang="ja-JP" sz="2000" b="1" baseline="30000" dirty="0"/>
              <a:t>-6</a:t>
            </a:r>
            <a:r>
              <a:rPr lang="en-US" altLang="ja-JP" sz="1600" b="1" dirty="0"/>
              <a:t> Pa</a:t>
            </a:r>
            <a:endParaRPr lang="ja-JP" altLang="en-US" sz="1600" b="1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FF7713E-7B1B-514F-A6CE-2B1988B39824}"/>
              </a:ext>
            </a:extLst>
          </p:cNvPr>
          <p:cNvSpPr/>
          <p:nvPr/>
        </p:nvSpPr>
        <p:spPr>
          <a:xfrm>
            <a:off x="3014605" y="1236258"/>
            <a:ext cx="3988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rotating at </a:t>
            </a:r>
            <a:r>
              <a:rPr lang="ja-JP" altLang="en-US" b="1"/>
              <a:t>225 rpm </a:t>
            </a:r>
            <a:r>
              <a:rPr lang="en-US" altLang="ja-JP" b="1" dirty="0"/>
              <a:t>(design value)</a:t>
            </a:r>
            <a:endParaRPr lang="ja-JP" altLang="en-US" b="1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0BC566C8-B4A3-8D4E-BC2E-E279F6F8F976}"/>
              </a:ext>
            </a:extLst>
          </p:cNvPr>
          <p:cNvSpPr/>
          <p:nvPr/>
        </p:nvSpPr>
        <p:spPr>
          <a:xfrm>
            <a:off x="9156296" y="4740009"/>
            <a:ext cx="1588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1.1x10</a:t>
            </a:r>
            <a:r>
              <a:rPr lang="en-US" altLang="ja-JP" sz="2400" b="1" baseline="30000" dirty="0"/>
              <a:t>-6</a:t>
            </a:r>
            <a:r>
              <a:rPr lang="en-US" altLang="ja-JP" sz="2000" b="1" dirty="0"/>
              <a:t> Pa</a:t>
            </a:r>
            <a:endParaRPr lang="ja-JP" altLang="en-US" sz="2000" b="1"/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B38ACCEE-25B1-2845-BA16-4DFAF6789B97}"/>
              </a:ext>
            </a:extLst>
          </p:cNvPr>
          <p:cNvCxnSpPr>
            <a:cxnSpLocks/>
          </p:cNvCxnSpPr>
          <p:nvPr/>
        </p:nvCxnSpPr>
        <p:spPr>
          <a:xfrm>
            <a:off x="2918764" y="4542980"/>
            <a:ext cx="0" cy="3576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DF8101A-E316-8C49-813A-1C9629AC3533}"/>
              </a:ext>
            </a:extLst>
          </p:cNvPr>
          <p:cNvSpPr txBox="1"/>
          <p:nvPr/>
        </p:nvSpPr>
        <p:spPr>
          <a:xfrm rot="16200000">
            <a:off x="513537" y="2779863"/>
            <a:ext cx="281386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/>
              <a:t>Pressure of Main Chamber (Pa)</a:t>
            </a:r>
            <a:endParaRPr lang="ja-JP" altLang="en-US" sz="1600" b="1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8CFD968-7241-FA4E-8093-2230C38ECDD5}"/>
              </a:ext>
            </a:extLst>
          </p:cNvPr>
          <p:cNvSpPr txBox="1"/>
          <p:nvPr/>
        </p:nvSpPr>
        <p:spPr>
          <a:xfrm>
            <a:off x="2276672" y="4753328"/>
            <a:ext cx="6268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10</a:t>
            </a:r>
            <a:r>
              <a:rPr lang="en-US" altLang="ja-JP" sz="2400" b="1" baseline="30000" dirty="0"/>
              <a:t>-6</a:t>
            </a:r>
            <a:endParaRPr lang="ja-JP" altLang="en-US" sz="2400" b="1" baseline="3000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9F62EB1-2C96-3249-80A0-63AF8A03E0A0}"/>
              </a:ext>
            </a:extLst>
          </p:cNvPr>
          <p:cNvSpPr txBox="1"/>
          <p:nvPr/>
        </p:nvSpPr>
        <p:spPr>
          <a:xfrm>
            <a:off x="2276672" y="2955038"/>
            <a:ext cx="6268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10</a:t>
            </a:r>
            <a:r>
              <a:rPr lang="en-US" altLang="ja-JP" sz="2400" b="1" baseline="30000" dirty="0"/>
              <a:t>-5</a:t>
            </a:r>
            <a:endParaRPr lang="ja-JP" altLang="en-US" sz="2400" b="1" baseline="300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33733AD-F731-D349-A33E-038D9F2CEE33}"/>
              </a:ext>
            </a:extLst>
          </p:cNvPr>
          <p:cNvSpPr txBox="1"/>
          <p:nvPr/>
        </p:nvSpPr>
        <p:spPr>
          <a:xfrm>
            <a:off x="2230935" y="4211866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9-Sep-2020</a:t>
            </a:r>
            <a:endParaRPr lang="ja-JP" altLang="en-US" b="1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B02256DD-D9AA-EF41-8715-6ABE79EDB78B}"/>
              </a:ext>
            </a:extLst>
          </p:cNvPr>
          <p:cNvCxnSpPr>
            <a:cxnSpLocks/>
          </p:cNvCxnSpPr>
          <p:nvPr/>
        </p:nvCxnSpPr>
        <p:spPr>
          <a:xfrm>
            <a:off x="5954578" y="4544942"/>
            <a:ext cx="0" cy="3576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A22EB62-60E1-F149-A39E-098A3DE6DC0B}"/>
              </a:ext>
            </a:extLst>
          </p:cNvPr>
          <p:cNvSpPr txBox="1"/>
          <p:nvPr/>
        </p:nvSpPr>
        <p:spPr>
          <a:xfrm>
            <a:off x="5178242" y="4233630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6-Nov-2020</a:t>
            </a:r>
            <a:endParaRPr lang="ja-JP" altLang="en-US" b="1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C821578A-8D55-EC4D-8EC1-2EED192507C2}"/>
              </a:ext>
            </a:extLst>
          </p:cNvPr>
          <p:cNvCxnSpPr>
            <a:cxnSpLocks/>
          </p:cNvCxnSpPr>
          <p:nvPr/>
        </p:nvCxnSpPr>
        <p:spPr>
          <a:xfrm>
            <a:off x="7353535" y="4521825"/>
            <a:ext cx="0" cy="3576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37F6E7-30C7-D541-AF76-07BD6C932B0D}"/>
              </a:ext>
            </a:extLst>
          </p:cNvPr>
          <p:cNvSpPr txBox="1"/>
          <p:nvPr/>
        </p:nvSpPr>
        <p:spPr>
          <a:xfrm>
            <a:off x="6587032" y="4210513"/>
            <a:ext cx="1489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3-Dec-2020</a:t>
            </a:r>
            <a:endParaRPr lang="ja-JP" altLang="en-US" b="1"/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116F9843-058C-164D-B853-89D9FB4D01A5}"/>
              </a:ext>
            </a:extLst>
          </p:cNvPr>
          <p:cNvCxnSpPr>
            <a:cxnSpLocks/>
          </p:cNvCxnSpPr>
          <p:nvPr/>
        </p:nvCxnSpPr>
        <p:spPr>
          <a:xfrm>
            <a:off x="9139589" y="4536586"/>
            <a:ext cx="0" cy="3576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FF45972-004C-E349-8737-DB851E6D2742}"/>
              </a:ext>
            </a:extLst>
          </p:cNvPr>
          <p:cNvSpPr txBox="1"/>
          <p:nvPr/>
        </p:nvSpPr>
        <p:spPr>
          <a:xfrm>
            <a:off x="8416579" y="4225274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8-Jan-2021</a:t>
            </a:r>
            <a:endParaRPr lang="ja-JP" altLang="en-US" b="1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59CF2DF-488F-4040-811F-80C48CABA256}"/>
              </a:ext>
            </a:extLst>
          </p:cNvPr>
          <p:cNvSpPr txBox="1"/>
          <p:nvPr/>
        </p:nvSpPr>
        <p:spPr>
          <a:xfrm>
            <a:off x="2072884" y="629162"/>
            <a:ext cx="746575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0432FF"/>
                </a:solidFill>
              </a:rPr>
              <a:t>We started the experiment at the beginning of September 2020.  </a:t>
            </a:r>
            <a:endParaRPr lang="ja-JP" altLang="en-US" sz="2000" b="1" dirty="0">
              <a:solidFill>
                <a:srgbClr val="0432FF"/>
              </a:solidFill>
            </a:endParaRPr>
          </a:p>
        </p:txBody>
      </p:sp>
      <p:sp>
        <p:nvSpPr>
          <p:cNvPr id="8" name="左矢印 7">
            <a:extLst>
              <a:ext uri="{FF2B5EF4-FFF2-40B4-BE49-F238E27FC236}">
                <a16:creationId xmlns:a16="http://schemas.microsoft.com/office/drawing/2014/main" id="{703159E1-718D-1F4E-9ECA-ECE03BEB871E}"/>
              </a:ext>
            </a:extLst>
          </p:cNvPr>
          <p:cNvSpPr/>
          <p:nvPr/>
        </p:nvSpPr>
        <p:spPr>
          <a:xfrm rot="17760041">
            <a:off x="4542249" y="2406210"/>
            <a:ext cx="311596" cy="25246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9495FA9-BC0B-3B4D-A38D-A97FB6B2E440}"/>
              </a:ext>
            </a:extLst>
          </p:cNvPr>
          <p:cNvSpPr txBox="1"/>
          <p:nvPr/>
        </p:nvSpPr>
        <p:spPr>
          <a:xfrm>
            <a:off x="4178216" y="1993908"/>
            <a:ext cx="1160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0432FF"/>
                </a:solidFill>
              </a:rPr>
              <a:t>Spikes  </a:t>
            </a:r>
            <a:endParaRPr lang="ja-JP" altLang="en-US" sz="2000" b="1" dirty="0">
              <a:solidFill>
                <a:srgbClr val="0432FF"/>
              </a:solidFill>
            </a:endParaRPr>
          </a:p>
        </p:txBody>
      </p:sp>
      <p:sp>
        <p:nvSpPr>
          <p:cNvPr id="42" name="左矢印 41">
            <a:extLst>
              <a:ext uri="{FF2B5EF4-FFF2-40B4-BE49-F238E27FC236}">
                <a16:creationId xmlns:a16="http://schemas.microsoft.com/office/drawing/2014/main" id="{6CF1D084-AA9E-8044-B747-C00968887F40}"/>
              </a:ext>
            </a:extLst>
          </p:cNvPr>
          <p:cNvSpPr/>
          <p:nvPr/>
        </p:nvSpPr>
        <p:spPr>
          <a:xfrm rot="17760041">
            <a:off x="6778410" y="3912247"/>
            <a:ext cx="311596" cy="25246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6AFC74E-10D9-C642-866B-15636C440BA3}"/>
              </a:ext>
            </a:extLst>
          </p:cNvPr>
          <p:cNvSpPr txBox="1"/>
          <p:nvPr/>
        </p:nvSpPr>
        <p:spPr>
          <a:xfrm>
            <a:off x="6381489" y="3506788"/>
            <a:ext cx="197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0432FF"/>
                </a:solidFill>
              </a:rPr>
              <a:t>Spikes disappear  </a:t>
            </a:r>
            <a:endParaRPr lang="ja-JP" altLang="en-US" sz="2000" b="1" dirty="0">
              <a:solidFill>
                <a:srgbClr val="0432FF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0F0D32-520D-874C-85EA-90B4D6C06C13}"/>
              </a:ext>
            </a:extLst>
          </p:cNvPr>
          <p:cNvSpPr txBox="1"/>
          <p:nvPr/>
        </p:nvSpPr>
        <p:spPr>
          <a:xfrm>
            <a:off x="6062684" y="1734821"/>
            <a:ext cx="3794937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/>
              <a:t>Result:          Spikes disappear.</a:t>
            </a:r>
          </a:p>
          <a:p>
            <a:r>
              <a:rPr lang="en-US" altLang="ja-JP" b="1" dirty="0"/>
              <a:t>Conclusion: Two-stage seal is effective</a:t>
            </a:r>
            <a:r>
              <a:rPr lang="en-US" altLang="ja-JP" b="1" dirty="0">
                <a:solidFill>
                  <a:srgbClr val="0432FF"/>
                </a:solidFill>
              </a:rPr>
              <a:t>   </a:t>
            </a:r>
            <a:endParaRPr lang="ja-JP" altLang="en-US" b="1" dirty="0">
              <a:solidFill>
                <a:srgbClr val="0432FF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E4A5AC6-3575-0E47-B2C8-1A8AA84C0D65}"/>
              </a:ext>
            </a:extLst>
          </p:cNvPr>
          <p:cNvSpPr txBox="1"/>
          <p:nvPr/>
        </p:nvSpPr>
        <p:spPr>
          <a:xfrm>
            <a:off x="7710946" y="2466371"/>
            <a:ext cx="3021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It seemed vacuum still went better and better, but we are forced to stopped the experiment on 8-Jan-2021 to go next step. </a:t>
            </a:r>
          </a:p>
          <a:p>
            <a:r>
              <a:rPr lang="en-US" altLang="ja-JP" sz="1600" b="1" dirty="0"/>
              <a:t> </a:t>
            </a:r>
            <a:endParaRPr lang="ja-JP" altLang="en-US" sz="1600" b="1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5A9DC2-A70D-984A-B124-1F5CDFEEFEA2}"/>
              </a:ext>
            </a:extLst>
          </p:cNvPr>
          <p:cNvSpPr txBox="1"/>
          <p:nvPr/>
        </p:nvSpPr>
        <p:spPr>
          <a:xfrm>
            <a:off x="2276672" y="1110677"/>
            <a:ext cx="6268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10</a:t>
            </a:r>
            <a:r>
              <a:rPr lang="en-US" altLang="ja-JP" sz="2400" b="1" baseline="30000" dirty="0"/>
              <a:t>-4</a:t>
            </a:r>
            <a:endParaRPr lang="ja-JP" altLang="en-US" sz="2400" b="1" baseline="3000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2862865-4CAB-604C-8CB4-F2B2E16356D1}"/>
              </a:ext>
            </a:extLst>
          </p:cNvPr>
          <p:cNvSpPr txBox="1"/>
          <p:nvPr/>
        </p:nvSpPr>
        <p:spPr>
          <a:xfrm>
            <a:off x="630315" y="7700"/>
            <a:ext cx="963876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rgbClr val="0432FF"/>
                </a:solidFill>
              </a:rPr>
              <a:t>Prototype #2: Two-stage Vacuum Seal </a:t>
            </a:r>
            <a:endParaRPr lang="ja-JP" altLang="en-US" sz="3600" b="1" dirty="0">
              <a:solidFill>
                <a:srgbClr val="0432FF"/>
              </a:solidFill>
            </a:endParaRP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8D44A7A1-545A-1546-9762-29BB4FEEBA25}"/>
              </a:ext>
            </a:extLst>
          </p:cNvPr>
          <p:cNvCxnSpPr>
            <a:cxnSpLocks/>
          </p:cNvCxnSpPr>
          <p:nvPr/>
        </p:nvCxnSpPr>
        <p:spPr>
          <a:xfrm>
            <a:off x="9139589" y="3522182"/>
            <a:ext cx="0" cy="3576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左右矢印 1"/>
          <p:cNvSpPr/>
          <p:nvPr/>
        </p:nvSpPr>
        <p:spPr>
          <a:xfrm>
            <a:off x="2925703" y="5086465"/>
            <a:ext cx="3035814" cy="745233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One stage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9" name="左右矢印 38"/>
          <p:cNvSpPr/>
          <p:nvPr/>
        </p:nvSpPr>
        <p:spPr>
          <a:xfrm>
            <a:off x="6037531" y="5107750"/>
            <a:ext cx="3035814" cy="745233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</a:rPr>
              <a:t>Two stage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80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154EB8E-59E1-4F45-B7AF-FA442B93E5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445" y="1033116"/>
            <a:ext cx="3941998" cy="365634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122400B-71A2-A44D-A3EE-44C665C2E7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430" y="1039296"/>
            <a:ext cx="4856769" cy="365016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BF881D6-3131-0D4B-B803-FD7CFB97BC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9865" y="4759263"/>
            <a:ext cx="1967304" cy="203888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89FE319-3E01-104E-B635-B392DDA005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855" y="4759263"/>
            <a:ext cx="2028763" cy="2038882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FCC584B-6CD9-6144-9D3D-5D3BE2D2DCDA}"/>
              </a:ext>
            </a:extLst>
          </p:cNvPr>
          <p:cNvSpPr/>
          <p:nvPr/>
        </p:nvSpPr>
        <p:spPr>
          <a:xfrm>
            <a:off x="10408509" y="815548"/>
            <a:ext cx="654908" cy="38923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DD640261-8F7B-D049-B6DE-1DF247F239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637" y="4796335"/>
            <a:ext cx="2467349" cy="185436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63F91C8-FF43-504E-A1FD-2B7E1B6FD545}"/>
              </a:ext>
            </a:extLst>
          </p:cNvPr>
          <p:cNvSpPr txBox="1"/>
          <p:nvPr/>
        </p:nvSpPr>
        <p:spPr>
          <a:xfrm>
            <a:off x="2015250" y="94710"/>
            <a:ext cx="7914359" cy="48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3200" b="1" dirty="0">
                <a:solidFill>
                  <a:srgbClr val="0432FF"/>
                </a:solidFill>
              </a:rPr>
              <a:t>We added the dummy target disk.</a:t>
            </a:r>
            <a:endParaRPr lang="ja-JP" altLang="en-US" sz="3200" b="1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1833715-BE29-1D4E-A54A-F7171FD8C69D}"/>
              </a:ext>
            </a:extLst>
          </p:cNvPr>
          <p:cNvSpPr/>
          <p:nvPr/>
        </p:nvSpPr>
        <p:spPr>
          <a:xfrm>
            <a:off x="941034" y="467208"/>
            <a:ext cx="464690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2000" b="1" dirty="0"/>
              <a:t>Fabrication at RIGAKU workshop</a:t>
            </a:r>
          </a:p>
          <a:p>
            <a:pPr algn="ctr">
              <a:lnSpc>
                <a:spcPts val="2000"/>
              </a:lnSpc>
            </a:pPr>
            <a:r>
              <a:rPr lang="en-US" altLang="ja-JP" sz="2000" b="1" dirty="0"/>
              <a:t>Jan.  2021</a:t>
            </a:r>
            <a:endParaRPr lang="ja-JP" altLang="en-US" sz="2000" b="1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D06A6D5-4793-104F-BD87-A622F32B7792}"/>
              </a:ext>
            </a:extLst>
          </p:cNvPr>
          <p:cNvSpPr/>
          <p:nvPr/>
        </p:nvSpPr>
        <p:spPr>
          <a:xfrm>
            <a:off x="6252291" y="467208"/>
            <a:ext cx="395104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2000" b="1" dirty="0"/>
              <a:t>Assembling at KEK</a:t>
            </a:r>
          </a:p>
          <a:p>
            <a:pPr algn="ctr">
              <a:lnSpc>
                <a:spcPts val="2000"/>
              </a:lnSpc>
            </a:pPr>
            <a:r>
              <a:rPr lang="en-US" altLang="ja-JP" sz="2000" b="1" dirty="0"/>
              <a:t>Feb.-Mar. 2021</a:t>
            </a:r>
            <a:endParaRPr lang="ja-JP" altLang="en-US" sz="2000" b="1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8135386B-E4F0-A443-B1DE-9C8AB2A2FE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4493" y="4780627"/>
            <a:ext cx="2495774" cy="1875730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9222F3-71CE-AE4E-8B1E-3FB8AB93B754}"/>
              </a:ext>
            </a:extLst>
          </p:cNvPr>
          <p:cNvSpPr/>
          <p:nvPr/>
        </p:nvSpPr>
        <p:spPr>
          <a:xfrm>
            <a:off x="10464411" y="4584617"/>
            <a:ext cx="639538" cy="2388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00043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67EA0B4-F33B-AC41-86B6-2CE54AB73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570" y="747712"/>
            <a:ext cx="7695052" cy="5363218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F6B0AC4-814E-6A45-BE93-AEEF063143BE}"/>
              </a:ext>
            </a:extLst>
          </p:cNvPr>
          <p:cNvCxnSpPr>
            <a:cxnSpLocks/>
          </p:cNvCxnSpPr>
          <p:nvPr/>
        </p:nvCxnSpPr>
        <p:spPr>
          <a:xfrm flipH="1">
            <a:off x="8163692" y="4210870"/>
            <a:ext cx="10184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E8E9607F-5655-3E48-A823-B31324C3FD61}"/>
              </a:ext>
            </a:extLst>
          </p:cNvPr>
          <p:cNvCxnSpPr>
            <a:cxnSpLocks/>
          </p:cNvCxnSpPr>
          <p:nvPr/>
        </p:nvCxnSpPr>
        <p:spPr>
          <a:xfrm flipH="1">
            <a:off x="8033062" y="2617369"/>
            <a:ext cx="11490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BD5CB9D-6CF8-D04B-821B-3C70C9B25D48}"/>
              </a:ext>
            </a:extLst>
          </p:cNvPr>
          <p:cNvSpPr/>
          <p:nvPr/>
        </p:nvSpPr>
        <p:spPr>
          <a:xfrm>
            <a:off x="9270654" y="2186077"/>
            <a:ext cx="16353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Spike</a:t>
            </a:r>
          </a:p>
          <a:p>
            <a:r>
              <a:rPr lang="en-US" altLang="ja-JP" sz="2000" b="1" dirty="0"/>
              <a:t>~ 1.2E-6 Pa</a:t>
            </a:r>
            <a:endParaRPr lang="ja-JP" altLang="en-US" sz="2000" b="1"/>
          </a:p>
        </p:txBody>
      </p:sp>
      <p:sp>
        <p:nvSpPr>
          <p:cNvPr id="11" name="上矢印 10">
            <a:extLst>
              <a:ext uri="{FF2B5EF4-FFF2-40B4-BE49-F238E27FC236}">
                <a16:creationId xmlns:a16="http://schemas.microsoft.com/office/drawing/2014/main" id="{407BE17D-8A26-0942-8F48-4DAF1F6FCCE5}"/>
              </a:ext>
            </a:extLst>
          </p:cNvPr>
          <p:cNvSpPr/>
          <p:nvPr/>
        </p:nvSpPr>
        <p:spPr>
          <a:xfrm>
            <a:off x="9433932" y="2940793"/>
            <a:ext cx="482318" cy="977057"/>
          </a:xfrm>
          <a:prstGeom prst="upArrow">
            <a:avLst>
              <a:gd name="adj1" fmla="val 2446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95A26B3-30A9-FB40-83D1-11E29869054F}"/>
              </a:ext>
            </a:extLst>
          </p:cNvPr>
          <p:cNvSpPr/>
          <p:nvPr/>
        </p:nvSpPr>
        <p:spPr>
          <a:xfrm>
            <a:off x="9831838" y="3349004"/>
            <a:ext cx="761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x 1.5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DB540614-5324-4B4D-8323-A45370ECF8F8}"/>
              </a:ext>
            </a:extLst>
          </p:cNvPr>
          <p:cNvCxnSpPr/>
          <p:nvPr/>
        </p:nvCxnSpPr>
        <p:spPr>
          <a:xfrm flipH="1">
            <a:off x="4830381" y="2113567"/>
            <a:ext cx="854110" cy="6229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F0A032F-AC90-AE47-9626-4B7461838290}"/>
              </a:ext>
            </a:extLst>
          </p:cNvPr>
          <p:cNvCxnSpPr>
            <a:cxnSpLocks/>
          </p:cNvCxnSpPr>
          <p:nvPr/>
        </p:nvCxnSpPr>
        <p:spPr>
          <a:xfrm flipV="1">
            <a:off x="5437601" y="3502894"/>
            <a:ext cx="238872" cy="933101"/>
          </a:xfrm>
          <a:prstGeom prst="straightConnector1">
            <a:avLst/>
          </a:prstGeom>
          <a:ln w="38100">
            <a:solidFill>
              <a:srgbClr val="0432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BA71C21-ECDB-0F41-84AD-67132D860A54}"/>
              </a:ext>
            </a:extLst>
          </p:cNvPr>
          <p:cNvSpPr txBox="1"/>
          <p:nvPr/>
        </p:nvSpPr>
        <p:spPr>
          <a:xfrm>
            <a:off x="1524000" y="33756"/>
            <a:ext cx="930554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altLang="ja-JP" sz="4000" b="1" dirty="0">
                <a:solidFill>
                  <a:srgbClr val="0432FF"/>
                </a:solidFill>
              </a:rPr>
              <a:t>Prototype #2 with Dummy Disk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866C755-3738-5447-9F16-AE155A232AAF}"/>
              </a:ext>
            </a:extLst>
          </p:cNvPr>
          <p:cNvSpPr/>
          <p:nvPr/>
        </p:nvSpPr>
        <p:spPr>
          <a:xfrm>
            <a:off x="2612147" y="586398"/>
            <a:ext cx="712925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0432FF"/>
                </a:solidFill>
              </a:rPr>
              <a:t>Vacuum Data, Enlarged Plot : From 24</a:t>
            </a:r>
            <a:r>
              <a:rPr lang="en-US" altLang="ja-JP" sz="2000" b="1" baseline="30000" dirty="0">
                <a:solidFill>
                  <a:srgbClr val="0432FF"/>
                </a:solidFill>
              </a:rPr>
              <a:t>th</a:t>
            </a:r>
            <a:r>
              <a:rPr lang="en-US" altLang="ja-JP" sz="2000" b="1" dirty="0">
                <a:solidFill>
                  <a:srgbClr val="0432FF"/>
                </a:solidFill>
              </a:rPr>
              <a:t> July to 29</a:t>
            </a:r>
            <a:r>
              <a:rPr lang="en-US" altLang="ja-JP" sz="2000" b="1" baseline="30000" dirty="0">
                <a:solidFill>
                  <a:srgbClr val="0432FF"/>
                </a:solidFill>
              </a:rPr>
              <a:t>th</a:t>
            </a:r>
            <a:r>
              <a:rPr lang="en-US" altLang="ja-JP" sz="2000" b="1" dirty="0">
                <a:solidFill>
                  <a:srgbClr val="0432FF"/>
                </a:solidFill>
              </a:rPr>
              <a:t> July, 2021</a:t>
            </a:r>
            <a:endParaRPr lang="ja-JP" altLang="en-US" sz="200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47B90BF-157F-1644-8DC5-B314F9D18B83}"/>
              </a:ext>
            </a:extLst>
          </p:cNvPr>
          <p:cNvSpPr/>
          <p:nvPr/>
        </p:nvSpPr>
        <p:spPr>
          <a:xfrm>
            <a:off x="2934092" y="1376264"/>
            <a:ext cx="4128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Rotation at </a:t>
            </a:r>
            <a:r>
              <a:rPr lang="ja-JP" altLang="en-US" b="1"/>
              <a:t>225 rpm </a:t>
            </a:r>
            <a:r>
              <a:rPr lang="en-US" altLang="ja-JP" b="1" dirty="0"/>
              <a:t>(design value) </a:t>
            </a:r>
            <a:endParaRPr lang="ja-JP" altLang="en-US" b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15B80D1-4821-D54C-9F1A-89B0E1C0BC00}"/>
              </a:ext>
            </a:extLst>
          </p:cNvPr>
          <p:cNvSpPr txBox="1"/>
          <p:nvPr/>
        </p:nvSpPr>
        <p:spPr>
          <a:xfrm>
            <a:off x="5507263" y="1784342"/>
            <a:ext cx="3188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Pressure of Main Chamber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2293CE0-7225-9D45-8288-1D09D798F521}"/>
              </a:ext>
            </a:extLst>
          </p:cNvPr>
          <p:cNvSpPr txBox="1"/>
          <p:nvPr/>
        </p:nvSpPr>
        <p:spPr>
          <a:xfrm>
            <a:off x="3438557" y="4435994"/>
            <a:ext cx="36423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432FF"/>
                </a:solidFill>
              </a:rPr>
              <a:t>Pressure of Intermediate Point</a:t>
            </a:r>
            <a:endParaRPr lang="ja-JP" altLang="en-US" b="1">
              <a:solidFill>
                <a:srgbClr val="0432FF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52FBF68-FCFF-C445-88AB-9ACDDAB572D7}"/>
              </a:ext>
            </a:extLst>
          </p:cNvPr>
          <p:cNvSpPr/>
          <p:nvPr/>
        </p:nvSpPr>
        <p:spPr>
          <a:xfrm>
            <a:off x="9376257" y="4062950"/>
            <a:ext cx="15728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7.4x10</a:t>
            </a:r>
            <a:r>
              <a:rPr lang="en-US" altLang="ja-JP" sz="2800" b="1" baseline="30000" dirty="0"/>
              <a:t>-</a:t>
            </a:r>
            <a:r>
              <a:rPr lang="en-US" altLang="ja-JP" sz="2400" b="1" baseline="30000" dirty="0"/>
              <a:t>7</a:t>
            </a:r>
            <a:r>
              <a:rPr lang="en-US" altLang="ja-JP" sz="1200" b="1" dirty="0"/>
              <a:t> </a:t>
            </a:r>
            <a:r>
              <a:rPr lang="en-US" altLang="ja-JP" sz="2000" b="1" dirty="0"/>
              <a:t>Pa</a:t>
            </a:r>
          </a:p>
          <a:p>
            <a:r>
              <a:rPr lang="en-US" altLang="ja-JP" sz="2000" b="1" dirty="0"/>
              <a:t>29</a:t>
            </a:r>
            <a:r>
              <a:rPr lang="en-US" altLang="ja-JP" sz="2000" b="1" baseline="30000" dirty="0"/>
              <a:t>th</a:t>
            </a:r>
            <a:r>
              <a:rPr lang="en-US" altLang="ja-JP" sz="2000" b="1" dirty="0"/>
              <a:t> July</a:t>
            </a:r>
            <a:endParaRPr lang="ja-JP" altLang="en-US" sz="2000" b="1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2FAB688-8EA6-954C-A04B-F79AE2E8DF88}"/>
              </a:ext>
            </a:extLst>
          </p:cNvPr>
          <p:cNvSpPr/>
          <p:nvPr/>
        </p:nvSpPr>
        <p:spPr>
          <a:xfrm>
            <a:off x="4201920" y="5491851"/>
            <a:ext cx="6259383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000" b="1" dirty="0" smtClean="0"/>
              <a:t>We </a:t>
            </a:r>
            <a:r>
              <a:rPr lang="en-US" altLang="ja-JP" sz="2000" b="1" dirty="0"/>
              <a:t>achieved 7x10</a:t>
            </a:r>
            <a:r>
              <a:rPr lang="en-US" altLang="ja-JP" sz="2000" b="1" baseline="30000" dirty="0"/>
              <a:t>-7</a:t>
            </a:r>
            <a:r>
              <a:rPr lang="en-US" altLang="ja-JP" sz="2000" b="1" dirty="0"/>
              <a:t> Pa with dummy </a:t>
            </a:r>
            <a:r>
              <a:rPr lang="en-US" altLang="ja-JP" sz="2000" b="1" dirty="0" smtClean="0"/>
              <a:t>disk</a:t>
            </a:r>
            <a:endParaRPr lang="en-US" altLang="ja-JP" sz="2000" b="1" dirty="0"/>
          </a:p>
          <a:p>
            <a:r>
              <a:rPr lang="en-US" altLang="ja-JP" sz="2000" b="1" dirty="0" smtClean="0"/>
              <a:t>with small spikes</a:t>
            </a:r>
            <a:endParaRPr lang="en-US" altLang="ja-JP" sz="2000" b="1" dirty="0"/>
          </a:p>
          <a:p>
            <a:endParaRPr lang="en-US" altLang="ja-JP" sz="2000" b="1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4882201-B557-0847-977C-E5E1B8E15BE2}"/>
              </a:ext>
            </a:extLst>
          </p:cNvPr>
          <p:cNvSpPr/>
          <p:nvPr/>
        </p:nvSpPr>
        <p:spPr>
          <a:xfrm>
            <a:off x="1759806" y="1127715"/>
            <a:ext cx="138371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000" b="1" dirty="0"/>
              <a:t>2x10</a:t>
            </a:r>
            <a:r>
              <a:rPr lang="en-US" altLang="ja-JP" sz="2800" b="1" baseline="30000" dirty="0"/>
              <a:t>-</a:t>
            </a:r>
            <a:r>
              <a:rPr lang="en-US" altLang="ja-JP" sz="2400" b="1" baseline="30000" dirty="0"/>
              <a:t>6</a:t>
            </a:r>
            <a:r>
              <a:rPr lang="en-US" altLang="ja-JP" sz="2000" b="1" dirty="0"/>
              <a:t> Pa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9317D3D-6AF1-2643-90A5-B6A9086DBFF7}"/>
              </a:ext>
            </a:extLst>
          </p:cNvPr>
          <p:cNvSpPr/>
          <p:nvPr/>
        </p:nvSpPr>
        <p:spPr>
          <a:xfrm>
            <a:off x="1670551" y="3046663"/>
            <a:ext cx="138371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000" b="1" dirty="0"/>
              <a:t>1x10</a:t>
            </a:r>
            <a:r>
              <a:rPr lang="en-US" altLang="ja-JP" sz="2800" b="1" baseline="30000" dirty="0"/>
              <a:t>-</a:t>
            </a:r>
            <a:r>
              <a:rPr lang="en-US" altLang="ja-JP" sz="2400" b="1" baseline="30000" dirty="0"/>
              <a:t>6</a:t>
            </a:r>
            <a:r>
              <a:rPr lang="en-US" altLang="ja-JP" sz="2000" b="1" dirty="0"/>
              <a:t> Pa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BD6A128-97FE-5A40-947C-E71C61302D9D}"/>
              </a:ext>
            </a:extLst>
          </p:cNvPr>
          <p:cNvSpPr/>
          <p:nvPr/>
        </p:nvSpPr>
        <p:spPr>
          <a:xfrm>
            <a:off x="1739202" y="4570781"/>
            <a:ext cx="138371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000" b="1" dirty="0"/>
              <a:t>6x10</a:t>
            </a:r>
            <a:r>
              <a:rPr lang="en-US" altLang="ja-JP" sz="2800" b="1" baseline="30000" dirty="0"/>
              <a:t>-</a:t>
            </a:r>
            <a:r>
              <a:rPr lang="en-US" altLang="ja-JP" sz="2400" b="1" baseline="30000" dirty="0"/>
              <a:t>7</a:t>
            </a:r>
            <a:r>
              <a:rPr lang="en-US" altLang="ja-JP" sz="2000" b="1" dirty="0"/>
              <a:t> Pa</a:t>
            </a:r>
          </a:p>
        </p:txBody>
      </p:sp>
    </p:spTree>
    <p:extLst>
      <p:ext uri="{BB962C8B-B14F-4D97-AF65-F5344CB8AC3E}">
        <p14:creationId xmlns:p14="http://schemas.microsoft.com/office/powerpoint/2010/main" val="39036979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1" y="213064"/>
            <a:ext cx="9587883" cy="297180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Beam-loading Compensation on Capture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</a:t>
            </a:r>
            <a:br>
              <a:rPr kumimoji="1" lang="en-US" altLang="ja-JP" dirty="0"/>
            </a:br>
            <a:r>
              <a:rPr kumimoji="1" lang="en-US" altLang="ja-JP" dirty="0"/>
              <a:t>of E-Driven Positron Source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75528" y="3728931"/>
            <a:ext cx="6400800" cy="1947333"/>
          </a:xfrm>
        </p:spPr>
        <p:txBody>
          <a:bodyPr>
            <a:noAutofit/>
          </a:bodyPr>
          <a:lstStyle/>
          <a:p>
            <a:pPr algn="ctr"/>
            <a:r>
              <a:rPr lang="en-US" altLang="ja-JP" sz="1800" dirty="0"/>
              <a:t>S. Konno, M. </a:t>
            </a:r>
            <a:r>
              <a:rPr lang="en-US" altLang="ja-JP" sz="1800" dirty="0" err="1"/>
              <a:t>Kuriki</a:t>
            </a:r>
            <a:r>
              <a:rPr lang="en-US" altLang="ja-JP" sz="1800" dirty="0"/>
              <a:t>, Z. </a:t>
            </a:r>
            <a:r>
              <a:rPr lang="en-US" altLang="ja-JP" sz="1800" dirty="0" err="1"/>
              <a:t>Liptak</a:t>
            </a:r>
            <a:r>
              <a:rPr lang="en-US" altLang="ja-JP" sz="1800" dirty="0"/>
              <a:t> ,</a:t>
            </a:r>
          </a:p>
          <a:p>
            <a:pPr algn="ctr"/>
            <a:r>
              <a:rPr lang="en-US" altLang="ja-JP" sz="1800" dirty="0"/>
              <a:t>T. Takahashi, H. </a:t>
            </a:r>
            <a:r>
              <a:rPr lang="en-US" altLang="ja-JP" sz="1800" dirty="0" err="1"/>
              <a:t>Nagoshi</a:t>
            </a:r>
            <a:r>
              <a:rPr lang="en-US" altLang="ja-JP" sz="1800" dirty="0"/>
              <a:t> (Hiroshima University)</a:t>
            </a:r>
          </a:p>
          <a:p>
            <a:pPr algn="ctr"/>
            <a:r>
              <a:rPr lang="en-US" altLang="ja-JP" sz="1800" dirty="0"/>
              <a:t>K. </a:t>
            </a:r>
            <a:r>
              <a:rPr lang="en-US" altLang="ja-JP" sz="1800" dirty="0" err="1"/>
              <a:t>Yokoya</a:t>
            </a:r>
            <a:r>
              <a:rPr lang="en-US" altLang="ja-JP" sz="1800" dirty="0"/>
              <a:t>, J. Urakawa, M. Fukuda,</a:t>
            </a:r>
          </a:p>
          <a:p>
            <a:pPr algn="ctr"/>
            <a:r>
              <a:rPr lang="en-US" altLang="ja-JP" sz="1800" dirty="0"/>
              <a:t>Y. </a:t>
            </a:r>
            <a:r>
              <a:rPr lang="en-US" altLang="ja-JP" sz="1800" dirty="0" err="1"/>
              <a:t>Seimiya</a:t>
            </a:r>
            <a:r>
              <a:rPr lang="en-US" altLang="ja-JP" sz="1800" dirty="0"/>
              <a:t>, T. </a:t>
            </a:r>
            <a:r>
              <a:rPr lang="en-US" altLang="ja-JP" sz="1800" dirty="0" err="1"/>
              <a:t>Ohmori</a:t>
            </a:r>
            <a:r>
              <a:rPr lang="en-US" altLang="ja-JP" sz="1800" dirty="0"/>
              <a:t> (KEK)</a:t>
            </a:r>
          </a:p>
          <a:p>
            <a:pPr algn="ctr"/>
            <a:r>
              <a:rPr lang="en-US" altLang="ja-JP" sz="1800" dirty="0"/>
              <a:t>S. </a:t>
            </a:r>
            <a:r>
              <a:rPr lang="en-US" altLang="ja-JP" sz="1800" dirty="0" err="1"/>
              <a:t>Kashiwagi</a:t>
            </a:r>
            <a:r>
              <a:rPr lang="en-US" altLang="ja-JP" sz="1800" dirty="0"/>
              <a:t> (Tohoku University)</a:t>
            </a:r>
          </a:p>
          <a:p>
            <a:pPr algn="ctr"/>
            <a:r>
              <a:rPr lang="en-US" altLang="ja-JP" sz="1800" dirty="0"/>
              <a:t>28-October-2021</a:t>
            </a:r>
          </a:p>
          <a:p>
            <a:pPr algn="ctr"/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A440-D755-467D-83F4-4AE1DAD2D288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2C86A70-4041-B64D-9BB3-AC759C9A33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21" y="3392514"/>
            <a:ext cx="3855979" cy="289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03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2A440-D755-467D-83F4-4AE1DAD2D288}" type="slidenum">
              <a:rPr kumimoji="1" lang="ja-JP" altLang="en-US" smtClean="0">
                <a:solidFill>
                  <a:schemeClr val="tx1"/>
                </a:solidFill>
              </a:rPr>
              <a:t>27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46757" y="241625"/>
            <a:ext cx="10528389" cy="270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Beam loading compensation</a:t>
            </a:r>
          </a:p>
          <a:p>
            <a:endParaRPr kumimoji="1" lang="en-US" altLang="ja-JP" sz="2180" dirty="0"/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2400" dirty="0"/>
              <a:t>A deceleration field is generated </a:t>
            </a:r>
            <a:r>
              <a:rPr kumimoji="1" lang="en-US" altLang="ja-JP" sz="2400" dirty="0" smtClean="0"/>
              <a:t>by </a:t>
            </a:r>
            <a:r>
              <a:rPr kumimoji="1" lang="en-US" altLang="ja-JP" sz="2400" dirty="0"/>
              <a:t>beam (beam loading</a:t>
            </a:r>
            <a:r>
              <a:rPr kumimoji="1" lang="en-US" altLang="ja-JP" sz="2400" dirty="0" smtClean="0"/>
              <a:t>).</a:t>
            </a:r>
            <a:endParaRPr kumimoji="1" lang="en-US" altLang="ja-JP" sz="2400" dirty="0"/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2400" dirty="0"/>
              <a:t>Therefore, </a:t>
            </a:r>
            <a:r>
              <a:rPr kumimoji="1" lang="en-US" altLang="ja-JP" sz="2400" dirty="0" smtClean="0"/>
              <a:t>cavity voltage varies giving energy fluctuation in a pulse. </a:t>
            </a:r>
            <a:endParaRPr kumimoji="1" lang="en-US" altLang="ja-JP" sz="2400" dirty="0"/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kumimoji="1" lang="en-US" altLang="ja-JP" sz="2400" dirty="0" smtClean="0"/>
              <a:t>Because the positron is not on crest of RF curve, not only the real component, but also imaginary component is induced. 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Beam loading can’t be compensated by adjusting RF amplitude.</a:t>
            </a:r>
            <a:endParaRPr kumimoji="1" lang="en-US" altLang="ja-JP" sz="2400" dirty="0" smtClean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753" y="3191665"/>
            <a:ext cx="3734816" cy="280111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795312" y="4849191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Beam voltage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715569" y="331055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RF voltage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970086" y="5186287"/>
            <a:ext cx="212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2283077" y="3526698"/>
            <a:ext cx="21125" cy="20622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302453" y="5190071"/>
            <a:ext cx="14696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871663" y="5255574"/>
                <a:ext cx="355792" cy="25128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33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kumimoji="1" lang="ja-JP" altLang="en-US" sz="1633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663" y="5255574"/>
                <a:ext cx="355792" cy="251287"/>
              </a:xfrm>
              <a:prstGeom prst="rect">
                <a:avLst/>
              </a:prstGeom>
              <a:blipFill>
                <a:blip r:embed="rId3"/>
                <a:stretch>
                  <a:fillRect l="-11667" r="-3333" b="-1395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線矢印コネクタ 23"/>
          <p:cNvCxnSpPr/>
          <p:nvPr/>
        </p:nvCxnSpPr>
        <p:spPr>
          <a:xfrm flipH="1" flipV="1">
            <a:off x="1492912" y="4315212"/>
            <a:ext cx="812955" cy="87529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正方形/長方形 24"/>
              <p:cNvSpPr/>
              <p:nvPr/>
            </p:nvSpPr>
            <p:spPr>
              <a:xfrm>
                <a:off x="1333228" y="5991702"/>
                <a:ext cx="770917" cy="34362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33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1" lang="ja-JP" altLang="en-US" sz="1633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5" name="正方形/長方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228" y="5991702"/>
                <a:ext cx="770917" cy="3436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直線コネクタ 32"/>
          <p:cNvCxnSpPr/>
          <p:nvPr/>
        </p:nvCxnSpPr>
        <p:spPr>
          <a:xfrm flipV="1">
            <a:off x="1578103" y="4273601"/>
            <a:ext cx="1582162" cy="4161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187758" y="4273601"/>
            <a:ext cx="564954" cy="874965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V="1">
            <a:off x="2311095" y="4273601"/>
            <a:ext cx="869770" cy="9212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>
            <a:off x="2299916" y="5185214"/>
            <a:ext cx="1476000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正方形/長方形 60"/>
              <p:cNvSpPr/>
              <p:nvPr/>
            </p:nvSpPr>
            <p:spPr>
              <a:xfrm>
                <a:off x="3305924" y="3982462"/>
                <a:ext cx="416844" cy="34362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33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kumimoji="1" lang="ja-JP" altLang="en-US" sz="1633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1" name="正方形/長方形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924" y="3982462"/>
                <a:ext cx="416844" cy="3436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テキスト ボックス 21"/>
          <p:cNvSpPr txBox="1"/>
          <p:nvPr/>
        </p:nvSpPr>
        <p:spPr>
          <a:xfrm>
            <a:off x="7335153" y="407493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 </a:t>
            </a:r>
            <a:r>
              <a:rPr kumimoji="1" lang="en-US" altLang="ja-JP" dirty="0"/>
              <a:t>voltage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541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直線矢印コネクタ 91"/>
          <p:cNvCxnSpPr/>
          <p:nvPr/>
        </p:nvCxnSpPr>
        <p:spPr>
          <a:xfrm flipV="1">
            <a:off x="6305791" y="3360910"/>
            <a:ext cx="1101557" cy="95278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5968417" y="4290365"/>
            <a:ext cx="327514" cy="93459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円 5"/>
          <p:cNvSpPr/>
          <p:nvPr/>
        </p:nvSpPr>
        <p:spPr>
          <a:xfrm rot="16200000">
            <a:off x="4837306" y="2846839"/>
            <a:ext cx="2939269" cy="2939269"/>
          </a:xfrm>
          <a:prstGeom prst="pie">
            <a:avLst>
              <a:gd name="adj1" fmla="val 0"/>
              <a:gd name="adj2" fmla="val 5367738"/>
            </a:avLst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305791" y="4310933"/>
            <a:ext cx="1469635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6298634" y="3362277"/>
            <a:ext cx="1108116" cy="93459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5963746" y="4295501"/>
            <a:ext cx="1115376" cy="92945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7080274" y="3360910"/>
            <a:ext cx="327074" cy="93734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6087775" y="4295500"/>
            <a:ext cx="212281" cy="64663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V="1">
            <a:off x="6303356" y="3656380"/>
            <a:ext cx="1011763" cy="64425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6119098" y="4300638"/>
            <a:ext cx="964150" cy="59498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7084398" y="3656381"/>
            <a:ext cx="212042" cy="64701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H="1">
            <a:off x="6183689" y="4300638"/>
            <a:ext cx="107773" cy="32985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flipV="1">
            <a:off x="6299721" y="3979116"/>
            <a:ext cx="894745" cy="3276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6197096" y="4306776"/>
            <a:ext cx="882516" cy="30656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V="1">
            <a:off x="7080762" y="3979116"/>
            <a:ext cx="107103" cy="33041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>
            <a:off x="5969263" y="4310943"/>
            <a:ext cx="212400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rot="16200000">
            <a:off x="5241379" y="3651649"/>
            <a:ext cx="212400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>
            <a:off x="6303379" y="4313698"/>
            <a:ext cx="1469635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>
            <a:off x="6303379" y="4310943"/>
            <a:ext cx="816464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テキスト ボックス 58"/>
              <p:cNvSpPr txBox="1"/>
              <p:nvPr/>
            </p:nvSpPr>
            <p:spPr>
              <a:xfrm>
                <a:off x="7684712" y="4379201"/>
                <a:ext cx="355792" cy="251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59" name="テキスト ボックス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712" y="4379201"/>
                <a:ext cx="355792" cy="251287"/>
              </a:xfrm>
              <a:prstGeom prst="rect">
                <a:avLst/>
              </a:prstGeom>
              <a:blipFill>
                <a:blip r:embed="rId2"/>
                <a:stretch>
                  <a:fillRect l="-13793" r="-3448"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テキスト ボックス 59"/>
              <p:cNvSpPr txBox="1"/>
              <p:nvPr/>
            </p:nvSpPr>
            <p:spPr>
              <a:xfrm>
                <a:off x="6910269" y="4386135"/>
                <a:ext cx="326020" cy="251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60" name="テキスト ボックス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0269" y="4386135"/>
                <a:ext cx="326020" cy="251287"/>
              </a:xfrm>
              <a:prstGeom prst="rect">
                <a:avLst/>
              </a:prstGeom>
              <a:blipFill>
                <a:blip r:embed="rId3"/>
                <a:stretch>
                  <a:fillRect l="-22642" r="-37736" b="-12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テキスト ボックス 64"/>
          <p:cNvSpPr txBox="1"/>
          <p:nvPr/>
        </p:nvSpPr>
        <p:spPr>
          <a:xfrm>
            <a:off x="6554730" y="2593832"/>
            <a:ext cx="65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テキスト ボックス 71"/>
              <p:cNvSpPr txBox="1"/>
              <p:nvPr/>
            </p:nvSpPr>
            <p:spPr>
              <a:xfrm>
                <a:off x="5533749" y="2502862"/>
                <a:ext cx="604204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&gt;</m:t>
                      </m:r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2" name="テキスト ボックス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749" y="2502862"/>
                <a:ext cx="604204" cy="251287"/>
              </a:xfrm>
              <a:prstGeom prst="rect">
                <a:avLst/>
              </a:prstGeom>
              <a:blipFill>
                <a:blip r:embed="rId4"/>
                <a:stretch>
                  <a:fillRect l="-6061" r="-2020" b="-195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テキスト ボックス 72"/>
          <p:cNvSpPr txBox="1"/>
          <p:nvPr/>
        </p:nvSpPr>
        <p:spPr>
          <a:xfrm>
            <a:off x="5187093" y="1989987"/>
            <a:ext cx="1247457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Phase plot</a:t>
            </a:r>
            <a:endParaRPr kumimoji="1" lang="ja-JP" altLang="en-US" sz="16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正方形/長方形 74"/>
              <p:cNvSpPr/>
              <p:nvPr/>
            </p:nvSpPr>
            <p:spPr>
              <a:xfrm>
                <a:off x="1501569" y="5841634"/>
                <a:ext cx="3080202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𝑅𝐹</m:t>
                        </m:r>
                      </m:sub>
                    </m:sSub>
                  </m:oMath>
                </a14:m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: </a:t>
                </a:r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Cambria Math" panose="02040503050406030204" pitchFamily="18" charset="0"/>
                    <a:cs typeface="+mn-cs"/>
                  </a:rPr>
                  <a:t>Steady-state RF voltage</a:t>
                </a:r>
                <a:endParaRPr kumimoji="0" lang="en-US" altLang="ja-JP" sz="1633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75" name="正方形/長方形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569" y="5841634"/>
                <a:ext cx="3080202" cy="343620"/>
              </a:xfrm>
              <a:prstGeom prst="rect">
                <a:avLst/>
              </a:prstGeom>
              <a:blipFill>
                <a:blip r:embed="rId5"/>
                <a:stretch>
                  <a:fillRect t="-3448" r="-412" b="-206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正方形/長方形 75"/>
              <p:cNvSpPr/>
              <p:nvPr/>
            </p:nvSpPr>
            <p:spPr>
              <a:xfrm>
                <a:off x="1518236" y="6208153"/>
                <a:ext cx="3740961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: Transient-state cavity voltage</a:t>
                </a:r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6" name="正方形/長方形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236" y="6208153"/>
                <a:ext cx="3740961" cy="343620"/>
              </a:xfrm>
              <a:prstGeom prst="rect">
                <a:avLst/>
              </a:prstGeom>
              <a:blipFill>
                <a:blip r:embed="rId6"/>
                <a:stretch>
                  <a:fillRect t="-3571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正方形/長方形 76"/>
              <p:cNvSpPr/>
              <p:nvPr/>
            </p:nvSpPr>
            <p:spPr>
              <a:xfrm>
                <a:off x="5072109" y="4504844"/>
                <a:ext cx="1033296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𝑏𝑒𝑎𝑚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正方形/長方形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2109" y="4504844"/>
                <a:ext cx="1033296" cy="3436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正方形/長方形 77"/>
              <p:cNvSpPr/>
              <p:nvPr/>
            </p:nvSpPr>
            <p:spPr>
              <a:xfrm>
                <a:off x="7197507" y="3710277"/>
                <a:ext cx="868764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8" name="正方形/長方形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507" y="3710277"/>
                <a:ext cx="868764" cy="3436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正方形/長方形 78"/>
              <p:cNvSpPr/>
              <p:nvPr/>
            </p:nvSpPr>
            <p:spPr>
              <a:xfrm>
                <a:off x="5550458" y="5732615"/>
                <a:ext cx="4062972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𝑏𝑒𝑎𝑚</m:t>
                        </m:r>
                      </m:sub>
                    </m:sSub>
                    <m:d>
                      <m:dPr>
                        <m:ctrlP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: Transient-state beam voltage</a:t>
                </a:r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正方形/長方形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0458" y="5732615"/>
                <a:ext cx="4062972" cy="343620"/>
              </a:xfrm>
              <a:prstGeom prst="rect">
                <a:avLst/>
              </a:prstGeom>
              <a:blipFill>
                <a:blip r:embed="rId9"/>
                <a:stretch>
                  <a:fillRect t="-7143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テキスト ボックス 80"/>
              <p:cNvSpPr txBox="1"/>
              <p:nvPr/>
            </p:nvSpPr>
            <p:spPr>
              <a:xfrm>
                <a:off x="8254540" y="3463442"/>
                <a:ext cx="3319820" cy="502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𝑅𝐹</m:t>
                              </m:r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63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𝑅𝐹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kumimoji="1" lang="ja-JP" altLang="en-US" sz="1633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メイリオ" panose="020B0604030504040204" pitchFamily="50" charset="-128"/>
                              <a:cs typeface="+mn-cs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kumimoji="1" lang="en-US" altLang="ja-JP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(Don’t change the input power.)</a:t>
                </a:r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テキスト ボックス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540" y="3463442"/>
                <a:ext cx="3319820" cy="502573"/>
              </a:xfrm>
              <a:prstGeom prst="rect">
                <a:avLst/>
              </a:prstGeom>
              <a:blipFill>
                <a:blip r:embed="rId10"/>
                <a:stretch>
                  <a:fillRect l="-3853" r="-2385" b="-228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377810" y="3025197"/>
                <a:ext cx="421718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810" y="3025197"/>
                <a:ext cx="421718" cy="251287"/>
              </a:xfrm>
              <a:prstGeom prst="rect">
                <a:avLst/>
              </a:prstGeom>
              <a:blipFill>
                <a:blip r:embed="rId11"/>
                <a:stretch>
                  <a:fillRect l="-10145" r="-2899" b="-195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正方形/長方形 34"/>
              <p:cNvSpPr/>
              <p:nvPr/>
            </p:nvSpPr>
            <p:spPr>
              <a:xfrm>
                <a:off x="5323292" y="5091557"/>
                <a:ext cx="770917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正方形/長方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292" y="5091557"/>
                <a:ext cx="770917" cy="34362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605985" y="6544087"/>
                <a:ext cx="3500510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𝑏</m:t>
                        </m:r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𝑒𝑎𝑚</m:t>
                        </m:r>
                      </m:sub>
                    </m:sSub>
                  </m:oMath>
                </a14:m>
                <a:r>
                  <a:rPr kumimoji="1" lang="ja-JP" altLang="en-US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</a:t>
                </a:r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: Steady-state beam voltage</a:t>
                </a:r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985" y="6544087"/>
                <a:ext cx="3500510" cy="251287"/>
              </a:xfrm>
              <a:prstGeom prst="rect">
                <a:avLst/>
              </a:prstGeom>
              <a:blipFill>
                <a:blip r:embed="rId13"/>
                <a:stretch>
                  <a:fillRect l="-2166" t="-23810" r="-2527" b="-476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C50FEB-0B3F-4F0D-95B7-C00CE76B9C0D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89949" y="114312"/>
            <a:ext cx="9652320" cy="193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218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Off crest </a:t>
            </a:r>
            <a:r>
              <a:rPr kumimoji="1" lang="en-US" altLang="ja-JP" sz="217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beam loading compensation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17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181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In the case of off crest, the above method cannot compensate for complex components.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endParaRPr kumimoji="1" lang="en-US" altLang="ja-JP" sz="181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181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By applying phase modulation, compensation is possible.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 </a:t>
            </a:r>
            <a:endParaRPr kumimoji="1" lang="en-US" altLang="ja-JP" sz="181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6295719" y="4315088"/>
            <a:ext cx="46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5526729" y="2507302"/>
                <a:ext cx="6655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&lt;</m:t>
                      </m:r>
                      <m:sSub>
                        <m:sSubPr>
                          <m:ctrlP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6729" y="2507302"/>
                <a:ext cx="665503" cy="276999"/>
              </a:xfrm>
              <a:prstGeom prst="rect">
                <a:avLst/>
              </a:prstGeom>
              <a:blipFill>
                <a:blip r:embed="rId14"/>
                <a:stretch>
                  <a:fillRect l="-5660" r="-1887" b="-173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/>
          <p:cNvSpPr txBox="1"/>
          <p:nvPr/>
        </p:nvSpPr>
        <p:spPr>
          <a:xfrm>
            <a:off x="6697558" y="4655319"/>
            <a:ext cx="262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Change the RF phase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1608038" y="4276595"/>
            <a:ext cx="212400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rot="16200000">
            <a:off x="880154" y="3617301"/>
            <a:ext cx="2124000" cy="0"/>
          </a:xfrm>
          <a:prstGeom prst="straightConnector1">
            <a:avLst/>
          </a:prstGeom>
          <a:ln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1940405" y="4280379"/>
            <a:ext cx="1469635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1937868" y="4275522"/>
            <a:ext cx="118800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>
            <a:off x="1937868" y="4276234"/>
            <a:ext cx="93600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3509615" y="4345882"/>
                <a:ext cx="355792" cy="251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615" y="4345882"/>
                <a:ext cx="355792" cy="251287"/>
              </a:xfrm>
              <a:prstGeom prst="rect">
                <a:avLst/>
              </a:prstGeom>
              <a:blipFill>
                <a:blip r:embed="rId15"/>
                <a:stretch>
                  <a:fillRect l="-13793" r="-3448" b="-170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直線矢印コネクタ 48"/>
          <p:cNvCxnSpPr/>
          <p:nvPr/>
        </p:nvCxnSpPr>
        <p:spPr>
          <a:xfrm>
            <a:off x="1943213" y="4276234"/>
            <a:ext cx="648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テキスト ボックス 49"/>
              <p:cNvSpPr txBox="1"/>
              <p:nvPr/>
            </p:nvSpPr>
            <p:spPr>
              <a:xfrm>
                <a:off x="2205259" y="3911055"/>
                <a:ext cx="326020" cy="251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テキスト ボックス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259" y="3911055"/>
                <a:ext cx="326020" cy="251287"/>
              </a:xfrm>
              <a:prstGeom prst="rect">
                <a:avLst/>
              </a:prstGeom>
              <a:blipFill>
                <a:blip r:embed="rId16"/>
                <a:stretch>
                  <a:fillRect l="-22642" r="-37736" b="-12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直線矢印コネクタ 54"/>
          <p:cNvCxnSpPr/>
          <p:nvPr/>
        </p:nvCxnSpPr>
        <p:spPr>
          <a:xfrm>
            <a:off x="1935553" y="4280379"/>
            <a:ext cx="324000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H="1">
            <a:off x="1616305" y="4280818"/>
            <a:ext cx="327514" cy="93459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正方形/長方形 56"/>
              <p:cNvSpPr/>
              <p:nvPr/>
            </p:nvSpPr>
            <p:spPr>
              <a:xfrm>
                <a:off x="971180" y="5082010"/>
                <a:ext cx="770917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57" name="正方形/長方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180" y="5082010"/>
                <a:ext cx="770917" cy="34362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直線矢印コネクタ 57"/>
          <p:cNvCxnSpPr/>
          <p:nvPr/>
        </p:nvCxnSpPr>
        <p:spPr>
          <a:xfrm flipH="1">
            <a:off x="1725587" y="4282803"/>
            <a:ext cx="216000" cy="576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 flipH="1">
            <a:off x="1821501" y="4287941"/>
            <a:ext cx="107773" cy="32985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正方形/長方形 61"/>
              <p:cNvSpPr/>
              <p:nvPr/>
            </p:nvSpPr>
            <p:spPr>
              <a:xfrm>
                <a:off x="709921" y="4492147"/>
                <a:ext cx="1033296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𝑏𝑒𝑎𝑚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62" name="正方形/長方形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921" y="4492147"/>
                <a:ext cx="1033296" cy="3436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直線コネクタ 2"/>
          <p:cNvCxnSpPr/>
          <p:nvPr/>
        </p:nvCxnSpPr>
        <p:spPr>
          <a:xfrm>
            <a:off x="1821501" y="4597169"/>
            <a:ext cx="900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V="1">
            <a:off x="2745230" y="4292957"/>
            <a:ext cx="76784" cy="28802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1742097" y="4858803"/>
            <a:ext cx="1224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 flipV="1">
            <a:off x="2956304" y="4299422"/>
            <a:ext cx="137237" cy="55938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1598014" y="5195885"/>
            <a:ext cx="1512000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V="1">
            <a:off x="3113314" y="4238874"/>
            <a:ext cx="277350" cy="97628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1937868" y="4275522"/>
            <a:ext cx="821228" cy="31564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>
            <a:off x="1937868" y="4275522"/>
            <a:ext cx="1013512" cy="58328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>
            <a:off x="1949047" y="4285160"/>
            <a:ext cx="1161855" cy="91494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984309" y="2014352"/>
            <a:ext cx="1247457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Phase plot</a:t>
            </a:r>
            <a:endParaRPr kumimoji="1" lang="ja-JP" altLang="en-US" sz="16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正方形/長方形 84"/>
              <p:cNvSpPr/>
              <p:nvPr/>
            </p:nvSpPr>
            <p:spPr>
              <a:xfrm>
                <a:off x="2670038" y="3813123"/>
                <a:ext cx="819455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𝑅𝐹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正方形/長方形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0038" y="3813123"/>
                <a:ext cx="819455" cy="34362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テキスト ボックス 85"/>
              <p:cNvSpPr txBox="1"/>
              <p:nvPr/>
            </p:nvSpPr>
            <p:spPr>
              <a:xfrm>
                <a:off x="2821763" y="4435619"/>
                <a:ext cx="326020" cy="251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6" name="テキスト ボックス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1763" y="4435619"/>
                <a:ext cx="326020" cy="251287"/>
              </a:xfrm>
              <a:prstGeom prst="rect">
                <a:avLst/>
              </a:prstGeom>
              <a:blipFill>
                <a:blip r:embed="rId20"/>
                <a:stretch>
                  <a:fillRect l="-22642" r="-39623" b="-12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正方形/長方形 86"/>
              <p:cNvSpPr/>
              <p:nvPr/>
            </p:nvSpPr>
            <p:spPr>
              <a:xfrm>
                <a:off x="5558866" y="6037139"/>
                <a:ext cx="3515706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𝑅𝐹</m:t>
                        </m:r>
                      </m:sub>
                    </m:sSub>
                    <m:d>
                      <m:dPr>
                        <m:ctrlP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0" lang="ja-JP" altLang="en-US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</a:t>
                </a:r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: </a:t>
                </a:r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Transient-state RF voltage</a:t>
                </a:r>
                <a:endParaRPr kumimoji="0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87" name="正方形/長方形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866" y="6037139"/>
                <a:ext cx="3515706" cy="343620"/>
              </a:xfrm>
              <a:prstGeom prst="rect">
                <a:avLst/>
              </a:prstGeom>
              <a:blipFill>
                <a:blip r:embed="rId21"/>
                <a:stretch>
                  <a:fillRect t="-7143" b="-2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直線矢印コネクタ 87"/>
          <p:cNvCxnSpPr/>
          <p:nvPr/>
        </p:nvCxnSpPr>
        <p:spPr>
          <a:xfrm>
            <a:off x="1937868" y="4275522"/>
            <a:ext cx="1476000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/>
          <p:cNvCxnSpPr/>
          <p:nvPr/>
        </p:nvCxnSpPr>
        <p:spPr>
          <a:xfrm flipH="1">
            <a:off x="1613768" y="4271285"/>
            <a:ext cx="327048" cy="94387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正方形/長方形 31"/>
              <p:cNvSpPr/>
              <p:nvPr/>
            </p:nvSpPr>
            <p:spPr>
              <a:xfrm>
                <a:off x="2357154" y="3031057"/>
                <a:ext cx="219425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0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</a:t>
                </a: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is not constant.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正方形/長方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154" y="3031057"/>
                <a:ext cx="2194255" cy="338554"/>
              </a:xfrm>
              <a:prstGeom prst="rect">
                <a:avLst/>
              </a:prstGeom>
              <a:blipFill>
                <a:blip r:embed="rId22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直線矢印コネクタ 89"/>
          <p:cNvCxnSpPr/>
          <p:nvPr/>
        </p:nvCxnSpPr>
        <p:spPr>
          <a:xfrm flipH="1">
            <a:off x="5969560" y="4293477"/>
            <a:ext cx="327514" cy="93459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テキスト ボックス 92"/>
              <p:cNvSpPr txBox="1"/>
              <p:nvPr/>
            </p:nvSpPr>
            <p:spPr>
              <a:xfrm>
                <a:off x="5540938" y="2510972"/>
                <a:ext cx="604204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3" name="テキスト ボックス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0938" y="2510972"/>
                <a:ext cx="604204" cy="251287"/>
              </a:xfrm>
              <a:prstGeom prst="rect">
                <a:avLst/>
              </a:prstGeom>
              <a:blipFill>
                <a:blip r:embed="rId23"/>
                <a:stretch>
                  <a:fillRect l="-6250" r="-2083" b="-190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テキスト ボックス 93"/>
              <p:cNvSpPr txBox="1"/>
              <p:nvPr/>
            </p:nvSpPr>
            <p:spPr>
              <a:xfrm>
                <a:off x="1054536" y="2545794"/>
                <a:ext cx="604204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&gt;</m:t>
                      </m:r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4" name="テキスト ボックス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536" y="2545794"/>
                <a:ext cx="604204" cy="251287"/>
              </a:xfrm>
              <a:prstGeom prst="rect">
                <a:avLst/>
              </a:prstGeom>
              <a:blipFill>
                <a:blip r:embed="rId24"/>
                <a:stretch>
                  <a:fillRect l="-6250" r="-2083" b="-190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テキスト ボックス 94"/>
              <p:cNvSpPr txBox="1"/>
              <p:nvPr/>
            </p:nvSpPr>
            <p:spPr>
              <a:xfrm>
                <a:off x="1053044" y="2492151"/>
                <a:ext cx="6655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&lt;</m:t>
                      </m:r>
                      <m:sSub>
                        <m:sSubPr>
                          <m:ctrlP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5" name="テキスト ボックス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044" y="2492151"/>
                <a:ext cx="665503" cy="276999"/>
              </a:xfrm>
              <a:prstGeom prst="rect">
                <a:avLst/>
              </a:prstGeom>
              <a:blipFill>
                <a:blip r:embed="rId25"/>
                <a:stretch>
                  <a:fillRect l="-6422" r="-1835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テキスト ボックス 95"/>
              <p:cNvSpPr txBox="1"/>
              <p:nvPr/>
            </p:nvSpPr>
            <p:spPr>
              <a:xfrm>
                <a:off x="1061785" y="2534153"/>
                <a:ext cx="604204" cy="2512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1" lang="en-US" altLang="ja-JP" sz="163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6" name="テキスト ボックス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785" y="2534153"/>
                <a:ext cx="604204" cy="251287"/>
              </a:xfrm>
              <a:prstGeom prst="rect">
                <a:avLst/>
              </a:prstGeom>
              <a:blipFill>
                <a:blip r:embed="rId26"/>
                <a:stretch>
                  <a:fillRect l="-6122" b="-190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5558866" y="6365008"/>
                <a:ext cx="5197385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𝑅𝐹</m:t>
                        </m:r>
                        <m: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b>
                    </m:sSub>
                  </m:oMath>
                </a14:m>
                <a:r>
                  <a:rPr kumimoji="1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: Steady-state RF voltage (phase modulation)</a:t>
                </a:r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866" y="6365008"/>
                <a:ext cx="5197385" cy="343620"/>
              </a:xfrm>
              <a:prstGeom prst="rect">
                <a:avLst/>
              </a:prstGeom>
              <a:blipFill>
                <a:blip r:embed="rId27"/>
                <a:stretch>
                  <a:fillRect t="-7407" b="-296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正方形/長方形 97"/>
              <p:cNvSpPr/>
              <p:nvPr/>
            </p:nvSpPr>
            <p:spPr>
              <a:xfrm>
                <a:off x="8328905" y="2627804"/>
                <a:ext cx="180953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1" lang="en-US" altLang="ja-JP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</m:oMath>
                </a14:m>
                <a:r>
                  <a:rPr kumimoji="0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 </a:t>
                </a: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is constant.</a:t>
                </a:r>
                <a:endParaRPr kumimoji="0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98" name="正方形/長方形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8905" y="2627804"/>
                <a:ext cx="1809534" cy="338554"/>
              </a:xfrm>
              <a:prstGeom prst="rect">
                <a:avLst/>
              </a:prstGeom>
              <a:blipFill>
                <a:blip r:embed="rId28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330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9" grpId="0"/>
      <p:bldP spid="59" grpId="1"/>
      <p:bldP spid="60" grpId="0"/>
      <p:bldP spid="72" grpId="0"/>
      <p:bldP spid="76" grpId="0"/>
      <p:bldP spid="77" grpId="0"/>
      <p:bldP spid="77" grpId="1"/>
      <p:bldP spid="78" grpId="0"/>
      <p:bldP spid="78" grpId="1"/>
      <p:bldP spid="79" grpId="0"/>
      <p:bldP spid="81" grpId="0"/>
      <p:bldP spid="4" grpId="0"/>
      <p:bldP spid="35" grpId="0"/>
      <p:bldP spid="7" grpId="0"/>
      <p:bldP spid="12" grpId="0"/>
      <p:bldP spid="12" grpId="1"/>
      <p:bldP spid="13" grpId="0"/>
      <p:bldP spid="50" grpId="0"/>
      <p:bldP spid="50" grpId="1"/>
      <p:bldP spid="57" grpId="0"/>
      <p:bldP spid="62" grpId="0"/>
      <p:bldP spid="62" grpId="1"/>
      <p:bldP spid="85" grpId="0"/>
      <p:bldP spid="85" grpId="1"/>
      <p:bldP spid="86" grpId="0"/>
      <p:bldP spid="86" grpId="1"/>
      <p:bldP spid="87" grpId="0"/>
      <p:bldP spid="32" grpId="0"/>
      <p:bldP spid="93" grpId="0"/>
      <p:bldP spid="93" grpId="1"/>
      <p:bldP spid="94" grpId="0"/>
      <p:bldP spid="95" grpId="0"/>
      <p:bldP spid="96" grpId="0"/>
      <p:bldP spid="96" grpId="1"/>
      <p:bldP spid="97" grpId="0"/>
      <p:bldP spid="9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524" y="2166504"/>
            <a:ext cx="5299700" cy="3974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8335161" y="2733952"/>
                <a:ext cx="3310118" cy="12376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Normalized standard deviation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at</a:t>
                </a:r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メイリオ" panose="020B0604030504040204" pitchFamily="50" charset="-128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𝑏</m:t>
                        </m:r>
                      </m:sub>
                    </m:sSub>
                    <m:r>
                      <a:rPr kumimoji="0" lang="en-US" altLang="ja-JP" sz="1633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</m:t>
                    </m:r>
                    <m:r>
                      <a:rPr kumimoji="0" lang="en-US" altLang="ja-JP" sz="1633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ja-JP" sz="1633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≤4</m:t>
                    </m:r>
                    <m:r>
                      <a:rPr kumimoji="0" lang="ja-JP" altLang="en-US" sz="1633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0" lang="en-US" altLang="ja-JP" sz="1633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𝑠𝑒𝑐</m:t>
                    </m:r>
                  </m:oMath>
                </a14:m>
                <a:endParaRPr kumimoji="0" lang="en-US" altLang="ja-JP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メイリオ" panose="020B0604030504040204" pitchFamily="50" charset="-128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メイリオ" panose="020B0604030504040204" pitchFamily="50" charset="-128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ja-JP" altLang="en-US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1" lang="en-US" altLang="ja-JP" sz="1633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e>
                          </m:acc>
                        </m:den>
                      </m:f>
                      <m:r>
                        <a:rPr kumimoji="1" lang="en-US" altLang="ja-JP" sz="163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0.05</m:t>
                          </m:r>
                        </m:num>
                        <m:den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16.59</m:t>
                          </m:r>
                        </m:den>
                      </m:f>
                      <m:r>
                        <a:rPr kumimoji="1" lang="en-US" altLang="ja-JP" sz="163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=3.01×</m:t>
                      </m:r>
                      <m:sSup>
                        <m:sSupPr>
                          <m:ctrlP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163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kumimoji="1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5161" y="2733952"/>
                <a:ext cx="3310118" cy="1237647"/>
              </a:xfrm>
              <a:prstGeom prst="rect">
                <a:avLst/>
              </a:prstGeom>
              <a:blipFill>
                <a:blip r:embed="rId3"/>
                <a:stretch>
                  <a:fillRect l="-737" t="-5392" r="-7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38"/>
              <p:cNvSpPr txBox="1"/>
              <p:nvPr/>
            </p:nvSpPr>
            <p:spPr>
              <a:xfrm>
                <a:off x="4497183" y="5301476"/>
                <a:ext cx="14622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ja-JP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ja-JP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ja-JP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kumimoji="0" lang="en-US" altLang="ja-JP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1" lang="en-US" altLang="ja-JP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1.32</m:t>
                      </m:r>
                      <m:r>
                        <a:rPr kumimoji="1" lang="ja-JP" alt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1" lang="en-US" altLang="ja-JP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𝑠𝑒𝑐</m:t>
                      </m:r>
                    </m:oMath>
                  </m:oMathPara>
                </a14:m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テキスト ボックス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183" y="5301476"/>
                <a:ext cx="1462260" cy="276999"/>
              </a:xfrm>
              <a:prstGeom prst="rect">
                <a:avLst/>
              </a:prstGeom>
              <a:blipFill>
                <a:blip r:embed="rId4"/>
                <a:stretch>
                  <a:fillRect l="-2917" r="-125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直線コネクタ 39"/>
          <p:cNvCxnSpPr/>
          <p:nvPr/>
        </p:nvCxnSpPr>
        <p:spPr>
          <a:xfrm>
            <a:off x="4416983" y="3158026"/>
            <a:ext cx="0" cy="2484000"/>
          </a:xfrm>
          <a:prstGeom prst="line">
            <a:avLst/>
          </a:prstGeom>
          <a:ln>
            <a:solidFill>
              <a:schemeClr val="bg1">
                <a:lumMod val="95000"/>
                <a:lumOff val="5000"/>
                <a:alpha val="6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3656358" y="6135543"/>
            <a:ext cx="3853940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Time dependence of cavity voltage</a:t>
            </a:r>
            <a:endParaRPr kumimoji="1" lang="ja-JP" altLang="en-US" sz="16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8820987" y="4153892"/>
                <a:ext cx="2113335" cy="3436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1" lang="en-US" altLang="ja-JP" sz="1633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1" lang="en-US" altLang="ja-JP" sz="1633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r>
                  <a:rPr kumimoji="0" lang="en-US" altLang="ja-JP" sz="163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entury Gothic" panose="020B0502020202020204"/>
                    <a:ea typeface="メイリオ" panose="020B0604030504040204" pitchFamily="50" charset="-128"/>
                    <a:cs typeface="+mn-cs"/>
                  </a:rPr>
                  <a:t>:Average voltage</a:t>
                </a:r>
                <a:endParaRPr kumimoji="0" lang="ja-JP" altLang="en-US" sz="163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メイリオ" panose="020B060403050404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0987" y="4153892"/>
                <a:ext cx="2113335" cy="343620"/>
              </a:xfrm>
              <a:prstGeom prst="rect">
                <a:avLst/>
              </a:prstGeom>
              <a:blipFill>
                <a:blip r:embed="rId5"/>
                <a:stretch>
                  <a:fillRect t="-7018" r="-288" b="-210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テキスト ボックス 27"/>
          <p:cNvSpPr txBox="1"/>
          <p:nvPr/>
        </p:nvSpPr>
        <p:spPr>
          <a:xfrm>
            <a:off x="189949" y="114312"/>
            <a:ext cx="9652320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17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Beam loading compensation off crest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表 28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19959" y="777630"/>
              <a:ext cx="5109131" cy="12594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93025">
                      <a:extLst>
                        <a:ext uri="{9D8B030D-6E8A-4147-A177-3AD203B41FA5}">
                          <a16:colId xmlns:a16="http://schemas.microsoft.com/office/drawing/2014/main" val="3712897672"/>
                        </a:ext>
                      </a:extLst>
                    </a:gridCol>
                    <a:gridCol w="1513062">
                      <a:extLst>
                        <a:ext uri="{9D8B030D-6E8A-4147-A177-3AD203B41FA5}">
                          <a16:colId xmlns:a16="http://schemas.microsoft.com/office/drawing/2014/main" val="3415339032"/>
                        </a:ext>
                      </a:extLst>
                    </a:gridCol>
                    <a:gridCol w="1703044">
                      <a:extLst>
                        <a:ext uri="{9D8B030D-6E8A-4147-A177-3AD203B41FA5}">
                          <a16:colId xmlns:a16="http://schemas.microsoft.com/office/drawing/2014/main" val="498791959"/>
                        </a:ext>
                      </a:extLst>
                    </a:gridCol>
                  </a:tblGrid>
                  <a:tr h="7519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Phase</a:t>
                          </a:r>
                          <a:r>
                            <a:rPr kumimoji="1" lang="en-US" altLang="ja-JP" sz="1600" b="0" i="0" baseline="0" dirty="0">
                              <a:solidFill>
                                <a:sysClr val="windowText" lastClr="000000"/>
                              </a:solidFill>
                            </a:rPr>
                            <a:t> difference</a:t>
                          </a:r>
                        </a:p>
                        <a:p>
                          <a:pPr algn="ctr"/>
                          <a:r>
                            <a:rPr kumimoji="1" lang="en-US" altLang="ja-JP" sz="1600" b="0" i="0" baseline="0" dirty="0">
                              <a:solidFill>
                                <a:sysClr val="windowText" lastClr="000000"/>
                              </a:solidFill>
                            </a:rPr>
                            <a:t> [rad]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Input power [MW]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Beam loading current [A]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81092788"/>
                      </a:ext>
                    </a:extLst>
                  </a:tr>
                  <a:tr h="32581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1" lang="en-US" altLang="ja-JP" sz="160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ja-JP" altLang="en-US" sz="160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kumimoji="1" lang="en-US" altLang="ja-JP" sz="1600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1" lang="ja-JP" alt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22.5</m:t>
                                </m:r>
                              </m:oMath>
                            </m:oMathPara>
                          </a14:m>
                          <a:endParaRPr kumimoji="1" lang="ja-JP" alt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kumimoji="1" lang="ja-JP" altLang="en-US" sz="160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767691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表 2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8524083"/>
                  </p:ext>
                </p:extLst>
              </p:nvPr>
            </p:nvGraphicFramePr>
            <p:xfrm>
              <a:off x="319959" y="777630"/>
              <a:ext cx="5109131" cy="12594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93025">
                      <a:extLst>
                        <a:ext uri="{9D8B030D-6E8A-4147-A177-3AD203B41FA5}">
                          <a16:colId xmlns:a16="http://schemas.microsoft.com/office/drawing/2014/main" val="3712897672"/>
                        </a:ext>
                      </a:extLst>
                    </a:gridCol>
                    <a:gridCol w="1513062">
                      <a:extLst>
                        <a:ext uri="{9D8B030D-6E8A-4147-A177-3AD203B41FA5}">
                          <a16:colId xmlns:a16="http://schemas.microsoft.com/office/drawing/2014/main" val="3415339032"/>
                        </a:ext>
                      </a:extLst>
                    </a:gridCol>
                    <a:gridCol w="1703044">
                      <a:extLst>
                        <a:ext uri="{9D8B030D-6E8A-4147-A177-3AD203B41FA5}">
                          <a16:colId xmlns:a16="http://schemas.microsoft.com/office/drawing/2014/main" val="498791959"/>
                        </a:ext>
                      </a:extLst>
                    </a:gridCol>
                  </a:tblGrid>
                  <a:tr h="7519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Phase</a:t>
                          </a:r>
                          <a:r>
                            <a:rPr kumimoji="1" lang="en-US" altLang="ja-JP" sz="1600" b="0" i="0" baseline="0" dirty="0">
                              <a:solidFill>
                                <a:sysClr val="windowText" lastClr="000000"/>
                              </a:solidFill>
                            </a:rPr>
                            <a:t> difference</a:t>
                          </a:r>
                        </a:p>
                        <a:p>
                          <a:pPr algn="ctr"/>
                          <a:r>
                            <a:rPr kumimoji="1" lang="en-US" altLang="ja-JP" sz="1600" b="0" i="0" baseline="0" dirty="0" smtClean="0">
                              <a:solidFill>
                                <a:sysClr val="windowText" lastClr="000000"/>
                              </a:solidFill>
                            </a:rPr>
                            <a:t> </a:t>
                          </a:r>
                          <a:r>
                            <a:rPr kumimoji="1" lang="en-US" altLang="ja-JP" sz="1600" b="0" i="0" baseline="0" dirty="0">
                              <a:solidFill>
                                <a:sysClr val="windowText" lastClr="000000"/>
                              </a:solidFill>
                            </a:rPr>
                            <a:t>[rad]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Input power </a:t>
                          </a:r>
                          <a:r>
                            <a:rPr kumimoji="1" lang="en-US" altLang="ja-JP" sz="1600" b="0" i="0" dirty="0" smtClean="0">
                              <a:solidFill>
                                <a:sysClr val="windowText" lastClr="000000"/>
                              </a:solidFill>
                            </a:rPr>
                            <a:t>[MW</a:t>
                          </a:r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600" b="0" i="0" dirty="0">
                              <a:solidFill>
                                <a:sysClr val="windowText" lastClr="000000"/>
                              </a:solidFill>
                            </a:rPr>
                            <a:t>Beam loading current [A]</a:t>
                          </a:r>
                          <a:endParaRPr kumimoji="1" lang="ja-JP" altLang="en-US" sz="1600" b="0" i="0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81092788"/>
                      </a:ext>
                    </a:extLst>
                  </a:tr>
                  <a:tr h="507429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22" t="-148810" r="-170418" b="-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25806" t="-148810" r="-113710" b="-3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0000" t="-148810" r="-714" b="-3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67691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2A440-D755-467D-83F4-4AE1DAD2D288}" type="slidenum"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D06F1E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ja-JP" altLang="en-US" sz="3200" b="0" i="0" u="none" strike="noStrike" kern="1200" cap="none" spc="0" normalizeH="0" baseline="0" noProof="0">
              <a:ln>
                <a:noFill/>
              </a:ln>
              <a:solidFill>
                <a:srgbClr val="D06F1E">
                  <a:lumMod val="50000"/>
                </a:srgb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463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7077" y="1704512"/>
            <a:ext cx="10515600" cy="4001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Day 1 (Oct. 27)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Power Incident on the ILC helical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vacuum chamber : K. </a:t>
            </a:r>
            <a:r>
              <a:rPr kumimoji="1" lang="en-US" altLang="ja-JP" dirty="0" err="1" smtClean="0"/>
              <a:t>Alharbi</a:t>
            </a:r>
            <a:r>
              <a:rPr kumimoji="1" lang="en-US" altLang="ja-JP" dirty="0" smtClean="0"/>
              <a:t> 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 smtClean="0"/>
              <a:t>ILC Positron Target : Material Analysis : T. </a:t>
            </a:r>
            <a:r>
              <a:rPr lang="en-US" altLang="ja-JP" dirty="0" err="1" smtClean="0"/>
              <a:t>Lengler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 smtClean="0"/>
              <a:t>A tapered pulsed solenoid as optical matching device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based ILC positron source: C. </a:t>
            </a:r>
            <a:r>
              <a:rPr lang="en-US" altLang="ja-JP" dirty="0" err="1" smtClean="0"/>
              <a:t>Tenholt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 smtClean="0"/>
              <a:t>Update on the development of the active plasma lens as an Alternative Optical Matching Device : M. </a:t>
            </a:r>
            <a:r>
              <a:rPr lang="en-US" altLang="ja-JP" dirty="0" err="1" smtClean="0"/>
              <a:t>Formela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79978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latin typeface="Rounded Mgen+ 1c medium" panose="020B0602020203020207" pitchFamily="50" charset="-128"/>
                <a:ea typeface="Rounded Mgen+ 1c medium" panose="020B0602020203020207" pitchFamily="50" charset="-128"/>
                <a:cs typeface="Rounded Mgen+ 1c medium" panose="020B0602020203020207" pitchFamily="50" charset="-128"/>
              </a:rPr>
              <a:t>ILCX2021 Accelerator Source Session</a:t>
            </a:r>
            <a:endParaRPr kumimoji="1" lang="ja-JP" altLang="en-US" dirty="0">
              <a:latin typeface="Rounded Mgen+ 1c medium" panose="020B0602020203020207" pitchFamily="50" charset="-128"/>
              <a:ea typeface="Rounded Mgen+ 1c medium" panose="020B0602020203020207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0819" y="2085317"/>
            <a:ext cx="5836916" cy="128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9534" tIns="24767" rIns="49534" bIns="24767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95330"/>
            <a:r>
              <a:rPr kumimoji="0" lang="en-US" altLang="ja-JP" sz="28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System integration of </a:t>
            </a:r>
          </a:p>
          <a:p>
            <a:pPr defTabSz="495330"/>
            <a:r>
              <a:rPr kumimoji="0" lang="en-US" altLang="ja-JP" sz="28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ILC E-Driven Positron Source</a:t>
            </a:r>
            <a:endParaRPr kumimoji="0" lang="en-US" altLang="ja-JP" sz="28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defTabSz="495330"/>
            <a:endParaRPr kumimoji="0" lang="ja-JP" altLang="ja-JP" sz="24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プレースホルダー 11"/>
          <p:cNvSpPr txBox="1">
            <a:spLocks/>
          </p:cNvSpPr>
          <p:nvPr/>
        </p:nvSpPr>
        <p:spPr>
          <a:xfrm>
            <a:off x="258938" y="4283277"/>
            <a:ext cx="5822265" cy="1224136"/>
          </a:xfrm>
          <a:prstGeom prst="rect">
            <a:avLst/>
          </a:prstGeom>
        </p:spPr>
        <p:txBody>
          <a:bodyPr vert="horz" lIns="163275" tIns="81638" rIns="163275" bIns="81638" rtlCol="0" anchor="ctr">
            <a:noAutofit/>
          </a:bodyPr>
          <a:lstStyle>
            <a:lvl1pPr marL="0" indent="0" algn="l" defTabSz="884462" rtl="0" eaLnBrk="1" latinLnBrk="0" hangingPunct="1">
              <a:lnSpc>
                <a:spcPts val="1842"/>
              </a:lnSpc>
              <a:spcBef>
                <a:spcPts val="0"/>
              </a:spcBef>
              <a:spcAft>
                <a:spcPts val="650"/>
              </a:spcAft>
              <a:buFont typeface="Arial" panose="020B0604020202020204" pitchFamily="34" charset="0"/>
              <a:buNone/>
              <a:defRPr kumimoji="1" sz="1517" kern="1200" baseline="0">
                <a:solidFill>
                  <a:schemeClr val="tx1">
                    <a:alpha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18626" indent="-276394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5578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7809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039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2271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4502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16733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58964" indent="-221115" algn="l" defTabSz="884462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M. </a:t>
            </a:r>
            <a:r>
              <a:rPr lang="en-US" altLang="ja-JP" sz="2400" b="1" dirty="0" err="1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Kuriki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, S. Konno, Z. </a:t>
            </a:r>
            <a:r>
              <a:rPr lang="en-US" altLang="ja-JP" sz="2400" b="1" dirty="0" err="1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Liptak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, </a:t>
            </a:r>
            <a:endParaRPr lang="en-US" altLang="ja-JP" sz="2400" b="1" dirty="0" smtClean="0">
              <a:solidFill>
                <a:srgbClr val="FFFFFF">
                  <a:alpha val="90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  <a:p>
            <a:pPr>
              <a:lnSpc>
                <a:spcPct val="100000"/>
              </a:lnSpc>
            </a:pPr>
            <a:r>
              <a:rPr lang="en-US" altLang="ja-JP" sz="2400" b="1" dirty="0" smtClean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T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. Takahashi, </a:t>
            </a:r>
            <a:r>
              <a:rPr lang="en-US" altLang="ja-JP" sz="2400" b="1" dirty="0" smtClean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T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. Omori, </a:t>
            </a:r>
            <a:endParaRPr lang="en-US" altLang="ja-JP" sz="2400" b="1" dirty="0" smtClean="0">
              <a:solidFill>
                <a:srgbClr val="FFFFFF">
                  <a:alpha val="90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  <a:p>
            <a:pPr>
              <a:lnSpc>
                <a:spcPct val="100000"/>
              </a:lnSpc>
            </a:pPr>
            <a:r>
              <a:rPr lang="en-US" altLang="ja-JP" sz="2400" b="1" dirty="0" smtClean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J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. Urakawa, H. </a:t>
            </a:r>
            <a:r>
              <a:rPr lang="en-US" altLang="ja-JP" sz="2400" b="1" dirty="0" err="1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Hayano</a:t>
            </a:r>
            <a:r>
              <a:rPr lang="en-US" altLang="ja-JP" sz="2400" b="1" dirty="0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, K. </a:t>
            </a:r>
            <a:r>
              <a:rPr lang="en-US" altLang="ja-JP" sz="2400" b="1" dirty="0" err="1">
                <a:solidFill>
                  <a:srgbClr val="FFFFFF">
                    <a:alpha val="9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medium" panose="020B0602020203020207" pitchFamily="50" charset="-128"/>
              </a:rPr>
              <a:t>Yokoya</a:t>
            </a:r>
            <a:endParaRPr lang="ja-JP" altLang="en-US" sz="2400" b="1" dirty="0">
              <a:solidFill>
                <a:srgbClr val="FFFFFF">
                  <a:alpha val="90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Rounded Mgen+ 1c medium" panose="020B0602020203020207" pitchFamily="50" charset="-128"/>
            </a:endParaRPr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 defTabSz="957773"/>
            <a:r>
              <a:rPr lang="fr-FR" altLang="ja-JP">
                <a:solidFill>
                  <a:srgbClr val="FFFFFF">
                    <a:tint val="75000"/>
                    <a:alpha val="80000"/>
                  </a:srgbClr>
                </a:solidFill>
                <a:latin typeface="Crimson Text"/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  <a:latin typeface="Crimson Text"/>
            </a:endParaRP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57773"/>
            <a:fld id="{27CB87ED-CE54-4A81-84E3-F65697A29D35}" type="slidenum">
              <a:rPr lang="ja-JP" altLang="en-US">
                <a:solidFill>
                  <a:srgbClr val="FFFFFF">
                    <a:tint val="75000"/>
                    <a:alpha val="80000"/>
                  </a:srgbClr>
                </a:solidFill>
                <a:latin typeface="Crimson Text"/>
              </a:rPr>
              <a:pPr defTabSz="957773"/>
              <a:t>30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  <a:latin typeface="Crimson Text"/>
            </a:endParaRPr>
          </a:p>
        </p:txBody>
      </p:sp>
      <p:pic>
        <p:nvPicPr>
          <p:cNvPr id="7" name="図 6" descr="C:\Users\nagoshi\AppData\Local\Microsoft\Windows\INetCache\Content.Outlook\D2UCXHBL\schem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062" y="1656407"/>
            <a:ext cx="4358832" cy="1810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062" y="4042366"/>
            <a:ext cx="4358832" cy="170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97023"/>
      </p:ext>
    </p:extLst>
  </p:cSld>
  <p:clrMapOvr>
    <a:masterClrMapping/>
  </p:clrMapOvr>
  <p:transition spd="slow" advTm="14305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816" y="1196213"/>
            <a:ext cx="5124784" cy="768994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9382315" y="3220975"/>
            <a:ext cx="839534" cy="26003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935DB541-8660-F14B-ABD6-C36D277F39FD}"/>
              </a:ext>
            </a:extLst>
          </p:cNvPr>
          <p:cNvSpPr txBox="1">
            <a:spLocks/>
          </p:cNvSpPr>
          <p:nvPr/>
        </p:nvSpPr>
        <p:spPr>
          <a:xfrm>
            <a:off x="1275114" y="260648"/>
            <a:ext cx="7351158" cy="107315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3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bold" panose="020B0702020203020207" pitchFamily="50" charset="-128"/>
              </a:rPr>
              <a:t>Target Section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834C27E7-2E76-B646-BD77-AEB0CBEF3918}"/>
              </a:ext>
            </a:extLst>
          </p:cNvPr>
          <p:cNvSpPr txBox="1">
            <a:spLocks/>
          </p:cNvSpPr>
          <p:nvPr/>
        </p:nvSpPr>
        <p:spPr>
          <a:xfrm>
            <a:off x="1275115" y="1412776"/>
            <a:ext cx="3821951" cy="5256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For the radiation shield, the target is surrounded by 2m thick </a:t>
            </a:r>
            <a:r>
              <a:rPr lang="en-US" altLang="ja-JP" sz="2000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boronized</a:t>
            </a:r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 concrete blocks. </a:t>
            </a:r>
          </a:p>
          <a:p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Used targets are stored in a cavern. </a:t>
            </a:r>
          </a:p>
          <a:p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The target module   consists of target, FC, collimator, and the first RF cavity. The module is mounted on a wagon with shield. </a:t>
            </a:r>
          </a:p>
          <a:p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It is designed with copulations A. Miyamoto and P. </a:t>
            </a:r>
            <a:r>
              <a:rPr lang="en-US" altLang="ja-JP" sz="2000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Sievers</a:t>
            </a:r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Rounded Mgen+ 1c light" panose="020B0403020203020207" pitchFamily="50" charset="-128"/>
              </a:rPr>
              <a:t>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B78088-BC84-9F42-9749-0365F047A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F97A-D62F-4737-AD79-D9D7E5A6A0C1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91944" y="4714171"/>
            <a:ext cx="1255586" cy="327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25" dirty="0">
                <a:solidFill>
                  <a:schemeClr val="bg1"/>
                </a:solidFill>
                <a:latin typeface="Rounded Mgen+ 1c light" panose="020B0403020203020207" pitchFamily="50" charset="-128"/>
                <a:ea typeface="Rounded Mgen+ 1c light" panose="020B0403020203020207" pitchFamily="50" charset="-128"/>
                <a:cs typeface="Rounded Mgen+ 1c light" panose="020B0403020203020207" pitchFamily="50" charset="-128"/>
              </a:rPr>
              <a:t>Unit (m)</a:t>
            </a:r>
            <a:endParaRPr lang="ja-JP" altLang="en-US" sz="1525" dirty="0">
              <a:solidFill>
                <a:schemeClr val="bg1"/>
              </a:solidFill>
              <a:latin typeface="Rounded Mgen+ 1c light" panose="020B0403020203020207" pitchFamily="50" charset="-128"/>
              <a:ea typeface="Rounded Mgen+ 1c light" panose="020B0403020203020207" pitchFamily="50" charset="-128"/>
              <a:cs typeface="Rounded Mgen+ 1c light" panose="020B0403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518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7 L -0.08737 0.000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59 0.00208 L -0.08581 0.3435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7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81 0.34352 L -0.00104 0.3446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BAA8A81-9109-DC48-B731-0AF6F30EDCC4}"/>
              </a:ext>
            </a:extLst>
          </p:cNvPr>
          <p:cNvCxnSpPr>
            <a:cxnSpLocks/>
          </p:cNvCxnSpPr>
          <p:nvPr/>
        </p:nvCxnSpPr>
        <p:spPr>
          <a:xfrm>
            <a:off x="1093525" y="4066634"/>
            <a:ext cx="98456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E77383F-3669-6146-B11E-F75F8103948E}"/>
              </a:ext>
            </a:extLst>
          </p:cNvPr>
          <p:cNvSpPr/>
          <p:nvPr/>
        </p:nvSpPr>
        <p:spPr>
          <a:xfrm>
            <a:off x="2154973" y="3895113"/>
            <a:ext cx="1914915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D8D30AB-894F-844E-9500-2E01B4457E6C}"/>
              </a:ext>
            </a:extLst>
          </p:cNvPr>
          <p:cNvSpPr/>
          <p:nvPr/>
        </p:nvSpPr>
        <p:spPr>
          <a:xfrm>
            <a:off x="3125706" y="3234748"/>
            <a:ext cx="89748" cy="87490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D990364-6501-EB44-AC11-2E933FF64F60}"/>
              </a:ext>
            </a:extLst>
          </p:cNvPr>
          <p:cNvSpPr/>
          <p:nvPr/>
        </p:nvSpPr>
        <p:spPr>
          <a:xfrm>
            <a:off x="4337980" y="3907221"/>
            <a:ext cx="1881839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CBC9541-C035-5A4C-88C9-ABC614722BDC}"/>
              </a:ext>
            </a:extLst>
          </p:cNvPr>
          <p:cNvSpPr/>
          <p:nvPr/>
        </p:nvSpPr>
        <p:spPr>
          <a:xfrm>
            <a:off x="5232999" y="3298116"/>
            <a:ext cx="99261" cy="61270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21157BF-8BCF-8B49-8337-36BB12BCC28C}"/>
              </a:ext>
            </a:extLst>
          </p:cNvPr>
          <p:cNvSpPr/>
          <p:nvPr/>
        </p:nvSpPr>
        <p:spPr>
          <a:xfrm>
            <a:off x="3125707" y="3229190"/>
            <a:ext cx="2206553" cy="11362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00DB1EB-E006-A846-B588-A534FD2B996E}"/>
              </a:ext>
            </a:extLst>
          </p:cNvPr>
          <p:cNvSpPr/>
          <p:nvPr/>
        </p:nvSpPr>
        <p:spPr>
          <a:xfrm>
            <a:off x="3791745" y="2702388"/>
            <a:ext cx="5093648" cy="15270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FB89DF-15A6-1D4F-A722-8152E62F9F69}"/>
              </a:ext>
            </a:extLst>
          </p:cNvPr>
          <p:cNvSpPr/>
          <p:nvPr/>
        </p:nvSpPr>
        <p:spPr>
          <a:xfrm>
            <a:off x="4102426" y="2702389"/>
            <a:ext cx="282575" cy="60635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2459441" y="4342212"/>
            <a:ext cx="1422184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1.27m APS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C680C4-A1AC-F241-90FE-70926040B2B4}"/>
              </a:ext>
            </a:extLst>
          </p:cNvPr>
          <p:cNvSpPr/>
          <p:nvPr/>
        </p:nvSpPr>
        <p:spPr>
          <a:xfrm>
            <a:off x="6543166" y="3930471"/>
            <a:ext cx="1898074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D04FB071-1285-D047-95B4-CA223A3BD832}"/>
              </a:ext>
            </a:extLst>
          </p:cNvPr>
          <p:cNvSpPr/>
          <p:nvPr/>
        </p:nvSpPr>
        <p:spPr>
          <a:xfrm>
            <a:off x="7382930" y="3298115"/>
            <a:ext cx="107215" cy="62621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1E9251CB-ABC9-4347-A092-24DB63A65114}"/>
              </a:ext>
            </a:extLst>
          </p:cNvPr>
          <p:cNvSpPr/>
          <p:nvPr/>
        </p:nvSpPr>
        <p:spPr>
          <a:xfrm>
            <a:off x="8719690" y="3920507"/>
            <a:ext cx="1768799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121E223-CD2A-E746-AD61-B7F6F461E02E}"/>
              </a:ext>
            </a:extLst>
          </p:cNvPr>
          <p:cNvSpPr/>
          <p:nvPr/>
        </p:nvSpPr>
        <p:spPr>
          <a:xfrm>
            <a:off x="9559265" y="3287007"/>
            <a:ext cx="84838" cy="6508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C3BA581-442D-0248-824D-0813B612D512}"/>
              </a:ext>
            </a:extLst>
          </p:cNvPr>
          <p:cNvSpPr/>
          <p:nvPr/>
        </p:nvSpPr>
        <p:spPr>
          <a:xfrm>
            <a:off x="7417485" y="3289896"/>
            <a:ext cx="2226618" cy="13850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A837A8A-7A9D-6543-AA14-4AB3F6129925}"/>
              </a:ext>
            </a:extLst>
          </p:cNvPr>
          <p:cNvSpPr/>
          <p:nvPr/>
        </p:nvSpPr>
        <p:spPr>
          <a:xfrm>
            <a:off x="6353274" y="1890176"/>
            <a:ext cx="122386" cy="95695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C695D558-5AAA-7341-B6CC-E6AC969125DB}"/>
              </a:ext>
            </a:extLst>
          </p:cNvPr>
          <p:cNvCxnSpPr/>
          <p:nvPr/>
        </p:nvCxnSpPr>
        <p:spPr>
          <a:xfrm>
            <a:off x="6353274" y="3847374"/>
            <a:ext cx="0" cy="441510"/>
          </a:xfrm>
          <a:prstGeom prst="line">
            <a:avLst/>
          </a:prstGeom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CB8A26B5-E3D6-B140-B7CA-303CF957A275}"/>
              </a:ext>
            </a:extLst>
          </p:cNvPr>
          <p:cNvCxnSpPr>
            <a:cxnSpLocks/>
          </p:cNvCxnSpPr>
          <p:nvPr/>
        </p:nvCxnSpPr>
        <p:spPr>
          <a:xfrm>
            <a:off x="4319908" y="4151127"/>
            <a:ext cx="0" cy="10668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3DA5EDE0-AB53-2A49-9A54-C8D32AC3BD65}"/>
              </a:ext>
            </a:extLst>
          </p:cNvPr>
          <p:cNvCxnSpPr>
            <a:cxnSpLocks/>
          </p:cNvCxnSpPr>
          <p:nvPr/>
        </p:nvCxnSpPr>
        <p:spPr>
          <a:xfrm flipH="1">
            <a:off x="4039189" y="4186024"/>
            <a:ext cx="1" cy="1038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9303C343-2C32-A24D-99CC-5CB018CE9AD6}"/>
              </a:ext>
            </a:extLst>
          </p:cNvPr>
          <p:cNvCxnSpPr>
            <a:cxnSpLocks/>
          </p:cNvCxnSpPr>
          <p:nvPr/>
        </p:nvCxnSpPr>
        <p:spPr>
          <a:xfrm>
            <a:off x="6190836" y="4112908"/>
            <a:ext cx="0" cy="1057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216C1326-3104-8A4C-8500-037A5D373A3E}"/>
              </a:ext>
            </a:extLst>
          </p:cNvPr>
          <p:cNvCxnSpPr>
            <a:cxnSpLocks/>
          </p:cNvCxnSpPr>
          <p:nvPr/>
        </p:nvCxnSpPr>
        <p:spPr>
          <a:xfrm>
            <a:off x="6543165" y="4142282"/>
            <a:ext cx="0" cy="1057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3C0B5A85-DC34-6942-9887-6B8A8B36E026}"/>
              </a:ext>
            </a:extLst>
          </p:cNvPr>
          <p:cNvCxnSpPr>
            <a:cxnSpLocks/>
          </p:cNvCxnSpPr>
          <p:nvPr/>
        </p:nvCxnSpPr>
        <p:spPr>
          <a:xfrm>
            <a:off x="8436649" y="4151127"/>
            <a:ext cx="0" cy="1057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B5171D0E-0B4D-C74D-AF7C-9E9027E79636}"/>
              </a:ext>
            </a:extLst>
          </p:cNvPr>
          <p:cNvCxnSpPr>
            <a:cxnSpLocks/>
          </p:cNvCxnSpPr>
          <p:nvPr/>
        </p:nvCxnSpPr>
        <p:spPr>
          <a:xfrm>
            <a:off x="8716603" y="4151127"/>
            <a:ext cx="0" cy="1057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725D3E80-C17D-C742-8959-418C59ECF7AF}"/>
              </a:ext>
            </a:extLst>
          </p:cNvPr>
          <p:cNvSpPr txBox="1"/>
          <p:nvPr/>
        </p:nvSpPr>
        <p:spPr>
          <a:xfrm>
            <a:off x="3827053" y="5584181"/>
            <a:ext cx="55656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Osaka-Mono" panose="020B0600000000000000" pitchFamily="34" charset="-128"/>
                <a:ea typeface="Osaka-Mono" panose="020B0600000000000000" pitchFamily="34" charset="-128"/>
              </a:rPr>
              <a:t>3/4λ</a:t>
            </a:r>
            <a:endParaRPr lang="ja-JP" altLang="en-US" sz="1525" dirty="0">
              <a:latin typeface="Osaka-Mono" panose="020B0600000000000000" pitchFamily="34" charset="-128"/>
              <a:ea typeface="Osaka-Mono" panose="020B0600000000000000" pitchFamily="34" charset="-128"/>
            </a:endParaRPr>
          </a:p>
        </p:txBody>
      </p: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18C2A6AF-34AC-8444-9B88-92AC65E03CC9}"/>
              </a:ext>
            </a:extLst>
          </p:cNvPr>
          <p:cNvCxnSpPr>
            <a:cxnSpLocks/>
          </p:cNvCxnSpPr>
          <p:nvPr/>
        </p:nvCxnSpPr>
        <p:spPr>
          <a:xfrm>
            <a:off x="3951566" y="5512146"/>
            <a:ext cx="4085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1B90FAEA-C63B-0247-8A6D-D05401097A34}"/>
              </a:ext>
            </a:extLst>
          </p:cNvPr>
          <p:cNvSpPr txBox="1"/>
          <p:nvPr/>
        </p:nvSpPr>
        <p:spPr>
          <a:xfrm>
            <a:off x="6387853" y="5473995"/>
            <a:ext cx="455574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Osaka-Mono" panose="020B0600000000000000" pitchFamily="34" charset="-128"/>
                <a:ea typeface="Osaka-Mono" panose="020B0600000000000000" pitchFamily="34" charset="-128"/>
              </a:rPr>
              <a:t>λ/2</a:t>
            </a:r>
            <a:endParaRPr lang="ja-JP" altLang="en-US" sz="1525" dirty="0">
              <a:latin typeface="Osaka-Mono" panose="020B0600000000000000" pitchFamily="34" charset="-128"/>
              <a:ea typeface="Osaka-Mono" panose="020B0600000000000000" pitchFamily="34" charset="-128"/>
            </a:endParaRPr>
          </a:p>
        </p:txBody>
      </p:sp>
      <p:cxnSp>
        <p:nvCxnSpPr>
          <p:cNvPr id="100" name="直線矢印コネクタ 99">
            <a:extLst>
              <a:ext uri="{FF2B5EF4-FFF2-40B4-BE49-F238E27FC236}">
                <a16:creationId xmlns:a16="http://schemas.microsoft.com/office/drawing/2014/main" id="{61886D49-B153-CB4E-94CF-5C9207E58E84}"/>
              </a:ext>
            </a:extLst>
          </p:cNvPr>
          <p:cNvCxnSpPr>
            <a:cxnSpLocks/>
          </p:cNvCxnSpPr>
          <p:nvPr/>
        </p:nvCxnSpPr>
        <p:spPr>
          <a:xfrm>
            <a:off x="6190836" y="5506814"/>
            <a:ext cx="8415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FEA6F19-B0A3-4341-AF3E-AF63F4A850FE}"/>
              </a:ext>
            </a:extLst>
          </p:cNvPr>
          <p:cNvSpPr txBox="1"/>
          <p:nvPr/>
        </p:nvSpPr>
        <p:spPr>
          <a:xfrm>
            <a:off x="8432468" y="5538648"/>
            <a:ext cx="55656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Osaka-Mono" panose="020B0600000000000000" pitchFamily="34" charset="-128"/>
                <a:ea typeface="Osaka-Mono" panose="020B0600000000000000" pitchFamily="34" charset="-128"/>
              </a:rPr>
              <a:t>3/4λ</a:t>
            </a:r>
            <a:endParaRPr lang="ja-JP" altLang="en-US" sz="1525" dirty="0">
              <a:latin typeface="Osaka-Mono" panose="020B0600000000000000" pitchFamily="34" charset="-128"/>
              <a:ea typeface="Osaka-Mono" panose="020B0600000000000000" pitchFamily="34" charset="-128"/>
            </a:endParaRPr>
          </a:p>
        </p:txBody>
      </p: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99142826-C579-A246-BC96-9DA785D81D9A}"/>
              </a:ext>
            </a:extLst>
          </p:cNvPr>
          <p:cNvCxnSpPr>
            <a:cxnSpLocks/>
          </p:cNvCxnSpPr>
          <p:nvPr/>
        </p:nvCxnSpPr>
        <p:spPr>
          <a:xfrm>
            <a:off x="8406016" y="5543979"/>
            <a:ext cx="4085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4F4162DE-3F3F-7143-AAA0-F6B905B8E937}"/>
              </a:ext>
            </a:extLst>
          </p:cNvPr>
          <p:cNvSpPr txBox="1"/>
          <p:nvPr/>
        </p:nvSpPr>
        <p:spPr>
          <a:xfrm>
            <a:off x="2590868" y="4838193"/>
            <a:ext cx="89319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1500.00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直線矢印コネクタ 103">
            <a:extLst>
              <a:ext uri="{FF2B5EF4-FFF2-40B4-BE49-F238E27FC236}">
                <a16:creationId xmlns:a16="http://schemas.microsoft.com/office/drawing/2014/main" id="{0A7E0490-458F-B943-B812-0DCB406A37C0}"/>
              </a:ext>
            </a:extLst>
          </p:cNvPr>
          <p:cNvCxnSpPr>
            <a:cxnSpLocks/>
          </p:cNvCxnSpPr>
          <p:nvPr/>
        </p:nvCxnSpPr>
        <p:spPr>
          <a:xfrm>
            <a:off x="2240172" y="5100247"/>
            <a:ext cx="1613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58CB4B3B-FBBB-4743-9462-DB82022E444C}"/>
              </a:ext>
            </a:extLst>
          </p:cNvPr>
          <p:cNvSpPr txBox="1"/>
          <p:nvPr/>
        </p:nvSpPr>
        <p:spPr>
          <a:xfrm>
            <a:off x="4765480" y="4848746"/>
            <a:ext cx="89319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1500.00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直線矢印コネクタ 105">
            <a:extLst>
              <a:ext uri="{FF2B5EF4-FFF2-40B4-BE49-F238E27FC236}">
                <a16:creationId xmlns:a16="http://schemas.microsoft.com/office/drawing/2014/main" id="{2FD770F8-6E49-2048-AEC3-C7E6CAADC061}"/>
              </a:ext>
            </a:extLst>
          </p:cNvPr>
          <p:cNvCxnSpPr>
            <a:cxnSpLocks/>
          </p:cNvCxnSpPr>
          <p:nvPr/>
        </p:nvCxnSpPr>
        <p:spPr>
          <a:xfrm>
            <a:off x="4414783" y="5110800"/>
            <a:ext cx="1613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EE688A71-A717-8743-B1E6-B074CB9B4B4F}"/>
              </a:ext>
            </a:extLst>
          </p:cNvPr>
          <p:cNvSpPr txBox="1"/>
          <p:nvPr/>
        </p:nvSpPr>
        <p:spPr>
          <a:xfrm>
            <a:off x="7016329" y="4852245"/>
            <a:ext cx="89319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1500.00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直線矢印コネクタ 107">
            <a:extLst>
              <a:ext uri="{FF2B5EF4-FFF2-40B4-BE49-F238E27FC236}">
                <a16:creationId xmlns:a16="http://schemas.microsoft.com/office/drawing/2014/main" id="{C20098B8-26BC-804A-9CAE-E417880AD27F}"/>
              </a:ext>
            </a:extLst>
          </p:cNvPr>
          <p:cNvCxnSpPr>
            <a:cxnSpLocks/>
          </p:cNvCxnSpPr>
          <p:nvPr/>
        </p:nvCxnSpPr>
        <p:spPr>
          <a:xfrm>
            <a:off x="6665633" y="5114299"/>
            <a:ext cx="1613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2F6E59EA-577C-A64E-9948-B439BF191995}"/>
              </a:ext>
            </a:extLst>
          </p:cNvPr>
          <p:cNvSpPr txBox="1"/>
          <p:nvPr/>
        </p:nvSpPr>
        <p:spPr>
          <a:xfrm>
            <a:off x="9154888" y="4863773"/>
            <a:ext cx="893193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1500.00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16D8D4CB-18D7-3243-82CB-5CE0A257E56C}"/>
              </a:ext>
            </a:extLst>
          </p:cNvPr>
          <p:cNvCxnSpPr>
            <a:cxnSpLocks/>
          </p:cNvCxnSpPr>
          <p:nvPr/>
        </p:nvCxnSpPr>
        <p:spPr>
          <a:xfrm>
            <a:off x="8804191" y="5125827"/>
            <a:ext cx="1613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F8316DEA-AA98-4D44-9AB1-42F4EEA23E30}"/>
              </a:ext>
            </a:extLst>
          </p:cNvPr>
          <p:cNvSpPr txBox="1"/>
          <p:nvPr/>
        </p:nvSpPr>
        <p:spPr>
          <a:xfrm>
            <a:off x="6186980" y="5212065"/>
            <a:ext cx="660694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115.4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8BCBB5A-62B1-6C44-B506-946A06F92ECC}"/>
              </a:ext>
            </a:extLst>
          </p:cNvPr>
          <p:cNvSpPr txBox="1"/>
          <p:nvPr/>
        </p:nvSpPr>
        <p:spPr>
          <a:xfrm>
            <a:off x="8230176" y="5255832"/>
            <a:ext cx="675185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173.1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166DF9CB-A1B7-BA43-8265-C1A0F888A08D}"/>
              </a:ext>
            </a:extLst>
          </p:cNvPr>
          <p:cNvSpPr txBox="1"/>
          <p:nvPr/>
        </p:nvSpPr>
        <p:spPr>
          <a:xfrm>
            <a:off x="3828270" y="5205065"/>
            <a:ext cx="675185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173.1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55100554-FD66-7242-9E8B-6F99D11BF6EC}"/>
              </a:ext>
            </a:extLst>
          </p:cNvPr>
          <p:cNvSpPr txBox="1"/>
          <p:nvPr/>
        </p:nvSpPr>
        <p:spPr>
          <a:xfrm>
            <a:off x="5362917" y="5865661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6692.4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8" name="直線矢印コネクタ 117">
            <a:extLst>
              <a:ext uri="{FF2B5EF4-FFF2-40B4-BE49-F238E27FC236}">
                <a16:creationId xmlns:a16="http://schemas.microsoft.com/office/drawing/2014/main" id="{88500071-7E16-9449-8A12-E74B2694677A}"/>
              </a:ext>
            </a:extLst>
          </p:cNvPr>
          <p:cNvCxnSpPr>
            <a:cxnSpLocks/>
          </p:cNvCxnSpPr>
          <p:nvPr/>
        </p:nvCxnSpPr>
        <p:spPr>
          <a:xfrm>
            <a:off x="1811623" y="6093296"/>
            <a:ext cx="8673479" cy="577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タイトル 1"/>
          <p:cNvSpPr txBox="1">
            <a:spLocks/>
          </p:cNvSpPr>
          <p:nvPr/>
        </p:nvSpPr>
        <p:spPr>
          <a:xfrm>
            <a:off x="1569701" y="91826"/>
            <a:ext cx="8915400" cy="82272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884462" rtl="0" eaLnBrk="1" latinLnBrk="0" hangingPunct="1">
              <a:spcBef>
                <a:spcPct val="0"/>
              </a:spcBef>
              <a:buNone/>
              <a:defRPr kumimoji="1" sz="2925" kern="1200" spc="16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Capture </a:t>
            </a:r>
            <a:r>
              <a:rPr lang="en-US" altLang="ja-JP" sz="32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Linac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unit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円/楕円 19">
            <a:extLst>
              <a:ext uri="{FF2B5EF4-FFF2-40B4-BE49-F238E27FC236}">
                <a16:creationId xmlns:a16="http://schemas.microsoft.com/office/drawing/2014/main" id="{2118E28A-5D04-9F43-9B4E-D5BCD3052719}"/>
              </a:ext>
            </a:extLst>
          </p:cNvPr>
          <p:cNvSpPr/>
          <p:nvPr/>
        </p:nvSpPr>
        <p:spPr>
          <a:xfrm>
            <a:off x="6743426" y="1478561"/>
            <a:ext cx="811883" cy="78890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87" name="円/楕円 22">
            <a:extLst>
              <a:ext uri="{FF2B5EF4-FFF2-40B4-BE49-F238E27FC236}">
                <a16:creationId xmlns:a16="http://schemas.microsoft.com/office/drawing/2014/main" id="{2841AEEB-BBF0-D44B-8788-6E09A9E2F4BE}"/>
              </a:ext>
            </a:extLst>
          </p:cNvPr>
          <p:cNvSpPr/>
          <p:nvPr/>
        </p:nvSpPr>
        <p:spPr>
          <a:xfrm>
            <a:off x="5234549" y="1478561"/>
            <a:ext cx="811883" cy="788905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C13D044F-F02F-DA4B-A4B1-A026848DE576}"/>
              </a:ext>
            </a:extLst>
          </p:cNvPr>
          <p:cNvSpPr/>
          <p:nvPr/>
        </p:nvSpPr>
        <p:spPr>
          <a:xfrm rot="16200000">
            <a:off x="6332016" y="1365860"/>
            <a:ext cx="129172" cy="10306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4625523" y="4353752"/>
            <a:ext cx="1422184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1.27m APS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6808998" y="4440104"/>
            <a:ext cx="1422184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1.27m APS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5FB89DF-15A6-1D4F-A722-8152E62F9F69}"/>
              </a:ext>
            </a:extLst>
          </p:cNvPr>
          <p:cNvSpPr/>
          <p:nvPr/>
        </p:nvSpPr>
        <p:spPr>
          <a:xfrm>
            <a:off x="8402864" y="2702389"/>
            <a:ext cx="282575" cy="60635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 b="1" dirty="0"/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8885393" y="4334465"/>
            <a:ext cx="1422184" cy="267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1.27m APS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3098168" y="2664421"/>
            <a:ext cx="697627" cy="26744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latin typeface="Arial" panose="020B0604020202020204" pitchFamily="34" charset="0"/>
                <a:cs typeface="Arial" panose="020B0604020202020204" pitchFamily="34" charset="0"/>
              </a:rPr>
              <a:t>RF load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949BF844-010D-0E41-9E5A-8BAA1F2D4A0C}"/>
              </a:ext>
            </a:extLst>
          </p:cNvPr>
          <p:cNvSpPr txBox="1"/>
          <p:nvPr/>
        </p:nvSpPr>
        <p:spPr>
          <a:xfrm>
            <a:off x="8881345" y="2644745"/>
            <a:ext cx="697627" cy="26744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altLang="ja-JP" sz="1138" dirty="0">
                <a:latin typeface="Arial" panose="020B0604020202020204" pitchFamily="34" charset="0"/>
                <a:cs typeface="Arial" panose="020B0604020202020204" pitchFamily="34" charset="0"/>
              </a:rPr>
              <a:t>RF load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BE77383F-3669-6146-B11E-F75F8103948E}"/>
              </a:ext>
            </a:extLst>
          </p:cNvPr>
          <p:cNvSpPr/>
          <p:nvPr/>
        </p:nvSpPr>
        <p:spPr>
          <a:xfrm>
            <a:off x="1108162" y="3883617"/>
            <a:ext cx="703460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9303C343-2C32-A24D-99CC-5CB018CE9AD6}"/>
              </a:ext>
            </a:extLst>
          </p:cNvPr>
          <p:cNvCxnSpPr>
            <a:cxnSpLocks/>
          </p:cNvCxnSpPr>
          <p:nvPr/>
        </p:nvCxnSpPr>
        <p:spPr>
          <a:xfrm flipH="1">
            <a:off x="1791941" y="3997997"/>
            <a:ext cx="9712" cy="2175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>
            <a:extLst>
              <a:ext uri="{FF2B5EF4-FFF2-40B4-BE49-F238E27FC236}">
                <a16:creationId xmlns:a16="http://schemas.microsoft.com/office/drawing/2014/main" id="{216C1326-3104-8A4C-8500-037A5D373A3E}"/>
              </a:ext>
            </a:extLst>
          </p:cNvPr>
          <p:cNvCxnSpPr>
            <a:cxnSpLocks/>
          </p:cNvCxnSpPr>
          <p:nvPr/>
        </p:nvCxnSpPr>
        <p:spPr>
          <a:xfrm>
            <a:off x="2153982" y="4027372"/>
            <a:ext cx="0" cy="1057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1B90FAEA-C63B-0247-8A6D-D05401097A34}"/>
              </a:ext>
            </a:extLst>
          </p:cNvPr>
          <p:cNvSpPr txBox="1"/>
          <p:nvPr/>
        </p:nvSpPr>
        <p:spPr>
          <a:xfrm>
            <a:off x="1812996" y="5195303"/>
            <a:ext cx="287258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Osaka-Mono" panose="020B0600000000000000" pitchFamily="34" charset="-128"/>
                <a:ea typeface="Osaka-Mono" panose="020B0600000000000000" pitchFamily="34" charset="-128"/>
              </a:rPr>
              <a:t>λ</a:t>
            </a:r>
            <a:endParaRPr lang="ja-JP" altLang="en-US" sz="1525" dirty="0">
              <a:latin typeface="Osaka-Mono" panose="020B0600000000000000" pitchFamily="34" charset="-128"/>
              <a:ea typeface="Osaka-Mono" panose="020B0600000000000000" pitchFamily="34" charset="-128"/>
            </a:endParaRPr>
          </a:p>
        </p:txBody>
      </p: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61886D49-B153-CB4E-94CF-5C9207E58E84}"/>
              </a:ext>
            </a:extLst>
          </p:cNvPr>
          <p:cNvCxnSpPr>
            <a:cxnSpLocks/>
          </p:cNvCxnSpPr>
          <p:nvPr/>
        </p:nvCxnSpPr>
        <p:spPr>
          <a:xfrm>
            <a:off x="1792767" y="5054816"/>
            <a:ext cx="358509" cy="65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F8316DEA-AA98-4D44-9AB1-42F4EEA23E30}"/>
              </a:ext>
            </a:extLst>
          </p:cNvPr>
          <p:cNvSpPr txBox="1"/>
          <p:nvPr/>
        </p:nvSpPr>
        <p:spPr>
          <a:xfrm>
            <a:off x="1915683" y="5494634"/>
            <a:ext cx="675185" cy="3270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25" dirty="0">
                <a:latin typeface="Arial" panose="020B0604020202020204" pitchFamily="34" charset="0"/>
                <a:cs typeface="Arial" panose="020B0604020202020204" pitchFamily="34" charset="0"/>
              </a:rPr>
              <a:t>230.8</a:t>
            </a:r>
            <a:endParaRPr lang="ja-JP" altLang="en-US" sz="15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BE77383F-3669-6146-B11E-F75F8103948E}"/>
              </a:ext>
            </a:extLst>
          </p:cNvPr>
          <p:cNvSpPr/>
          <p:nvPr/>
        </p:nvSpPr>
        <p:spPr>
          <a:xfrm>
            <a:off x="10829758" y="3907221"/>
            <a:ext cx="267023" cy="34304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cxnSp>
        <p:nvCxnSpPr>
          <p:cNvPr id="145" name="直線コネクタ 144">
            <a:extLst>
              <a:ext uri="{FF2B5EF4-FFF2-40B4-BE49-F238E27FC236}">
                <a16:creationId xmlns:a16="http://schemas.microsoft.com/office/drawing/2014/main" id="{9303C343-2C32-A24D-99CC-5CB018CE9AD6}"/>
              </a:ext>
            </a:extLst>
          </p:cNvPr>
          <p:cNvCxnSpPr>
            <a:cxnSpLocks/>
          </p:cNvCxnSpPr>
          <p:nvPr/>
        </p:nvCxnSpPr>
        <p:spPr>
          <a:xfrm flipH="1">
            <a:off x="10485102" y="4051718"/>
            <a:ext cx="2571" cy="21855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D120D769-61AD-9345-9FB1-376C00CE8B5F}"/>
              </a:ext>
            </a:extLst>
          </p:cNvPr>
          <p:cNvSpPr txBox="1"/>
          <p:nvPr/>
        </p:nvSpPr>
        <p:spPr>
          <a:xfrm rot="16200000">
            <a:off x="1919550" y="3528033"/>
            <a:ext cx="415498" cy="2174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13" b="1" dirty="0">
                <a:latin typeface="Arial" panose="020B0604020202020204" pitchFamily="34" charset="0"/>
                <a:ea typeface="Osaka-Mono" panose="020B0600000000000000" pitchFamily="34" charset="-128"/>
                <a:cs typeface="Arial" panose="020B0604020202020204" pitchFamily="34" charset="0"/>
              </a:rPr>
              <a:t>BPM</a:t>
            </a:r>
            <a:endParaRPr lang="ja-JP" altLang="en-US" sz="813" b="1" dirty="0">
              <a:latin typeface="Arial" panose="020B0604020202020204" pitchFamily="34" charset="0"/>
              <a:ea typeface="Osaka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02DE12FB-5D95-F247-A0E5-2C54BE9C479B}"/>
              </a:ext>
            </a:extLst>
          </p:cNvPr>
          <p:cNvSpPr/>
          <p:nvPr/>
        </p:nvSpPr>
        <p:spPr>
          <a:xfrm>
            <a:off x="1918627" y="3807834"/>
            <a:ext cx="98398" cy="4903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D120D769-61AD-9345-9FB1-376C00CE8B5F}"/>
              </a:ext>
            </a:extLst>
          </p:cNvPr>
          <p:cNvSpPr txBox="1"/>
          <p:nvPr/>
        </p:nvSpPr>
        <p:spPr>
          <a:xfrm rot="16200000">
            <a:off x="10619492" y="3528033"/>
            <a:ext cx="415498" cy="2174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13" b="1" dirty="0">
                <a:latin typeface="Arial" panose="020B0604020202020204" pitchFamily="34" charset="0"/>
                <a:ea typeface="Osaka-Mono" panose="020B0600000000000000" pitchFamily="34" charset="-128"/>
                <a:cs typeface="Arial" panose="020B0604020202020204" pitchFamily="34" charset="0"/>
              </a:rPr>
              <a:t>BPM</a:t>
            </a:r>
            <a:endParaRPr lang="ja-JP" altLang="en-US" sz="813" b="1" dirty="0">
              <a:latin typeface="Arial" panose="020B0604020202020204" pitchFamily="34" charset="0"/>
              <a:ea typeface="Osaka-Mono" panose="020B06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02DE12FB-5D95-F247-A0E5-2C54BE9C479B}"/>
              </a:ext>
            </a:extLst>
          </p:cNvPr>
          <p:cNvSpPr/>
          <p:nvPr/>
        </p:nvSpPr>
        <p:spPr>
          <a:xfrm>
            <a:off x="10618569" y="3807834"/>
            <a:ext cx="98398" cy="4903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525"/>
          </a:p>
        </p:txBody>
      </p:sp>
    </p:spTree>
    <p:extLst>
      <p:ext uri="{BB962C8B-B14F-4D97-AF65-F5344CB8AC3E}">
        <p14:creationId xmlns:p14="http://schemas.microsoft.com/office/powerpoint/2010/main" val="18067773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2m L-band TW Accelerator 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fr-FR" altLang="ja-JP"/>
              <a:t>ILCX2021, Machine, Source, M. Kuriki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Accelerator for Positron booster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プレースホルダー 5"/>
              <p:cNvSpPr txBox="1">
                <a:spLocks/>
              </p:cNvSpPr>
              <p:nvPr/>
            </p:nvSpPr>
            <p:spPr>
              <a:xfrm>
                <a:off x="1487488" y="1484785"/>
                <a:ext cx="3960440" cy="2093735"/>
              </a:xfrm>
              <a:prstGeom prst="rect">
                <a:avLst/>
              </a:prstGeom>
            </p:spPr>
            <p:txBody>
              <a:bodyPr vert="horz" lIns="163275" tIns="81638" rIns="163275" bIns="81638" rtlCol="0" anchor="ctr">
                <a:noAutofit/>
              </a:bodyPr>
              <a:lstStyle>
                <a:lvl1pPr marL="0" indent="0" algn="l" defTabSz="884462" rtl="0" eaLnBrk="1" latinLnBrk="0" hangingPunct="1">
                  <a:lnSpc>
                    <a:spcPts val="1842"/>
                  </a:lnSpc>
                  <a:spcBef>
                    <a:spcPts val="0"/>
                  </a:spcBef>
                  <a:spcAft>
                    <a:spcPts val="650"/>
                  </a:spcAft>
                  <a:buFont typeface="Arial" panose="020B0604020202020204" pitchFamily="34" charset="0"/>
                  <a:buNone/>
                  <a:defRPr kumimoji="1" sz="1517" kern="1200" baseline="0">
                    <a:solidFill>
                      <a:schemeClr val="tx1">
                        <a:alpha val="9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18626" indent="-276394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05578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47809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990039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432271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19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874502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19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16733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19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758964" indent="-221115" algn="l" defTabSz="884462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19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00000"/>
                  </a:lnSpc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Shunt impedance and length are scaled with the same manner.</a:t>
                </a:r>
              </a:p>
              <a:p>
                <a:pPr marL="342900" indent="-342900">
                  <a:lnSpc>
                    <a:spcPct val="100000"/>
                  </a:lnSpc>
                  <a:buFont typeface="Wingdings" panose="05000000000000000000" pitchFamily="2" charset="2"/>
                  <a:buChar char="l"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Accelerating voltage per tube is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16.5 </m:t>
                    </m:r>
                    <m:r>
                      <a:rPr lang="en-US" altLang="ja-JP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altLang="ja-JP" sz="2000" i="1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 0.1 </m:t>
                    </m:r>
                    <m:r>
                      <m:rPr>
                        <m:sty m:val="p"/>
                      </m:rPr>
                      <a:rPr lang="en-US" altLang="ja-JP" sz="2000" dirty="0">
                        <a:latin typeface="Cambria Math" panose="02040503050406030204" pitchFamily="18" charset="0"/>
                        <a:ea typeface="メイリオ" panose="020B0604030504040204" pitchFamily="50" charset="-128"/>
                      </a:rPr>
                      <m:t>MV</m:t>
                    </m:r>
                  </m:oMath>
                </a14:m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with 22.5 MW input. </a:t>
                </a:r>
              </a:p>
              <a:p>
                <a:pPr>
                  <a:lnSpc>
                    <a:spcPct val="100000"/>
                  </a:lnSpc>
                </a:pPr>
                <a:endPara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7" name="テキスト プレースホルダー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488" y="1484785"/>
                <a:ext cx="3960440" cy="2093735"/>
              </a:xfrm>
              <a:prstGeom prst="rect">
                <a:avLst/>
              </a:prstGeom>
              <a:blipFill>
                <a:blip r:embed="rId2"/>
                <a:stretch>
                  <a:fillRect t="-99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表 7"/>
          <p:cNvGraphicFramePr>
            <a:graphicFrameLocks noGrp="1"/>
          </p:cNvGraphicFramePr>
          <p:nvPr>
            <p:extLst/>
          </p:nvPr>
        </p:nvGraphicFramePr>
        <p:xfrm>
          <a:off x="5735960" y="1340768"/>
          <a:ext cx="4947816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73908">
                  <a:extLst>
                    <a:ext uri="{9D8B030D-6E8A-4147-A177-3AD203B41FA5}">
                      <a16:colId xmlns:a16="http://schemas.microsoft.com/office/drawing/2014/main" val="1623170420"/>
                    </a:ext>
                  </a:extLst>
                </a:gridCol>
                <a:gridCol w="2473908">
                  <a:extLst>
                    <a:ext uri="{9D8B030D-6E8A-4147-A177-3AD203B41FA5}">
                      <a16:colId xmlns:a16="http://schemas.microsoft.com/office/drawing/2014/main" val="24472705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Value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20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Shunt impedance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48.0 M</a:t>
                      </a:r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メイリオ" panose="020B0604030504040204" pitchFamily="50" charset="-128"/>
                        </a:rPr>
                        <a:t>W</a:t>
                      </a:r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/m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364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Length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aseline="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2.00m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67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メイリオ" panose="020B0604030504040204" pitchFamily="50" charset="-128"/>
                        </a:rPr>
                        <a:t>t (</a:t>
                      </a:r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attenuation</a:t>
                      </a:r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メイリオ" panose="020B0604030504040204" pitchFamily="50" charset="-128"/>
                        </a:rPr>
                        <a:t>)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Symbol" panose="05050102010706020507" pitchFamily="18" charset="2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0.261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277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err="1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</a:t>
                      </a:r>
                      <a:r>
                        <a:rPr kumimoji="1" lang="en-US" altLang="ja-JP" sz="1800" baseline="-25000" dirty="0" err="1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</a:t>
                      </a:r>
                      <a:endParaRPr kumimoji="1" lang="ja-JP" altLang="en-US" sz="1800" baseline="-250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1.28 </a:t>
                      </a:r>
                      <a:r>
                        <a:rPr kumimoji="1" lang="en-US" altLang="ja-JP" sz="1800" dirty="0" err="1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メイリオ" panose="020B0604030504040204" pitchFamily="50" charset="-128"/>
                        </a:rPr>
                        <a:t>m</a:t>
                      </a:r>
                      <a:r>
                        <a:rPr kumimoji="1" lang="en-US" altLang="ja-JP" sz="1800" dirty="0" err="1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522309"/>
                  </a:ext>
                </a:extLst>
              </a:tr>
            </a:tbl>
          </a:graphicData>
        </a:graphic>
      </p:graphicFrame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05" y="3510466"/>
            <a:ext cx="4540437" cy="309634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157" y="3498060"/>
            <a:ext cx="4558630" cy="310875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8040216" y="4023461"/>
            <a:ext cx="10458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RF voltage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328248" y="5661249"/>
            <a:ext cx="19483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Beam loading voltage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597797" y="4539719"/>
            <a:ext cx="672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Pulse </a:t>
            </a:r>
          </a:p>
          <a:p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train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9106076" y="5050649"/>
            <a:ext cx="13376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Cavity voltage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867338" y="6366208"/>
            <a:ext cx="1947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Beam loading current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668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fr-FR" altLang="ja-JP"/>
              <a:t>ILCX2021, Machine, Source, M. Kuriki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0519692" y="6425953"/>
            <a:ext cx="616869" cy="365125"/>
          </a:xfrm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34</a:t>
            </a:fld>
            <a:endParaRPr lang="ja-JP" altLang="en-US" dirty="0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1571104" y="0"/>
            <a:ext cx="8915400" cy="822722"/>
          </a:xfrm>
        </p:spPr>
        <p:txBody>
          <a:bodyPr/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The whole system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" name="図 10"/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70" y="980728"/>
            <a:ext cx="9839473" cy="544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42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fr-FR" altLang="ja-JP"/>
              <a:t>ILCX2021, Machine, Source, M. Kuriki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0519692" y="6425953"/>
            <a:ext cx="688877" cy="365125"/>
          </a:xfrm>
        </p:spPr>
        <p:txBody>
          <a:bodyPr/>
          <a:lstStyle/>
          <a:p>
            <a:fld id="{27CB87ED-CE54-4A81-84E3-F65697A29D35}" type="slidenum">
              <a:rPr lang="ja-JP" altLang="en-US" smtClean="0"/>
              <a:pPr/>
              <a:t>35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24745"/>
            <a:ext cx="9812016" cy="492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7914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fr-FR" altLang="ja-JP"/>
              <a:t>ILCX2021, Machine, Source, M. Kuriki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CB87ED-CE54-4A81-84E3-F65697A29D35}" type="slidenum">
              <a:rPr lang="ja-JP" altLang="en-US" smtClean="0"/>
              <a:pPr/>
              <a:t>36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122" y="1611430"/>
            <a:ext cx="9852879" cy="372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51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Summar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y of Summary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8 contributions only for positron source. </a:t>
            </a:r>
          </a:p>
          <a:p>
            <a:r>
              <a:rPr lang="en-US" altLang="ja-JP" dirty="0" smtClean="0"/>
              <a:t>4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and 4 for E-driven.</a:t>
            </a:r>
          </a:p>
          <a:p>
            <a:r>
              <a:rPr lang="en-US" altLang="ja-JP" dirty="0" err="1" smtClean="0"/>
              <a:t>Progresson</a:t>
            </a:r>
            <a:r>
              <a:rPr lang="en-US" altLang="ja-JP" dirty="0" smtClean="0"/>
              <a:t> target, capture device, photon </a:t>
            </a:r>
            <a:r>
              <a:rPr lang="en-US" altLang="ja-JP" dirty="0" err="1" smtClean="0"/>
              <a:t>colimator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. </a:t>
            </a:r>
          </a:p>
          <a:p>
            <a:r>
              <a:rPr lang="en-US" altLang="ja-JP" dirty="0" smtClean="0"/>
              <a:t>Progress on target, thermal analysis, beam loading compensation, and the system integration for E-Driven.</a:t>
            </a:r>
          </a:p>
          <a:p>
            <a:r>
              <a:rPr lang="en-US" altLang="ja-JP" dirty="0" smtClean="0"/>
              <a:t>Positron R&amp;D is one of the main issue in pre-lab. We source group are vigorous! (at least until the pre-lab. end).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defTabSz="957773"/>
            <a:r>
              <a:rPr lang="fr-FR" altLang="ja-JP" smtClean="0">
                <a:solidFill>
                  <a:srgbClr val="FFFFFF">
                    <a:tint val="75000"/>
                    <a:alpha val="80000"/>
                  </a:srgbClr>
                </a:solidFill>
              </a:rPr>
              <a:t>ILCX2021, Machine, Source, M. Kuriki</a:t>
            </a:r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57773"/>
            <a:fld id="{27CB87ED-CE54-4A81-84E3-F65697A29D35}" type="slidenum">
              <a:rPr lang="ja-JP" altLang="en-US" smtClean="0">
                <a:solidFill>
                  <a:srgbClr val="FFFFFF">
                    <a:tint val="75000"/>
                    <a:alpha val="80000"/>
                  </a:srgbClr>
                </a:solidFill>
              </a:rPr>
              <a:pPr defTabSz="957773"/>
              <a:t>37</a:t>
            </a:fld>
            <a:endParaRPr lang="ja-JP" altLang="en-US" dirty="0">
              <a:solidFill>
                <a:srgbClr val="FFFFFF">
                  <a:tint val="75000"/>
                  <a:alpha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17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7077" y="1704512"/>
            <a:ext cx="10515600" cy="4001934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Day 2 (Oct. 28)</a:t>
            </a:r>
          </a:p>
          <a:p>
            <a:r>
              <a:rPr kumimoji="1" lang="en-US" altLang="ja-JP" dirty="0" smtClean="0"/>
              <a:t>E-Driven positron source R&amp;D by industry-government-academia collaboration : T. Takahashi (Hiroshima U.)</a:t>
            </a:r>
          </a:p>
          <a:p>
            <a:r>
              <a:rPr lang="en-US" altLang="ja-JP" dirty="0" smtClean="0"/>
              <a:t>Target R&amp;D of E-Driven positron source : T. Omori (KEK)</a:t>
            </a:r>
          </a:p>
          <a:p>
            <a:r>
              <a:rPr kumimoji="1" lang="en-US" altLang="ja-JP" dirty="0" smtClean="0"/>
              <a:t>Beam-loading compensation on Capture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of E-Driven positron source : S. Konno (Hiroshima U. )</a:t>
            </a:r>
          </a:p>
          <a:p>
            <a:r>
              <a:rPr lang="en-US" altLang="ja-JP" dirty="0" smtClean="0"/>
              <a:t>System integration of E-Driven positron source: M. </a:t>
            </a:r>
            <a:r>
              <a:rPr lang="en-US" altLang="ja-JP" dirty="0" err="1" smtClean="0"/>
              <a:t>Kuriki</a:t>
            </a:r>
            <a:r>
              <a:rPr lang="en-US" altLang="ja-JP" dirty="0" smtClean="0"/>
              <a:t> (Hiroshima U. 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5608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79" y="87158"/>
            <a:ext cx="11341387" cy="86157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altLang="ja-JP" sz="3600" b="1" dirty="0">
                <a:solidFill>
                  <a:srgbClr val="080808"/>
                </a:solidFill>
                <a:latin typeface="Abadi" panose="020B0604020104020204" pitchFamily="34" charset="0"/>
              </a:rPr>
              <a:t>Power Incident on the ILC helical </a:t>
            </a:r>
            <a:r>
              <a:rPr lang="en-US" altLang="ja-JP" sz="3600" b="1" dirty="0" err="1">
                <a:solidFill>
                  <a:srgbClr val="080808"/>
                </a:solidFill>
                <a:latin typeface="Abadi" panose="020B0604020104020204" pitchFamily="34" charset="0"/>
              </a:rPr>
              <a:t>undulator</a:t>
            </a:r>
            <a:r>
              <a:rPr lang="en-US" altLang="ja-JP" sz="3600" b="1" dirty="0">
                <a:solidFill>
                  <a:srgbClr val="080808"/>
                </a:solidFill>
                <a:latin typeface="Abadi" panose="020B0604020104020204" pitchFamily="34" charset="0"/>
              </a:rPr>
              <a:t> vacuum chamber</a:t>
            </a:r>
            <a:endParaRPr lang="en-US" sz="3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92B0224-B7BF-4DCE-90DC-709A57B43104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2"/>
          <a:stretch/>
        </p:blipFill>
        <p:spPr bwMode="auto">
          <a:xfrm>
            <a:off x="88277" y="1451216"/>
            <a:ext cx="6253212" cy="1907530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723206" y="6203947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413DAC4-3CB7-45C3-8F82-0C9A6AEC3F0A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B840D-8B4A-4D68-9D23-3614EB830367}"/>
              </a:ext>
            </a:extLst>
          </p:cNvPr>
          <p:cNvSpPr txBox="1"/>
          <p:nvPr/>
        </p:nvSpPr>
        <p:spPr>
          <a:xfrm>
            <a:off x="5896736" y="1189606"/>
            <a:ext cx="1285303" cy="6072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4B92DC7-7BAA-41E6-B83B-800B072938B5}"/>
              </a:ext>
            </a:extLst>
          </p:cNvPr>
          <p:cNvSpPr txBox="1">
            <a:spLocks/>
          </p:cNvSpPr>
          <p:nvPr/>
        </p:nvSpPr>
        <p:spPr>
          <a:xfrm>
            <a:off x="10023766" y="85453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13DAC4-3CB7-45C3-8F82-0C9A6AEC3F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8" name="Rechteck 4">
            <a:extLst>
              <a:ext uri="{FF2B5EF4-FFF2-40B4-BE49-F238E27FC236}">
                <a16:creationId xmlns:a16="http://schemas.microsoft.com/office/drawing/2014/main" id="{2BF3E181-D39D-4E43-88FA-5A7E9DB30CD8}"/>
              </a:ext>
            </a:extLst>
          </p:cNvPr>
          <p:cNvSpPr/>
          <p:nvPr/>
        </p:nvSpPr>
        <p:spPr>
          <a:xfrm>
            <a:off x="3793778" y="5897663"/>
            <a:ext cx="64807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6">
            <a:extLst>
              <a:ext uri="{FF2B5EF4-FFF2-40B4-BE49-F238E27FC236}">
                <a16:creationId xmlns:a16="http://schemas.microsoft.com/office/drawing/2014/main" id="{30D574C8-14E8-471D-9B22-E045DD5BF2A5}"/>
              </a:ext>
            </a:extLst>
          </p:cNvPr>
          <p:cNvSpPr txBox="1"/>
          <p:nvPr/>
        </p:nvSpPr>
        <p:spPr>
          <a:xfrm>
            <a:off x="2435151" y="4150307"/>
            <a:ext cx="1415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</a:rPr>
              <a:t>Unnnndulator</a:t>
            </a:r>
            <a:r>
              <a:rPr lang="en-US" sz="2800" b="1" dirty="0">
                <a:solidFill>
                  <a:schemeClr val="bg1"/>
                </a:solidFill>
              </a:rPr>
              <a:t>!!!</a:t>
            </a:r>
            <a:endParaRPr lang="de-DE" sz="2800" b="1" dirty="0">
              <a:solidFill>
                <a:schemeClr val="bg1"/>
              </a:solidFill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22BF12BE-A0E8-45E9-A80A-17522F23C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898" y="3734854"/>
            <a:ext cx="3481206" cy="261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8">
            <a:extLst>
              <a:ext uri="{FF2B5EF4-FFF2-40B4-BE49-F238E27FC236}">
                <a16:creationId xmlns:a16="http://schemas.microsoft.com/office/drawing/2014/main" id="{7850222C-FBA7-4E65-B6BD-CD0A8F9CCF46}"/>
              </a:ext>
            </a:extLst>
          </p:cNvPr>
          <p:cNvSpPr/>
          <p:nvPr/>
        </p:nvSpPr>
        <p:spPr>
          <a:xfrm>
            <a:off x="-88474" y="3605581"/>
            <a:ext cx="232146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de-DE" sz="1600" b="1" dirty="0" err="1">
                <a:latin typeface="Abadi" panose="020B0604020104020204" pitchFamily="34" charset="0"/>
              </a:rPr>
              <a:t>Helical</a:t>
            </a:r>
            <a:r>
              <a:rPr lang="de-DE" sz="1600" b="1" dirty="0">
                <a:latin typeface="Abadi" panose="020B0604020104020204" pitchFamily="34" charset="0"/>
              </a:rPr>
              <a:t> </a:t>
            </a:r>
            <a:r>
              <a:rPr lang="de-DE" sz="1600" b="1" dirty="0" err="1">
                <a:latin typeface="Abadi" panose="020B0604020104020204" pitchFamily="34" charset="0"/>
              </a:rPr>
              <a:t>Undulator</a:t>
            </a:r>
            <a:r>
              <a:rPr lang="de-DE" sz="1600" b="1" dirty="0">
                <a:latin typeface="Abadi" panose="020B0604020104020204" pitchFamily="34" charset="0"/>
              </a:rPr>
              <a:t> Prototype</a:t>
            </a:r>
          </a:p>
          <a:p>
            <a:pPr algn="r">
              <a:buNone/>
            </a:pPr>
            <a:r>
              <a:rPr lang="de-DE" sz="1100" dirty="0" err="1">
                <a:latin typeface="Abadi" panose="020B0604020104020204" pitchFamily="34" charset="0"/>
              </a:rPr>
              <a:t>D.Scott</a:t>
            </a:r>
            <a:r>
              <a:rPr lang="de-DE" sz="1100" dirty="0">
                <a:latin typeface="Abadi" panose="020B0604020104020204" pitchFamily="34" charset="0"/>
              </a:rPr>
              <a:t> et al.,</a:t>
            </a:r>
          </a:p>
          <a:p>
            <a:pPr algn="r"/>
            <a:r>
              <a:rPr lang="en-US" sz="1100" i="1" dirty="0">
                <a:latin typeface="Abadi" panose="020B0604020104020204" pitchFamily="34" charset="0"/>
                <a:hlinkClick r:id="rId4"/>
              </a:rPr>
              <a:t>https://link.aps.org/pdf/10.1103/PhysRevLett.107.174803</a:t>
            </a:r>
            <a:endParaRPr lang="en-US" sz="1100" dirty="0">
              <a:latin typeface="Abadi" panose="020B0604020104020204" pitchFamily="34" charset="0"/>
              <a:hlinkClick r:id="rId4"/>
            </a:endParaRPr>
          </a:p>
          <a:p>
            <a:pPr algn="r">
              <a:buNone/>
            </a:pPr>
            <a:r>
              <a:rPr lang="de-DE" sz="1100" dirty="0">
                <a:latin typeface="Abadi" panose="020B0604020104020204" pitchFamily="34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695922-DB64-482B-9CFE-B250CC14B63C}"/>
              </a:ext>
            </a:extLst>
          </p:cNvPr>
          <p:cNvSpPr txBox="1"/>
          <p:nvPr/>
        </p:nvSpPr>
        <p:spPr>
          <a:xfrm>
            <a:off x="3053002" y="6005929"/>
            <a:ext cx="844821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1</a:t>
            </a:r>
            <a:r>
              <a:rPr lang="en-US" sz="1000" baseline="30000" dirty="0"/>
              <a:t>st</a:t>
            </a:r>
            <a:r>
              <a:rPr lang="en-US" sz="1000" dirty="0"/>
              <a:t> module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4ADC0E-64B6-447F-8CF7-B04D3A035F45}"/>
              </a:ext>
            </a:extLst>
          </p:cNvPr>
          <p:cNvSpPr txBox="1"/>
          <p:nvPr/>
        </p:nvSpPr>
        <p:spPr>
          <a:xfrm>
            <a:off x="2452680" y="3904086"/>
            <a:ext cx="864095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2</a:t>
            </a:r>
            <a:r>
              <a:rPr lang="en-US" sz="1000" baseline="30000" dirty="0"/>
              <a:t>nd</a:t>
            </a:r>
            <a:r>
              <a:rPr lang="en-US" sz="1000" dirty="0"/>
              <a:t> module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441E5DC-14E5-4955-82A0-4106CC0B451E}"/>
              </a:ext>
            </a:extLst>
          </p:cNvPr>
          <p:cNvCxnSpPr>
            <a:stCxn id="26" idx="2"/>
          </p:cNvCxnSpPr>
          <p:nvPr/>
        </p:nvCxnSpPr>
        <p:spPr>
          <a:xfrm>
            <a:off x="2884728" y="4150307"/>
            <a:ext cx="432047" cy="523221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879F321-124D-4716-B729-618116CDE7EB}"/>
              </a:ext>
            </a:extLst>
          </p:cNvPr>
          <p:cNvCxnSpPr>
            <a:stCxn id="25" idx="0"/>
          </p:cNvCxnSpPr>
          <p:nvPr/>
        </p:nvCxnSpPr>
        <p:spPr>
          <a:xfrm flipV="1">
            <a:off x="3475412" y="5465616"/>
            <a:ext cx="642402" cy="540313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10E4E0B2-459D-4AED-8866-1239D165D3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724" y="4129685"/>
            <a:ext cx="4271425" cy="18197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27E3A30-3D8E-4FE7-980D-817602DC1240}"/>
              </a:ext>
            </a:extLst>
          </p:cNvPr>
          <p:cNvSpPr txBox="1"/>
          <p:nvPr/>
        </p:nvSpPr>
        <p:spPr>
          <a:xfrm>
            <a:off x="10409199" y="4819285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× 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49C0A-1AEF-47CC-A62E-FB452523FA9A}"/>
              </a:ext>
            </a:extLst>
          </p:cNvPr>
          <p:cNvSpPr txBox="1"/>
          <p:nvPr/>
        </p:nvSpPr>
        <p:spPr>
          <a:xfrm>
            <a:off x="6607142" y="1861903"/>
            <a:ext cx="5584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photons are absorbed in </a:t>
            </a:r>
            <a:r>
              <a:rPr lang="en-US" dirty="0" err="1" smtClean="0"/>
              <a:t>Undulator</a:t>
            </a:r>
            <a:r>
              <a:rPr lang="en-US" dirty="0" smtClean="0"/>
              <a:t> leading thermal loss and quenching.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These photons should be collimated.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140370" y="841007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80808"/>
                </a:solidFill>
                <a:latin typeface="Abadi" panose="020B0604020104020204" pitchFamily="34" charset="0"/>
              </a:rPr>
              <a:t>Khaled </a:t>
            </a:r>
            <a:r>
              <a:rPr lang="en-US" altLang="ja-JP" dirty="0" err="1">
                <a:solidFill>
                  <a:srgbClr val="080808"/>
                </a:solidFill>
                <a:latin typeface="Abadi" panose="020B0604020104020204" pitchFamily="34" charset="0"/>
              </a:rPr>
              <a:t>Alharbi</a:t>
            </a:r>
            <a:endParaRPr lang="en-US" altLang="ja-JP" dirty="0">
              <a:solidFill>
                <a:srgbClr val="080808"/>
              </a:solidFill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6CE8-B13E-407F-880C-A7ADB227F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671" y="143855"/>
            <a:ext cx="6372175" cy="6766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u="sng" dirty="0">
                <a:latin typeface="Abadi" panose="020B0604020104020204" pitchFamily="34" charset="0"/>
              </a:rPr>
              <a:t>Photon Mask Design</a:t>
            </a:r>
            <a:endParaRPr lang="en-US" sz="3600" b="1" i="1" u="sng" dirty="0">
              <a:solidFill>
                <a:srgbClr val="FF0000"/>
              </a:solidFill>
              <a:latin typeface="Abadi" panose="020B0604020104020204" pitchFamily="34" charset="0"/>
            </a:endParaRP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AF5B5A52-BD96-46AA-8AE2-2FC9C31B95A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2949377"/>
              </p:ext>
            </p:extLst>
          </p:nvPr>
        </p:nvGraphicFramePr>
        <p:xfrm>
          <a:off x="150825" y="896646"/>
          <a:ext cx="7626014" cy="5075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A9520062-7EDE-4195-8338-35F56ADD9A2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7299" y="318723"/>
            <a:ext cx="3187336" cy="2788920"/>
          </a:xfrm>
          <a:prstGeom prst="rect">
            <a:avLst/>
          </a:prstGeom>
          <a:noFill/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1BEC43AD-BB22-4F69-8B2C-5B67E27369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927" y="3338945"/>
            <a:ext cx="4627127" cy="290502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D5B2E4A-4E0E-41D9-AB49-5A331DAB8F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794694"/>
              </p:ext>
            </p:extLst>
          </p:nvPr>
        </p:nvGraphicFramePr>
        <p:xfrm>
          <a:off x="670073" y="5256096"/>
          <a:ext cx="5720209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416">
                  <a:extLst>
                    <a:ext uri="{9D8B030D-6E8A-4147-A177-3AD203B41FA5}">
                      <a16:colId xmlns:a16="http://schemas.microsoft.com/office/drawing/2014/main" val="3529986871"/>
                    </a:ext>
                  </a:extLst>
                </a:gridCol>
                <a:gridCol w="1366330">
                  <a:extLst>
                    <a:ext uri="{9D8B030D-6E8A-4147-A177-3AD203B41FA5}">
                      <a16:colId xmlns:a16="http://schemas.microsoft.com/office/drawing/2014/main" val="610516882"/>
                    </a:ext>
                  </a:extLst>
                </a:gridCol>
                <a:gridCol w="1840421">
                  <a:extLst>
                    <a:ext uri="{9D8B030D-6E8A-4147-A177-3AD203B41FA5}">
                      <a16:colId xmlns:a16="http://schemas.microsoft.com/office/drawing/2014/main" val="555922104"/>
                    </a:ext>
                  </a:extLst>
                </a:gridCol>
                <a:gridCol w="1475042">
                  <a:extLst>
                    <a:ext uri="{9D8B030D-6E8A-4147-A177-3AD203B41FA5}">
                      <a16:colId xmlns:a16="http://schemas.microsoft.com/office/drawing/2014/main" val="2726219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Atomic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Radiation Length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Melting point (K)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641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Copper (Cu)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1405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u="sng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Tungsten 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260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142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B5DD6-1C37-4453-ABA9-450CD116D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4003"/>
            <a:ext cx="10515600" cy="531519"/>
          </a:xfrm>
        </p:spPr>
        <p:txBody>
          <a:bodyPr>
            <a:noAutofit/>
          </a:bodyPr>
          <a:lstStyle/>
          <a:p>
            <a:r>
              <a:rPr lang="en-US" sz="2800" b="1" dirty="0"/>
              <a:t>Secondary Particles Density along Cu and W masks (Realistic Undulator)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B0DDE-EAD5-4022-8CBC-F2F3D4EB4B58}"/>
              </a:ext>
            </a:extLst>
          </p:cNvPr>
          <p:cNvSpPr txBox="1"/>
          <p:nvPr/>
        </p:nvSpPr>
        <p:spPr>
          <a:xfrm rot="16200000">
            <a:off x="87577" y="1977048"/>
            <a:ext cx="113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Cu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2A4DF4-DA6C-492D-8335-7C186AD2ADE4}"/>
              </a:ext>
            </a:extLst>
          </p:cNvPr>
          <p:cNvSpPr txBox="1"/>
          <p:nvPr/>
        </p:nvSpPr>
        <p:spPr>
          <a:xfrm rot="16200000">
            <a:off x="167749" y="4997405"/>
            <a:ext cx="97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W Mask</a:t>
            </a:r>
          </a:p>
        </p:txBody>
      </p:sp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6F1A4759-187B-4405-8CC2-6876D0B89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394813"/>
            <a:ext cx="11178963" cy="52972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624847-0027-4179-838D-5B14200CFCCB}"/>
              </a:ext>
            </a:extLst>
          </p:cNvPr>
          <p:cNvSpPr txBox="1"/>
          <p:nvPr/>
        </p:nvSpPr>
        <p:spPr>
          <a:xfrm>
            <a:off x="1283731" y="955958"/>
            <a:ext cx="1236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Photons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7F0846-0ECF-483F-A760-8729069363FE}"/>
              </a:ext>
            </a:extLst>
          </p:cNvPr>
          <p:cNvSpPr txBox="1"/>
          <p:nvPr/>
        </p:nvSpPr>
        <p:spPr>
          <a:xfrm>
            <a:off x="5121441" y="969808"/>
            <a:ext cx="1429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Electrons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4F1DF8-3496-41C8-B4CF-A530C660B200}"/>
              </a:ext>
            </a:extLst>
          </p:cNvPr>
          <p:cNvSpPr txBox="1"/>
          <p:nvPr/>
        </p:nvSpPr>
        <p:spPr>
          <a:xfrm>
            <a:off x="9028407" y="969803"/>
            <a:ext cx="1442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Positrons </a:t>
            </a:r>
          </a:p>
        </p:txBody>
      </p:sp>
    </p:spTree>
    <p:extLst>
      <p:ext uri="{BB962C8B-B14F-4D97-AF65-F5344CB8AC3E}">
        <p14:creationId xmlns:p14="http://schemas.microsoft.com/office/powerpoint/2010/main" val="49807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D8726-5473-4195-8533-9D2698CE3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399"/>
            <a:ext cx="10515600" cy="667609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7884E69D-9EEB-49CC-8AB4-470D4F9AF4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43670431"/>
                  </p:ext>
                </p:extLst>
              </p:nvPr>
            </p:nvGraphicFramePr>
            <p:xfrm>
              <a:off x="385531" y="1436248"/>
              <a:ext cx="11420938" cy="3220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7737">
                      <a:extLst>
                        <a:ext uri="{9D8B030D-6E8A-4147-A177-3AD203B41FA5}">
                          <a16:colId xmlns:a16="http://schemas.microsoft.com/office/drawing/2014/main" val="1140056146"/>
                        </a:ext>
                      </a:extLst>
                    </a:gridCol>
                    <a:gridCol w="1595247">
                      <a:extLst>
                        <a:ext uri="{9D8B030D-6E8A-4147-A177-3AD203B41FA5}">
                          <a16:colId xmlns:a16="http://schemas.microsoft.com/office/drawing/2014/main" val="3741513312"/>
                        </a:ext>
                      </a:extLst>
                    </a:gridCol>
                    <a:gridCol w="1032529">
                      <a:extLst>
                        <a:ext uri="{9D8B030D-6E8A-4147-A177-3AD203B41FA5}">
                          <a16:colId xmlns:a16="http://schemas.microsoft.com/office/drawing/2014/main" val="2627346112"/>
                        </a:ext>
                      </a:extLst>
                    </a:gridCol>
                    <a:gridCol w="1063689">
                      <a:extLst>
                        <a:ext uri="{9D8B030D-6E8A-4147-A177-3AD203B41FA5}">
                          <a16:colId xmlns:a16="http://schemas.microsoft.com/office/drawing/2014/main" val="4028289958"/>
                        </a:ext>
                      </a:extLst>
                    </a:gridCol>
                    <a:gridCol w="1334278">
                      <a:extLst>
                        <a:ext uri="{9D8B030D-6E8A-4147-A177-3AD203B41FA5}">
                          <a16:colId xmlns:a16="http://schemas.microsoft.com/office/drawing/2014/main" val="763609551"/>
                        </a:ext>
                      </a:extLst>
                    </a:gridCol>
                    <a:gridCol w="1078130">
                      <a:extLst>
                        <a:ext uri="{9D8B030D-6E8A-4147-A177-3AD203B41FA5}">
                          <a16:colId xmlns:a16="http://schemas.microsoft.com/office/drawing/2014/main" val="4079997146"/>
                        </a:ext>
                      </a:extLst>
                    </a:gridCol>
                    <a:gridCol w="1455734">
                      <a:extLst>
                        <a:ext uri="{9D8B030D-6E8A-4147-A177-3AD203B41FA5}">
                          <a16:colId xmlns:a16="http://schemas.microsoft.com/office/drawing/2014/main" val="329697255"/>
                        </a:ext>
                      </a:extLst>
                    </a:gridCol>
                    <a:gridCol w="1003177">
                      <a:extLst>
                        <a:ext uri="{9D8B030D-6E8A-4147-A177-3AD203B41FA5}">
                          <a16:colId xmlns:a16="http://schemas.microsoft.com/office/drawing/2014/main" val="1919921835"/>
                        </a:ext>
                      </a:extLst>
                    </a:gridCol>
                    <a:gridCol w="1660417">
                      <a:extLst>
                        <a:ext uri="{9D8B030D-6E8A-4147-A177-3AD203B41FA5}">
                          <a16:colId xmlns:a16="http://schemas.microsoft.com/office/drawing/2014/main" val="11679313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Undulator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Average incident photon energy (MeV) at 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𝒎𝒂𝒔𝒌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algn="ctr"/>
                          <a:r>
                            <a:rPr lang="en-US" dirty="0"/>
                            <a:t>(W) at </a:t>
                          </a:r>
                        </a:p>
                        <a:p>
                          <a:pPr algn="ctr"/>
                          <a:r>
                            <a:rPr lang="en-US" dirty="0"/>
                            <a:t>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Mask 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PEDD (J/g/Pulse)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(K</a:t>
                          </a:r>
                          <a:r>
                            <a:rPr lang="en-US"/>
                            <a:t>/Pulse)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𝒎𝒂𝒙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 (W/m) at Wall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𝒔𝒕𝒐𝒑</m:t>
                                    </m:r>
                                  </m:sub>
                                </m:s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(%)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Photon Polarization (%)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697200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Ideal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1.77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98.3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5613827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99.6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5157772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Realistic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97.6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6996066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98.4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58465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7884E69D-9EEB-49CC-8AB4-470D4F9AF4D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43670431"/>
                  </p:ext>
                </p:extLst>
              </p:nvPr>
            </p:nvGraphicFramePr>
            <p:xfrm>
              <a:off x="385531" y="1436248"/>
              <a:ext cx="11420938" cy="3220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7737">
                      <a:extLst>
                        <a:ext uri="{9D8B030D-6E8A-4147-A177-3AD203B41FA5}">
                          <a16:colId xmlns:a16="http://schemas.microsoft.com/office/drawing/2014/main" val="1140056146"/>
                        </a:ext>
                      </a:extLst>
                    </a:gridCol>
                    <a:gridCol w="1595247">
                      <a:extLst>
                        <a:ext uri="{9D8B030D-6E8A-4147-A177-3AD203B41FA5}">
                          <a16:colId xmlns:a16="http://schemas.microsoft.com/office/drawing/2014/main" val="3741513312"/>
                        </a:ext>
                      </a:extLst>
                    </a:gridCol>
                    <a:gridCol w="1032529">
                      <a:extLst>
                        <a:ext uri="{9D8B030D-6E8A-4147-A177-3AD203B41FA5}">
                          <a16:colId xmlns:a16="http://schemas.microsoft.com/office/drawing/2014/main" val="2627346112"/>
                        </a:ext>
                      </a:extLst>
                    </a:gridCol>
                    <a:gridCol w="1063689">
                      <a:extLst>
                        <a:ext uri="{9D8B030D-6E8A-4147-A177-3AD203B41FA5}">
                          <a16:colId xmlns:a16="http://schemas.microsoft.com/office/drawing/2014/main" val="4028289958"/>
                        </a:ext>
                      </a:extLst>
                    </a:gridCol>
                    <a:gridCol w="1334278">
                      <a:extLst>
                        <a:ext uri="{9D8B030D-6E8A-4147-A177-3AD203B41FA5}">
                          <a16:colId xmlns:a16="http://schemas.microsoft.com/office/drawing/2014/main" val="763609551"/>
                        </a:ext>
                      </a:extLst>
                    </a:gridCol>
                    <a:gridCol w="1078130">
                      <a:extLst>
                        <a:ext uri="{9D8B030D-6E8A-4147-A177-3AD203B41FA5}">
                          <a16:colId xmlns:a16="http://schemas.microsoft.com/office/drawing/2014/main" val="4079997146"/>
                        </a:ext>
                      </a:extLst>
                    </a:gridCol>
                    <a:gridCol w="1455734">
                      <a:extLst>
                        <a:ext uri="{9D8B030D-6E8A-4147-A177-3AD203B41FA5}">
                          <a16:colId xmlns:a16="http://schemas.microsoft.com/office/drawing/2014/main" val="329697255"/>
                        </a:ext>
                      </a:extLst>
                    </a:gridCol>
                    <a:gridCol w="1003177">
                      <a:extLst>
                        <a:ext uri="{9D8B030D-6E8A-4147-A177-3AD203B41FA5}">
                          <a16:colId xmlns:a16="http://schemas.microsoft.com/office/drawing/2014/main" val="1919921835"/>
                        </a:ext>
                      </a:extLst>
                    </a:gridCol>
                    <a:gridCol w="1660417">
                      <a:extLst>
                        <a:ext uri="{9D8B030D-6E8A-4147-A177-3AD203B41FA5}">
                          <a16:colId xmlns:a16="http://schemas.microsoft.com/office/drawing/2014/main" val="1167931329"/>
                        </a:ext>
                      </a:extLst>
                    </a:gridCol>
                  </a:tblGrid>
                  <a:tr h="1737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Undulator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Average incident photon energy (MeV) at Mask-21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70000" t="-1754" r="-735294" b="-91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Mask Material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PEDD (J/g/Pulse)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77401" t="-1754" r="-384181" b="-91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01674" t="-1754" r="-184519" b="-91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71515" t="-1754" r="-167273" b="-912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Photon Polarization (%)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697200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Ideal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1.77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98.3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35613827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99.6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5157772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Realistic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2.00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0.26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97.6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38.7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6996066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98.4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584656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02977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214099" y="5097959"/>
            <a:ext cx="3956211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600" dirty="0"/>
              <a:t>positions:	 </a:t>
            </a:r>
            <a:r>
              <a:rPr lang="en-US" sz="1600" dirty="0">
                <a:sym typeface="Wingdings" panose="05000000000000000000" pitchFamily="2" charset="2"/>
              </a:rPr>
              <a:t>top        </a:t>
            </a:r>
          </a:p>
          <a:p>
            <a:r>
              <a:rPr lang="en-US" sz="1600" dirty="0">
                <a:sym typeface="Wingdings" panose="05000000000000000000" pitchFamily="2" charset="2"/>
              </a:rPr>
              <a:t>	 </a:t>
            </a:r>
            <a:r>
              <a:rPr lang="en-US" sz="1600" dirty="0"/>
              <a:t>middle  </a:t>
            </a:r>
            <a:r>
              <a:rPr lang="en-US" sz="1600" dirty="0">
                <a:sym typeface="Wingdings" panose="05000000000000000000" pitchFamily="2" charset="2"/>
              </a:rPr>
              <a:t> </a:t>
            </a:r>
          </a:p>
          <a:p>
            <a:r>
              <a:rPr lang="en-US" sz="1600" dirty="0">
                <a:sym typeface="Wingdings" panose="05000000000000000000" pitchFamily="2" charset="2"/>
              </a:rPr>
              <a:t>	 bottom </a:t>
            </a:r>
          </a:p>
        </p:txBody>
      </p:sp>
      <p:sp>
        <p:nvSpPr>
          <p:cNvPr id="4" name="Stern mit 5 Zacken 3"/>
          <p:cNvSpPr/>
          <p:nvPr/>
        </p:nvSpPr>
        <p:spPr>
          <a:xfrm>
            <a:off x="2351586" y="5466566"/>
            <a:ext cx="192021" cy="170573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de-DE" sz="2400"/>
          </a:p>
        </p:txBody>
      </p:sp>
      <p:sp>
        <p:nvSpPr>
          <p:cNvPr id="5" name="Stern mit 5 Zacken 4"/>
          <p:cNvSpPr/>
          <p:nvPr/>
        </p:nvSpPr>
        <p:spPr>
          <a:xfrm>
            <a:off x="2351585" y="5187531"/>
            <a:ext cx="192023" cy="170573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de-DE" sz="2400"/>
          </a:p>
        </p:txBody>
      </p:sp>
      <p:sp>
        <p:nvSpPr>
          <p:cNvPr id="6" name="Stern mit 5 Zacken 5"/>
          <p:cNvSpPr/>
          <p:nvPr/>
        </p:nvSpPr>
        <p:spPr>
          <a:xfrm>
            <a:off x="2351586" y="5754566"/>
            <a:ext cx="192021" cy="1705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de-DE" sz="240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BFD42112-8C2A-4E80-BA44-CA455B133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45" y="499307"/>
            <a:ext cx="11375476" cy="1130991"/>
          </a:xfrm>
        </p:spPr>
        <p:txBody>
          <a:bodyPr/>
          <a:lstStyle/>
          <a:p>
            <a:r>
              <a:rPr lang="en-US" dirty="0"/>
              <a:t>Table of irradiation</a:t>
            </a:r>
          </a:p>
        </p:txBody>
      </p:sp>
      <p:graphicFrame>
        <p:nvGraphicFramePr>
          <p:cNvPr id="11" name="Tabelle 1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6348171" y="1237389"/>
          <a:ext cx="5807970" cy="3724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1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2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3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58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64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60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77541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Spot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Irradiation</a:t>
                      </a:r>
                    </a:p>
                    <a:p>
                      <a:pPr algn="ctr"/>
                      <a:r>
                        <a:rPr lang="de-DE" sz="1200" dirty="0"/>
                        <a:t>Duration</a:t>
                      </a:r>
                    </a:p>
                    <a:p>
                      <a:pPr algn="ctr"/>
                      <a:r>
                        <a:rPr lang="de-DE" sz="1200" dirty="0"/>
                        <a:t>[min]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Repetition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rate</a:t>
                      </a:r>
                    </a:p>
                    <a:p>
                      <a:pPr algn="ctr"/>
                      <a:r>
                        <a:rPr lang="en-US" sz="1200" dirty="0"/>
                        <a:t>[Hz]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Pulse length</a:t>
                      </a:r>
                    </a:p>
                    <a:p>
                      <a:pPr algn="ctr"/>
                      <a:r>
                        <a:rPr lang="en-US" sz="1200" dirty="0"/>
                        <a:t>[</a:t>
                      </a:r>
                      <a:r>
                        <a:rPr lang="en-US" sz="1200" dirty="0" err="1"/>
                        <a:t>ms</a:t>
                      </a:r>
                      <a:r>
                        <a:rPr lang="en-US" sz="1200" dirty="0"/>
                        <a:t>]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200" dirty="0"/>
                        <a:t>T per pulse</a:t>
                      </a:r>
                    </a:p>
                    <a:p>
                      <a:pPr algn="ctr"/>
                      <a:r>
                        <a:rPr lang="en-US" sz="1200" dirty="0"/>
                        <a:t>[K]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Duty factor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</a:t>
                      </a:r>
                      <a:r>
                        <a:rPr lang="en-US" sz="1200" baseline="-25000" dirty="0" err="1"/>
                        <a:t>ave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at spot</a:t>
                      </a:r>
                    </a:p>
                    <a:p>
                      <a:pPr algn="ctr"/>
                      <a:r>
                        <a:rPr lang="en-US" sz="1200" baseline="0" dirty="0"/>
                        <a:t>[C]</a:t>
                      </a:r>
                      <a:endParaRPr lang="de-DE" sz="1200" baseline="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9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Oct18-1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Top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90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335</a:t>
                      </a:r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0.03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155</a:t>
                      </a:r>
                      <a:endParaRPr lang="de-DE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200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Middle 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350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0.015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98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Bottom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0.10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Oct18-2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Top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250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Middle </a:t>
                      </a: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45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230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0.12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425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Bottom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Oct18-3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Top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 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0.05</a:t>
                      </a:r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r>
                        <a:rPr lang="de-DE" sz="1200" dirty="0"/>
                        <a:t>500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Middle </a:t>
                      </a: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230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0.10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435</a:t>
                      </a:r>
                      <a:endParaRPr lang="de-DE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839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Bottom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40</a:t>
                      </a:r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 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160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0.07</a:t>
                      </a:r>
                      <a:endParaRPr lang="de-DE" sz="1200" dirty="0"/>
                    </a:p>
                  </a:txBody>
                  <a:tcPr marL="86989" marR="86989" marT="43495" marB="434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345</a:t>
                      </a:r>
                      <a:endParaRPr lang="de-DE" sz="1200" dirty="0"/>
                    </a:p>
                  </a:txBody>
                  <a:tcPr marL="46023" marR="46023" marT="23011" marB="23011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82883" y="5633952"/>
            <a:ext cx="4966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Electron beam diameter: 0.12 </a:t>
            </a:r>
            <a:r>
              <a:rPr lang="de-DE" sz="2400" dirty="0">
                <a:cs typeface="Calibri"/>
              </a:rPr>
              <a:t>mm</a:t>
            </a:r>
          </a:p>
        </p:txBody>
      </p:sp>
      <p:pic>
        <p:nvPicPr>
          <p:cNvPr id="10" name="Grafik 9" descr="Ein Bild, das Haufen, Gruppe enthält.&#10;&#10;Automatisch generierte Beschreibung">
            <a:extLst>
              <a:ext uri="{FF2B5EF4-FFF2-40B4-BE49-F238E27FC236}">
                <a16:creationId xmlns:a16="http://schemas.microsoft.com/office/drawing/2014/main" id="{03E2D51B-FA53-45BB-BD34-0E049B6C3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29" y="1237391"/>
            <a:ext cx="5968704" cy="368798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B9DBC3A5-5041-46FF-8EEB-AD41503060C1}"/>
              </a:ext>
            </a:extLst>
          </p:cNvPr>
          <p:cNvSpPr txBox="1"/>
          <p:nvPr/>
        </p:nvSpPr>
        <p:spPr>
          <a:xfrm>
            <a:off x="2982883" y="4968254"/>
            <a:ext cx="6513322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133" dirty="0">
                <a:solidFill>
                  <a:srgbClr val="FF0000"/>
                </a:solidFill>
                <a:latin typeface="+mj-lt"/>
              </a:rPr>
              <a:t>Continuous irradiation of the middle spot for Sample 1</a:t>
            </a:r>
          </a:p>
          <a:p>
            <a:pPr algn="l"/>
            <a:r>
              <a:rPr lang="en-US" sz="2133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133" dirty="0">
                <a:solidFill>
                  <a:srgbClr val="FF0000"/>
                </a:solidFill>
                <a:latin typeface="+mj-lt"/>
              </a:rPr>
              <a:t>Much heavier load than expected at the ILC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115892A-328B-4A7C-B4B3-EFA37AA23781}"/>
              </a:ext>
            </a:extLst>
          </p:cNvPr>
          <p:cNvSpPr txBox="1"/>
          <p:nvPr/>
        </p:nvSpPr>
        <p:spPr>
          <a:xfrm>
            <a:off x="2982883" y="5897510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3.5 MeV Electrons </a:t>
            </a:r>
            <a:endParaRPr lang="de-DE" sz="2400" dirty="0"/>
          </a:p>
        </p:txBody>
      </p:sp>
      <p:sp>
        <p:nvSpPr>
          <p:cNvPr id="3" name="正方形/長方形 2"/>
          <p:cNvSpPr/>
          <p:nvPr/>
        </p:nvSpPr>
        <p:spPr>
          <a:xfrm>
            <a:off x="205805" y="176665"/>
            <a:ext cx="4522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ILC Positron Target: Material Analyses</a:t>
            </a:r>
            <a:endParaRPr lang="ja-JP" altLang="en-US" b="1" dirty="0"/>
          </a:p>
        </p:txBody>
      </p:sp>
      <p:sp>
        <p:nvSpPr>
          <p:cNvPr id="14" name="正方形/長方形 13"/>
          <p:cNvSpPr/>
          <p:nvPr/>
        </p:nvSpPr>
        <p:spPr>
          <a:xfrm>
            <a:off x="5090002" y="129975"/>
            <a:ext cx="3196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T. </a:t>
            </a:r>
            <a:r>
              <a:rPr lang="en-US" altLang="ja-JP" b="1" dirty="0" err="1" smtClean="0"/>
              <a:t>Lengler</a:t>
            </a:r>
            <a:r>
              <a:rPr lang="en-US" altLang="ja-JP" b="1" dirty="0" smtClean="0"/>
              <a:t> (U. of Hamburg)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5087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スライス">
  <a:themeElements>
    <a:clrScheme name="ユーザー定義 3">
      <a:dk1>
        <a:sysClr val="windowText" lastClr="000000"/>
      </a:dk1>
      <a:lt1>
        <a:sysClr val="window" lastClr="FFFFFF"/>
      </a:lt1>
      <a:dk2>
        <a:srgbClr val="D06F1E"/>
      </a:dk2>
      <a:lt2>
        <a:srgbClr val="FFC000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3.xml><?xml version="1.0" encoding="utf-8"?>
<a:theme xmlns:a="http://schemas.openxmlformats.org/drawingml/2006/main" name="1_スライス">
  <a:themeElements>
    <a:clrScheme name="ユーザー定義 3">
      <a:dk1>
        <a:sysClr val="windowText" lastClr="000000"/>
      </a:dk1>
      <a:lt1>
        <a:sysClr val="window" lastClr="FFFFFF"/>
      </a:lt1>
      <a:dk2>
        <a:srgbClr val="D06F1E"/>
      </a:dk2>
      <a:lt2>
        <a:srgbClr val="FFC000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4.xml><?xml version="1.0" encoding="utf-8"?>
<a:theme xmlns:a="http://schemas.openxmlformats.org/drawingml/2006/main" name="Contents">
  <a:themeElements>
    <a:clrScheme name="Scheat">
      <a:dk1>
        <a:srgbClr val="FFFFFF"/>
      </a:dk1>
      <a:lt1>
        <a:srgbClr val="000000"/>
      </a:lt1>
      <a:dk2>
        <a:srgbClr val="FFFFFF"/>
      </a:dk2>
      <a:lt2>
        <a:srgbClr val="EEECE1"/>
      </a:lt2>
      <a:accent1>
        <a:srgbClr val="FD7FA6"/>
      </a:accent1>
      <a:accent2>
        <a:srgbClr val="BBFF02"/>
      </a:accent2>
      <a:accent3>
        <a:srgbClr val="00CCFF"/>
      </a:accent3>
      <a:accent4>
        <a:srgbClr val="FF99FF"/>
      </a:accent4>
      <a:accent5>
        <a:srgbClr val="4BACC6"/>
      </a:accent5>
      <a:accent6>
        <a:srgbClr val="F79646"/>
      </a:accent6>
      <a:hlink>
        <a:srgbClr val="CE579B"/>
      </a:hlink>
      <a:folHlink>
        <a:srgbClr val="AA3176"/>
      </a:folHlink>
    </a:clrScheme>
    <a:fontScheme name="Scheat">
      <a:majorFont>
        <a:latin typeface="Crimson Text"/>
        <a:ea typeface="Spica Neue"/>
        <a:cs typeface=""/>
      </a:majorFont>
      <a:minorFont>
        <a:latin typeface="Crimson Text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1432</Words>
  <Application>Microsoft Office PowerPoint</Application>
  <PresentationFormat>ワイド画面</PresentationFormat>
  <Paragraphs>416</Paragraphs>
  <Slides>37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19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37</vt:i4>
      </vt:variant>
    </vt:vector>
  </HeadingPairs>
  <TitlesOfParts>
    <vt:vector size="60" baseType="lpstr">
      <vt:lpstr>Abadi</vt:lpstr>
      <vt:lpstr>Crimson Text</vt:lpstr>
      <vt:lpstr>Osaka-Mono</vt:lpstr>
      <vt:lpstr>Poppins SemiBold</vt:lpstr>
      <vt:lpstr>Rounded Mgen+ 1c bold</vt:lpstr>
      <vt:lpstr>Rounded Mgen+ 1c light</vt:lpstr>
      <vt:lpstr>Rounded Mgen+ 1c medium</vt:lpstr>
      <vt:lpstr>Spica Neue</vt:lpstr>
      <vt:lpstr>TheSans UHH</vt:lpstr>
      <vt:lpstr>メイリオ</vt:lpstr>
      <vt:lpstr>游ゴシック</vt:lpstr>
      <vt:lpstr>游ゴシック Light</vt:lpstr>
      <vt:lpstr>Arial</vt:lpstr>
      <vt:lpstr>Calibri</vt:lpstr>
      <vt:lpstr>Cambria Math</vt:lpstr>
      <vt:lpstr>Century Gothic</vt:lpstr>
      <vt:lpstr>Symbol</vt:lpstr>
      <vt:lpstr>Wingdings</vt:lpstr>
      <vt:lpstr>Wingdings 3</vt:lpstr>
      <vt:lpstr>Office テーマ</vt:lpstr>
      <vt:lpstr>スライス</vt:lpstr>
      <vt:lpstr>1_スライス</vt:lpstr>
      <vt:lpstr>Contents</vt:lpstr>
      <vt:lpstr>ILCX2021 Machine-Source session summary</vt:lpstr>
      <vt:lpstr>Machine Source Session </vt:lpstr>
      <vt:lpstr>PowerPoint プレゼンテーション</vt:lpstr>
      <vt:lpstr>PowerPoint プレゼンテーション</vt:lpstr>
      <vt:lpstr>Power Incident on the ILC helical undulator vacuum chamber</vt:lpstr>
      <vt:lpstr>Photon Mask Design</vt:lpstr>
      <vt:lpstr>Secondary Particles Density along Cu and W masks (Realistic Undulator)</vt:lpstr>
      <vt:lpstr>Results:</vt:lpstr>
      <vt:lpstr>Table of irradiation</vt:lpstr>
      <vt:lpstr>Diffraction analysis</vt:lpstr>
      <vt:lpstr>Analysis</vt:lpstr>
      <vt:lpstr>A tapered pulsed solenoid as optical matching device for the undulator based ILC positron source:  C. Tenholt </vt:lpstr>
      <vt:lpstr>PowerPoint プレゼンテーション</vt:lpstr>
      <vt:lpstr>PowerPoint プレゼンテーション</vt:lpstr>
      <vt:lpstr>Update on the Development of the Active Plasma Lens as an Alternative Optical Matching Device M. Formela</vt:lpstr>
      <vt:lpstr>PowerPoint プレゼンテーション</vt:lpstr>
      <vt:lpstr>PowerPoint プレゼンテーション</vt:lpstr>
      <vt:lpstr>E-Driven Positron Source R&amp;D by Industry-Government-Academia collaboration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Beam-loading Compensation on Capture Linac  of E-Driven Positron Source</vt:lpstr>
      <vt:lpstr>PowerPoint プレゼンテーション</vt:lpstr>
      <vt:lpstr>PowerPoint プレゼンテーション</vt:lpstr>
      <vt:lpstr>PowerPoint プレゼンテーション</vt:lpstr>
      <vt:lpstr>ILCX2021 Accelerator Source Session</vt:lpstr>
      <vt:lpstr>PowerPoint プレゼンテーション</vt:lpstr>
      <vt:lpstr>PowerPoint プレゼンテーション</vt:lpstr>
      <vt:lpstr>2m L-band TW Accelerator </vt:lpstr>
      <vt:lpstr>The whole system</vt:lpstr>
      <vt:lpstr>PowerPoint プレゼンテーション</vt:lpstr>
      <vt:lpstr>PowerPoint プレゼンテーション</vt:lpstr>
      <vt:lpstr>Summary of Summary</vt:lpstr>
    </vt:vector>
  </TitlesOfParts>
  <Company>Hiroshima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ILCX2021 Machine-Source session summary</dc:title>
  <dc:creator>masao.kuriki masao.kuriki</dc:creator>
  <cp:lastModifiedBy>masao.kuriki masao.kuriki</cp:lastModifiedBy>
  <cp:revision>20</cp:revision>
  <dcterms:created xsi:type="dcterms:W3CDTF">2021-10-29T05:48:19Z</dcterms:created>
  <dcterms:modified xsi:type="dcterms:W3CDTF">2021-10-29T09:35:35Z</dcterms:modified>
</cp:coreProperties>
</file>