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553" r:id="rId3"/>
    <p:sldId id="476" r:id="rId4"/>
    <p:sldId id="545" r:id="rId5"/>
    <p:sldId id="523" r:id="rId6"/>
    <p:sldId id="524" r:id="rId7"/>
    <p:sldId id="537" r:id="rId8"/>
    <p:sldId id="526" r:id="rId9"/>
    <p:sldId id="544" r:id="rId10"/>
    <p:sldId id="509" r:id="rId11"/>
    <p:sldId id="519" r:id="rId12"/>
    <p:sldId id="546" r:id="rId13"/>
    <p:sldId id="547" r:id="rId14"/>
    <p:sldId id="552" r:id="rId15"/>
    <p:sldId id="559" r:id="rId16"/>
    <p:sldId id="555" r:id="rId17"/>
    <p:sldId id="482" r:id="rId18"/>
    <p:sldId id="572" r:id="rId19"/>
    <p:sldId id="573" r:id="rId20"/>
    <p:sldId id="574" r:id="rId21"/>
    <p:sldId id="575" r:id="rId22"/>
    <p:sldId id="557" r:id="rId23"/>
    <p:sldId id="558" r:id="rId24"/>
    <p:sldId id="550" r:id="rId25"/>
    <p:sldId id="536" r:id="rId26"/>
    <p:sldId id="554" r:id="rId27"/>
    <p:sldId id="556" r:id="rId28"/>
    <p:sldId id="267" r:id="rId29"/>
    <p:sldId id="270" r:id="rId30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6600"/>
    <a:srgbClr val="0066FF"/>
    <a:srgbClr val="FFFF00"/>
    <a:srgbClr val="66FF33"/>
    <a:srgbClr val="808080"/>
    <a:srgbClr val="FF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5" autoAdjust="0"/>
    <p:restoredTop sz="94940" autoAdjust="0"/>
  </p:normalViewPr>
  <p:slideViewPr>
    <p:cSldViewPr>
      <p:cViewPr varScale="1">
        <p:scale>
          <a:sx n="110" d="100"/>
          <a:sy n="110" d="100"/>
        </p:scale>
        <p:origin x="440" y="184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19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194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478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800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447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80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7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alt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ILCX</a:t>
            </a:r>
            <a:r>
              <a:rPr 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2021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2.pn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8.png"/><Relationship Id="rId7" Type="http://schemas.openxmlformats.org/officeDocument/2006/relationships/image" Target="../media/image50.pd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3.pd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3" Type="http://schemas.openxmlformats.org/officeDocument/2006/relationships/image" Target="../media/image2.pn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5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0.pd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nima.2018.08.012" TargetMode="Externa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6.pd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711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304800"/>
            <a:ext cx="7203802" cy="1080120"/>
          </a:xfrm>
        </p:spPr>
        <p:txBody>
          <a:bodyPr anchor="ctr"/>
          <a:lstStyle/>
          <a:p>
            <a:r>
              <a:rPr lang="en-US" altLang="en-US" sz="4000" b="0" dirty="0">
                <a:latin typeface="Verdana"/>
                <a:cs typeface="Verdana"/>
              </a:rPr>
              <a:t>Towards a Pixel </a:t>
            </a:r>
            <a:br>
              <a:rPr lang="en-US" altLang="en-US" sz="4000" b="0" dirty="0">
                <a:latin typeface="Verdana"/>
                <a:cs typeface="Verdana"/>
              </a:rPr>
            </a:br>
            <a:r>
              <a:rPr lang="en-US" altLang="en-US" sz="4000" b="0" dirty="0">
                <a:latin typeface="Verdana"/>
                <a:cs typeface="Verdana"/>
              </a:rPr>
              <a:t>Time Projection Chamber</a:t>
            </a:r>
            <a:endParaRPr lang="en-GB" altLang="en-US" sz="4000" b="0" dirty="0">
              <a:latin typeface="Verdana"/>
              <a:cs typeface="Verdana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82216" y="2431556"/>
            <a:ext cx="4249688" cy="2509612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err="1">
                <a:latin typeface="Verdana"/>
                <a:cs typeface="Verdana"/>
              </a:rPr>
              <a:t>Yevgen</a:t>
            </a: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dirty="0" err="1">
                <a:latin typeface="Verdana"/>
                <a:cs typeface="Verdana"/>
              </a:rPr>
              <a:t>Bilevych</a:t>
            </a:r>
            <a:r>
              <a:rPr lang="en-GB" altLang="en-US" dirty="0">
                <a:latin typeface="Verdana"/>
                <a:cs typeface="Verdana"/>
              </a:rPr>
              <a:t>, Klaus </a:t>
            </a:r>
            <a:r>
              <a:rPr lang="en-GB" altLang="en-US" dirty="0" err="1">
                <a:latin typeface="Verdana"/>
                <a:cs typeface="Verdana"/>
              </a:rPr>
              <a:t>Desch</a:t>
            </a:r>
            <a:r>
              <a:rPr lang="en-GB" altLang="en-US" dirty="0">
                <a:latin typeface="Verdana"/>
                <a:cs typeface="Verdana"/>
              </a:rPr>
              <a:t>, Harry van der Graaf, Fred </a:t>
            </a:r>
            <a:r>
              <a:rPr lang="en-GB" altLang="en-US" dirty="0" err="1">
                <a:latin typeface="Verdana"/>
                <a:cs typeface="Verdana"/>
              </a:rPr>
              <a:t>Hartjes</a:t>
            </a:r>
            <a:r>
              <a:rPr lang="en-GB" altLang="en-US" dirty="0">
                <a:latin typeface="Verdana"/>
                <a:cs typeface="Verdana"/>
              </a:rPr>
              <a:t>, Jochen Kaminski, Peter </a:t>
            </a:r>
            <a:r>
              <a:rPr lang="en-GB" altLang="en-US" dirty="0" err="1">
                <a:latin typeface="Verdana"/>
                <a:cs typeface="Verdana"/>
              </a:rPr>
              <a:t>Kluit</a:t>
            </a:r>
            <a:r>
              <a:rPr lang="en-GB" altLang="en-US" dirty="0">
                <a:latin typeface="Verdana"/>
                <a:cs typeface="Verdana"/>
              </a:rPr>
              <a:t>, Naomi van der Kolk,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Cornelis </a:t>
            </a:r>
            <a:r>
              <a:rPr lang="en-GB" altLang="en-US" dirty="0" err="1">
                <a:latin typeface="Verdana"/>
                <a:cs typeface="Verdana"/>
              </a:rPr>
              <a:t>Ligtenberg</a:t>
            </a:r>
            <a:r>
              <a:rPr lang="en-GB" altLang="en-US" dirty="0">
                <a:latin typeface="Verdana"/>
                <a:cs typeface="Verdana"/>
              </a:rPr>
              <a:t>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Gerhard Raven, and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Jan </a:t>
            </a:r>
            <a:r>
              <a:rPr lang="en-GB" altLang="en-US" dirty="0" err="1">
                <a:latin typeface="Verdana"/>
                <a:cs typeface="Verdana"/>
              </a:rPr>
              <a:t>Timmermans</a:t>
            </a:r>
            <a:endParaRPr lang="en-GB" altLang="en-US" dirty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>
                <a:latin typeface="Verdana"/>
                <a:cs typeface="Verdana"/>
              </a:rPr>
              <a:t>ILCX2021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652463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7162800" y="2057400"/>
            <a:ext cx="2819400" cy="312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82200" y="5791200"/>
            <a:ext cx="1089024" cy="69697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49" b="10733"/>
          <a:stretch>
            <a:fillRect/>
          </a:stretch>
        </p:blipFill>
        <p:spPr bwMode="auto">
          <a:xfrm>
            <a:off x="8839200" y="2570473"/>
            <a:ext cx="2743200" cy="299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8"/>
          <p:cNvGrpSpPr>
            <a:grpSpLocks/>
          </p:cNvGrpSpPr>
          <p:nvPr/>
        </p:nvGrpSpPr>
        <p:grpSpPr bwMode="auto">
          <a:xfrm>
            <a:off x="4244701" y="1981200"/>
            <a:ext cx="3756299" cy="4760689"/>
            <a:chOff x="1572362" y="1124744"/>
            <a:chExt cx="4511805" cy="5546101"/>
          </a:xfrm>
        </p:grpSpPr>
        <p:pic>
          <p:nvPicPr>
            <p:cNvPr id="13320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055214" y="1641892"/>
              <a:ext cx="5546101" cy="451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Box 13"/>
            <p:cNvSpPr txBox="1">
              <a:spLocks noChangeArrowheads="1"/>
            </p:cNvSpPr>
            <p:nvPr/>
          </p:nvSpPr>
          <p:spPr bwMode="auto">
            <a:xfrm rot="21288686">
              <a:off x="2357954" y="1983970"/>
              <a:ext cx="1211887" cy="461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i="1" dirty="0">
                  <a:latin typeface="Verdana"/>
                  <a:cs typeface="Verdana"/>
                </a:rPr>
                <a:t>Guard</a:t>
              </a:r>
            </a:p>
          </p:txBody>
        </p:sp>
        <p:sp>
          <p:nvSpPr>
            <p:cNvPr id="13322" name="TextBox 13"/>
            <p:cNvSpPr txBox="1">
              <a:spLocks noChangeArrowheads="1"/>
            </p:cNvSpPr>
            <p:nvPr/>
          </p:nvSpPr>
          <p:spPr bwMode="auto">
            <a:xfrm rot="21288686">
              <a:off x="4251890" y="261832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3" name="TextBox 13"/>
            <p:cNvSpPr txBox="1">
              <a:spLocks noChangeArrowheads="1"/>
            </p:cNvSpPr>
            <p:nvPr/>
          </p:nvSpPr>
          <p:spPr bwMode="auto">
            <a:xfrm rot="21288686">
              <a:off x="3482209" y="277411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4" name="TextBox 13"/>
            <p:cNvSpPr txBox="1">
              <a:spLocks noChangeArrowheads="1"/>
            </p:cNvSpPr>
            <p:nvPr/>
          </p:nvSpPr>
          <p:spPr bwMode="auto">
            <a:xfrm rot="21288686">
              <a:off x="3230406" y="3612469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5" name="TextBox 15"/>
            <p:cNvSpPr txBox="1">
              <a:spLocks noChangeArrowheads="1"/>
            </p:cNvSpPr>
            <p:nvPr/>
          </p:nvSpPr>
          <p:spPr bwMode="auto">
            <a:xfrm rot="21288686">
              <a:off x="2491580" y="3709451"/>
              <a:ext cx="691025" cy="3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400" i="1" dirty="0">
                  <a:latin typeface="Verdana"/>
                  <a:cs typeface="Verdana"/>
                </a:rPr>
                <a:t>TPX3</a:t>
              </a:r>
            </a:p>
          </p:txBody>
        </p:sp>
        <p:sp>
          <p:nvSpPr>
            <p:cNvPr id="13326" name="TextBox 13"/>
            <p:cNvSpPr txBox="1">
              <a:spLocks noChangeArrowheads="1"/>
            </p:cNvSpPr>
            <p:nvPr/>
          </p:nvSpPr>
          <p:spPr bwMode="auto">
            <a:xfrm rot="245295">
              <a:off x="3347507" y="4265917"/>
              <a:ext cx="1441579" cy="95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COld</a:t>
              </a:r>
              <a:endParaRPr lang="en-GB" altLang="en-US" sz="2800" i="1" dirty="0"/>
            </a:p>
            <a:p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800" i="1" dirty="0" err="1"/>
                <a:t>CArrier</a:t>
              </a:r>
              <a:endParaRPr lang="en-GB" altLang="en-US" sz="2800" i="1" dirty="0"/>
            </a:p>
          </p:txBody>
        </p:sp>
      </p:grp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530094" y="381000"/>
            <a:ext cx="8734794" cy="579438"/>
          </a:xfrm>
        </p:spPr>
        <p:txBody>
          <a:bodyPr/>
          <a:lstStyle/>
          <a:p>
            <a:r>
              <a:rPr lang="en-US" altLang="nl-NL" sz="3600" b="0" dirty="0">
                <a:latin typeface="Verdana"/>
                <a:cs typeface="Verdana"/>
              </a:rPr>
              <a:t>QUAD design and realization</a:t>
            </a:r>
            <a:endParaRPr lang="nl-NL" altLang="nl-NL" sz="3600" b="0" dirty="0">
              <a:latin typeface="Verdana"/>
              <a:cs typeface="Verdana"/>
            </a:endParaRPr>
          </a:p>
        </p:txBody>
      </p:sp>
      <p:grpSp>
        <p:nvGrpSpPr>
          <p:cNvPr id="13316" name="Group 3"/>
          <p:cNvGrpSpPr>
            <a:grpSpLocks/>
          </p:cNvGrpSpPr>
          <p:nvPr/>
        </p:nvGrpSpPr>
        <p:grpSpPr bwMode="auto">
          <a:xfrm flipV="1">
            <a:off x="8470898" y="5744642"/>
            <a:ext cx="3340102" cy="925515"/>
            <a:chOff x="240151" y="4763475"/>
            <a:chExt cx="8800676" cy="2105471"/>
          </a:xfrm>
        </p:grpSpPr>
        <p:pic>
          <p:nvPicPr>
            <p:cNvPr id="13327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4" t="51350" r="84790" b="36710"/>
            <a:stretch>
              <a:fillRect/>
            </a:stretch>
          </p:blipFill>
          <p:spPr bwMode="auto">
            <a:xfrm>
              <a:off x="240151" y="5001013"/>
              <a:ext cx="2171609" cy="1630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8" name="Picture 2" descr="C:\Data\LepCol\Module concept\Picts\Picts 28-8-2017\20170828_075326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04" t="48811" r="2087" b="35770"/>
            <a:stretch>
              <a:fillRect/>
            </a:stretch>
          </p:blipFill>
          <p:spPr bwMode="auto">
            <a:xfrm>
              <a:off x="2411760" y="4763475"/>
              <a:ext cx="6629067" cy="2105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329" name="Straight Connector 2"/>
            <p:cNvCxnSpPr>
              <a:cxnSpLocks noChangeShapeType="1"/>
            </p:cNvCxnSpPr>
            <p:nvPr/>
          </p:nvCxnSpPr>
          <p:spPr bwMode="auto">
            <a:xfrm flipH="1">
              <a:off x="20517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0" name="Straight Connector 8"/>
            <p:cNvCxnSpPr>
              <a:cxnSpLocks noChangeShapeType="1"/>
            </p:cNvCxnSpPr>
            <p:nvPr/>
          </p:nvCxnSpPr>
          <p:spPr bwMode="auto">
            <a:xfrm flipH="1">
              <a:off x="2204120" y="5085184"/>
              <a:ext cx="576064" cy="1440160"/>
            </a:xfrm>
            <a:prstGeom prst="lin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5790" y="1504950"/>
            <a:ext cx="4033810" cy="4667250"/>
          </a:xfrm>
        </p:spPr>
        <p:txBody>
          <a:bodyPr/>
          <a:lstStyle/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Four-TimePix3 chips</a:t>
            </a: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All services (signal IO, LV power) are located under the </a:t>
            </a:r>
            <a:r>
              <a:rPr lang="nl-NL" altLang="nl-NL" sz="2000" dirty="0" err="1">
                <a:latin typeface="Verdana"/>
                <a:cs typeface="Verdana"/>
              </a:rPr>
              <a:t>detection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surface</a:t>
            </a:r>
            <a:endParaRPr lang="nl-NL" altLang="nl-NL" sz="2000" dirty="0">
              <a:latin typeface="Verdana"/>
              <a:cs typeface="Verdana"/>
            </a:endParaRPr>
          </a:p>
          <a:p>
            <a:pPr>
              <a:buFontTx/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The area for connections was squeezed to the minimum</a:t>
            </a:r>
          </a:p>
          <a:p>
            <a:pPr>
              <a:buBlip>
                <a:blip r:embed="rId5"/>
              </a:buBlip>
            </a:pPr>
            <a:r>
              <a:rPr lang="nl-NL" altLang="nl-NL" sz="2000" dirty="0" err="1">
                <a:latin typeface="Verdana"/>
                <a:cs typeface="Verdana"/>
              </a:rPr>
              <a:t>Very</a:t>
            </a:r>
            <a:r>
              <a:rPr lang="nl-NL" altLang="nl-NL" sz="2000" dirty="0">
                <a:latin typeface="Verdana"/>
                <a:cs typeface="Verdana"/>
              </a:rPr>
              <a:t> high </a:t>
            </a:r>
            <a:r>
              <a:rPr lang="nl-NL" altLang="nl-NL" sz="2000" dirty="0" err="1">
                <a:latin typeface="Verdana"/>
                <a:cs typeface="Verdana"/>
              </a:rPr>
              <a:t>precision</a:t>
            </a:r>
            <a:r>
              <a:rPr lang="en-GB" altLang="nl-NL" sz="2000" dirty="0">
                <a:solidFill>
                  <a:srgbClr val="000000"/>
                </a:solidFill>
                <a:latin typeface="Verdana"/>
                <a:cs typeface="Verdana"/>
              </a:rPr>
              <a:t> 10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GB" alt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GB" altLang="en-US" sz="20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nl-NL" altLang="nl-NL" sz="2000" dirty="0">
                <a:latin typeface="Verdana"/>
                <a:cs typeface="Verdana"/>
              </a:rPr>
              <a:t> </a:t>
            </a:r>
            <a:r>
              <a:rPr lang="nl-NL" altLang="nl-NL" sz="2000" dirty="0" err="1">
                <a:latin typeface="Verdana"/>
                <a:cs typeface="Verdana"/>
              </a:rPr>
              <a:t>mounting</a:t>
            </a:r>
            <a:r>
              <a:rPr lang="nl-NL" altLang="nl-NL" sz="2000" dirty="0">
                <a:latin typeface="Verdana"/>
                <a:cs typeface="Verdana"/>
              </a:rPr>
              <a:t> of the chips and </a:t>
            </a:r>
            <a:r>
              <a:rPr lang="nl-NL" altLang="nl-NL" sz="2000" dirty="0" err="1">
                <a:latin typeface="Verdana"/>
                <a:cs typeface="Verdana"/>
              </a:rPr>
              <a:t>guard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r>
              <a:rPr lang="en-US" altLang="nl-NL" sz="2000" dirty="0">
                <a:latin typeface="Verdana"/>
                <a:cs typeface="Verdana"/>
              </a:rPr>
              <a:t>QUAD has a sensitive area of 68.9%</a:t>
            </a:r>
          </a:p>
          <a:p>
            <a:pPr>
              <a:buBlip>
                <a:blip r:embed="rId5"/>
              </a:buBlip>
            </a:pPr>
            <a:r>
              <a:rPr lang="nl-NL" altLang="nl-NL" sz="2000" dirty="0">
                <a:latin typeface="Verdana"/>
                <a:cs typeface="Verdana"/>
              </a:rPr>
              <a:t>DAQ </a:t>
            </a:r>
            <a:r>
              <a:rPr lang="nl-NL" altLang="nl-NL" sz="2000" dirty="0" err="1">
                <a:latin typeface="Verdana"/>
                <a:cs typeface="Verdana"/>
              </a:rPr>
              <a:t>by</a:t>
            </a:r>
            <a:r>
              <a:rPr lang="nl-NL" altLang="nl-NL" sz="2000" dirty="0">
                <a:latin typeface="Verdana"/>
                <a:cs typeface="Verdana"/>
              </a:rPr>
              <a:t> SPIDR</a:t>
            </a:r>
            <a:endParaRPr lang="en-US" altLang="nl-NL" sz="2000" dirty="0">
              <a:latin typeface="Verdana"/>
              <a:cs typeface="Verdana"/>
            </a:endParaRPr>
          </a:p>
          <a:p>
            <a:pPr>
              <a:buBlip>
                <a:blip r:embed="rId5"/>
              </a:buBlip>
            </a:pPr>
            <a:endParaRPr lang="nl-NL" altLang="nl-NL" sz="2400" dirty="0"/>
          </a:p>
          <a:p>
            <a:pPr>
              <a:buFontTx/>
              <a:buBlip>
                <a:blip r:embed="rId5"/>
              </a:buBlip>
            </a:pPr>
            <a:endParaRPr lang="nl-NL" altLang="nl-NL" sz="2400" dirty="0"/>
          </a:p>
          <a:p>
            <a:pPr>
              <a:buNone/>
            </a:pPr>
            <a:endParaRPr lang="nl-NL" altLang="nl-NL" sz="2400" dirty="0"/>
          </a:p>
        </p:txBody>
      </p:sp>
      <p:sp>
        <p:nvSpPr>
          <p:cNvPr id="3" name="Rectangle 2"/>
          <p:cNvSpPr/>
          <p:nvPr/>
        </p:nvSpPr>
        <p:spPr>
          <a:xfrm>
            <a:off x="6553200" y="1657290"/>
            <a:ext cx="2433879" cy="4001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nl-NL" sz="2000" dirty="0">
                <a:latin typeface="Verdana"/>
                <a:cs typeface="Verdana"/>
              </a:rPr>
              <a:t>39.6 x 28.38 mm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16200000" flipV="1">
            <a:off x="6752153" y="2925247"/>
            <a:ext cx="1814157" cy="784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6200000" flipV="1">
            <a:off x="7779721" y="2126278"/>
            <a:ext cx="1204557" cy="1066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2"/>
          <a:stretch>
            <a:fillRect/>
          </a:stretch>
        </p:blipFill>
        <p:spPr bwMode="auto">
          <a:xfrm>
            <a:off x="9419504" y="304800"/>
            <a:ext cx="248040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448800" y="2057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 series of </a:t>
            </a:r>
            <a:r>
              <a:rPr lang="en-US" sz="1800" dirty="0" err="1">
                <a:latin typeface="Verdana"/>
                <a:cs typeface="Verdana"/>
              </a:rPr>
              <a:t>QUADs</a:t>
            </a:r>
            <a:endParaRPr lang="en-US"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6">
            <a:extLst>
              <a:ext uri="{FF2B5EF4-FFF2-40B4-BE49-F238E27FC236}">
                <a16:creationId xmlns:a16="http://schemas.microsoft.com/office/drawing/2014/main" id="{CAD4AED8-7EF5-44CD-9912-AFDDAB2AF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429000"/>
            <a:ext cx="6636774" cy="3320284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919536" y="245471"/>
            <a:ext cx="8981058" cy="523875"/>
          </a:xfrm>
        </p:spPr>
        <p:txBody>
          <a:bodyPr/>
          <a:lstStyle/>
          <a:p>
            <a:r>
              <a:rPr lang="en-US" altLang="nl-NL" sz="3200" b="0" dirty="0">
                <a:latin typeface="Verdana"/>
                <a:cs typeface="Verdana"/>
              </a:rPr>
              <a:t>QUAD test beam in Bonn (October 2018)</a:t>
            </a:r>
            <a:endParaRPr lang="nl-NL" altLang="nl-NL" sz="3200" b="0" dirty="0">
              <a:latin typeface="Verdana"/>
              <a:cs typeface="Verdan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826" y="925488"/>
            <a:ext cx="6067373" cy="1665312"/>
          </a:xfrm>
        </p:spPr>
        <p:txBody>
          <a:bodyPr/>
          <a:lstStyle/>
          <a:p>
            <a:r>
              <a:rPr lang="en-US" dirty="0">
                <a:latin typeface="Verdana"/>
                <a:cs typeface="Verdana"/>
              </a:rPr>
              <a:t>ELSA: 2.5 GeV electrons</a:t>
            </a:r>
          </a:p>
          <a:p>
            <a:r>
              <a:rPr lang="en-US" dirty="0">
                <a:latin typeface="Verdana"/>
                <a:cs typeface="Verdana"/>
              </a:rPr>
              <a:t>Tracks referenced by Mimosa telescope</a:t>
            </a:r>
          </a:p>
          <a:p>
            <a:r>
              <a:rPr lang="en-US" dirty="0">
                <a:latin typeface="Verdana"/>
                <a:cs typeface="Verdana"/>
              </a:rPr>
              <a:t>QUAD sandwiched between Mimosa planes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Largely improved track definition</a:t>
            </a:r>
          </a:p>
          <a:p>
            <a:pPr lvl="1"/>
            <a:r>
              <a:rPr lang="en-GB" dirty="0">
                <a:latin typeface="Verdana"/>
                <a:cs typeface="Verdana"/>
              </a:rPr>
              <a:t>6 planes with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× 18.4 </a:t>
            </a:r>
            <a:r>
              <a:rPr lang="en-GB" dirty="0" err="1">
                <a:latin typeface="Verdana"/>
                <a:cs typeface="Verdana"/>
              </a:rPr>
              <a:t>μm</a:t>
            </a:r>
            <a:r>
              <a:rPr lang="en-GB" dirty="0">
                <a:latin typeface="Verdana"/>
                <a:cs typeface="Verdana"/>
              </a:rPr>
              <a:t> sized pixels</a:t>
            </a:r>
            <a:endParaRPr lang="en-US" dirty="0">
              <a:latin typeface="Verdana"/>
              <a:cs typeface="Verdana"/>
            </a:endParaRPr>
          </a:p>
          <a:p>
            <a:r>
              <a:rPr lang="en-US" dirty="0">
                <a:latin typeface="Verdana"/>
                <a:cs typeface="Verdana"/>
              </a:rPr>
              <a:t>Gas: </a:t>
            </a:r>
            <a:r>
              <a:rPr lang="en-US" dirty="0" err="1">
                <a:latin typeface="Verdana"/>
                <a:cs typeface="Verdana"/>
              </a:rPr>
              <a:t>Ar</a:t>
            </a:r>
            <a:r>
              <a:rPr lang="en-US" dirty="0">
                <a:latin typeface="Verdana"/>
                <a:cs typeface="Verdana"/>
              </a:rPr>
              <a:t>/CF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/iC</a:t>
            </a:r>
            <a:r>
              <a:rPr lang="en-US" baseline="-25000" dirty="0">
                <a:latin typeface="Verdana"/>
                <a:cs typeface="Verdana"/>
              </a:rPr>
              <a:t>4</a:t>
            </a:r>
            <a:r>
              <a:rPr lang="en-US" dirty="0">
                <a:latin typeface="Verdana"/>
                <a:cs typeface="Verdana"/>
              </a:rPr>
              <a:t>H</a:t>
            </a:r>
            <a:r>
              <a:rPr lang="en-US" baseline="-25000" dirty="0">
                <a:latin typeface="Verdana"/>
                <a:cs typeface="Verdana"/>
              </a:rPr>
              <a:t>10</a:t>
            </a:r>
            <a:r>
              <a:rPr lang="en-US" dirty="0">
                <a:latin typeface="Verdana"/>
                <a:cs typeface="Verdana"/>
              </a:rPr>
              <a:t> 95/3/2 (T2K)</a:t>
            </a:r>
          </a:p>
          <a:p>
            <a:r>
              <a:rPr lang="en-US" dirty="0">
                <a:latin typeface="Verdana"/>
                <a:cs typeface="Verdana"/>
              </a:rPr>
              <a:t>E</a:t>
            </a:r>
            <a:r>
              <a:rPr lang="en-US" baseline="-25000" dirty="0">
                <a:latin typeface="Verdana"/>
                <a:cs typeface="Verdana"/>
              </a:rPr>
              <a:t>d</a:t>
            </a:r>
            <a:r>
              <a:rPr lang="en-US" dirty="0">
                <a:latin typeface="Verdana"/>
                <a:cs typeface="Verdana"/>
              </a:rPr>
              <a:t> = 400 V/cm, </a:t>
            </a:r>
            <a:r>
              <a:rPr lang="en-US" dirty="0" err="1">
                <a:latin typeface="Verdana"/>
                <a:cs typeface="Verdana"/>
              </a:rPr>
              <a:t>V</a:t>
            </a:r>
            <a:r>
              <a:rPr lang="en-US" baseline="-25000" dirty="0" err="1">
                <a:latin typeface="Verdana"/>
                <a:cs typeface="Verdana"/>
              </a:rPr>
              <a:t>grid</a:t>
            </a:r>
            <a:r>
              <a:rPr lang="en-US" dirty="0">
                <a:latin typeface="Verdana"/>
                <a:cs typeface="Verdana"/>
              </a:rPr>
              <a:t> = -330 V</a:t>
            </a:r>
          </a:p>
          <a:p>
            <a:r>
              <a:rPr lang="en-US" dirty="0">
                <a:latin typeface="Verdana"/>
                <a:cs typeface="Verdana"/>
              </a:rPr>
              <a:t>Typical beam height above the chip: ~1 cm</a:t>
            </a:r>
          </a:p>
          <a:p>
            <a:endParaRPr lang="en-US" sz="2000" dirty="0"/>
          </a:p>
          <a:p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093168D-F28D-4DC4-9373-B8D1FF6E9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9" t="24330" r="22391" b="31225"/>
          <a:stretch/>
        </p:blipFill>
        <p:spPr>
          <a:xfrm>
            <a:off x="8077200" y="3241716"/>
            <a:ext cx="3866824" cy="2563548"/>
          </a:xfrm>
          <a:prstGeom prst="rect">
            <a:avLst/>
          </a:prstGeom>
        </p:spPr>
      </p:pic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5202237" y="6305490"/>
            <a:ext cx="165576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nl-NL" sz="2000" dirty="0">
                <a:latin typeface="Verdana"/>
                <a:cs typeface="Verdana"/>
              </a:rPr>
              <a:t>Field cage</a:t>
            </a:r>
            <a:endParaRPr lang="nl-NL" altLang="nl-NL" sz="2000" dirty="0">
              <a:latin typeface="Verdana"/>
              <a:cs typeface="Verdan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6847" y="4488039"/>
            <a:ext cx="1192430" cy="933405"/>
            <a:chOff x="690481" y="3759551"/>
            <a:chExt cx="1192430" cy="933405"/>
          </a:xfrm>
        </p:grpSpPr>
        <p:pic>
          <p:nvPicPr>
            <p:cNvPr id="12" name="Afbeelding 10">
              <a:extLst>
                <a:ext uri="{FF2B5EF4-FFF2-40B4-BE49-F238E27FC236}">
                  <a16:creationId xmlns:a16="http://schemas.microsoft.com/office/drawing/2014/main" id="{E6C8B1B4-E13F-498C-AA7A-429B41CC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198" y="3759551"/>
              <a:ext cx="855047" cy="569106"/>
            </a:xfrm>
            <a:prstGeom prst="rect">
              <a:avLst/>
            </a:prstGeom>
          </p:spPr>
        </p:pic>
        <p:sp>
          <p:nvSpPr>
            <p:cNvPr id="13" name="Tekstvak 11">
              <a:extLst>
                <a:ext uri="{FF2B5EF4-FFF2-40B4-BE49-F238E27FC236}">
                  <a16:creationId xmlns:a16="http://schemas.microsoft.com/office/drawing/2014/main" id="{05926222-4D10-4D59-BB6F-1D62615819D7}"/>
                </a:ext>
              </a:extLst>
            </p:cNvPr>
            <p:cNvSpPr txBox="1"/>
            <p:nvPr/>
          </p:nvSpPr>
          <p:spPr>
            <a:xfrm>
              <a:off x="690481" y="4231291"/>
              <a:ext cx="1192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@Bonn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752184" y="1412776"/>
            <a:ext cx="374955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Published NIMA  https://</a:t>
            </a:r>
            <a:r>
              <a:rPr lang="en-US" sz="2000" dirty="0" err="1">
                <a:latin typeface="Verdana"/>
                <a:cs typeface="Verdana"/>
              </a:rPr>
              <a:t>doi.org</a:t>
            </a:r>
            <a:r>
              <a:rPr lang="en-US" sz="2000" dirty="0">
                <a:latin typeface="Verdana"/>
                <a:cs typeface="Verdana"/>
              </a:rPr>
              <a:t>/10.1016/j.nima.2019.163331</a:t>
            </a:r>
            <a:endParaRPr lang="nl-NL" sz="2000" dirty="0">
              <a:latin typeface="Verdana"/>
              <a:cs typeface="Verdana"/>
            </a:endParaRPr>
          </a:p>
        </p:txBody>
      </p:sp>
      <p:cxnSp>
        <p:nvCxnSpPr>
          <p:cNvPr id="39" name="Straight Arrow Connector 5"/>
          <p:cNvCxnSpPr>
            <a:cxnSpLocks noChangeShapeType="1"/>
          </p:cNvCxnSpPr>
          <p:nvPr/>
        </p:nvCxnSpPr>
        <p:spPr bwMode="auto">
          <a:xfrm flipH="1" flipV="1">
            <a:off x="5154616" y="4869161"/>
            <a:ext cx="653352" cy="1440159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740373"/>
          </a:xfrm>
        </p:spPr>
        <p:txBody>
          <a:bodyPr/>
          <a:lstStyle/>
          <a:p>
            <a:r>
              <a:rPr lang="nl-NL" sz="4000" b="0" dirty="0">
                <a:latin typeface="Verdana"/>
                <a:cs typeface="Verdana"/>
              </a:rPr>
              <a:t>QUAD time walk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0" y="5410200"/>
            <a:ext cx="4829944" cy="639770"/>
          </a:xfrm>
        </p:spPr>
        <p:txBody>
          <a:bodyPr/>
          <a:lstStyle/>
          <a:p>
            <a:r>
              <a:rPr lang="nl-NL" sz="2000" dirty="0">
                <a:latin typeface="Verdana"/>
                <a:cs typeface="Verdana"/>
              </a:rPr>
              <a:t>Time walk correction works well</a:t>
            </a:r>
          </a:p>
          <a:p>
            <a:r>
              <a:rPr lang="nl-NL" sz="2000" dirty="0">
                <a:latin typeface="Verdana"/>
                <a:cs typeface="Verdana"/>
              </a:rPr>
              <a:t>Applied for all analysis results</a:t>
            </a:r>
          </a:p>
        </p:txBody>
      </p:sp>
      <p:pic>
        <p:nvPicPr>
          <p:cNvPr id="8" name="Afbeelding 5">
            <a:extLst>
              <a:ext uri="{FF2B5EF4-FFF2-40B4-BE49-F238E27FC236}">
                <a16:creationId xmlns:a16="http://schemas.microsoft.com/office/drawing/2014/main" id="{7E69BADA-2459-48DC-AA60-6B7FF91AB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89" y="1676400"/>
            <a:ext cx="5257711" cy="3581400"/>
          </a:xfrm>
          <a:prstGeom prst="rect">
            <a:avLst/>
          </a:prstGeom>
        </p:spPr>
      </p:pic>
      <p:pic>
        <p:nvPicPr>
          <p:cNvPr id="9" name="Afbeelding 7">
            <a:extLst>
              <a:ext uri="{FF2B5EF4-FFF2-40B4-BE49-F238E27FC236}">
                <a16:creationId xmlns:a16="http://schemas.microsoft.com/office/drawing/2014/main" id="{81173746-20BD-4B66-B131-13F741D0B1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47800"/>
            <a:ext cx="5337115" cy="38389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 t="81569"/>
          <a:stretch>
            <a:fillRect/>
          </a:stretch>
        </p:blipFill>
        <p:spPr>
          <a:xfrm>
            <a:off x="1600200" y="5282697"/>
            <a:ext cx="4267200" cy="71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69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5">
            <a:extLst>
              <a:ext uri="{FF2B5EF4-FFF2-40B4-BE49-F238E27FC236}">
                <a16:creationId xmlns:a16="http://schemas.microsoft.com/office/drawing/2014/main" id="{EE505F79-B4EA-4E9A-8E57-6AE14B931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71" y="1673894"/>
            <a:ext cx="5236721" cy="3843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6" y="213956"/>
            <a:ext cx="10363200" cy="800100"/>
          </a:xfrm>
        </p:spPr>
        <p:txBody>
          <a:bodyPr/>
          <a:lstStyle/>
          <a:p>
            <a:r>
              <a:rPr lang="nl-NL" sz="4000" b="0" dirty="0">
                <a:latin typeface="Verdana"/>
                <a:cs typeface="Verdana"/>
              </a:rPr>
              <a:t>QUAD single hit </a:t>
            </a:r>
            <a:r>
              <a:rPr lang="nl-NL" sz="4000" b="0" dirty="0" err="1">
                <a:latin typeface="Verdana"/>
                <a:cs typeface="Verdana"/>
              </a:rPr>
              <a:t>resolution</a:t>
            </a:r>
            <a:endParaRPr lang="nl-NL" sz="4000" b="0" dirty="0">
              <a:latin typeface="Verdana"/>
              <a:cs typeface="Verdan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5000" y="53340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T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398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38400" y="11430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Transverse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683502" y="1143000"/>
            <a:ext cx="207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Longitudinal</a:t>
            </a:r>
          </a:p>
        </p:txBody>
      </p:sp>
      <p:pic>
        <p:nvPicPr>
          <p:cNvPr id="12" name="Afbeelding 5">
            <a:extLst>
              <a:ext uri="{FF2B5EF4-FFF2-40B4-BE49-F238E27FC236}">
                <a16:creationId xmlns:a16="http://schemas.microsoft.com/office/drawing/2014/main" id="{1A690777-2991-43E7-9095-94666D41D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799378"/>
            <a:ext cx="5257800" cy="37898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772400" y="5410200"/>
            <a:ext cx="2667000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D</a:t>
            </a:r>
            <a:r>
              <a:rPr lang="en-US" sz="2000" baseline="-25000" dirty="0">
                <a:solidFill>
                  <a:srgbClr val="000000"/>
                </a:solidFill>
                <a:latin typeface="Verdana"/>
                <a:cs typeface="Verdana"/>
              </a:rPr>
              <a:t>L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 = 212 </a:t>
            </a:r>
            <a:r>
              <a:rPr lang="en-US" sz="200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US" sz="2000" dirty="0">
                <a:solidFill>
                  <a:srgbClr val="000000"/>
                </a:solidFill>
                <a:latin typeface="Verdana"/>
                <a:cs typeface="Verdana"/>
              </a:rPr>
              <a:t>/√cm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5867400"/>
            <a:ext cx="1005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The D</a:t>
            </a:r>
            <a:r>
              <a:rPr lang="en-US" sz="2000" baseline="-25000" dirty="0">
                <a:latin typeface="Verdana"/>
                <a:cs typeface="Verdana"/>
              </a:rPr>
              <a:t>T</a:t>
            </a:r>
            <a:r>
              <a:rPr lang="en-US" sz="2000" dirty="0">
                <a:latin typeface="Verdana"/>
                <a:cs typeface="Verdana"/>
              </a:rPr>
              <a:t> value is rather high due to an error in the gas mixing (too low CF4)</a:t>
            </a:r>
          </a:p>
        </p:txBody>
      </p:sp>
      <p:pic>
        <p:nvPicPr>
          <p:cNvPr id="10" name="Afbeelding 14">
            <a:extLst>
              <a:ext uri="{FF2B5EF4-FFF2-40B4-BE49-F238E27FC236}">
                <a16:creationId xmlns:a16="http://schemas.microsoft.com/office/drawing/2014/main" id="{7BA450C3-FED0-6D40-BFEA-DBF81D019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690" y="9094"/>
            <a:ext cx="2445910" cy="174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94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510152"/>
            <a:ext cx="10363200" cy="451520"/>
          </a:xfrm>
        </p:spPr>
        <p:txBody>
          <a:bodyPr/>
          <a:lstStyle/>
          <a:p>
            <a:r>
              <a:rPr lang="nl-NL" sz="3600" b="0" dirty="0">
                <a:latin typeface="Verdana"/>
                <a:cs typeface="Verdana"/>
              </a:rPr>
              <a:t>QUAD </a:t>
            </a:r>
            <a:r>
              <a:rPr lang="nl-NL" sz="3600" b="0" dirty="0" err="1">
                <a:latin typeface="Verdana"/>
                <a:cs typeface="Verdana"/>
              </a:rPr>
              <a:t>edge</a:t>
            </a:r>
            <a:r>
              <a:rPr lang="nl-NL" sz="3600" b="0" dirty="0">
                <a:latin typeface="Verdana"/>
                <a:cs typeface="Verdana"/>
              </a:rPr>
              <a:t> </a:t>
            </a:r>
            <a:r>
              <a:rPr lang="nl-NL" sz="3600" b="0" dirty="0" err="1">
                <a:latin typeface="Verdana"/>
                <a:cs typeface="Verdana"/>
              </a:rPr>
              <a:t>deformations</a:t>
            </a:r>
            <a:r>
              <a:rPr lang="nl-NL" sz="3600" b="0" dirty="0">
                <a:latin typeface="Verdana"/>
                <a:cs typeface="Verdana"/>
              </a:rPr>
              <a:t> (XY)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32" y="1123950"/>
            <a:ext cx="5100668" cy="3371850"/>
          </a:xfrm>
        </p:spPr>
        <p:txBody>
          <a:bodyPr/>
          <a:lstStyle/>
          <a:p>
            <a:r>
              <a:rPr lang="nl-NL" sz="2000" dirty="0" err="1">
                <a:latin typeface="Verdana"/>
                <a:cs typeface="Verdana"/>
              </a:rPr>
              <a:t>Small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deformations</a:t>
            </a:r>
            <a:r>
              <a:rPr lang="nl-NL" sz="2000" dirty="0">
                <a:latin typeface="Verdana"/>
                <a:cs typeface="Verdana"/>
              </a:rPr>
              <a:t> due to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Dead zone between chips</a:t>
            </a:r>
          </a:p>
          <a:p>
            <a:pPr lvl="1"/>
            <a:r>
              <a:rPr lang="nl-NL" sz="1800" dirty="0">
                <a:latin typeface="Verdana"/>
                <a:cs typeface="Verdana"/>
              </a:rPr>
              <a:t>Grounded region between chips</a:t>
            </a:r>
          </a:p>
          <a:p>
            <a:r>
              <a:rPr lang="nl-NL" sz="2000" dirty="0">
                <a:latin typeface="Verdana"/>
                <a:cs typeface="Verdana"/>
              </a:rPr>
              <a:t>Are </a:t>
            </a:r>
            <a:r>
              <a:rPr lang="nl-NL" sz="2000" dirty="0" err="1">
                <a:latin typeface="Verdana"/>
                <a:cs typeface="Verdana"/>
              </a:rPr>
              <a:t>corrected</a:t>
            </a:r>
            <a:r>
              <a:rPr lang="nl-NL" sz="2000" dirty="0">
                <a:latin typeface="Verdana"/>
                <a:cs typeface="Verdana"/>
              </a:rPr>
              <a:t> </a:t>
            </a:r>
            <a:r>
              <a:rPr lang="nl-NL" sz="2000" dirty="0" err="1">
                <a:latin typeface="Verdana"/>
                <a:cs typeface="Verdana"/>
              </a:rPr>
              <a:t>by</a:t>
            </a:r>
            <a:r>
              <a:rPr lang="nl-NL" sz="2000" dirty="0">
                <a:latin typeface="Verdana"/>
                <a:cs typeface="Verdana"/>
              </a:rPr>
              <a:t>: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fitted</a:t>
            </a:r>
            <a:r>
              <a:rPr lang="nl-NL" sz="1800" dirty="0">
                <a:latin typeface="Verdana"/>
                <a:cs typeface="Verdana"/>
              </a:rPr>
              <a:t> correction </a:t>
            </a:r>
            <a:r>
              <a:rPr lang="nl-NL" sz="1800" dirty="0" err="1">
                <a:latin typeface="Verdana"/>
                <a:cs typeface="Verdana"/>
              </a:rPr>
              <a:t>function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  <a:p>
            <a:pPr lvl="1"/>
            <a:r>
              <a:rPr lang="nl-NL" sz="1800" dirty="0" err="1">
                <a:latin typeface="Verdana"/>
                <a:cs typeface="Verdana"/>
              </a:rPr>
              <a:t>adding</a:t>
            </a:r>
            <a:r>
              <a:rPr lang="nl-NL" sz="1800" dirty="0">
                <a:latin typeface="Verdana"/>
                <a:cs typeface="Verdana"/>
              </a:rPr>
              <a:t> proper </a:t>
            </a:r>
            <a:r>
              <a:rPr lang="nl-NL" sz="1800" dirty="0" err="1">
                <a:latin typeface="Verdana"/>
                <a:cs typeface="Verdana"/>
              </a:rPr>
              <a:t>guard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wire</a:t>
            </a:r>
            <a:r>
              <a:rPr lang="nl-NL" sz="1800" dirty="0">
                <a:latin typeface="Verdana"/>
                <a:cs typeface="Verdana"/>
              </a:rPr>
              <a:t> </a:t>
            </a:r>
            <a:r>
              <a:rPr lang="nl-NL" sz="1800" dirty="0" err="1">
                <a:latin typeface="Verdana"/>
                <a:cs typeface="Verdana"/>
              </a:rPr>
              <a:t>electrode</a:t>
            </a:r>
            <a:r>
              <a:rPr lang="nl-NL" sz="1800" dirty="0">
                <a:latin typeface="Verdana"/>
                <a:cs typeface="Verdana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01" b="1701"/>
          <a:stretch>
            <a:fillRect/>
          </a:stretch>
        </p:blipFill>
        <p:spPr bwMode="auto">
          <a:xfrm>
            <a:off x="263352" y="3369693"/>
            <a:ext cx="2159649" cy="2954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1366993" y="5458521"/>
            <a:ext cx="385607" cy="40887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012" t="9217" b="15205"/>
          <a:stretch/>
        </p:blipFill>
        <p:spPr>
          <a:xfrm rot="5400000">
            <a:off x="3272412" y="3326012"/>
            <a:ext cx="1718144" cy="295232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rot="5400000">
            <a:off x="3894419" y="4075343"/>
            <a:ext cx="1095324" cy="56463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4303778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4015746" y="4879208"/>
            <a:ext cx="0" cy="455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>
            <a:off x="4015746" y="5095232"/>
            <a:ext cx="2880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356340" y="3440668"/>
            <a:ext cx="2130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Grounded region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271464" y="5414392"/>
            <a:ext cx="144016" cy="720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1447800" y="5086103"/>
            <a:ext cx="2146920" cy="324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6" name="Picture 15" descr="figure8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172200" y="1066800"/>
            <a:ext cx="4800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45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QUAD deformations in </a:t>
            </a:r>
            <a:r>
              <a:rPr lang="en-US" sz="3200" dirty="0">
                <a:latin typeface="Verdana"/>
                <a:cs typeface="Verdana"/>
              </a:rPr>
              <a:t>transverse</a:t>
            </a:r>
            <a:r>
              <a:rPr lang="en-US" sz="3200" b="0" dirty="0">
                <a:latin typeface="Verdana"/>
                <a:cs typeface="Verdana"/>
              </a:rPr>
              <a:t> plane (</a:t>
            </a:r>
            <a:r>
              <a:rPr lang="en-US" sz="3200" dirty="0">
                <a:latin typeface="Verdana"/>
                <a:cs typeface="Verdana"/>
              </a:rPr>
              <a:t>XY</a:t>
            </a:r>
            <a:r>
              <a:rPr lang="en-US" sz="3200" b="0" dirty="0">
                <a:latin typeface="Verdana"/>
                <a:cs typeface="Verdana"/>
              </a:rPr>
              <a:t>)</a:t>
            </a:r>
            <a:r>
              <a:rPr lang="en-US" sz="3200" b="0" baseline="0" dirty="0">
                <a:latin typeface="Verdana"/>
                <a:cs typeface="Verdana"/>
              </a:rPr>
              <a:t> 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98354" y="1200150"/>
            <a:ext cx="4660629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After applying fitted edge corrections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RMS of the mean residuals are 13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over the whole QUAD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4D3F2A2B-D344-4AAA-9A3B-E7492EF3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048000"/>
            <a:ext cx="4587856" cy="3368234"/>
          </a:xfrm>
          <a:prstGeom prst="rect">
            <a:avLst/>
          </a:prstGeom>
        </p:spPr>
      </p:pic>
      <p:pic>
        <p:nvPicPr>
          <p:cNvPr id="8" name="Picture 7" descr="figure9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068387" y="1117197"/>
            <a:ext cx="4590213" cy="4978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nl-NL" sz="3600" kern="1200" dirty="0" err="1">
                <a:solidFill>
                  <a:prstClr val="black"/>
                </a:solidFill>
                <a:latin typeface="Verdana"/>
                <a:cs typeface="Verdana"/>
              </a:rPr>
              <a:t>Combined</a:t>
            </a:r>
            <a:r>
              <a:rPr lang="nl-NL" sz="3600" kern="1200" dirty="0">
                <a:solidFill>
                  <a:prstClr val="black"/>
                </a:solidFill>
                <a:latin typeface="Verdana"/>
                <a:cs typeface="Verdana"/>
              </a:rPr>
              <a:t> </a:t>
            </a:r>
            <a:r>
              <a:rPr lang="nl-NL" sz="3600" kern="1200" dirty="0" err="1">
                <a:solidFill>
                  <a:prstClr val="black"/>
                </a:solidFill>
                <a:latin typeface="Verdana"/>
                <a:cs typeface="Verdana"/>
              </a:rPr>
              <a:t>resolution</a:t>
            </a:r>
            <a:r>
              <a:rPr lang="nl-NL" sz="3600" kern="1200" dirty="0">
                <a:solidFill>
                  <a:prstClr val="black"/>
                </a:solidFill>
                <a:latin typeface="Verdana"/>
                <a:cs typeface="Verdana"/>
              </a:rPr>
              <a:t> (XY) of a QUAD</a:t>
            </a:r>
            <a:endParaRPr lang="en-US" sz="24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09600" y="1219200"/>
            <a:ext cx="5029200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Below a breakdown of the uncertainties and sources is given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The observed resolution can be understood if an additional contribution of 14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is added</a:t>
            </a: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7" name="Afbeelding 5">
            <a:extLst>
              <a:ext uri="{FF2B5EF4-FFF2-40B4-BE49-F238E27FC236}">
                <a16:creationId xmlns:a16="http://schemas.microsoft.com/office/drawing/2014/main" id="{905DB307-52E0-4585-91DD-780733FE3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500827"/>
            <a:ext cx="4343807" cy="4137973"/>
          </a:xfrm>
          <a:prstGeom prst="rect">
            <a:avLst/>
          </a:prstGeom>
        </p:spPr>
      </p:pic>
      <p:pic>
        <p:nvPicPr>
          <p:cNvPr id="11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579" y="3810000"/>
            <a:ext cx="438282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0" y="461963"/>
            <a:ext cx="9906000" cy="452437"/>
          </a:xfrm>
        </p:spPr>
        <p:txBody>
          <a:bodyPr/>
          <a:lstStyle/>
          <a:p>
            <a:pPr algn="l"/>
            <a:r>
              <a:rPr lang="en-GB" altLang="en-US" sz="3600" b="0" dirty="0">
                <a:latin typeface="Verdana"/>
                <a:cs typeface="Verdana"/>
              </a:rPr>
              <a:t>Next: QUAD as a building block</a:t>
            </a:r>
          </a:p>
        </p:txBody>
      </p:sp>
      <p:sp>
        <p:nvSpPr>
          <p:cNvPr id="10" name="Rectangle 9"/>
          <p:cNvSpPr/>
          <p:nvPr/>
        </p:nvSpPr>
        <p:spPr>
          <a:xfrm>
            <a:off x="9296400" y="4876800"/>
            <a:ext cx="2531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</a:t>
            </a:r>
            <a:r>
              <a:rPr lang="en-US" sz="2000" kern="0" dirty="0">
                <a:solidFill>
                  <a:srgbClr val="FF0000"/>
                </a:solidFill>
                <a:latin typeface="Verdana"/>
                <a:cs typeface="Verdana"/>
              </a:rPr>
              <a:t>red 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guard wires</a:t>
            </a:r>
            <a:endParaRPr lang="en-US" dirty="0"/>
          </a:p>
        </p:txBody>
      </p:sp>
      <p:pic>
        <p:nvPicPr>
          <p:cNvPr id="11" name="Afbeelding 6">
            <a:extLst>
              <a:ext uri="{FF2B5EF4-FFF2-40B4-BE49-F238E27FC236}">
                <a16:creationId xmlns:a16="http://schemas.microsoft.com/office/drawing/2014/main" id="{A3663150-FDC6-42A0-9BEF-032111CE2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24" t="5416" r="10487" b="5393"/>
          <a:stretch/>
        </p:blipFill>
        <p:spPr>
          <a:xfrm>
            <a:off x="533400" y="2314927"/>
            <a:ext cx="3676330" cy="2942873"/>
          </a:xfrm>
          <a:prstGeom prst="rect">
            <a:avLst/>
          </a:prstGeom>
        </p:spPr>
      </p:pic>
      <p:pic>
        <p:nvPicPr>
          <p:cNvPr id="12" name="Afbeelding 5">
            <a:extLst>
              <a:ext uri="{FF2B5EF4-FFF2-40B4-BE49-F238E27FC236}">
                <a16:creationId xmlns:a16="http://schemas.microsoft.com/office/drawing/2014/main" id="{288A1E8D-2AD8-4728-8AE3-14EF2A9068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77" t="3149" r="6930" b="5257"/>
          <a:stretch/>
        </p:blipFill>
        <p:spPr>
          <a:xfrm>
            <a:off x="4705669" y="2269066"/>
            <a:ext cx="3676331" cy="2912534"/>
          </a:xfrm>
          <a:prstGeom prst="rect">
            <a:avLst/>
          </a:prstGeom>
        </p:spPr>
      </p:pic>
      <p:pic>
        <p:nvPicPr>
          <p:cNvPr id="14" name="Afbeelding 7">
            <a:extLst>
              <a:ext uri="{FF2B5EF4-FFF2-40B4-BE49-F238E27FC236}">
                <a16:creationId xmlns:a16="http://schemas.microsoft.com/office/drawing/2014/main" id="{EEBE354F-5A94-46FE-AD12-A6A31139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51230">
            <a:off x="8865197" y="2994604"/>
            <a:ext cx="2902191" cy="117417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038600" y="1371600"/>
            <a:ext cx="5033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000000"/>
                </a:solidFill>
                <a:latin typeface="Verdana"/>
                <a:cs typeface="Verdana"/>
              </a:rPr>
              <a:t>8-QUAD module with field cage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5C20C-F0AD-8342-9005-8ECF99ED19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5" y="1710704"/>
            <a:ext cx="3524141" cy="2643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A9F342-C470-FC41-8D96-0D40434B9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29" y="1700517"/>
            <a:ext cx="3524141" cy="26431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B8DC57-C87B-BC41-A2C9-2F98466BAE1F}"/>
              </a:ext>
            </a:extLst>
          </p:cNvPr>
          <p:cNvSpPr/>
          <p:nvPr/>
        </p:nvSpPr>
        <p:spPr>
          <a:xfrm>
            <a:off x="1991544" y="4686235"/>
            <a:ext cx="886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latin typeface="Verdana"/>
                <a:cs typeface="Verdana"/>
              </a:rPr>
              <a:t>Mounting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8 quad module </a:t>
            </a:r>
            <a:r>
              <a:rPr lang="nl-NL" dirty="0" err="1">
                <a:latin typeface="Verdana"/>
                <a:cs typeface="Verdana"/>
              </a:rPr>
              <a:t>between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silicon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planes</a:t>
            </a:r>
            <a:endParaRPr lang="nl-NL" dirty="0">
              <a:latin typeface="Verdana"/>
              <a:cs typeface="Verdana"/>
            </a:endParaRPr>
          </a:p>
          <a:p>
            <a:r>
              <a:rPr lang="nl-NL" dirty="0">
                <a:latin typeface="Verdana"/>
                <a:cs typeface="Verdana"/>
              </a:rPr>
              <a:t>         sliding </a:t>
            </a:r>
            <a:r>
              <a:rPr lang="nl-NL" dirty="0" err="1">
                <a:latin typeface="Verdana"/>
                <a:cs typeface="Verdana"/>
              </a:rPr>
              <a:t>it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into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1 T PCMAG </a:t>
            </a:r>
            <a:r>
              <a:rPr lang="nl-NL" dirty="0" err="1">
                <a:latin typeface="Verdana"/>
                <a:cs typeface="Verdana"/>
              </a:rPr>
              <a:t>solenoid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8748D-6E52-4944-AA04-290BDAA30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25" y="1720891"/>
            <a:ext cx="3496975" cy="26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57265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C75074-5CB0-184A-91D3-592F31EE5A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88739" y="-2542013"/>
            <a:ext cx="4214520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9946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32529" y="2306472"/>
            <a:ext cx="3469942" cy="2057399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6"/>
          <a:srcRect r="9979"/>
          <a:stretch>
            <a:fillRect/>
          </a:stretch>
        </p:blipFill>
        <p:spPr>
          <a:xfrm>
            <a:off x="9270930" y="2697022"/>
            <a:ext cx="2235270" cy="240837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343400" y="2362200"/>
            <a:ext cx="2286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(TimePix1)    </a:t>
            </a:r>
            <a:r>
              <a:rPr lang="en-US" dirty="0">
                <a:latin typeface="Verdana"/>
                <a:cs typeface="Verdana"/>
              </a:rPr>
              <a:t>TPX3 chip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(2007-14)      </a:t>
            </a:r>
            <a:r>
              <a:rPr lang="en-US">
                <a:latin typeface="Verdana"/>
                <a:cs typeface="Verdana"/>
              </a:rPr>
              <a:t>2017           </a:t>
            </a:r>
            <a:r>
              <a:rPr lang="en-US" dirty="0">
                <a:latin typeface="Verdana"/>
                <a:cs typeface="Verdana"/>
              </a:rPr>
              <a:t>2018              2019                   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/>
          <p:nvPr/>
        </p:nvCxnSpPr>
        <p:spPr bwMode="auto">
          <a:xfrm>
            <a:off x="6781800" y="3276600"/>
            <a:ext cx="3657600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781800" y="1295400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</a:t>
            </a:r>
            <a:r>
              <a:rPr lang="en-US" sz="1800" dirty="0" err="1">
                <a:latin typeface="Verdana"/>
                <a:cs typeface="Verdana"/>
              </a:rPr>
              <a:t>Octopuce</a:t>
            </a:r>
            <a:r>
              <a:rPr lang="en-US" sz="1800" dirty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2640CE-BCCF-3646-B29E-70A4E1CB83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8989" y="-2501764"/>
            <a:ext cx="4193841" cy="1213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51568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2849731" y="363130"/>
            <a:ext cx="7891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and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double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grid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idea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CFB2A5-5830-6943-B454-247EA29B7158}"/>
              </a:ext>
            </a:extLst>
          </p:cNvPr>
          <p:cNvSpPr/>
          <p:nvPr/>
        </p:nvSpPr>
        <p:spPr>
          <a:xfrm>
            <a:off x="1487488" y="1515556"/>
            <a:ext cx="90820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High statistics data taken with different B fields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The Silicon telescope has been aligned and gives excellent track predictions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A beautiful data set and we look forward to study resolutions and deformations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Opportunity to exploit particle identification with </a:t>
            </a:r>
            <a:r>
              <a:rPr lang="en-US" dirty="0" err="1">
                <a:latin typeface="Verdana"/>
                <a:cs typeface="Verdana"/>
              </a:rPr>
              <a:t>dE</a:t>
            </a:r>
            <a:r>
              <a:rPr lang="en-US" dirty="0">
                <a:latin typeface="Verdana"/>
                <a:cs typeface="Verdana"/>
              </a:rPr>
              <a:t>/dx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dirty="0">
              <a:latin typeface="Verdana"/>
              <a:cs typeface="Verdana"/>
            </a:endParaRP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latin typeface="Verdana"/>
                <a:cs typeface="Verdana"/>
              </a:rPr>
              <a:t>The ion back flow IBF can be reduced significantly </a:t>
            </a:r>
            <a:r>
              <a:rPr lang="en-US">
                <a:latin typeface="Verdana"/>
                <a:cs typeface="Verdana"/>
              </a:rPr>
              <a:t>using a </a:t>
            </a:r>
            <a:r>
              <a:rPr lang="en-US" dirty="0">
                <a:solidFill>
                  <a:srgbClr val="FF0000"/>
                </a:solidFill>
                <a:latin typeface="Verdana"/>
                <a:cs typeface="Verdana"/>
              </a:rPr>
              <a:t>double grid </a:t>
            </a:r>
            <a:r>
              <a:rPr lang="en-US" dirty="0">
                <a:latin typeface="Verdana"/>
                <a:cs typeface="Verdana"/>
              </a:rPr>
              <a:t>to </a:t>
            </a:r>
            <a:r>
              <a:rPr lang="en-US">
                <a:latin typeface="Verdana"/>
                <a:cs typeface="Verdana"/>
              </a:rPr>
              <a:t>a value of </a:t>
            </a:r>
            <a:r>
              <a:rPr lang="en-US" dirty="0">
                <a:latin typeface="Verdana"/>
                <a:cs typeface="Verdana"/>
              </a:rPr>
              <a:t>IBF*Gain &lt; 1 (see backup slides) </a:t>
            </a:r>
          </a:p>
        </p:txBody>
      </p:sp>
    </p:spTree>
    <p:extLst>
      <p:ext uri="{BB962C8B-B14F-4D97-AF65-F5344CB8AC3E}">
        <p14:creationId xmlns:p14="http://schemas.microsoft.com/office/powerpoint/2010/main" val="3384155021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5240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Simulation of ILD TPC with pixel readout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219200"/>
            <a:ext cx="6096000" cy="382258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To study the performance of a large </a:t>
            </a:r>
            <a:r>
              <a:rPr lang="en-US" sz="2000" dirty="0" err="1">
                <a:latin typeface="Verdana"/>
                <a:cs typeface="Verdana"/>
              </a:rPr>
              <a:t>pixelized</a:t>
            </a:r>
            <a:r>
              <a:rPr lang="en-US" sz="2000" dirty="0">
                <a:latin typeface="Verdana"/>
                <a:cs typeface="Verdana"/>
              </a:rPr>
              <a:t> TPC, the pixel readout was implemented in the full ILD DD4HEP (Geant4) simulation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Changed the existing TPC pad readout to a pixel readout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Adapted </a:t>
            </a:r>
            <a:r>
              <a:rPr lang="en-US" sz="2000" dirty="0" err="1">
                <a:latin typeface="Verdana"/>
                <a:cs typeface="Verdana"/>
              </a:rPr>
              <a:t>Kalman</a:t>
            </a:r>
            <a:r>
              <a:rPr lang="en-US" sz="2000" dirty="0">
                <a:latin typeface="Verdana"/>
                <a:cs typeface="Verdana"/>
              </a:rPr>
              <a:t> filter track reconstruction to pixels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grpSp>
        <p:nvGrpSpPr>
          <p:cNvPr id="6" name="Groep 24">
            <a:extLst>
              <a:ext uri="{FF2B5EF4-FFF2-40B4-BE49-F238E27FC236}">
                <a16:creationId xmlns:a16="http://schemas.microsoft.com/office/drawing/2014/main" id="{3E408CF5-CD16-414B-B4F7-0B9EB97746A1}"/>
              </a:ext>
            </a:extLst>
          </p:cNvPr>
          <p:cNvGrpSpPr/>
          <p:nvPr/>
        </p:nvGrpSpPr>
        <p:grpSpPr>
          <a:xfrm>
            <a:off x="7924904" y="2457984"/>
            <a:ext cx="4024733" cy="4040674"/>
            <a:chOff x="5202442" y="3037086"/>
            <a:chExt cx="3437388" cy="3897716"/>
          </a:xfrm>
        </p:grpSpPr>
        <p:pic>
          <p:nvPicPr>
            <p:cNvPr id="7" name="Afbeelding 25">
              <a:extLst>
                <a:ext uri="{FF2B5EF4-FFF2-40B4-BE49-F238E27FC236}">
                  <a16:creationId xmlns:a16="http://schemas.microsoft.com/office/drawing/2014/main" id="{A8BB9E7B-E6B5-421F-BEE4-8CCB2F3EF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l="45850" t="15358" r="9978" b="6475"/>
            <a:stretch/>
          </p:blipFill>
          <p:spPr>
            <a:xfrm>
              <a:off x="5202442" y="3037086"/>
              <a:ext cx="3437388" cy="31807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kstvak 26">
              <a:extLst>
                <a:ext uri="{FF2B5EF4-FFF2-40B4-BE49-F238E27FC236}">
                  <a16:creationId xmlns:a16="http://schemas.microsoft.com/office/drawing/2014/main" id="{19220523-8212-47D6-B84D-3EB5391A35A1}"/>
                </a:ext>
              </a:extLst>
            </p:cNvPr>
            <p:cNvSpPr txBox="1"/>
            <p:nvPr/>
          </p:nvSpPr>
          <p:spPr>
            <a:xfrm>
              <a:off x="5577126" y="6251961"/>
              <a:ext cx="2833180" cy="682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2000" dirty="0">
                  <a:latin typeface="Verdana"/>
                  <a:cs typeface="Verdana"/>
                </a:rPr>
                <a:t>50 </a:t>
              </a:r>
              <a:r>
                <a:rPr lang="nl-NL" sz="2000" dirty="0" err="1">
                  <a:latin typeface="Verdana"/>
                  <a:cs typeface="Verdana"/>
                </a:rPr>
                <a:t>GeV</a:t>
              </a:r>
              <a:r>
                <a:rPr lang="nl-NL" sz="2000" dirty="0">
                  <a:latin typeface="Verdana"/>
                  <a:cs typeface="Verdana"/>
                </a:rPr>
                <a:t> muon track </a:t>
              </a:r>
              <a:r>
                <a:rPr lang="nl-NL" sz="2000" dirty="0" err="1">
                  <a:latin typeface="Verdana"/>
                  <a:cs typeface="Verdana"/>
                </a:rPr>
                <a:t>with</a:t>
              </a:r>
              <a:r>
                <a:rPr lang="nl-NL" sz="2000" dirty="0">
                  <a:latin typeface="Verdana"/>
                  <a:cs typeface="Verdana"/>
                </a:rPr>
                <a:t> </a:t>
              </a:r>
            </a:p>
            <a:p>
              <a:pPr algn="ctr"/>
              <a:r>
                <a:rPr lang="nl-NL" sz="2000" dirty="0">
                  <a:latin typeface="Verdana"/>
                  <a:cs typeface="Verdana"/>
                </a:rPr>
                <a:t>pixel </a:t>
              </a:r>
              <a:r>
                <a:rPr lang="nl-NL" sz="2000" dirty="0" err="1">
                  <a:latin typeface="Verdana"/>
                  <a:cs typeface="Verdana"/>
                </a:rPr>
                <a:t>readout</a:t>
              </a:r>
              <a:endParaRPr lang="en-GB" sz="2000" dirty="0">
                <a:latin typeface="Verdana"/>
                <a:cs typeface="Verdana"/>
              </a:endParaRPr>
            </a:p>
          </p:txBody>
        </p:sp>
        <p:pic>
          <p:nvPicPr>
            <p:cNvPr id="10" name="Afbeelding 27">
              <a:extLst>
                <a:ext uri="{FF2B5EF4-FFF2-40B4-BE49-F238E27FC236}">
                  <a16:creationId xmlns:a16="http://schemas.microsoft.com/office/drawing/2014/main" id="{AC6819F4-3A05-4382-856C-2AE74305B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</a:blip>
            <a:srcRect l="25896" t="18797" r="35241" b="25512"/>
            <a:stretch/>
          </p:blipFill>
          <p:spPr>
            <a:xfrm>
              <a:off x="5255456" y="4721324"/>
              <a:ext cx="1154784" cy="1191347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</p:pic>
        <p:cxnSp>
          <p:nvCxnSpPr>
            <p:cNvPr id="11" name="Rechte verbindingslijn 28">
              <a:extLst>
                <a:ext uri="{FF2B5EF4-FFF2-40B4-BE49-F238E27FC236}">
                  <a16:creationId xmlns:a16="http://schemas.microsoft.com/office/drawing/2014/main" id="{4752641D-94E1-4E51-BFA6-79687C059A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45894" y="4231481"/>
              <a:ext cx="1219200" cy="485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hoek 29">
              <a:extLst>
                <a:ext uri="{FF2B5EF4-FFF2-40B4-BE49-F238E27FC236}">
                  <a16:creationId xmlns:a16="http://schemas.microsoft.com/office/drawing/2014/main" id="{02C085DD-6515-404D-B9B7-22890ED8F29F}"/>
                </a:ext>
              </a:extLst>
            </p:cNvPr>
            <p:cNvSpPr/>
            <p:nvPr/>
          </p:nvSpPr>
          <p:spPr>
            <a:xfrm>
              <a:off x="6462688" y="4226079"/>
              <a:ext cx="100012" cy="1327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Rechte verbindingslijn 30">
              <a:extLst>
                <a:ext uri="{FF2B5EF4-FFF2-40B4-BE49-F238E27FC236}">
                  <a16:creationId xmlns:a16="http://schemas.microsoft.com/office/drawing/2014/main" id="{74FA51E8-48C8-49F6-AD4C-E797D2BE9C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17310" y="4333307"/>
              <a:ext cx="145390" cy="15793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ep 13">
            <a:extLst>
              <a:ext uri="{FF2B5EF4-FFF2-40B4-BE49-F238E27FC236}">
                <a16:creationId xmlns:a16="http://schemas.microsoft.com/office/drawing/2014/main" id="{A29F506C-4372-4ACC-A899-B280F4673A99}"/>
              </a:ext>
            </a:extLst>
          </p:cNvPr>
          <p:cNvGrpSpPr/>
          <p:nvPr/>
        </p:nvGrpSpPr>
        <p:grpSpPr>
          <a:xfrm>
            <a:off x="3810000" y="3962400"/>
            <a:ext cx="4011835" cy="1803449"/>
            <a:chOff x="7138695" y="3060888"/>
            <a:chExt cx="4011835" cy="1803449"/>
          </a:xfrm>
        </p:grpSpPr>
        <p:pic>
          <p:nvPicPr>
            <p:cNvPr id="17" name="Afbeelding 5">
              <a:extLst>
                <a:ext uri="{FF2B5EF4-FFF2-40B4-BE49-F238E27FC236}">
                  <a16:creationId xmlns:a16="http://schemas.microsoft.com/office/drawing/2014/main" id="{9E208370-7D81-4A48-8B34-EADD9FF400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5978"/>
            <a:stretch/>
          </p:blipFill>
          <p:spPr>
            <a:xfrm>
              <a:off x="7138695" y="3060888"/>
              <a:ext cx="3926680" cy="1599361"/>
            </a:xfrm>
            <a:prstGeom prst="rect">
              <a:avLst/>
            </a:prstGeom>
          </p:spPr>
        </p:pic>
        <p:sp>
          <p:nvSpPr>
            <p:cNvPr id="18" name="Rechthoek 8">
              <a:extLst>
                <a:ext uri="{FF2B5EF4-FFF2-40B4-BE49-F238E27FC236}">
                  <a16:creationId xmlns:a16="http://schemas.microsoft.com/office/drawing/2014/main" id="{8F33CB74-9226-4E3E-AE52-2767AFA33921}"/>
                </a:ext>
              </a:extLst>
            </p:cNvPr>
            <p:cNvSpPr/>
            <p:nvPr/>
          </p:nvSpPr>
          <p:spPr>
            <a:xfrm rot="1142033">
              <a:off x="10053820" y="3250963"/>
              <a:ext cx="1096710" cy="16133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Afbeelding 6">
            <a:extLst>
              <a:ext uri="{FF2B5EF4-FFF2-40B4-BE49-F238E27FC236}">
                <a16:creationId xmlns:a16="http://schemas.microsoft.com/office/drawing/2014/main" id="{3EBF0D4A-322D-4D45-A833-AC61896CF0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0544"/>
          <a:stretch/>
        </p:blipFill>
        <p:spPr>
          <a:xfrm>
            <a:off x="152400" y="3826486"/>
            <a:ext cx="2976563" cy="1659914"/>
          </a:xfrm>
          <a:prstGeom prst="rect">
            <a:avLst/>
          </a:prstGeom>
        </p:spPr>
      </p:pic>
      <p:sp>
        <p:nvSpPr>
          <p:cNvPr id="20" name="Tekstvak 12">
            <a:extLst>
              <a:ext uri="{FF2B5EF4-FFF2-40B4-BE49-F238E27FC236}">
                <a16:creationId xmlns:a16="http://schemas.microsoft.com/office/drawing/2014/main" id="{0C7AAF03-D15E-4B2E-A88B-218902F5C62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10872" y="5490023"/>
            <a:ext cx="2095510" cy="646331"/>
          </a:xfrm>
          <a:prstGeom prst="rect">
            <a:avLst/>
          </a:prstGeom>
          <a:blipFill>
            <a:blip r:embed="rId5"/>
            <a:stretch>
              <a:fillRect l="-2326" t="-5660" r="-1744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1" name="Tekstvak 11">
            <a:extLst>
              <a:ext uri="{FF2B5EF4-FFF2-40B4-BE49-F238E27FC236}">
                <a16:creationId xmlns:a16="http://schemas.microsoft.com/office/drawing/2014/main" id="{55FDCABD-356C-4CB3-91B6-33F314397B7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5860" y="5564096"/>
            <a:ext cx="1808572" cy="646331"/>
          </a:xfrm>
          <a:prstGeom prst="rect">
            <a:avLst/>
          </a:prstGeom>
          <a:blipFill>
            <a:blip r:embed="rId6"/>
            <a:stretch>
              <a:fillRect l="-2694" t="-5660" r="-2020" b="-14151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38400" y="3886200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pads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96000" y="3733800"/>
            <a:ext cx="9204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pixels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F43F8B-51C9-9B4E-9D0F-E69B3F37FE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58"/>
          <a:stretch/>
        </p:blipFill>
        <p:spPr>
          <a:xfrm rot="5400000">
            <a:off x="6689876" y="1111786"/>
            <a:ext cx="1006806" cy="9737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4D322E1-E3EC-D44C-8D43-023D054F90F4}"/>
              </a:ext>
            </a:extLst>
          </p:cNvPr>
          <p:cNvSpPr/>
          <p:nvPr/>
        </p:nvSpPr>
        <p:spPr>
          <a:xfrm>
            <a:off x="5738794" y="2132856"/>
            <a:ext cx="7440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777777"/>
                </a:solidFill>
                <a:latin typeface="Roboto"/>
              </a:rPr>
              <a:t>https://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www.nikhef.nl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/pub/services/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biblio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theses_pdf</a:t>
            </a:r>
            <a:r>
              <a:rPr lang="en-GB" sz="1400" dirty="0">
                <a:solidFill>
                  <a:srgbClr val="777777"/>
                </a:solidFill>
                <a:latin typeface="Roboto"/>
              </a:rPr>
              <a:t>/</a:t>
            </a:r>
            <a:r>
              <a:rPr lang="en-GB" sz="1400" dirty="0" err="1">
                <a:solidFill>
                  <a:srgbClr val="777777"/>
                </a:solidFill>
                <a:latin typeface="Roboto"/>
              </a:rPr>
              <a:t>thesis_C_Ligtenberg.pdf</a:t>
            </a:r>
            <a:endParaRPr lang="en-NL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58719-56DC-2040-8ACD-3CE307EFD9ED}"/>
              </a:ext>
            </a:extLst>
          </p:cNvPr>
          <p:cNvSpPr/>
          <p:nvPr/>
        </p:nvSpPr>
        <p:spPr>
          <a:xfrm>
            <a:off x="8054937" y="1196752"/>
            <a:ext cx="3576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>
                <a:latin typeface="Verdana"/>
                <a:cs typeface="Verdana"/>
              </a:rPr>
              <a:t>PhD Kees </a:t>
            </a:r>
            <a:r>
              <a:rPr lang="nl-NL" dirty="0" err="1">
                <a:latin typeface="Verdana"/>
                <a:cs typeface="Verdana"/>
              </a:rPr>
              <a:t>Ligtenberg</a:t>
            </a:r>
            <a:endParaRPr lang="en-GB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Afbeelding 9">
            <a:extLst>
              <a:ext uri="{FF2B5EF4-FFF2-40B4-BE49-F238E27FC236}">
                <a16:creationId xmlns:a16="http://schemas.microsoft.com/office/drawing/2014/main" id="{98ADD7E5-F6BD-4B8A-B514-A7EDCDAF1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1077" y="2133600"/>
            <a:ext cx="5934072" cy="4268368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133600" y="461963"/>
            <a:ext cx="9906000" cy="452437"/>
          </a:xfrm>
        </p:spPr>
        <p:txBody>
          <a:bodyPr/>
          <a:lstStyle/>
          <a:p>
            <a:pPr algn="l"/>
            <a:r>
              <a:rPr lang="en-US" sz="3600" b="0" dirty="0">
                <a:latin typeface="Verdana"/>
                <a:cs typeface="Verdana"/>
              </a:rPr>
              <a:t>Performance of a </a:t>
            </a:r>
            <a:r>
              <a:rPr lang="en-US" sz="3600" b="0" dirty="0" err="1">
                <a:latin typeface="Verdana"/>
                <a:cs typeface="Verdana"/>
              </a:rPr>
              <a:t>GridPix</a:t>
            </a:r>
            <a:r>
              <a:rPr lang="en-US" sz="3600" b="0" dirty="0">
                <a:latin typeface="Verdana"/>
                <a:cs typeface="Verdana"/>
              </a:rPr>
              <a:t> TPC at ILC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1143000"/>
            <a:ext cx="11353800" cy="222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From full simulation the momentum resolution can be determined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Momentum resolution is about 15% better for the pixels with realistic coverage (with the quads arranged in modules 59%) and deltas.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30" name="Afbeelding 6">
            <a:extLst>
              <a:ext uri="{FF2B5EF4-FFF2-40B4-BE49-F238E27FC236}">
                <a16:creationId xmlns:a16="http://schemas.microsoft.com/office/drawing/2014/main" id="{B9823C7C-C9BF-468A-BC8E-7200092AF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674" y="2133600"/>
            <a:ext cx="4335026" cy="428290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>
                <a:latin typeface="Verdana"/>
                <a:cs typeface="Verdana"/>
              </a:rPr>
              <a:t>Conclusions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11399439" cy="3766492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A single chip </a:t>
            </a:r>
            <a:r>
              <a:rPr lang="en-US" sz="2000" dirty="0" err="1">
                <a:latin typeface="Verdana"/>
                <a:cs typeface="Verdana"/>
              </a:rPr>
              <a:t>GridPix</a:t>
            </a:r>
            <a:r>
              <a:rPr lang="en-US" sz="2000" dirty="0">
                <a:latin typeface="Verdana"/>
                <a:cs typeface="Verdana"/>
              </a:rPr>
              <a:t> detector was reliably operated in a test beam in 2017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Single electron detection =&gt; the resolution is primarily limited by diffusion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Systematic uncertainties are low: &lt; 10 µm in the pixel </a:t>
            </a:r>
            <a:r>
              <a:rPr lang="en-US" sz="1800" dirty="0" err="1">
                <a:latin typeface="Verdana"/>
                <a:cs typeface="Verdana"/>
              </a:rPr>
              <a:t>xy</a:t>
            </a:r>
            <a:r>
              <a:rPr lang="en-US" sz="1800" dirty="0">
                <a:latin typeface="Verdana"/>
                <a:cs typeface="Verdana"/>
              </a:rPr>
              <a:t> plane</a:t>
            </a:r>
          </a:p>
          <a:p>
            <a:pPr lvl="1"/>
            <a:r>
              <a:rPr lang="en-US" sz="1800" dirty="0" err="1">
                <a:latin typeface="Verdana"/>
                <a:cs typeface="Verdana"/>
              </a:rPr>
              <a:t>dE/dx</a:t>
            </a:r>
            <a:r>
              <a:rPr lang="en-US" sz="1800" dirty="0">
                <a:latin typeface="Verdana"/>
                <a:cs typeface="Verdana"/>
              </a:rPr>
              <a:t> resolution for a 1 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 track is 4.1%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>
                <a:latin typeface="Verdana"/>
                <a:cs typeface="Verdana"/>
              </a:rPr>
              <a:t>A Quad detector was designed and the results from the 2018 test beam presented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Small edge deformations at the boundary between two chips are observed</a:t>
            </a:r>
          </a:p>
          <a:p>
            <a:pPr lvl="2"/>
            <a:r>
              <a:rPr lang="en-US" dirty="0">
                <a:latin typeface="Verdana"/>
                <a:cs typeface="Verdana"/>
              </a:rPr>
              <a:t>added guard wires to the module to obtain a homogeneous field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>
                <a:latin typeface="Verdana"/>
                <a:cs typeface="Verdana"/>
              </a:rPr>
              <a:t>After correcting the edges, deformations in the transverse plane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An 8-Quad module has been designed with guard wires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Deformations in the transverse plane for one quad are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Test beam data taken at DESY are being </a:t>
            </a:r>
            <a:r>
              <a:rPr lang="en-US" sz="2000" dirty="0" err="1">
                <a:latin typeface="Verdana"/>
                <a:cs typeface="Verdana"/>
              </a:rPr>
              <a:t>analysed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r>
              <a:rPr lang="en-US" sz="2000" dirty="0">
                <a:latin typeface="Verdana"/>
                <a:cs typeface="Verdana"/>
              </a:rPr>
              <a:t>A pixel TPC has become a realistic viable option for experiments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High precision tracking in the transverse and longitudinal planes, </a:t>
            </a:r>
            <a:r>
              <a:rPr lang="en-US" sz="1600" dirty="0" err="1">
                <a:latin typeface="Verdana"/>
                <a:cs typeface="Verdana"/>
              </a:rPr>
              <a:t>dE/dx</a:t>
            </a:r>
            <a:r>
              <a:rPr lang="en-US" sz="1600" dirty="0">
                <a:latin typeface="Verdana"/>
                <a:cs typeface="Verdana"/>
              </a:rPr>
              <a:t> by electron and cluster counting, excellent two track resolution, digital readout that </a:t>
            </a:r>
            <a:r>
              <a:rPr lang="en-US" dirty="0">
                <a:latin typeface="Verdana"/>
                <a:cs typeface="Verdana"/>
              </a:rPr>
              <a:t>can deal with high rates</a:t>
            </a:r>
            <a:endParaRPr lang="en-US" sz="1600" dirty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036105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27CD433-B772-41AD-A955-1989CDC6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47237"/>
            <a:ext cx="11718864" cy="800100"/>
          </a:xfrm>
        </p:spPr>
        <p:txBody>
          <a:bodyPr/>
          <a:lstStyle/>
          <a:p>
            <a:r>
              <a:rPr lang="en-US" sz="3200" b="0" noProof="0" dirty="0">
                <a:latin typeface="Verdana"/>
                <a:cs typeface="Verdana"/>
              </a:rPr>
              <a:t>Single chip deformations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2ED8E4D-3859-481C-B1E8-0762D41B1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41" y="1828800"/>
            <a:ext cx="3884757" cy="305697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E337BE48-2624-417F-8850-2F36BAC38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519" y="1905000"/>
            <a:ext cx="3906705" cy="292491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5402C01-2F06-424A-A8D1-E7EE3B803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598" y="1905000"/>
            <a:ext cx="3808253" cy="29249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87255" y="2735759"/>
            <a:ext cx="10845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XY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16352" y="2819400"/>
            <a:ext cx="4320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" y="1143000"/>
            <a:ext cx="10744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5"/>
              </a:buBlip>
            </a:pPr>
            <a:r>
              <a:rPr lang="en-GB" altLang="en-US" sz="2000" kern="0" dirty="0">
                <a:solidFill>
                  <a:srgbClr val="000000"/>
                </a:solidFill>
                <a:latin typeface="Verdana"/>
                <a:cs typeface="Verdana"/>
              </a:rPr>
              <a:t>The RMS of the mean residuals is 7 </a:t>
            </a:r>
            <a:r>
              <a:rPr lang="en-GB" alt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GB" alt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in the pixel plane and 21 </a:t>
            </a:r>
            <a:r>
              <a:rPr lang="en-GB" alt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r>
              <a:rPr lang="en-GB" alt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(0.3 ns) </a:t>
            </a:r>
            <a:r>
              <a:rPr lang="en-US" alt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the drift direction in the selected region</a:t>
            </a:r>
            <a:endParaRPr lang="en-GB" alt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77333" y="5029200"/>
            <a:ext cx="10905067" cy="3371850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How can we make an even better detector?  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Improve the quality (</a:t>
            </a:r>
            <a:r>
              <a:rPr lang="en-US" sz="1800" dirty="0" err="1">
                <a:latin typeface="Verdana"/>
                <a:cs typeface="Verdana"/>
              </a:rPr>
              <a:t>homogenity</a:t>
            </a:r>
            <a:r>
              <a:rPr lang="en-US" sz="1800" dirty="0">
                <a:latin typeface="Verdana"/>
                <a:cs typeface="Verdana"/>
              </a:rPr>
              <a:t>) of the </a:t>
            </a:r>
            <a:r>
              <a:rPr lang="en-US" sz="1800" dirty="0" err="1">
                <a:latin typeface="Verdana"/>
                <a:cs typeface="Verdana"/>
              </a:rPr>
              <a:t>InGrid</a:t>
            </a:r>
            <a:r>
              <a:rPr lang="en-US" sz="1800" dirty="0">
                <a:latin typeface="Verdana"/>
                <a:cs typeface="Verdana"/>
              </a:rPr>
              <a:t>; redesign the dike and edges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Go to a large areas keeping the field distortions (at edges) minimal -&gt; QUAD</a:t>
            </a:r>
          </a:p>
        </p:txBody>
      </p:sp>
    </p:spTree>
    <p:extLst>
      <p:ext uri="{BB962C8B-B14F-4D97-AF65-F5344CB8AC3E}">
        <p14:creationId xmlns:p14="http://schemas.microsoft.com/office/powerpoint/2010/main" val="762420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10363200" cy="800100"/>
          </a:xfrm>
        </p:spPr>
        <p:txBody>
          <a:bodyPr/>
          <a:lstStyle/>
          <a:p>
            <a:r>
              <a:rPr lang="en-US" sz="3200" b="0" dirty="0">
                <a:latin typeface="Verdana"/>
                <a:cs typeface="Verdana"/>
              </a:rPr>
              <a:t>QUAD deformations in </a:t>
            </a:r>
            <a:r>
              <a:rPr lang="en-US" sz="3200" dirty="0">
                <a:latin typeface="Verdana"/>
                <a:cs typeface="Verdana"/>
              </a:rPr>
              <a:t>drift</a:t>
            </a:r>
            <a:r>
              <a:rPr lang="en-US" sz="3200" b="0" dirty="0">
                <a:latin typeface="Verdana"/>
                <a:cs typeface="Verdana"/>
              </a:rPr>
              <a:t> plane (</a:t>
            </a:r>
            <a:r>
              <a:rPr lang="en-US" sz="3200" dirty="0">
                <a:latin typeface="Verdana"/>
                <a:cs typeface="Verdana"/>
              </a:rPr>
              <a:t>Z</a:t>
            </a:r>
            <a:r>
              <a:rPr lang="en-US" sz="3200" b="0" dirty="0">
                <a:latin typeface="Verdana"/>
                <a:cs typeface="Verdana"/>
              </a:rPr>
              <a:t>)</a:t>
            </a:r>
            <a:r>
              <a:rPr lang="en-US" sz="3200" b="0" baseline="0" dirty="0">
                <a:latin typeface="Verdana"/>
                <a:cs typeface="Verdana"/>
              </a:rPr>
              <a:t> </a:t>
            </a:r>
            <a:endParaRPr lang="en-US" sz="3200" b="0" dirty="0">
              <a:latin typeface="Verdana"/>
              <a:cs typeface="Verdan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98354" y="1200150"/>
            <a:ext cx="4660629" cy="3371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After applying fitted edge corrections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>
                <a:latin typeface="Verdana"/>
                <a:cs typeface="Verdana"/>
              </a:rPr>
              <a:t>RMS of the mean residuals are 19 </a:t>
            </a:r>
            <a:r>
              <a:rPr lang="en-US" sz="2200" dirty="0" err="1">
                <a:latin typeface="Verdana"/>
                <a:cs typeface="Verdana"/>
              </a:rPr>
              <a:t>μm</a:t>
            </a:r>
            <a:r>
              <a:rPr lang="en-US" sz="2200" dirty="0">
                <a:latin typeface="Verdana"/>
                <a:cs typeface="Verdana"/>
              </a:rPr>
              <a:t> over the whole QUAD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6322621" y="1676400"/>
            <a:ext cx="9925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>
                <a:solidFill>
                  <a:srgbClr val="FFFFFF"/>
                </a:solidFill>
              </a:rPr>
              <a:t>XY</a:t>
            </a:r>
          </a:p>
        </p:txBody>
      </p:sp>
      <p:pic>
        <p:nvPicPr>
          <p:cNvPr id="10" name="Afbeelding 5">
            <a:extLst>
              <a:ext uri="{FF2B5EF4-FFF2-40B4-BE49-F238E27FC236}">
                <a16:creationId xmlns:a16="http://schemas.microsoft.com/office/drawing/2014/main" id="{4D3F2A2B-D344-4AAA-9A3B-E7492EF3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048000"/>
            <a:ext cx="4587856" cy="336823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0716562-FAD6-4E56-A4BA-7566326A82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075" y="1295400"/>
            <a:ext cx="4581525" cy="485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791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0" y="461963"/>
            <a:ext cx="9906000" cy="452437"/>
          </a:xfrm>
        </p:spPr>
        <p:txBody>
          <a:bodyPr/>
          <a:lstStyle/>
          <a:p>
            <a:pPr algn="l"/>
            <a:r>
              <a:rPr lang="en-GB" altLang="en-US" sz="3600" b="0" dirty="0">
                <a:latin typeface="Verdana"/>
                <a:cs typeface="Verdana"/>
              </a:rPr>
              <a:t>8-quad module deformations</a:t>
            </a:r>
          </a:p>
        </p:txBody>
      </p:sp>
      <p:pic>
        <p:nvPicPr>
          <p:cNvPr id="8" name="Picture 37" descr="deform_996.pdf">
            <a:extLst>
              <a:ext uri="{FF2B5EF4-FFF2-40B4-BE49-F238E27FC236}">
                <a16:creationId xmlns:a16="http://schemas.microsoft.com/office/drawing/2014/main" id="{E531E212-5049-4D68-918D-0E6A24A241E5}"/>
              </a:ext>
            </a:extLst>
          </p:cNvPr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239001" y="1202786"/>
            <a:ext cx="4697802" cy="508721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33400" y="1219200"/>
            <a:ext cx="6096000" cy="52383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One of the quads inside the 8-quad modules has been measured using laser tracks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No edge corrections are applied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result is encouraging; the guard wires that run over the quad edges define a homogeneous field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RMS in the large rectangular area (near the edges) is only 14 </a:t>
            </a:r>
            <a:r>
              <a:rPr lang="en-US" sz="2000" dirty="0" err="1">
                <a:latin typeface="Verdana"/>
                <a:cs typeface="Verdana"/>
              </a:rPr>
              <a:t>μm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000" dirty="0"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Current plan is to do a test beam at DESY and Bonn as soon as all 8-quads can be read out simultaneously</a:t>
            </a: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endParaRPr lang="en-US" sz="2200" kern="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6800" y="3429000"/>
            <a:ext cx="16764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Preliminary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533400" y="533401"/>
            <a:ext cx="10134600" cy="5186064"/>
            <a:chOff x="533400" y="649069"/>
            <a:chExt cx="10668000" cy="5070396"/>
          </a:xfrm>
        </p:grpSpPr>
        <p:sp>
          <p:nvSpPr>
            <p:cNvPr id="18" name="Rectangle 17"/>
            <p:cNvSpPr/>
            <p:nvPr/>
          </p:nvSpPr>
          <p:spPr bwMode="auto">
            <a:xfrm>
              <a:off x="2743200" y="1905000"/>
              <a:ext cx="8305800" cy="2514600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1828800" y="649069"/>
              <a:ext cx="9372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600" dirty="0">
                  <a:solidFill>
                    <a:srgbClr val="FF0000"/>
                  </a:solidFill>
                  <a:latin typeface="Verdana"/>
                  <a:cs typeface="Verdana"/>
                </a:rPr>
                <a:t>Design of a double Grid 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743200" y="5334000"/>
              <a:ext cx="8305800" cy="30480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Verdana"/>
                  <a:cs typeface="Verdana"/>
                </a:rPr>
                <a:t>High field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743200" y="4419600"/>
              <a:ext cx="8305800" cy="914400"/>
            </a:xfrm>
            <a:prstGeom prst="rect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2000" dirty="0">
                <a:latin typeface="Verdana"/>
                <a:cs typeface="Verdana"/>
              </a:endParaRPr>
            </a:p>
            <a:p>
              <a:pPr algn="ctr"/>
              <a:r>
                <a:rPr lang="en-US" sz="2000" dirty="0">
                  <a:latin typeface="Verdana"/>
                  <a:cs typeface="Verdana"/>
                </a:rPr>
                <a:t>Intermediate Field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5800" y="5257800"/>
              <a:ext cx="2057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  <a:latin typeface="Verdana"/>
                  <a:cs typeface="Verdana"/>
                </a:rPr>
                <a:t>GridPix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91200" y="28956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Verdana"/>
                  <a:cs typeface="Verdana"/>
                </a:rPr>
                <a:t>Drift region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3400" y="4191000"/>
              <a:ext cx="1905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Verdana"/>
                  <a:cs typeface="Verdana"/>
                </a:rPr>
                <a:t>Second Grid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10744200" y="5177135"/>
            <a:ext cx="1180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50 </a:t>
            </a:r>
            <a:r>
              <a:rPr lang="en-US" dirty="0" err="1">
                <a:latin typeface="Verdana"/>
                <a:cs typeface="Verdana"/>
              </a:rPr>
              <a:t>μm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744200" y="4209872"/>
            <a:ext cx="1376098" cy="1200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Verdana"/>
                <a:cs typeface="Verdana"/>
              </a:rPr>
              <a:t>here</a:t>
            </a:r>
          </a:p>
          <a:p>
            <a:r>
              <a:rPr lang="en-US" dirty="0">
                <a:solidFill>
                  <a:srgbClr val="000000"/>
                </a:solidFill>
                <a:latin typeface="Verdana"/>
                <a:cs typeface="Verdana"/>
              </a:rPr>
              <a:t>250 </a:t>
            </a:r>
            <a:r>
              <a:rPr lang="en-US" dirty="0" err="1">
                <a:solidFill>
                  <a:srgbClr val="000000"/>
                </a:solidFill>
                <a:latin typeface="Verdana"/>
                <a:cs typeface="Verdana"/>
              </a:rPr>
              <a:t>μm</a:t>
            </a:r>
            <a:endParaRPr lang="en-US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652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266700"/>
            <a:ext cx="10363200" cy="800100"/>
          </a:xfrm>
        </p:spPr>
        <p:txBody>
          <a:bodyPr/>
          <a:lstStyle/>
          <a:p>
            <a:r>
              <a:rPr lang="en-US" sz="3600" b="0" dirty="0">
                <a:solidFill>
                  <a:srgbClr val="FF0000"/>
                </a:solidFill>
                <a:latin typeface="Verdana"/>
                <a:cs typeface="Verdana"/>
              </a:rPr>
              <a:t>Ion backflow for a double grid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600" y="1143000"/>
            <a:ext cx="3048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1268760"/>
            <a:ext cx="100584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Here calculations for the IBF of the two grids in case one has a total Field Ratio FR of about 240 – normal </a:t>
            </a:r>
            <a:r>
              <a:rPr lang="en-US" sz="2000" dirty="0" err="1">
                <a:latin typeface="Verdana"/>
                <a:cs typeface="Verdana"/>
              </a:rPr>
              <a:t>GridPix</a:t>
            </a:r>
            <a:r>
              <a:rPr lang="en-US" sz="2000" dirty="0">
                <a:latin typeface="Verdana"/>
                <a:cs typeface="Verdana"/>
              </a:rPr>
              <a:t> operation. </a:t>
            </a:r>
          </a:p>
          <a:p>
            <a:r>
              <a:rPr lang="en-US" sz="2000" dirty="0">
                <a:latin typeface="Verdana"/>
                <a:cs typeface="Verdana"/>
              </a:rPr>
              <a:t>For the simulations the FR of the top grid was put at 16. The lower </a:t>
            </a:r>
            <a:r>
              <a:rPr lang="en-US" sz="2000" dirty="0" err="1">
                <a:latin typeface="Verdana"/>
                <a:cs typeface="Verdana"/>
              </a:rPr>
              <a:t>Grid(Pix</a:t>
            </a:r>
            <a:r>
              <a:rPr lang="en-US" sz="2000" dirty="0">
                <a:latin typeface="Verdana"/>
                <a:cs typeface="Verdana"/>
              </a:rPr>
              <a:t>) was at FR 16 too</a:t>
            </a:r>
            <a:r>
              <a:rPr lang="en-US" sz="2200" dirty="0">
                <a:latin typeface="Verdana"/>
                <a:cs typeface="Verdana"/>
              </a:rPr>
              <a:t>. </a:t>
            </a:r>
            <a:r>
              <a:rPr lang="en-US" sz="2000" dirty="0">
                <a:latin typeface="Verdana"/>
                <a:cs typeface="Verdana"/>
              </a:rPr>
              <a:t>Total FR 256. </a:t>
            </a: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0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200" dirty="0">
                <a:solidFill>
                  <a:srgbClr val="0000FF"/>
                </a:solidFill>
                <a:latin typeface="Verdana"/>
                <a:cs typeface="Verdana"/>
              </a:rPr>
              <a:t> </a:t>
            </a:r>
          </a:p>
          <a:p>
            <a:endParaRPr lang="en-US" sz="2200" dirty="0">
              <a:solidFill>
                <a:srgbClr val="0000FF"/>
              </a:solidFill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In order to reach IBF*Gain(2 10</a:t>
            </a:r>
            <a:r>
              <a:rPr lang="en-US" sz="2000" baseline="30000" dirty="0">
                <a:latin typeface="Verdana"/>
                <a:cs typeface="Verdana"/>
              </a:rPr>
              <a:t>3</a:t>
            </a:r>
            <a:r>
              <a:rPr lang="en-US" sz="2000" dirty="0">
                <a:latin typeface="Verdana"/>
                <a:cs typeface="Verdana"/>
              </a:rPr>
              <a:t>) below one has to choose a slightly </a:t>
            </a:r>
          </a:p>
          <a:p>
            <a:r>
              <a:rPr lang="en-US" sz="2000" dirty="0">
                <a:latin typeface="Verdana"/>
                <a:cs typeface="Verdana"/>
              </a:rPr>
              <a:t>smaller hole size of 25 or 20 microns.</a:t>
            </a:r>
            <a:r>
              <a:rPr lang="en-US" sz="2200" dirty="0">
                <a:latin typeface="Verdana"/>
                <a:cs typeface="Verdana"/>
              </a:rPr>
              <a:t>  </a:t>
            </a:r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dirty="0">
              <a:latin typeface="Verdana"/>
              <a:cs typeface="Verdana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354209"/>
              </p:ext>
            </p:extLst>
          </p:nvPr>
        </p:nvGraphicFramePr>
        <p:xfrm>
          <a:off x="2286000" y="2708920"/>
          <a:ext cx="7620000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baseline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Ion backflow </a:t>
                      </a:r>
                    </a:p>
                    <a:p>
                      <a:pPr algn="ctr"/>
                      <a:endParaRPr lang="en-US" b="0" baseline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0" baseline="0" dirty="0">
                        <a:latin typeface="Verdana"/>
                        <a:cs typeface="Verdana"/>
                      </a:endParaRPr>
                    </a:p>
                    <a:p>
                      <a:pPr algn="ctr"/>
                      <a:r>
                        <a:rPr lang="en-US" sz="2000" b="0" baseline="0" dirty="0">
                          <a:latin typeface="Verdana"/>
                          <a:cs typeface="Verdana"/>
                        </a:rPr>
                        <a:t>Hole 30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b="0" baseline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Hole 25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latin typeface="Verdana"/>
                        <a:cs typeface="Verdan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Hole 20 </a:t>
                      </a:r>
                      <a:r>
                        <a:rPr kumimoji="0" lang="en-US" sz="20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Verdana"/>
                        </a:rPr>
                        <a:t>μm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Verdana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Top 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0.7%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Verdana"/>
                          <a:cs typeface="Verdana"/>
                        </a:rPr>
                        <a:t>GridPix</a:t>
                      </a:r>
                      <a:endParaRPr lang="en-US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5.5%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Verdana"/>
                          <a:cs typeface="Verdana"/>
                        </a:rPr>
                        <a:t>12</a:t>
                      </a:r>
                      <a:r>
                        <a:rPr lang="en-US" baseline="0" dirty="0">
                          <a:latin typeface="Verdana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Verdana"/>
                          <a:cs typeface="Verdana"/>
                        </a:rPr>
                        <a:t>3 10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1</a:t>
                      </a:r>
                      <a:r>
                        <a:rPr lang="en-US" baseline="0" dirty="0">
                          <a:latin typeface="Verdana"/>
                          <a:cs typeface="Verdana"/>
                        </a:rPr>
                        <a:t> 10</a:t>
                      </a:r>
                      <a:r>
                        <a:rPr lang="en-US" baseline="30000" dirty="0">
                          <a:latin typeface="Verdana"/>
                          <a:cs typeface="Verdana"/>
                        </a:rPr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>
                          <a:latin typeface="Verdana"/>
                          <a:cs typeface="Verdana"/>
                        </a:rPr>
                        <a:t>transparancy</a:t>
                      </a:r>
                      <a:endParaRPr lang="en-US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100%</a:t>
                      </a:r>
                    </a:p>
                    <a:p>
                      <a:pPr algn="ctr"/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99.4%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Verdana"/>
                          <a:cs typeface="Verdana"/>
                        </a:rPr>
                        <a:t>91.7%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30000" dirty="0">
                        <a:latin typeface="Verdana"/>
                        <a:cs typeface="Verdan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32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76200" y="-76200"/>
            <a:ext cx="7315200" cy="914400"/>
          </a:xfrm>
        </p:spPr>
        <p:txBody>
          <a:bodyPr/>
          <a:lstStyle/>
          <a:p>
            <a:r>
              <a:rPr lang="en-GB" altLang="en-US" sz="3600" b="0" dirty="0">
                <a:latin typeface="Verdana"/>
                <a:cs typeface="Verdana"/>
              </a:rPr>
              <a:t> </a:t>
            </a:r>
            <a:r>
              <a:rPr lang="en-GB" altLang="en-US" sz="3600" b="0" dirty="0" err="1">
                <a:latin typeface="Verdana"/>
                <a:cs typeface="Verdana"/>
              </a:rPr>
              <a:t>GridPix</a:t>
            </a:r>
            <a:r>
              <a:rPr lang="en-GB" altLang="en-US" sz="3600" b="0" dirty="0">
                <a:latin typeface="Verdana"/>
                <a:cs typeface="Verdana"/>
              </a:rPr>
              <a:t> technology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49180" y="990600"/>
            <a:ext cx="7280420" cy="2313782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Pixel chip with integrated Grid (</a:t>
            </a:r>
            <a:r>
              <a:rPr lang="en-GB" altLang="en-US" sz="2000" dirty="0" err="1">
                <a:latin typeface="Verdana"/>
                <a:cs typeface="Verdana"/>
              </a:rPr>
              <a:t>Micromegas</a:t>
            </a:r>
            <a:r>
              <a:rPr lang="en-GB" altLang="en-US" sz="2000" dirty="0">
                <a:latin typeface="Verdana"/>
                <a:cs typeface="Verdana"/>
              </a:rPr>
              <a:t>-like)</a:t>
            </a:r>
          </a:p>
          <a:p>
            <a:pPr>
              <a:buBlip>
                <a:blip r:embed="rId2"/>
              </a:buBlip>
            </a:pPr>
            <a:r>
              <a:rPr lang="en-GB" altLang="en-US" sz="2000" dirty="0" err="1">
                <a:latin typeface="Verdana"/>
                <a:cs typeface="Verdana"/>
              </a:rPr>
              <a:t>InGrid</a:t>
            </a:r>
            <a:r>
              <a:rPr lang="en-GB" altLang="en-US" sz="2000" dirty="0">
                <a:latin typeface="Verdana"/>
                <a:cs typeface="Verdana"/>
              </a:rPr>
              <a:t> post-processed @ IZM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Grid set at negative voltage (300 – 600 V) to provide gas amplification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Very small pixel size (55 µm)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detecting individual electrons</a:t>
            </a:r>
          </a:p>
          <a:p>
            <a:pPr>
              <a:buFontTx/>
              <a:buBlip>
                <a:blip r:embed="rId2"/>
              </a:buBlip>
            </a:pPr>
            <a:endParaRPr lang="en-GB" altLang="en-US" b="1" dirty="0"/>
          </a:p>
        </p:txBody>
      </p:sp>
      <p:pic>
        <p:nvPicPr>
          <p:cNvPr id="5124" name="Picture 2" descr="C:\Data\GOSSIP\pictures, drawings\Marco Nov08 3D pub\GoatPrincipl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116633"/>
            <a:ext cx="3542281" cy="340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10416480" y="2819400"/>
            <a:ext cx="900014" cy="3786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" name="TextBox 4"/>
          <p:cNvSpPr txBox="1"/>
          <p:nvPr/>
        </p:nvSpPr>
        <p:spPr>
          <a:xfrm rot="1346167">
            <a:off x="10238582" y="3116782"/>
            <a:ext cx="10087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Verdana"/>
                <a:cs typeface="Verdana"/>
              </a:rPr>
              <a:t>55 µ</a:t>
            </a:r>
            <a:r>
              <a:rPr lang="en-US" sz="1800" dirty="0" err="1">
                <a:solidFill>
                  <a:srgbClr val="FF0000"/>
                </a:solidFill>
                <a:latin typeface="Verdana"/>
                <a:cs typeface="Verdana"/>
              </a:rPr>
              <a:t>m</a:t>
            </a:r>
            <a:endParaRPr lang="en-US" sz="180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2" t="26901" r="16402" b="23750"/>
          <a:stretch>
            <a:fillRect/>
          </a:stretch>
        </p:blipFill>
        <p:spPr bwMode="auto">
          <a:xfrm>
            <a:off x="5539642" y="3542571"/>
            <a:ext cx="2918558" cy="2858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8458200" y="3714183"/>
            <a:ext cx="3434903" cy="2534217"/>
            <a:chOff x="6852097" y="3212976"/>
            <a:chExt cx="4784587" cy="35884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2097" y="3212976"/>
              <a:ext cx="4784587" cy="3588441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 bwMode="auto">
            <a:xfrm>
              <a:off x="8184232" y="5079204"/>
              <a:ext cx="0" cy="5100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8180711" y="5007196"/>
              <a:ext cx="986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50 µm</a:t>
              </a:r>
              <a:endParaRPr lang="nl-NL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6332310" y="2438400"/>
            <a:ext cx="1897290" cy="1219200"/>
            <a:chOff x="683568" y="4057347"/>
            <a:chExt cx="3614641" cy="2275885"/>
          </a:xfrm>
        </p:grpSpPr>
        <p:pic>
          <p:nvPicPr>
            <p:cNvPr id="16" name="Picture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17" t="20714" r="28148" b="35266"/>
            <a:stretch>
              <a:fillRect/>
            </a:stretch>
          </p:blipFill>
          <p:spPr bwMode="auto">
            <a:xfrm>
              <a:off x="683568" y="4057347"/>
              <a:ext cx="3614641" cy="2275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2787227" y="4191470"/>
              <a:ext cx="1510980" cy="689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100000"/>
                <a:buFont typeface="Monotype Sorts"/>
                <a:buChar char="u"/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100000"/>
                <a:buFont typeface="Monotype Sorts"/>
                <a:buChar char="l"/>
                <a:defRPr sz="16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n"/>
                <a:defRPr sz="1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100000"/>
                <a:buFont typeface="Monotype Sorts"/>
                <a:buChar char="u"/>
                <a:defRPr sz="1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100000"/>
                <a:buFont typeface="Monotype Sorts"/>
                <a:buChar char="l"/>
                <a:defRPr sz="1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nl-NL" sz="1800" dirty="0">
                  <a:solidFill>
                    <a:schemeClr val="bg1"/>
                  </a:solidFill>
                  <a:latin typeface="Verdana"/>
                  <a:cs typeface="Verdana"/>
                </a:rPr>
                <a:t>dyke</a:t>
              </a:r>
              <a:endParaRPr lang="nl-NL" altLang="nl-NL" sz="1800" dirty="0">
                <a:solidFill>
                  <a:schemeClr val="bg1"/>
                </a:solidFill>
                <a:latin typeface="Verdana"/>
                <a:cs typeface="Verdana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914400" y="3505200"/>
            <a:ext cx="5029200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600" dirty="0"/>
              <a:t>  </a:t>
            </a:r>
            <a:r>
              <a:rPr lang="en-GB" altLang="en-US" sz="1800" dirty="0">
                <a:latin typeface="Verdana"/>
                <a:cs typeface="Verdana"/>
              </a:rPr>
              <a:t>Aluminium grid (1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thick)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35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holes, 55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pitch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Supported by SU8 pillars 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high</a:t>
            </a:r>
          </a:p>
          <a:p>
            <a:pPr>
              <a:lnSpc>
                <a:spcPct val="150000"/>
              </a:lnSpc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 Grid surrounded by SU8 dyke (150 µ</a:t>
            </a:r>
            <a:r>
              <a:rPr lang="en-GB" altLang="en-US" sz="1800" dirty="0" err="1">
                <a:latin typeface="Verdana"/>
                <a:cs typeface="Verdana"/>
              </a:rPr>
              <a:t>m</a:t>
            </a:r>
            <a:r>
              <a:rPr lang="en-GB" altLang="en-US" sz="1800" dirty="0">
                <a:latin typeface="Verdana"/>
                <a:cs typeface="Verdana"/>
              </a:rPr>
              <a:t> wide solid strip) for mechanical and HV stability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79651" y="338138"/>
            <a:ext cx="6192613" cy="576262"/>
          </a:xfrm>
        </p:spPr>
        <p:txBody>
          <a:bodyPr/>
          <a:lstStyle/>
          <a:p>
            <a:r>
              <a:rPr lang="en-GB" altLang="en-US" sz="4000" b="0" dirty="0">
                <a:latin typeface="Verdana"/>
                <a:cs typeface="Verdana"/>
              </a:rPr>
              <a:t>Pixel chip: TimePix3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5715000" cy="44196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256 x 256 pixels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55 x 55 µm pitch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14.1 x 14.1 mm sensitive area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TDC with </a:t>
            </a:r>
            <a:r>
              <a:rPr lang="en-GB" altLang="en-US" sz="2000" b="1" dirty="0">
                <a:latin typeface="Verdana"/>
                <a:cs typeface="Verdana"/>
              </a:rPr>
              <a:t>610 MHz clock </a:t>
            </a:r>
            <a:r>
              <a:rPr lang="en-GB" altLang="en-US" sz="2000" dirty="0">
                <a:latin typeface="Verdana"/>
                <a:cs typeface="Verdana"/>
              </a:rPr>
              <a:t>(1.64 ns)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Used in the data driven mode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Each hit consists of the </a:t>
            </a:r>
            <a:r>
              <a:rPr lang="en-GB" altLang="en-US" sz="1800" b="1" dirty="0">
                <a:latin typeface="Verdana"/>
                <a:cs typeface="Verdana"/>
              </a:rPr>
              <a:t>pixel address </a:t>
            </a:r>
            <a:r>
              <a:rPr lang="en-GB" altLang="en-US" sz="1800" dirty="0">
                <a:latin typeface="Verdana"/>
                <a:cs typeface="Verdana"/>
              </a:rPr>
              <a:t>and </a:t>
            </a:r>
            <a:r>
              <a:rPr lang="en-GB" altLang="en-US" sz="1800" b="1" dirty="0">
                <a:latin typeface="Verdana"/>
                <a:cs typeface="Verdana"/>
              </a:rPr>
              <a:t>time stamp </a:t>
            </a:r>
            <a:r>
              <a:rPr lang="en-GB" altLang="en-US" sz="1800" dirty="0">
                <a:latin typeface="Verdana"/>
                <a:cs typeface="Verdana"/>
              </a:rPr>
              <a:t>of arrival time (</a:t>
            </a:r>
            <a:r>
              <a:rPr lang="en-GB" altLang="en-US" sz="1800" dirty="0" err="1">
                <a:latin typeface="Verdana"/>
                <a:cs typeface="Verdana"/>
              </a:rPr>
              <a:t>ToA</a:t>
            </a:r>
            <a:r>
              <a:rPr lang="en-GB" altLang="en-US" sz="1800" dirty="0">
                <a:latin typeface="Verdana"/>
                <a:cs typeface="Verdana"/>
              </a:rPr>
              <a:t>)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Time over threshold (</a:t>
            </a:r>
            <a:r>
              <a:rPr lang="en-GB" altLang="en-US" sz="1800" dirty="0" err="1">
                <a:latin typeface="Verdana"/>
                <a:cs typeface="Verdana"/>
              </a:rPr>
              <a:t>ToT</a:t>
            </a:r>
            <a:r>
              <a:rPr lang="en-GB" altLang="en-US" sz="1800" dirty="0">
                <a:latin typeface="Verdana"/>
                <a:cs typeface="Verdana"/>
              </a:rPr>
              <a:t>) is added to register the signal amplitude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compensation for time walk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b="1" dirty="0">
                <a:latin typeface="Verdana"/>
                <a:cs typeface="Verdana"/>
              </a:rPr>
              <a:t>Trigger</a:t>
            </a:r>
            <a:r>
              <a:rPr lang="en-GB" altLang="en-US" sz="1800" dirty="0">
                <a:latin typeface="Verdana"/>
                <a:cs typeface="Verdana"/>
              </a:rPr>
              <a:t> (for t</a:t>
            </a:r>
            <a:r>
              <a:rPr lang="en-GB" altLang="en-US" sz="1800" baseline="-25000" dirty="0">
                <a:latin typeface="Verdana"/>
                <a:cs typeface="Verdana"/>
              </a:rPr>
              <a:t>0</a:t>
            </a:r>
            <a:r>
              <a:rPr lang="en-GB" altLang="en-US" sz="1800" dirty="0">
                <a:latin typeface="Verdana"/>
                <a:cs typeface="Verdana"/>
              </a:rPr>
              <a:t>) added to the data stream as an additional time stamp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sz="2000" dirty="0">
                <a:latin typeface="Verdana"/>
                <a:cs typeface="Verdana"/>
              </a:rPr>
              <a:t>Power consumption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~1 A @ 2 V (2W) depending on hit rate</a:t>
            </a:r>
          </a:p>
          <a:p>
            <a:pPr lvl="1">
              <a:buFontTx/>
              <a:buBlip>
                <a:blip r:embed="rId2"/>
              </a:buBlip>
            </a:pPr>
            <a:r>
              <a:rPr lang="en-GB" altLang="en-US" sz="1800" dirty="0">
                <a:latin typeface="Verdana"/>
                <a:cs typeface="Verdana"/>
              </a:rPr>
              <a:t>good cooling is important</a:t>
            </a:r>
            <a:endParaRPr lang="en-GB" altLang="en-US" dirty="0">
              <a:latin typeface="Verdana"/>
              <a:cs typeface="Verdana"/>
            </a:endParaRP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76312"/>
            <a:ext cx="4406900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4762" b="3972"/>
          <a:stretch>
            <a:fillRect/>
          </a:stretch>
        </p:blipFill>
        <p:spPr bwMode="auto">
          <a:xfrm>
            <a:off x="8853488" y="3997643"/>
            <a:ext cx="1662112" cy="232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8758237" y="5715000"/>
            <a:ext cx="4763" cy="6429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8763000" y="4419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nl-NL" dirty="0">
                <a:solidFill>
                  <a:schemeClr val="bg1"/>
                </a:solidFill>
                <a:latin typeface="Verdana"/>
                <a:cs typeface="Verdana"/>
              </a:rPr>
              <a:t>Sensitive area</a:t>
            </a:r>
            <a:endParaRPr lang="nl-NL" altLang="nl-NL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9000" y="5791200"/>
            <a:ext cx="1295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2+3 mm</a:t>
            </a:r>
          </a:p>
        </p:txBody>
      </p:sp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 rot="5400000">
            <a:off x="7925594" y="4876800"/>
            <a:ext cx="1675606" cy="794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7239000" y="4643735"/>
            <a:ext cx="1279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14.1 mm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Afbeelding 46">
            <a:extLst>
              <a:ext uri="{FF2B5EF4-FFF2-40B4-BE49-F238E27FC236}">
                <a16:creationId xmlns:a16="http://schemas.microsoft.com/office/drawing/2014/main" id="{6670C416-F161-4EEC-AD5A-0E7C42326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752" y="813789"/>
            <a:ext cx="4079642" cy="19294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7EA3ED-1537-462D-8132-96E604FDC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846" y="275531"/>
            <a:ext cx="10467154" cy="486469"/>
          </a:xfrm>
        </p:spPr>
        <p:txBody>
          <a:bodyPr/>
          <a:lstStyle/>
          <a:p>
            <a:r>
              <a:rPr lang="en-US" sz="3200" b="0" noProof="0" dirty="0">
                <a:latin typeface="Verdana"/>
                <a:cs typeface="Verdana"/>
              </a:rPr>
              <a:t>Single chip test </a:t>
            </a:r>
            <a:r>
              <a:rPr lang="en-US" sz="3200" b="0" dirty="0">
                <a:latin typeface="Verdana"/>
                <a:cs typeface="Verdana"/>
              </a:rPr>
              <a:t>in test beam</a:t>
            </a:r>
            <a:r>
              <a:rPr lang="en-US" sz="3200" b="0" noProof="0" dirty="0">
                <a:latin typeface="Verdana"/>
                <a:cs typeface="Verdana"/>
              </a:rPr>
              <a:t> Bonn (June 2017)</a:t>
            </a:r>
          </a:p>
        </p:txBody>
      </p:sp>
      <p:pic>
        <p:nvPicPr>
          <p:cNvPr id="45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169746" y="3397247"/>
            <a:ext cx="3758165" cy="210791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AF074756-7309-456B-AA86-D38864C9BD0D}"/>
              </a:ext>
            </a:extLst>
          </p:cNvPr>
          <p:cNvSpPr txBox="1"/>
          <p:nvPr/>
        </p:nvSpPr>
        <p:spPr>
          <a:xfrm>
            <a:off x="8142637" y="2938046"/>
            <a:ext cx="3973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>
                <a:latin typeface="Verdana"/>
                <a:cs typeface="Verdana"/>
              </a:rPr>
              <a:t>Detector </a:t>
            </a:r>
            <a:r>
              <a:rPr lang="nl-NL" sz="1600" dirty="0" err="1">
                <a:latin typeface="Verdana"/>
                <a:cs typeface="Verdana"/>
              </a:rPr>
              <a:t>with</a:t>
            </a:r>
            <a:r>
              <a:rPr lang="nl-NL" sz="1600" dirty="0">
                <a:latin typeface="Verdana"/>
                <a:cs typeface="Verdana"/>
              </a:rPr>
              <a:t> </a:t>
            </a:r>
            <a:r>
              <a:rPr lang="nl-NL" sz="1600" dirty="0" err="1">
                <a:latin typeface="Verdana"/>
                <a:cs typeface="Verdana"/>
              </a:rPr>
              <a:t>guard</a:t>
            </a:r>
            <a:r>
              <a:rPr lang="nl-NL" sz="1600" dirty="0">
                <a:latin typeface="Verdana"/>
                <a:cs typeface="Verdana"/>
              </a:rPr>
              <a:t> </a:t>
            </a:r>
            <a:r>
              <a:rPr lang="nl-NL" sz="1600" dirty="0" err="1">
                <a:latin typeface="Verdana"/>
                <a:cs typeface="Verdana"/>
              </a:rPr>
              <a:t>and</a:t>
            </a:r>
            <a:r>
              <a:rPr lang="nl-NL" sz="1600" dirty="0">
                <a:latin typeface="Verdana"/>
                <a:cs typeface="Verdana"/>
              </a:rPr>
              <a:t> field </a:t>
            </a:r>
            <a:r>
              <a:rPr lang="nl-NL" sz="1600" dirty="0" err="1">
                <a:latin typeface="Verdana"/>
                <a:cs typeface="Verdana"/>
              </a:rPr>
              <a:t>shaper</a:t>
            </a:r>
            <a:endParaRPr lang="en-GB" sz="1600" dirty="0">
              <a:latin typeface="Verdana"/>
              <a:cs typeface="Verdana"/>
            </a:endParaRP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0B32680A-FF6E-45FE-A5A7-B8563C546F33}"/>
              </a:ext>
            </a:extLst>
          </p:cNvPr>
          <p:cNvSpPr txBox="1"/>
          <p:nvPr/>
        </p:nvSpPr>
        <p:spPr>
          <a:xfrm>
            <a:off x="551384" y="5791200"/>
            <a:ext cx="1162556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i="1" dirty="0">
                <a:latin typeface="Verdana"/>
                <a:cs typeface="Verdana"/>
              </a:rPr>
              <a:t>Published paper on 2017 testbeam</a:t>
            </a:r>
            <a:r>
              <a:rPr lang="nl-NL" dirty="0">
                <a:latin typeface="Verdana"/>
                <a:cs typeface="Verdana"/>
              </a:rPr>
              <a:t>: </a:t>
            </a:r>
            <a:r>
              <a:rPr lang="en-GB" sz="2000" dirty="0">
                <a:latin typeface="Verdana"/>
                <a:cs typeface="Verdana"/>
                <a:hlinkClick r:id="rId6" tooltip="Persistent link using digital object identifier"/>
              </a:rPr>
              <a:t>https://doi.org/10.1016/j.nima.2018.08.012</a:t>
            </a:r>
            <a:r>
              <a:rPr lang="nl-NL" sz="2000" dirty="0">
                <a:latin typeface="Verdana"/>
                <a:cs typeface="Verdana"/>
              </a:rPr>
              <a:t> </a:t>
            </a:r>
            <a:endParaRPr lang="en-GB" dirty="0">
              <a:latin typeface="Verdana"/>
              <a:cs typeface="Verdana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-32699" y="2850845"/>
            <a:ext cx="8000907" cy="2954419"/>
            <a:chOff x="-32699" y="2418797"/>
            <a:chExt cx="8000907" cy="2954419"/>
          </a:xfrm>
        </p:grpSpPr>
        <p:grpSp>
          <p:nvGrpSpPr>
            <p:cNvPr id="13" name="Group 12"/>
            <p:cNvGrpSpPr/>
            <p:nvPr/>
          </p:nvGrpSpPr>
          <p:grpSpPr>
            <a:xfrm>
              <a:off x="-32699" y="2418797"/>
              <a:ext cx="8000907" cy="2954419"/>
              <a:chOff x="-32699" y="2418797"/>
              <a:chExt cx="8000907" cy="2954419"/>
            </a:xfrm>
          </p:grpSpPr>
          <p:pic>
            <p:nvPicPr>
              <p:cNvPr id="8" name="Afbeelding 7">
                <a:extLst>
                  <a:ext uri="{FF2B5EF4-FFF2-40B4-BE49-F238E27FC236}">
                    <a16:creationId xmlns:a16="http://schemas.microsoft.com/office/drawing/2014/main" id="{D5E5E8A8-3414-4BF2-8F0E-926A755CB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082" t="14196" r="2743" b="9738"/>
              <a:stretch/>
            </p:blipFill>
            <p:spPr>
              <a:xfrm>
                <a:off x="1208537" y="2447109"/>
                <a:ext cx="6759671" cy="2926107"/>
              </a:xfrm>
              <a:prstGeom prst="rect">
                <a:avLst/>
              </a:prstGeom>
            </p:spPr>
          </p:pic>
          <p:pic>
            <p:nvPicPr>
              <p:cNvPr id="32" name="Afbeelding 31">
                <a:extLst>
                  <a:ext uri="{FF2B5EF4-FFF2-40B4-BE49-F238E27FC236}">
                    <a16:creationId xmlns:a16="http://schemas.microsoft.com/office/drawing/2014/main" id="{FDB4AD20-B14B-4B85-93DF-B3D43CC7B6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0412" t="42021" r="5600" b="34858"/>
              <a:stretch/>
            </p:blipFill>
            <p:spPr>
              <a:xfrm>
                <a:off x="6662583" y="3041365"/>
                <a:ext cx="1037077" cy="889394"/>
              </a:xfrm>
              <a:prstGeom prst="rect">
                <a:avLst/>
              </a:prstGeom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-32699" y="3244271"/>
                <a:ext cx="1192430" cy="933405"/>
                <a:chOff x="200846" y="3929788"/>
                <a:chExt cx="1192430" cy="933405"/>
              </a:xfrm>
            </p:grpSpPr>
            <p:pic>
              <p:nvPicPr>
                <p:cNvPr id="11" name="Afbeelding 10">
                  <a:extLst>
                    <a:ext uri="{FF2B5EF4-FFF2-40B4-BE49-F238E27FC236}">
                      <a16:creationId xmlns:a16="http://schemas.microsoft.com/office/drawing/2014/main" id="{E6C8B1B4-E13F-498C-AA7A-429B41CCD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563" y="3929788"/>
                  <a:ext cx="855047" cy="569106"/>
                </a:xfrm>
                <a:prstGeom prst="rect">
                  <a:avLst/>
                </a:prstGeom>
              </p:spPr>
            </p:pic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05926222-4D10-4D59-BB6F-1D62615819D7}"/>
                    </a:ext>
                  </a:extLst>
                </p:cNvPr>
                <p:cNvSpPr txBox="1"/>
                <p:nvPr/>
              </p:nvSpPr>
              <p:spPr>
                <a:xfrm>
                  <a:off x="200846" y="4401528"/>
                  <a:ext cx="11924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dirty="0"/>
                    <a:t>@Bonn</a:t>
                  </a:r>
                  <a:endParaRPr lang="en-GB" dirty="0"/>
                </a:p>
              </p:txBody>
            </p:sp>
          </p:grpSp>
          <p:cxnSp>
            <p:nvCxnSpPr>
              <p:cNvPr id="14" name="Rechte verbindingslijn 13">
                <a:extLst>
                  <a:ext uri="{FF2B5EF4-FFF2-40B4-BE49-F238E27FC236}">
                    <a16:creationId xmlns:a16="http://schemas.microsoft.com/office/drawing/2014/main" id="{BFEF122F-32D6-45F7-8D30-AFBC289E83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1384" y="3775812"/>
                <a:ext cx="7416824" cy="57243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prstDash val="lgDash"/>
                <a:tailEnd type="triangle" w="med" len="med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6" name="Ovaal 15">
                <a:extLst>
                  <a:ext uri="{FF2B5EF4-FFF2-40B4-BE49-F238E27FC236}">
                    <a16:creationId xmlns:a16="http://schemas.microsoft.com/office/drawing/2014/main" id="{0AF3E262-ED76-42CE-82AC-E7B402ADED85}"/>
                  </a:ext>
                </a:extLst>
              </p:cNvPr>
              <p:cNvSpPr/>
              <p:nvPr/>
            </p:nvSpPr>
            <p:spPr>
              <a:xfrm flipH="1">
                <a:off x="7510798" y="3816807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al 16">
                <a:extLst>
                  <a:ext uri="{FF2B5EF4-FFF2-40B4-BE49-F238E27FC236}">
                    <a16:creationId xmlns:a16="http://schemas.microsoft.com/office/drawing/2014/main" id="{32B2BC98-15F2-4C8D-9E54-2058DDA60F36}"/>
                  </a:ext>
                </a:extLst>
              </p:cNvPr>
              <p:cNvSpPr/>
              <p:nvPr/>
            </p:nvSpPr>
            <p:spPr>
              <a:xfrm flipH="1">
                <a:off x="7383582" y="3704813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al 17">
                <a:extLst>
                  <a:ext uri="{FF2B5EF4-FFF2-40B4-BE49-F238E27FC236}">
                    <a16:creationId xmlns:a16="http://schemas.microsoft.com/office/drawing/2014/main" id="{AF2FA7AF-8F2A-4D16-953E-A1D369B4A6B8}"/>
                  </a:ext>
                </a:extLst>
              </p:cNvPr>
              <p:cNvSpPr/>
              <p:nvPr/>
            </p:nvSpPr>
            <p:spPr>
              <a:xfrm flipH="1">
                <a:off x="7271274" y="3721764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Ovaal 23">
                <a:extLst>
                  <a:ext uri="{FF2B5EF4-FFF2-40B4-BE49-F238E27FC236}">
                    <a16:creationId xmlns:a16="http://schemas.microsoft.com/office/drawing/2014/main" id="{5593E2EC-4A7E-4B28-B0A3-04639EB6BEC0}"/>
                  </a:ext>
                </a:extLst>
              </p:cNvPr>
              <p:cNvSpPr/>
              <p:nvPr/>
            </p:nvSpPr>
            <p:spPr>
              <a:xfrm flipH="1">
                <a:off x="7557995" y="3737966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al 24">
                <a:extLst>
                  <a:ext uri="{FF2B5EF4-FFF2-40B4-BE49-F238E27FC236}">
                    <a16:creationId xmlns:a16="http://schemas.microsoft.com/office/drawing/2014/main" id="{FAC750A0-5EB3-4377-8BBD-880F2967DA6A}"/>
                  </a:ext>
                </a:extLst>
              </p:cNvPr>
              <p:cNvSpPr/>
              <p:nvPr/>
            </p:nvSpPr>
            <p:spPr>
              <a:xfrm flipH="1">
                <a:off x="7255139" y="3805773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al 28">
                <a:extLst>
                  <a:ext uri="{FF2B5EF4-FFF2-40B4-BE49-F238E27FC236}">
                    <a16:creationId xmlns:a16="http://schemas.microsoft.com/office/drawing/2014/main" id="{48C27D31-C9E7-43A6-9D43-536464119985}"/>
                  </a:ext>
                </a:extLst>
              </p:cNvPr>
              <p:cNvSpPr/>
              <p:nvPr/>
            </p:nvSpPr>
            <p:spPr>
              <a:xfrm flipH="1">
                <a:off x="7634511" y="3803104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al 18">
                <a:extLst>
                  <a:ext uri="{FF2B5EF4-FFF2-40B4-BE49-F238E27FC236}">
                    <a16:creationId xmlns:a16="http://schemas.microsoft.com/office/drawing/2014/main" id="{C1035748-9671-40FF-BC66-9D72DE62AFB8}"/>
                  </a:ext>
                </a:extLst>
              </p:cNvPr>
              <p:cNvSpPr/>
              <p:nvPr/>
            </p:nvSpPr>
            <p:spPr>
              <a:xfrm flipH="1">
                <a:off x="7143150" y="3779008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al 19">
                <a:extLst>
                  <a:ext uri="{FF2B5EF4-FFF2-40B4-BE49-F238E27FC236}">
                    <a16:creationId xmlns:a16="http://schemas.microsoft.com/office/drawing/2014/main" id="{E75598CA-01D7-46E9-A6F9-D25CD63F6ED3}"/>
                  </a:ext>
                </a:extLst>
              </p:cNvPr>
              <p:cNvSpPr/>
              <p:nvPr/>
            </p:nvSpPr>
            <p:spPr>
              <a:xfrm flipH="1">
                <a:off x="7011525" y="3703240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al 20">
                <a:extLst>
                  <a:ext uri="{FF2B5EF4-FFF2-40B4-BE49-F238E27FC236}">
                    <a16:creationId xmlns:a16="http://schemas.microsoft.com/office/drawing/2014/main" id="{51E865AC-670C-4120-81E0-C3B48C0D5AEB}"/>
                  </a:ext>
                </a:extLst>
              </p:cNvPr>
              <p:cNvSpPr/>
              <p:nvPr/>
            </p:nvSpPr>
            <p:spPr>
              <a:xfrm flipH="1">
                <a:off x="6771960" y="3722769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al 21">
                <a:extLst>
                  <a:ext uri="{FF2B5EF4-FFF2-40B4-BE49-F238E27FC236}">
                    <a16:creationId xmlns:a16="http://schemas.microsoft.com/office/drawing/2014/main" id="{0EA0A684-0C9D-4B7D-BBAC-863245E1C6EA}"/>
                  </a:ext>
                </a:extLst>
              </p:cNvPr>
              <p:cNvSpPr/>
              <p:nvPr/>
            </p:nvSpPr>
            <p:spPr>
              <a:xfrm flipH="1">
                <a:off x="6911606" y="3754672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al 22">
                <a:extLst>
                  <a:ext uri="{FF2B5EF4-FFF2-40B4-BE49-F238E27FC236}">
                    <a16:creationId xmlns:a16="http://schemas.microsoft.com/office/drawing/2014/main" id="{263C01AD-6E59-4A65-AE16-B91758EED02A}"/>
                  </a:ext>
                </a:extLst>
              </p:cNvPr>
              <p:cNvSpPr/>
              <p:nvPr/>
            </p:nvSpPr>
            <p:spPr>
              <a:xfrm flipH="1">
                <a:off x="7037735" y="3812002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al 26">
                <a:extLst>
                  <a:ext uri="{FF2B5EF4-FFF2-40B4-BE49-F238E27FC236}">
                    <a16:creationId xmlns:a16="http://schemas.microsoft.com/office/drawing/2014/main" id="{530657CF-866C-4895-82D5-57324A752708}"/>
                  </a:ext>
                </a:extLst>
              </p:cNvPr>
              <p:cNvSpPr/>
              <p:nvPr/>
            </p:nvSpPr>
            <p:spPr>
              <a:xfrm flipH="1">
                <a:off x="7084932" y="3733160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al 27">
                <a:extLst>
                  <a:ext uri="{FF2B5EF4-FFF2-40B4-BE49-F238E27FC236}">
                    <a16:creationId xmlns:a16="http://schemas.microsoft.com/office/drawing/2014/main" id="{70C7414E-4BC4-4802-AC05-9FBCE49B77A8}"/>
                  </a:ext>
                </a:extLst>
              </p:cNvPr>
              <p:cNvSpPr/>
              <p:nvPr/>
            </p:nvSpPr>
            <p:spPr>
              <a:xfrm flipH="1">
                <a:off x="6847215" y="3793607"/>
                <a:ext cx="52602" cy="54047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al 36">
                <a:extLst>
                  <a:ext uri="{FF2B5EF4-FFF2-40B4-BE49-F238E27FC236}">
                    <a16:creationId xmlns:a16="http://schemas.microsoft.com/office/drawing/2014/main" id="{B0F974B9-B303-4196-BC8B-CF38B874C4C0}"/>
                  </a:ext>
                </a:extLst>
              </p:cNvPr>
              <p:cNvSpPr/>
              <p:nvPr/>
            </p:nvSpPr>
            <p:spPr>
              <a:xfrm flipH="1">
                <a:off x="2288977" y="3784515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al 37">
                <a:extLst>
                  <a:ext uri="{FF2B5EF4-FFF2-40B4-BE49-F238E27FC236}">
                    <a16:creationId xmlns:a16="http://schemas.microsoft.com/office/drawing/2014/main" id="{F261869A-5103-489C-A7F7-72119AB8BE51}"/>
                  </a:ext>
                </a:extLst>
              </p:cNvPr>
              <p:cNvSpPr/>
              <p:nvPr/>
            </p:nvSpPr>
            <p:spPr>
              <a:xfrm flipH="1">
                <a:off x="2834040" y="3793901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20AFF596-0B59-4678-89D7-51560EAB31AD}"/>
                  </a:ext>
                </a:extLst>
              </p:cNvPr>
              <p:cNvSpPr/>
              <p:nvPr/>
            </p:nvSpPr>
            <p:spPr>
              <a:xfrm flipH="1">
                <a:off x="3349577" y="3780133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al 40">
                <a:extLst>
                  <a:ext uri="{FF2B5EF4-FFF2-40B4-BE49-F238E27FC236}">
                    <a16:creationId xmlns:a16="http://schemas.microsoft.com/office/drawing/2014/main" id="{7D419F06-D63B-4B33-A767-F24411BCA996}"/>
                  </a:ext>
                </a:extLst>
              </p:cNvPr>
              <p:cNvSpPr/>
              <p:nvPr/>
            </p:nvSpPr>
            <p:spPr>
              <a:xfrm flipH="1">
                <a:off x="4525208" y="3771150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Ovaal 41">
                <a:extLst>
                  <a:ext uri="{FF2B5EF4-FFF2-40B4-BE49-F238E27FC236}">
                    <a16:creationId xmlns:a16="http://schemas.microsoft.com/office/drawing/2014/main" id="{2B4E97B7-5D46-4A85-96FF-E3D8BCFA07B2}"/>
                  </a:ext>
                </a:extLst>
              </p:cNvPr>
              <p:cNvSpPr/>
              <p:nvPr/>
            </p:nvSpPr>
            <p:spPr>
              <a:xfrm flipH="1">
                <a:off x="4932734" y="3765413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al 42">
                <a:extLst>
                  <a:ext uri="{FF2B5EF4-FFF2-40B4-BE49-F238E27FC236}">
                    <a16:creationId xmlns:a16="http://schemas.microsoft.com/office/drawing/2014/main" id="{95644C61-5F6A-4E9A-8E87-2BEDFB5C242E}"/>
                  </a:ext>
                </a:extLst>
              </p:cNvPr>
              <p:cNvSpPr/>
              <p:nvPr/>
            </p:nvSpPr>
            <p:spPr>
              <a:xfrm flipH="1">
                <a:off x="5363512" y="3777981"/>
                <a:ext cx="80043" cy="76783"/>
              </a:xfrm>
              <a:prstGeom prst="ellipse">
                <a:avLst/>
              </a:prstGeom>
              <a:solidFill>
                <a:srgbClr val="2334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" name="Straight Connector 4"/>
              <p:cNvCxnSpPr/>
              <p:nvPr/>
            </p:nvCxnSpPr>
            <p:spPr bwMode="auto">
              <a:xfrm flipH="1">
                <a:off x="5951984" y="3573016"/>
                <a:ext cx="216024" cy="43204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flipH="1">
                <a:off x="6032376" y="3573016"/>
                <a:ext cx="216024" cy="43204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" name="Rectangle 3"/>
              <p:cNvSpPr/>
              <p:nvPr/>
            </p:nvSpPr>
            <p:spPr bwMode="auto">
              <a:xfrm>
                <a:off x="2218252" y="4653136"/>
                <a:ext cx="1131326" cy="72007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 bwMode="auto">
              <a:xfrm>
                <a:off x="3143672" y="5169264"/>
                <a:ext cx="648072" cy="20395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4972754" y="5143737"/>
                <a:ext cx="835213" cy="22947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5025949" y="4653136"/>
                <a:ext cx="337564" cy="28803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1703512" y="2418797"/>
                <a:ext cx="2304256" cy="43413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2109874" y="2476440"/>
              <a:ext cx="35573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panose="020B0604020202020204" pitchFamily="34" charset="0"/>
                </a:rPr>
                <a:t>--------- Mimosa telescope ---------</a:t>
              </a:r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34D608-5351-40A3-9A39-B9E061BB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52" y="922884"/>
            <a:ext cx="6485748" cy="1820316"/>
          </a:xfrm>
        </p:spPr>
        <p:txBody>
          <a:bodyPr/>
          <a:lstStyle/>
          <a:p>
            <a:r>
              <a:rPr lang="en-US" sz="2000" noProof="0" dirty="0">
                <a:latin typeface="Verdana"/>
                <a:cs typeface="Verdana"/>
              </a:rPr>
              <a:t>ELSA: 2.5 GeV electrons</a:t>
            </a:r>
          </a:p>
          <a:p>
            <a:r>
              <a:rPr lang="en-US" sz="2000" dirty="0">
                <a:latin typeface="Verdana"/>
                <a:cs typeface="Verdana"/>
              </a:rPr>
              <a:t>Tracks referenced by Mimosa telescope</a:t>
            </a:r>
          </a:p>
          <a:p>
            <a:r>
              <a:rPr lang="en-US" sz="2000" noProof="0" dirty="0">
                <a:latin typeface="Verdana"/>
                <a:cs typeface="Verdana"/>
              </a:rPr>
              <a:t>Gas: Ar/CF</a:t>
            </a:r>
            <a:r>
              <a:rPr lang="en-US" sz="2000" baseline="-25000" noProof="0" dirty="0">
                <a:latin typeface="Verdana"/>
                <a:cs typeface="Verdana"/>
              </a:rPr>
              <a:t>4</a:t>
            </a:r>
            <a:r>
              <a:rPr lang="en-US" sz="2000" noProof="0" dirty="0">
                <a:latin typeface="Verdana"/>
                <a:cs typeface="Verdana"/>
              </a:rPr>
              <a:t>/iC</a:t>
            </a:r>
            <a:r>
              <a:rPr lang="en-US" sz="2000" baseline="-25000" noProof="0" dirty="0">
                <a:latin typeface="Verdana"/>
                <a:cs typeface="Verdana"/>
              </a:rPr>
              <a:t>4</a:t>
            </a:r>
            <a:r>
              <a:rPr lang="en-US" sz="2000" noProof="0" dirty="0">
                <a:latin typeface="Verdana"/>
                <a:cs typeface="Verdana"/>
              </a:rPr>
              <a:t>H</a:t>
            </a:r>
            <a:r>
              <a:rPr lang="en-US" sz="2000" baseline="-25000" noProof="0" dirty="0">
                <a:latin typeface="Verdana"/>
                <a:cs typeface="Verdana"/>
              </a:rPr>
              <a:t>10</a:t>
            </a:r>
            <a:r>
              <a:rPr lang="en-US" sz="2000" noProof="0" dirty="0">
                <a:latin typeface="Verdana"/>
                <a:cs typeface="Verdana"/>
              </a:rPr>
              <a:t> 95/3/2 (T2K)</a:t>
            </a:r>
          </a:p>
          <a:p>
            <a:r>
              <a:rPr lang="en-US" sz="2000" dirty="0">
                <a:latin typeface="Verdana"/>
                <a:cs typeface="Verdana"/>
              </a:rPr>
              <a:t>Electrons:</a:t>
            </a:r>
            <a:r>
              <a:rPr lang="en-US" sz="2000" noProof="0" dirty="0">
                <a:latin typeface="Verdana"/>
                <a:cs typeface="Verdana"/>
              </a:rPr>
              <a:t> </a:t>
            </a:r>
            <a:r>
              <a:rPr lang="en-GB" altLang="en-US" sz="2000" dirty="0">
                <a:latin typeface="Verdana"/>
                <a:cs typeface="Verdana"/>
              </a:rPr>
              <a:t>~</a:t>
            </a:r>
            <a:r>
              <a:rPr lang="en-US" sz="2000" noProof="0" dirty="0">
                <a:latin typeface="Verdana"/>
                <a:cs typeface="Verdana"/>
              </a:rPr>
              <a:t>100 </a:t>
            </a:r>
            <a:r>
              <a:rPr lang="en-US" sz="2000" noProof="0" dirty="0" err="1">
                <a:latin typeface="Verdana"/>
                <a:cs typeface="Verdana"/>
              </a:rPr>
              <a:t>e</a:t>
            </a:r>
            <a:r>
              <a:rPr lang="en-US" sz="2000" noProof="0" dirty="0">
                <a:latin typeface="Verdana"/>
                <a:cs typeface="Verdana"/>
              </a:rPr>
              <a:t>/cm</a:t>
            </a:r>
          </a:p>
          <a:p>
            <a:r>
              <a:rPr lang="en-US" sz="2000" dirty="0">
                <a:latin typeface="Verdana"/>
                <a:cs typeface="Verdana"/>
              </a:rPr>
              <a:t>E</a:t>
            </a:r>
            <a:r>
              <a:rPr lang="en-US" sz="2000" baseline="-25000" dirty="0">
                <a:latin typeface="Verdana"/>
                <a:cs typeface="Verdana"/>
              </a:rPr>
              <a:t>d</a:t>
            </a:r>
            <a:r>
              <a:rPr lang="en-US" sz="2000" dirty="0">
                <a:latin typeface="Verdana"/>
                <a:cs typeface="Verdana"/>
              </a:rPr>
              <a:t> = 280 V/cm, </a:t>
            </a:r>
            <a:r>
              <a:rPr lang="en-US" sz="2000" noProof="0" dirty="0" err="1">
                <a:latin typeface="Verdana"/>
                <a:cs typeface="Verdana"/>
              </a:rPr>
              <a:t>V</a:t>
            </a:r>
            <a:r>
              <a:rPr lang="en-US" sz="2000" baseline="-25000" noProof="0" dirty="0" err="1">
                <a:latin typeface="Verdana"/>
                <a:cs typeface="Verdana"/>
              </a:rPr>
              <a:t>grid</a:t>
            </a:r>
            <a:r>
              <a:rPr lang="en-US" sz="2000" noProof="0" dirty="0">
                <a:latin typeface="Verdana"/>
                <a:cs typeface="Verdana"/>
              </a:rPr>
              <a:t> = -350 V</a:t>
            </a:r>
          </a:p>
        </p:txBody>
      </p:sp>
    </p:spTree>
    <p:extLst>
      <p:ext uri="{BB962C8B-B14F-4D97-AF65-F5344CB8AC3E}">
        <p14:creationId xmlns:p14="http://schemas.microsoft.com/office/powerpoint/2010/main" val="25703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57600" y="2286000"/>
            <a:ext cx="4495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75BD10-3561-40C1-A86E-F92A2A26A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339688"/>
            <a:ext cx="10363200" cy="498512"/>
          </a:xfrm>
        </p:spPr>
        <p:txBody>
          <a:bodyPr/>
          <a:lstStyle/>
          <a:p>
            <a:r>
              <a:rPr lang="en-US" sz="3600" b="0" noProof="0" dirty="0">
                <a:latin typeface="Verdana"/>
                <a:cs typeface="Verdana"/>
              </a:rPr>
              <a:t>TimePix3 time walk correction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F827ABC5-F684-4525-99D8-D01DFEA70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5456" y="1032214"/>
            <a:ext cx="4360359" cy="316192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CBF5646-A831-4825-83B0-702A44E080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66"/>
          <a:stretch/>
        </p:blipFill>
        <p:spPr>
          <a:xfrm>
            <a:off x="7752184" y="880155"/>
            <a:ext cx="4267782" cy="3289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BFB65D6C-86DD-4718-8A44-A2BC1911503C}"/>
              </a:ext>
            </a:extLst>
          </p:cNvPr>
          <p:cNvSpPr txBox="1"/>
          <p:nvPr/>
        </p:nvSpPr>
        <p:spPr>
          <a:xfrm>
            <a:off x="73624" y="4221088"/>
            <a:ext cx="3280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Time walk error: time of arrival depends on signal amplitude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0A02073-80EB-4682-B344-CD71A86C1F28}"/>
              </a:ext>
            </a:extLst>
          </p:cNvPr>
          <p:cNvSpPr txBox="1"/>
          <p:nvPr/>
        </p:nvSpPr>
        <p:spPr>
          <a:xfrm>
            <a:off x="8269555" y="4175475"/>
            <a:ext cx="3280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Residual distribution improved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Higher order corrections did not yield further improvements</a:t>
            </a:r>
          </a:p>
          <a:p>
            <a:endParaRPr lang="en-US" dirty="0"/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DE6A87E0-C7F1-47A8-A26B-139A4DBCC7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10" y="1545654"/>
            <a:ext cx="3285060" cy="2385275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8B388523-F677-4F3C-960C-3E4CEED183B1}"/>
              </a:ext>
            </a:extLst>
          </p:cNvPr>
          <p:cNvSpPr txBox="1"/>
          <p:nvPr/>
        </p:nvSpPr>
        <p:spPr>
          <a:xfrm>
            <a:off x="119336" y="5779187"/>
            <a:ext cx="2789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i="1" dirty="0">
                <a:latin typeface="Liberation Sans" pitchFamily="18"/>
                <a:ea typeface="DejaVu Sans" pitchFamily="2"/>
                <a:cs typeface="FreeSans" pitchFamily="2"/>
              </a:rPr>
              <a:t>(B</a:t>
            </a:r>
            <a:r>
              <a:rPr lang="en-GB" sz="1600" i="1" dirty="0" err="1">
                <a:latin typeface="Liberation Sans" pitchFamily="18"/>
                <a:ea typeface="DejaVu Sans" pitchFamily="2"/>
                <a:cs typeface="FreeSans" pitchFamily="2"/>
              </a:rPr>
              <a:t>lum</a:t>
            </a:r>
            <a:r>
              <a:rPr lang="en-GB" sz="1600" i="1" dirty="0">
                <a:latin typeface="Liberation Sans" pitchFamily="18"/>
                <a:ea typeface="DejaVu Sans" pitchFamily="2"/>
                <a:cs typeface="FreeSans" pitchFamily="2"/>
              </a:rPr>
              <a:t>, Particle detection 2008)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81400" y="4318337"/>
            <a:ext cx="41148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Correction using Time over Threshold (</a:t>
            </a:r>
            <a:r>
              <a:rPr lang="en-US" sz="2000" dirty="0" err="1">
                <a:latin typeface="Verdana"/>
                <a:cs typeface="Verdana"/>
              </a:rPr>
              <a:t>ToT</a:t>
            </a:r>
            <a:r>
              <a:rPr lang="en-US" sz="2000" dirty="0">
                <a:latin typeface="Verdana"/>
                <a:cs typeface="Verdana"/>
              </a:rPr>
              <a:t>) as a measure of signal strength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rcRect t="81569"/>
          <a:stretch>
            <a:fillRect/>
          </a:stretch>
        </p:blipFill>
        <p:spPr>
          <a:xfrm>
            <a:off x="3886200" y="5459994"/>
            <a:ext cx="4267200" cy="71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47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829B63B7-89DB-4F4E-B542-F8456BAC88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7653" y="836712"/>
            <a:ext cx="5181600" cy="3772333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120AFE51-E3DE-40BF-8B8F-777F04296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  <a14:backgroundMark x1="56691" y1="7562" x2="81506" y2="33898"/>
                        <a14:backgroundMark x1="55204" y1="3520" x2="40242" y2="156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736" y="4343400"/>
            <a:ext cx="2868864" cy="2044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ADC0C6D-BD20-4E91-9755-5914B8A37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233003"/>
            <a:ext cx="10363200" cy="605197"/>
          </a:xfrm>
        </p:spPr>
        <p:txBody>
          <a:bodyPr/>
          <a:lstStyle/>
          <a:p>
            <a:r>
              <a:rPr lang="en-US" sz="3600" b="0" noProof="0" dirty="0">
                <a:latin typeface="Verdana"/>
                <a:cs typeface="Verdana"/>
              </a:rPr>
              <a:t>Single hit resolution in transverse direction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4BF3EDB2-5BDF-431A-B195-412834F03271}"/>
                  </a:ext>
                </a:extLst>
              </p:cNvPr>
              <p:cNvSpPr/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=30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dirty="0"/>
                  <a:t>  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31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8±7 </m:t>
                    </m:r>
                    <m:r>
                      <m:rPr>
                        <m:nor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dirty="0"/>
                  <a:t> expected)</a:t>
                </a:r>
              </a:p>
            </p:txBody>
          </p:sp>
        </mc:Choice>
        <mc:Fallback xmlns="" xmlns:mv="urn:schemas-microsoft-com:mac:vml">
          <p:sp>
            <p:nvSpPr>
              <p:cNvPr id="17" name="Rechthoek 16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4BF3EDB2-5BDF-431A-B195-412834F0327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3619" y="4929674"/>
                <a:ext cx="3235501" cy="1146339"/>
              </a:xfrm>
              <a:prstGeom prst="rect">
                <a:avLst/>
              </a:prstGeom>
              <a:blipFill>
                <a:blip r:embed="rId5"/>
                <a:stretch>
                  <a:fillRect l="-1883" r="-942"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al 15">
            <a:extLst>
              <a:ext uri="{FF2B5EF4-FFF2-40B4-BE49-F238E27FC236}">
                <a16:creationId xmlns:a16="http://schemas.microsoft.com/office/drawing/2014/main" id="{8735D210-C6D5-4B08-884C-C68BF94B6877}"/>
              </a:ext>
            </a:extLst>
          </p:cNvPr>
          <p:cNvSpPr/>
          <p:nvPr/>
        </p:nvSpPr>
        <p:spPr>
          <a:xfrm>
            <a:off x="459243" y="5733256"/>
            <a:ext cx="236157" cy="2251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>
                <a:extLst>
                  <a:ext uri="{FF2B5EF4-FFF2-40B4-BE49-F238E27FC236}">
                    <a16:creationId xmlns:a16="http://schemas.microsoft.com/office/drawing/2014/main" id="{C49ABC64-5AE3-4DE1-B185-D4F4B76123E9}"/>
                  </a:ext>
                </a:extLst>
              </p:cNvPr>
              <p:cNvSpPr/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nl-NL" i="1" dirty="0"/>
                  <a:t>B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="" xmlns:mv="urn:schemas-microsoft-com:mac:vml">
          <p:sp>
            <p:nvSpPr>
              <p:cNvPr id="13" name="Rechthoek 12">
                <a:extLst>
                  <a:ext uri="{FF2B5EF4-FFF2-40B4-BE49-F238E27FC236}">
                    <a16:creationId xmlns:mv="urn:schemas-microsoft-com:mac:vml"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C49ABC64-5AE3-4DE1-B185-D4F4B76123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180" y="1398414"/>
                <a:ext cx="1396476" cy="461665"/>
              </a:xfrm>
              <a:prstGeom prst="rect">
                <a:avLst/>
              </a:prstGeom>
              <a:blipFill>
                <a:blip r:embed="rId6"/>
                <a:stretch>
                  <a:fillRect l="-6494" t="-8974" b="-2692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jdelijke aanduiding voor inhoud 4">
                <a:extLst>
                  <a:ext uri="{FF2B5EF4-FFF2-40B4-BE49-F238E27FC236}">
                    <a16:creationId xmlns:a16="http://schemas.microsoft.com/office/drawing/2014/main" id="{C9687410-134E-4089-81AF-8D35A43DEF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30773" y="1196752"/>
                <a:ext cx="5961227" cy="5038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0488" tIns="44450" rIns="90488" bIns="4445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100000"/>
                  <a:buFont typeface="Monotype Sorts"/>
                  <a:buChar char="u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00000"/>
                  <a:buFont typeface="Monotype Sorts"/>
                  <a:buChar char="l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n"/>
                  <a:defRPr sz="20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Monotype Sorts"/>
                  <a:buChar char="u"/>
                  <a:defRPr sz="18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100000"/>
                  <a:buFont typeface="Monotype Sorts" pitchFamily="2" charset="2"/>
                  <a:buChar char="l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Single hit resolution in pixel plane:</a:t>
                </a:r>
              </a:p>
              <a:p>
                <a:pPr marL="0" indent="0">
                  <a:buFont typeface="Monotype Sorts"/>
                  <a:buNone/>
                </a:pPr>
                <a:endParaRPr lang="en-US" sz="2400" kern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240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400" i="1" ker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kern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2400" i="1" ker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sz="2400" i="1" ker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400" i="1" ker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Depends on: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kern="0" dirty="0"/>
                  <a:t> pixel size </a:t>
                </a:r>
                <a14:m>
                  <m:oMath xmlns:m="http://schemas.openxmlformats.org/officeDocument/2006/math">
                    <m:r>
                      <a:rPr lang="en-US" sz="2400" i="1" kern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400" i="1" kern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kern="0" smtClean="0"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endParaRPr lang="en-US" sz="2400" kern="0" dirty="0"/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kern="0" dirty="0"/>
                  <a:t> from fit</a:t>
                </a:r>
              </a:p>
              <a:p>
                <a:endParaRPr lang="en-US" sz="2400" kern="0" dirty="0"/>
              </a:p>
              <a:p>
                <a:pPr marL="0" indent="0">
                  <a:buFont typeface="Monotype Sorts"/>
                  <a:buNone/>
                </a:pPr>
                <a:r>
                  <a:rPr lang="en-US" sz="2400" kern="0" dirty="0"/>
                  <a:t>Note that: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kern="0" dirty="0"/>
                  <a:t>A hit resolution of </a:t>
                </a:r>
                <a14:m>
                  <m:oMath xmlns:m="http://schemas.openxmlformats.org/officeDocument/2006/math">
                    <m:r>
                      <a:rPr lang="en-US" sz="2000" i="1" kern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250 µm is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25 µm for a 100-hit track (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kern="0" dirty="0"/>
                  <a:t> 1 cm track length)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400" kern="0" dirty="0"/>
                  <a:t>A</a:t>
                </a:r>
                <a:r>
                  <a:rPr lang="en-US" sz="2000" kern="0" dirty="0"/>
                  <a:t>t </a:t>
                </a:r>
                <a14:m>
                  <m:oMath xmlns:m="http://schemas.openxmlformats.org/officeDocument/2006/math">
                    <m:r>
                      <a:rPr lang="en-US" sz="2000" i="1" ker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kern="0" dirty="0"/>
                  <a:t> 4 T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000" i="1" ker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ker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nor/>
                      </m:rPr>
                      <a:rPr lang="en-US" sz="2000" ker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 ker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 ker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 ker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kern="0" dirty="0"/>
                  <a:t> </a:t>
                </a:r>
              </a:p>
            </p:txBody>
          </p:sp>
        </mc:Choice>
        <mc:Fallback xmlns="" xmlns:mv="urn:schemas-microsoft-com:mac:vml">
          <p:sp>
            <p:nvSpPr>
              <p:cNvPr id="10" name="Tijdelijke aanduiding voor inhoud 4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C9687410-134E-4089-81AF-8D35A43DE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30773" y="1196752"/>
                <a:ext cx="5961227" cy="5038530"/>
              </a:xfrm>
              <a:prstGeom prst="rect">
                <a:avLst/>
              </a:prstGeom>
              <a:blipFill>
                <a:blip r:embed="rId7"/>
                <a:stretch>
                  <a:fillRect l="-1636" t="-967" r="-920"/>
                </a:stretch>
              </a:blipFill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4="http://schemas.microsoft.com/office/drawing/2010/main" xmlns:mv="urn:schemas-microsoft-com:mac:vml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4="http://schemas.microsoft.com/office/drawing/2010/main" xmlns:mv="urn:schemas-microsoft-com:mac:vml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455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6E27843D-FCF5-4DA2-AACF-70EE76FE7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97" y="937249"/>
            <a:ext cx="5185434" cy="382502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6CE40CC-8319-4A1B-902D-84C502BE7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416" y="286649"/>
            <a:ext cx="10515600" cy="612201"/>
          </a:xfrm>
        </p:spPr>
        <p:txBody>
          <a:bodyPr/>
          <a:lstStyle/>
          <a:p>
            <a:r>
              <a:rPr lang="en-US" sz="4000" b="0" noProof="0" dirty="0"/>
              <a:t>Single hit resolution in longitudinal direction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7F240048-EBDC-47CB-A7BA-DCF18617EB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271" y1="5215" x2="66450" y2="8735"/>
                        <a14:foregroundMark x1="75000" y1="11734" x2="96097" y2="33246"/>
                        <a14:foregroundMark x1="95725" y1="42243" x2="94703" y2="70926"/>
                        <a14:foregroundMark x1="92844" y1="76923" x2="59665" y2="97914"/>
                        <a14:foregroundMark x1="59665" y1="94915" x2="10409" y2="94394"/>
                        <a14:foregroundMark x1="10409" y1="94394" x2="5762" y2="59322"/>
                        <a14:foregroundMark x1="5019" y1="53325" x2="9294" y2="2738"/>
                        <a14:foregroundMark x1="66078" y1="9257" x2="78625" y2="16688"/>
                        <a14:foregroundMark x1="94703" y1="32334" x2="95353" y2="43807"/>
                        <a14:foregroundMark x1="95074" y1="49804" x2="90706" y2="79922"/>
                        <a14:foregroundMark x1="5762" y1="50326" x2="5762" y2="65841"/>
                        <a14:foregroundMark x1="10037" y1="21773" x2="76115" y2="71838"/>
                        <a14:foregroundMark x1="78625" y1="23207" x2="14684" y2="70926"/>
                        <a14:foregroundMark x1="21840" y1="16297" x2="64312" y2="41851"/>
                        <a14:foregroundMark x1="60781" y1="14211" x2="30390" y2="43807"/>
                        <a14:foregroundMark x1="31784" y1="8735" x2="51487" y2="36245"/>
                        <a14:foregroundMark x1="75000" y1="38853" x2="45725" y2="75359"/>
                        <a14:foregroundMark x1="83271" y1="38331" x2="69331" y2="80834"/>
                        <a14:foregroundMark x1="82900" y1="34289" x2="63941" y2="64798"/>
                        <a14:foregroundMark x1="64684" y1="75359" x2="30390" y2="62842"/>
                        <a14:foregroundMark x1="15706" y1="45763" x2="43959" y2="76923"/>
                        <a14:foregroundMark x1="50372" y1="84355" x2="66450" y2="52282"/>
                        <a14:foregroundMark x1="44703" y1="52803" x2="53625" y2="85398"/>
                        <a14:foregroundMark x1="19981" y1="86962" x2="62918" y2="84876"/>
                        <a14:foregroundMark x1="70353" y1="68318" x2="48606" y2="87353"/>
                        <a14:foregroundMark x1="59665" y1="69883" x2="67193" y2="80834"/>
                        <a14:foregroundMark x1="15706" y1="86962" x2="22491" y2="91917"/>
                        <a14:foregroundMark x1="27509" y1="89700" x2="33829" y2="926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4680" y="4581128"/>
            <a:ext cx="2445910" cy="1743506"/>
          </a:xfrm>
          <a:prstGeom prst="rect">
            <a:avLst/>
          </a:prstGeom>
        </p:spPr>
      </p:pic>
      <p:sp>
        <p:nvSpPr>
          <p:cNvPr id="16" name="Ovaal 15">
            <a:extLst>
              <a:ext uri="{FF2B5EF4-FFF2-40B4-BE49-F238E27FC236}">
                <a16:creationId xmlns:a16="http://schemas.microsoft.com/office/drawing/2014/main" id="{81F7B637-FDA0-4987-A40B-C4E596BDFF4D}"/>
              </a:ext>
            </a:extLst>
          </p:cNvPr>
          <p:cNvSpPr/>
          <p:nvPr/>
        </p:nvSpPr>
        <p:spPr>
          <a:xfrm>
            <a:off x="504830" y="4653136"/>
            <a:ext cx="766634" cy="2401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hthoek 16">
                <a:extLst>
                  <a:ext uri="{FF2B5EF4-FFF2-40B4-BE49-F238E27FC236}">
                    <a16:creationId xmlns:a16="http://schemas.microsoft.com/office/drawing/2014/main" id="{055B4BCC-652D-4990-B187-503938BA1BF9}"/>
                  </a:ext>
                </a:extLst>
              </p:cNvPr>
              <p:cNvSpPr/>
              <p:nvPr/>
            </p:nvSpPr>
            <p:spPr>
              <a:xfrm>
                <a:off x="2347933" y="4944927"/>
                <a:ext cx="3228798" cy="114633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226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dirty="0"/>
                  <a:t>  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sz="2000" dirty="0"/>
                  <a:t>(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01±5 </m:t>
                    </m:r>
                    <m:r>
                      <m:rPr>
                        <m:nor/>
                      </m:rPr>
                      <a:rPr lang="en-US" sz="200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US" sz="2000" dirty="0"/>
                  <a:t> expected)</a:t>
                </a:r>
              </a:p>
            </p:txBody>
          </p:sp>
        </mc:Choice>
        <mc:Fallback xmlns="" xmlns:mv="urn:schemas-microsoft-com:mac:vml">
          <p:sp>
            <p:nvSpPr>
              <p:cNvPr id="17" name="Rechthoek 16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055B4BCC-652D-4990-B187-503938BA1B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7933" y="4944927"/>
                <a:ext cx="3228798" cy="1146339"/>
              </a:xfrm>
              <a:prstGeom prst="rect">
                <a:avLst/>
              </a:prstGeom>
              <a:blipFill>
                <a:blip r:embed="rId5"/>
                <a:stretch>
                  <a:fillRect l="-1887" r="-1132"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ijdelijke aanduiding voor inhoud 4">
                <a:extLst>
                  <a:ext uri="{FF2B5EF4-FFF2-40B4-BE49-F238E27FC236}">
                    <a16:creationId xmlns:a16="http://schemas.microsoft.com/office/drawing/2014/main" id="{1DC2909F-3E24-46E5-ADE9-C678438522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803119" y="1052736"/>
                <a:ext cx="5961600" cy="50385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noProof="0" dirty="0"/>
                  <a:t>Single hit resolution in drift direction</a:t>
                </a:r>
              </a:p>
              <a:p>
                <a:pPr marL="0" indent="0">
                  <a:buNone/>
                </a:pPr>
                <a:endParaRPr lang="en-US" noProof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 noProof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noProof="0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 noProof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kern="0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nl-NL" b="0" i="1" noProof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  <m:sup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i="1" noProof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i="1" noProof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noProof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i="1" noProof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noProof="0" dirty="0"/>
              </a:p>
              <a:p>
                <a:pPr marL="0" indent="0">
                  <a:buNone/>
                </a:pPr>
                <a:endParaRPr lang="en-US" noProof="0" dirty="0"/>
              </a:p>
              <a:p>
                <a:pPr marL="0" indent="0">
                  <a:buNone/>
                </a:pPr>
                <a:r>
                  <a:rPr lang="en-US" noProof="0" dirty="0"/>
                  <a:t>Depends 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noProof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i="1" noProof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noProof="0" dirty="0"/>
                  <a:t> from fit</a:t>
                </a:r>
              </a:p>
              <a:p>
                <a:r>
                  <a:rPr lang="en-US" noProof="0" dirty="0"/>
                  <a:t>Diffusion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nl-NL" b="0" i="1" noProof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noProof="0" dirty="0"/>
                  <a:t> from fit</a:t>
                </a:r>
              </a:p>
              <a:p>
                <a:endParaRPr lang="en-US" noProof="0" dirty="0"/>
              </a:p>
              <a:p>
                <a:pPr marL="0" indent="0">
                  <a:buNone/>
                </a:pPr>
                <a:r>
                  <a:rPr lang="en-US" dirty="0"/>
                  <a:t>The additional </a:t>
                </a:r>
                <a:r>
                  <a:rPr lang="en-US" dirty="0" err="1"/>
                  <a:t>ToT</a:t>
                </a:r>
                <a:r>
                  <a:rPr lang="en-US" dirty="0"/>
                  <a:t> cut (&gt;0.60 µs) was applied t</a:t>
                </a:r>
                <a:r>
                  <a:rPr lang="en-US" noProof="0" dirty="0"/>
                  <a:t>o avoid large time walk errors</a:t>
                </a:r>
              </a:p>
            </p:txBody>
          </p:sp>
        </mc:Choice>
        <mc:Fallback xmlns="" xmlns:mv="urn:schemas-microsoft-com:mac:vml">
          <p:sp>
            <p:nvSpPr>
              <p:cNvPr id="24" name="Tijdelijke aanduiding voor inhoud 4">
                <a:extLst>
                  <a:ext uri="{FF2B5EF4-FFF2-40B4-BE49-F238E27FC236}">
                    <a16:creationId xmlns=""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a16="http://schemas.microsoft.com/office/drawing/2014/main" xmlns:mv="urn:schemas-microsoft-com:mac:vml" id="{1DC2909F-3E24-46E5-ADE9-C67843852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3119" y="1052736"/>
                <a:ext cx="5961600" cy="5038530"/>
              </a:xfrm>
              <a:prstGeom prst="rect">
                <a:avLst/>
              </a:prstGeom>
              <a:blipFill>
                <a:blip r:embed="rId6"/>
                <a:stretch>
                  <a:fillRect l="-1636" t="-1695" r="-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hoek 11">
                <a:extLst>
                  <a:ext uri="{FF2B5EF4-FFF2-40B4-BE49-F238E27FC236}">
                    <a16:creationId xmlns:a16="http://schemas.microsoft.com/office/drawing/2014/main" id="{02FABCE5-B259-4167-A940-B44647BF5348}"/>
                  </a:ext>
                </a:extLst>
              </p:cNvPr>
              <p:cNvSpPr/>
              <p:nvPr/>
            </p:nvSpPr>
            <p:spPr>
              <a:xfrm>
                <a:off x="1415480" y="3429000"/>
                <a:ext cx="1391558" cy="4616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nl-NL" i="1" dirty="0"/>
                  <a:t>B</a:t>
                </a:r>
                <a14:m>
                  <m:oMath xmlns:m="http://schemas.openxmlformats.org/officeDocument/2006/math">
                    <m:r>
                      <a:rPr lang="nl-NL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r>
                  <a:rPr lang="en-US" dirty="0"/>
                  <a:t> T</a:t>
                </a:r>
              </a:p>
            </p:txBody>
          </p:sp>
        </mc:Choice>
        <mc:Fallback xmlns="" xmlns:mv="urn:schemas-microsoft-com:mac:vml">
          <p:sp>
            <p:nvSpPr>
              <p:cNvPr id="12" name="Rechthoek 11">
                <a:extLst>
                  <a:ext uri="{FF2B5EF4-FFF2-40B4-BE49-F238E27FC236}">
                    <a16:creationId xmlns:mv="urn:schemas-microsoft-com:mac:vml"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02FABCE5-B259-4167-A940-B44647BF53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3429000"/>
                <a:ext cx="1391558" cy="461665"/>
              </a:xfrm>
              <a:prstGeom prst="rect">
                <a:avLst/>
              </a:prstGeom>
              <a:blipFill>
                <a:blip r:embed="rId7"/>
                <a:stretch>
                  <a:fillRect l="-6087" t="-9091" b="-272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el 1">
            <a:extLst>
              <a:ext uri="{FF2B5EF4-FFF2-40B4-BE49-F238E27FC236}">
                <a16:creationId xmlns:a16="http://schemas.microsoft.com/office/drawing/2014/main" id="{6ADC0C6D-BD20-4E91-9755-5914B8A379B7}"/>
              </a:ext>
            </a:extLst>
          </p:cNvPr>
          <p:cNvSpPr txBox="1">
            <a:spLocks/>
          </p:cNvSpPr>
          <p:nvPr/>
        </p:nvSpPr>
        <p:spPr bwMode="auto">
          <a:xfrm>
            <a:off x="911424" y="309203"/>
            <a:ext cx="10363200" cy="6051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/>
                <a:ea typeface="+mj-ea"/>
                <a:cs typeface="Verdana"/>
              </a:rPr>
              <a:t>Single hit resolution in </a:t>
            </a:r>
            <a:r>
              <a:rPr lang="en-US" sz="3600" kern="0" dirty="0">
                <a:solidFill>
                  <a:schemeClr val="tx2"/>
                </a:solidFill>
                <a:latin typeface="Verdana"/>
                <a:ea typeface="+mj-ea"/>
                <a:cs typeface="Verdana"/>
              </a:rPr>
              <a:t>longitudinal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Verdana"/>
                <a:ea typeface="+mj-ea"/>
                <a:cs typeface="Verdana"/>
              </a:rPr>
              <a:t> direction</a:t>
            </a:r>
          </a:p>
        </p:txBody>
      </p:sp>
    </p:spTree>
    <p:extLst>
      <p:ext uri="{BB962C8B-B14F-4D97-AF65-F5344CB8AC3E}">
        <p14:creationId xmlns:p14="http://schemas.microsoft.com/office/powerpoint/2010/main" val="3942920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ta-mip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0" y="2892778"/>
            <a:ext cx="4769224" cy="3431822"/>
          </a:xfrm>
          <a:prstGeom prst="rect">
            <a:avLst/>
          </a:prstGeom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461963"/>
            <a:ext cx="10515600" cy="452437"/>
          </a:xfrm>
        </p:spPr>
        <p:txBody>
          <a:bodyPr/>
          <a:lstStyle/>
          <a:p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>
                <a:latin typeface="Verdana"/>
                <a:cs typeface="Verdana"/>
              </a:rPr>
              <a:t>Pixel</a:t>
            </a:r>
            <a:r>
              <a:rPr lang="en-GB" altLang="en-US" b="0" dirty="0">
                <a:latin typeface="Verdana"/>
                <a:cs typeface="Verdana"/>
              </a:rPr>
              <a:t> </a:t>
            </a:r>
            <a:r>
              <a:rPr lang="en-GB" altLang="en-US" sz="3200" b="0" dirty="0" err="1">
                <a:latin typeface="Verdana"/>
                <a:cs typeface="Verdana"/>
              </a:rPr>
              <a:t>dE/dx</a:t>
            </a:r>
            <a:r>
              <a:rPr lang="en-GB" altLang="en-US" sz="3200" b="0" dirty="0">
                <a:latin typeface="Verdana"/>
                <a:cs typeface="Verdana"/>
              </a:rPr>
              <a:t> performance</a:t>
            </a:r>
            <a:endParaRPr lang="en-GB" altLang="en-US" b="0" dirty="0">
              <a:latin typeface="Verdana"/>
              <a:cs typeface="Verdana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762000" y="762000"/>
            <a:ext cx="10896600" cy="2590800"/>
          </a:xfrm>
        </p:spPr>
        <p:txBody>
          <a:bodyPr/>
          <a:lstStyle/>
          <a:p>
            <a:pPr>
              <a:buClr>
                <a:srgbClr val="FF6600"/>
              </a:buClr>
              <a:buNone/>
            </a:pPr>
            <a:endParaRPr lang="en-US" sz="2000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sz="2000" dirty="0" err="1">
                <a:latin typeface="Verdana"/>
                <a:cs typeface="Verdana"/>
              </a:rPr>
              <a:t>dE/dx</a:t>
            </a:r>
            <a:r>
              <a:rPr lang="en-US" sz="2000" dirty="0">
                <a:latin typeface="Verdana"/>
                <a:cs typeface="Verdana"/>
              </a:rPr>
              <a:t> resolution with truncated mean 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From the single chip tracks; 1 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 long tracks are made; 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nr of electrons counted in slices of 20 pixel and reject 10% highest slices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Distances along track are scaled by 1/0.7 to get an estimation for the </a:t>
            </a:r>
            <a:r>
              <a:rPr lang="en-US" sz="1800" dirty="0" err="1">
                <a:latin typeface="Verdana"/>
                <a:cs typeface="Verdana"/>
              </a:rPr>
              <a:t>dE/dx</a:t>
            </a:r>
            <a:r>
              <a:rPr lang="en-US" sz="1800" dirty="0">
                <a:latin typeface="Verdana"/>
                <a:cs typeface="Verdana"/>
              </a:rPr>
              <a:t> of a MIP 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Resolution is 4.1% for a 2.5 </a:t>
            </a:r>
            <a:r>
              <a:rPr lang="en-US" sz="1800" dirty="0" err="1">
                <a:latin typeface="Verdana"/>
                <a:cs typeface="Verdana"/>
              </a:rPr>
              <a:t>GeV</a:t>
            </a:r>
            <a:r>
              <a:rPr lang="en-US" sz="1800" dirty="0">
                <a:latin typeface="Verdana"/>
                <a:cs typeface="Verdana"/>
              </a:rPr>
              <a:t> electron and 4.9% for a MIP</a:t>
            </a:r>
          </a:p>
          <a:p>
            <a:r>
              <a:rPr lang="en-US" sz="2000" dirty="0">
                <a:latin typeface="Verdana"/>
                <a:cs typeface="Verdana"/>
              </a:rPr>
              <a:t>Separation S = (N</a:t>
            </a:r>
            <a:r>
              <a:rPr lang="en-US" sz="2000" baseline="-25000" dirty="0">
                <a:latin typeface="Verdana"/>
                <a:cs typeface="Verdana"/>
              </a:rPr>
              <a:t>e </a:t>
            </a:r>
            <a:r>
              <a:rPr lang="en-US" sz="2000" dirty="0">
                <a:latin typeface="Verdana"/>
                <a:cs typeface="Verdana"/>
              </a:rPr>
              <a:t>− N</a:t>
            </a:r>
            <a:r>
              <a:rPr lang="en-US" sz="2000" baseline="-25000" dirty="0">
                <a:latin typeface="Verdana"/>
                <a:cs typeface="Verdana"/>
              </a:rPr>
              <a:t>MIP</a:t>
            </a:r>
            <a:r>
              <a:rPr lang="en-US" sz="2000" dirty="0">
                <a:latin typeface="Verdana"/>
                <a:cs typeface="Verdana"/>
              </a:rPr>
              <a:t>)/</a:t>
            </a:r>
            <a:r>
              <a:rPr lang="en-US" sz="2000" dirty="0" err="1">
                <a:latin typeface="Verdana"/>
                <a:cs typeface="Verdana"/>
              </a:rPr>
              <a:t>σ</a:t>
            </a:r>
            <a:r>
              <a:rPr lang="en-US" sz="2000" baseline="-25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r>
              <a:rPr lang="en-US" sz="2000" dirty="0">
                <a:latin typeface="Verdana"/>
                <a:cs typeface="Verdana"/>
              </a:rPr>
              <a:t>8σ</a:t>
            </a:r>
            <a:r>
              <a:rPr lang="en-US" sz="2000" baseline="-25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MIP-</a:t>
            </a:r>
            <a:r>
              <a:rPr lang="en-US" sz="2000" dirty="0" err="1">
                <a:latin typeface="Verdana"/>
                <a:cs typeface="Verdana"/>
              </a:rPr>
              <a:t>e</a:t>
            </a:r>
            <a:r>
              <a:rPr lang="en-US" sz="2000" dirty="0">
                <a:latin typeface="Verdana"/>
                <a:cs typeface="Verdana"/>
              </a:rPr>
              <a:t> separation for a 1 meter track</a:t>
            </a: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  <a:p>
            <a:pPr>
              <a:buNone/>
            </a:pP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3810000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4"/>
              </a:buBlip>
            </a:pP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A pixel readout can in principle within the resolution (diffusion) separate primary from secondary clusters.  </a:t>
            </a:r>
            <a:r>
              <a:rPr lang="en-US" sz="2000" kern="0" dirty="0" err="1">
                <a:solidFill>
                  <a:srgbClr val="000000"/>
                </a:solidFill>
                <a:latin typeface="Verdana"/>
                <a:cs typeface="Verdana"/>
              </a:rPr>
              <a:t>dE/dx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 can be measured by cluster counting and performance separation enhanced. </a:t>
            </a:r>
            <a:r>
              <a:rPr lang="en-US" sz="1800" kern="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9091992</TotalTime>
  <Pages>11</Pages>
  <Words>1733</Words>
  <Application>Microsoft Macintosh PowerPoint</Application>
  <PresentationFormat>Widescreen</PresentationFormat>
  <Paragraphs>277</Paragraphs>
  <Slides>29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Cambria Math</vt:lpstr>
      <vt:lpstr>Liberation Sans</vt:lpstr>
      <vt:lpstr>Monotype Sorts</vt:lpstr>
      <vt:lpstr>Roboto</vt:lpstr>
      <vt:lpstr>Times New Roman</vt:lpstr>
      <vt:lpstr>Verdana</vt:lpstr>
      <vt:lpstr>Wingdings</vt:lpstr>
      <vt:lpstr>Como</vt:lpstr>
      <vt:lpstr>Towards a Pixel  Time Projection Chamber</vt:lpstr>
      <vt:lpstr>Pixel TPC</vt:lpstr>
      <vt:lpstr> GridPix technology</vt:lpstr>
      <vt:lpstr>Pixel chip: TimePix3</vt:lpstr>
      <vt:lpstr>Single chip test in test beam Bonn (June 2017)</vt:lpstr>
      <vt:lpstr>TimePix3 time walk correction</vt:lpstr>
      <vt:lpstr>Single hit resolution in transverse direction</vt:lpstr>
      <vt:lpstr>Single hit resolution in longitudinal direction</vt:lpstr>
      <vt:lpstr> Pixel dE/dx performance</vt:lpstr>
      <vt:lpstr>QUAD design and realization</vt:lpstr>
      <vt:lpstr>QUAD test beam in Bonn (October 2018)</vt:lpstr>
      <vt:lpstr>QUAD time walk results</vt:lpstr>
      <vt:lpstr>QUAD single hit resolution</vt:lpstr>
      <vt:lpstr>QUAD edge deformations (XY)</vt:lpstr>
      <vt:lpstr>QUAD deformations in transverse plane (XY) </vt:lpstr>
      <vt:lpstr>Combined resolution (XY) of a QUAD</vt:lpstr>
      <vt:lpstr>Next: QUAD as a building block</vt:lpstr>
      <vt:lpstr> </vt:lpstr>
      <vt:lpstr> </vt:lpstr>
      <vt:lpstr> </vt:lpstr>
      <vt:lpstr> </vt:lpstr>
      <vt:lpstr>Simulation of ILD TPC with pixel readout</vt:lpstr>
      <vt:lpstr>Performance of a GridPix TPC at ILC</vt:lpstr>
      <vt:lpstr>Conclusions</vt:lpstr>
      <vt:lpstr>Single chip deformations</vt:lpstr>
      <vt:lpstr>QUAD deformations in drift plane (Z) </vt:lpstr>
      <vt:lpstr>8-quad module deformations</vt:lpstr>
      <vt:lpstr>PowerPoint Presentation</vt:lpstr>
      <vt:lpstr>Ion backflow for a double grid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2312</cp:revision>
  <cp:lastPrinted>2002-02-06T08:01:21Z</cp:lastPrinted>
  <dcterms:created xsi:type="dcterms:W3CDTF">2019-10-28T05:36:17Z</dcterms:created>
  <dcterms:modified xsi:type="dcterms:W3CDTF">2021-10-28T08:47:57Z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