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3" r:id="rId3"/>
    <p:sldId id="446" r:id="rId4"/>
    <p:sldId id="452" r:id="rId5"/>
    <p:sldId id="397" r:id="rId6"/>
    <p:sldId id="463" r:id="rId7"/>
    <p:sldId id="338" r:id="rId8"/>
    <p:sldId id="466" r:id="rId9"/>
    <p:sldId id="464" r:id="rId10"/>
    <p:sldId id="362" r:id="rId11"/>
    <p:sldId id="262" r:id="rId12"/>
    <p:sldId id="258" r:id="rId13"/>
    <p:sldId id="260" r:id="rId14"/>
    <p:sldId id="266" r:id="rId15"/>
    <p:sldId id="257" r:id="rId16"/>
    <p:sldId id="261" r:id="rId17"/>
    <p:sldId id="264" r:id="rId18"/>
    <p:sldId id="44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660"/>
  </p:normalViewPr>
  <p:slideViewPr>
    <p:cSldViewPr snapToGrid="0">
      <p:cViewPr varScale="1">
        <p:scale>
          <a:sx n="96" d="100"/>
          <a:sy n="96" d="100"/>
        </p:scale>
        <p:origin x="43" y="91"/>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image" Target="../media/image2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ECD35C-C6E0-4D1E-8708-5CB5852E0036}" type="datetimeFigureOut">
              <a:rPr lang="en-GB" smtClean="0"/>
              <a:t>27/10/2021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E4C9F6-8B04-4301-913E-C8682F96E14F}" type="slidenum">
              <a:rPr lang="en-GB" smtClean="0"/>
              <a:t>‹#›</a:t>
            </a:fld>
            <a:endParaRPr lang="en-GB"/>
          </a:p>
        </p:txBody>
      </p:sp>
    </p:spTree>
    <p:extLst>
      <p:ext uri="{BB962C8B-B14F-4D97-AF65-F5344CB8AC3E}">
        <p14:creationId xmlns:p14="http://schemas.microsoft.com/office/powerpoint/2010/main" val="2411297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a:extLst>
              <a:ext uri="{FF2B5EF4-FFF2-40B4-BE49-F238E27FC236}">
                <a16:creationId xmlns:a16="http://schemas.microsoft.com/office/drawing/2014/main" id="{A5CE92EA-01C3-4710-B5D3-65A40E6A19B3}"/>
              </a:ext>
            </a:extLst>
          </p:cNvPr>
          <p:cNvSpPr>
            <a:spLocks noGrp="1" noRot="1" noChangeAspect="1" noChangeArrowheads="1" noTextEdit="1"/>
          </p:cNvSpPr>
          <p:nvPr>
            <p:ph type="sldImg"/>
          </p:nvPr>
        </p:nvSpPr>
        <p:spPr>
          <a:ln/>
        </p:spPr>
      </p:sp>
      <p:sp>
        <p:nvSpPr>
          <p:cNvPr id="321539" name="Rectangle 3">
            <a:extLst>
              <a:ext uri="{FF2B5EF4-FFF2-40B4-BE49-F238E27FC236}">
                <a16:creationId xmlns:a16="http://schemas.microsoft.com/office/drawing/2014/main" id="{C693DE3E-61E7-4E1E-9FDD-D3DEEE0B31DF}"/>
              </a:ext>
            </a:extLst>
          </p:cNvPr>
          <p:cNvSpPr>
            <a:spLocks noGrp="1" noChangeArrowheads="1"/>
          </p:cNvSpPr>
          <p:nvPr>
            <p:ph type="body" idx="1"/>
          </p:nvPr>
        </p:nvSpPr>
        <p:spPr>
          <a:xfrm>
            <a:off x="677863" y="4703763"/>
            <a:ext cx="5416550" cy="4456112"/>
          </a:xfrm>
        </p:spPr>
        <p:txBody>
          <a:bodyPr/>
          <a:lstStyle/>
          <a:p>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a:extLst>
              <a:ext uri="{FF2B5EF4-FFF2-40B4-BE49-F238E27FC236}">
                <a16:creationId xmlns:a16="http://schemas.microsoft.com/office/drawing/2014/main" id="{64661882-5174-49C4-AC26-6F48F6DDA92F}"/>
              </a:ext>
            </a:extLst>
          </p:cNvPr>
          <p:cNvSpPr>
            <a:spLocks noGrp="1" noRot="1" noChangeAspect="1" noChangeArrowheads="1" noTextEdit="1"/>
          </p:cNvSpPr>
          <p:nvPr>
            <p:ph type="sldImg"/>
          </p:nvPr>
        </p:nvSpPr>
        <p:spPr>
          <a:ln/>
        </p:spPr>
      </p:sp>
      <p:sp>
        <p:nvSpPr>
          <p:cNvPr id="191491" name="Rectangle 3">
            <a:extLst>
              <a:ext uri="{FF2B5EF4-FFF2-40B4-BE49-F238E27FC236}">
                <a16:creationId xmlns:a16="http://schemas.microsoft.com/office/drawing/2014/main" id="{D0F885A5-515C-4BC0-A466-11F7A2D98976}"/>
              </a:ext>
            </a:extLst>
          </p:cNvPr>
          <p:cNvSpPr>
            <a:spLocks noGrp="1" noChangeArrowheads="1"/>
          </p:cNvSpPr>
          <p:nvPr>
            <p:ph type="body" idx="1"/>
          </p:nvPr>
        </p:nvSpPr>
        <p:spPr>
          <a:xfrm>
            <a:off x="677863" y="4703763"/>
            <a:ext cx="5416550" cy="4456112"/>
          </a:xfrm>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0629426-19A8-46B0-8DCE-FF880E9AAB65}"/>
              </a:ext>
            </a:extLst>
          </p:cNvPr>
          <p:cNvSpPr>
            <a:spLocks noGrp="1" noChangeArrowheads="1"/>
          </p:cNvSpPr>
          <p:nvPr>
            <p:ph type="sldNum" sz="quarter" idx="5"/>
          </p:nvPr>
        </p:nvSpPr>
        <p:spPr>
          <a:ln/>
        </p:spPr>
        <p:txBody>
          <a:bodyPr/>
          <a:lstStyle/>
          <a:p>
            <a:fld id="{22461F96-D3C4-4ACA-9A99-D1C6051806E2}" type="slidenum">
              <a:rPr lang="en-US" altLang="en-US"/>
              <a:pPr/>
              <a:t>7</a:t>
            </a:fld>
            <a:endParaRPr lang="en-US" altLang="en-US"/>
          </a:p>
        </p:txBody>
      </p:sp>
      <p:sp>
        <p:nvSpPr>
          <p:cNvPr id="217090" name="Rectangle 2">
            <a:extLst>
              <a:ext uri="{FF2B5EF4-FFF2-40B4-BE49-F238E27FC236}">
                <a16:creationId xmlns:a16="http://schemas.microsoft.com/office/drawing/2014/main" id="{7921C83F-3E49-419A-BA8C-D9B3ECE9F1B0}"/>
              </a:ext>
            </a:extLst>
          </p:cNvPr>
          <p:cNvSpPr>
            <a:spLocks noGrp="1" noRot="1" noChangeAspect="1" noChangeArrowheads="1" noTextEdit="1"/>
          </p:cNvSpPr>
          <p:nvPr>
            <p:ph type="sldImg"/>
          </p:nvPr>
        </p:nvSpPr>
        <p:spPr>
          <a:ln/>
        </p:spPr>
      </p:sp>
      <p:sp>
        <p:nvSpPr>
          <p:cNvPr id="217091" name="Rectangle 3">
            <a:extLst>
              <a:ext uri="{FF2B5EF4-FFF2-40B4-BE49-F238E27FC236}">
                <a16:creationId xmlns:a16="http://schemas.microsoft.com/office/drawing/2014/main" id="{35589989-E3A3-4368-BDFA-A29F14839F4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B8C3AAB-837D-46D2-8C76-D17910C641FB}"/>
              </a:ext>
            </a:extLst>
          </p:cNvPr>
          <p:cNvSpPr>
            <a:spLocks noGrp="1" noChangeArrowheads="1"/>
          </p:cNvSpPr>
          <p:nvPr>
            <p:ph type="sldNum" sz="quarter" idx="5"/>
          </p:nvPr>
        </p:nvSpPr>
        <p:spPr>
          <a:ln/>
        </p:spPr>
        <p:txBody>
          <a:bodyPr/>
          <a:lstStyle/>
          <a:p>
            <a:fld id="{709B6D22-BA1E-48F7-B738-0787FC468C8D}" type="slidenum">
              <a:rPr lang="en-US" altLang="en-US"/>
              <a:pPr/>
              <a:t>10</a:t>
            </a:fld>
            <a:endParaRPr lang="en-US" altLang="en-US"/>
          </a:p>
        </p:txBody>
      </p:sp>
      <p:sp>
        <p:nvSpPr>
          <p:cNvPr id="266242" name="Rectangle 2">
            <a:extLst>
              <a:ext uri="{FF2B5EF4-FFF2-40B4-BE49-F238E27FC236}">
                <a16:creationId xmlns:a16="http://schemas.microsoft.com/office/drawing/2014/main" id="{0A7E0C1B-090F-4B73-B791-E6B24157EFB2}"/>
              </a:ext>
            </a:extLst>
          </p:cNvPr>
          <p:cNvSpPr>
            <a:spLocks noGrp="1" noRot="1" noChangeAspect="1" noChangeArrowheads="1" noTextEdit="1"/>
          </p:cNvSpPr>
          <p:nvPr>
            <p:ph type="sldImg"/>
          </p:nvPr>
        </p:nvSpPr>
        <p:spPr>
          <a:ln/>
        </p:spPr>
      </p:sp>
      <p:sp>
        <p:nvSpPr>
          <p:cNvPr id="266243" name="Rectangle 3">
            <a:extLst>
              <a:ext uri="{FF2B5EF4-FFF2-40B4-BE49-F238E27FC236}">
                <a16:creationId xmlns:a16="http://schemas.microsoft.com/office/drawing/2014/main" id="{2E6D36F0-1822-4C9B-BBDF-DC9B20CF8370}"/>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FF5ADA5-721C-4355-96B1-2CA043511256}" type="datetimeFigureOut">
              <a:rPr lang="en-GB" smtClean="0"/>
              <a:t>27/10/2021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3792271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F5ADA5-721C-4355-96B1-2CA043511256}" type="datetimeFigureOut">
              <a:rPr lang="en-GB" smtClean="0"/>
              <a:t>27/10/2021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3362495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F5ADA5-721C-4355-96B1-2CA043511256}" type="datetimeFigureOut">
              <a:rPr lang="en-GB" smtClean="0"/>
              <a:t>27/10/2021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1060864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F7A3A-1A6F-4F17-97C9-A24F30BDD020}"/>
              </a:ext>
            </a:extLst>
          </p:cNvPr>
          <p:cNvSpPr>
            <a:spLocks noGrp="1"/>
          </p:cNvSpPr>
          <p:nvPr>
            <p:ph type="title"/>
          </p:nvPr>
        </p:nvSpPr>
        <p:spPr>
          <a:xfrm>
            <a:off x="897467" y="490538"/>
            <a:ext cx="10972800" cy="114300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28761B2-06E3-4466-8B61-DE8E8A4DEB28}"/>
              </a:ext>
            </a:extLst>
          </p:cNvPr>
          <p:cNvSpPr>
            <a:spLocks noGrp="1"/>
          </p:cNvSpPr>
          <p:nvPr>
            <p:ph sz="half" idx="1"/>
          </p:nvPr>
        </p:nvSpPr>
        <p:spPr>
          <a:xfrm>
            <a:off x="838200" y="1825625"/>
            <a:ext cx="515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BBB831E-7132-49AD-A963-D583EB5D6300}"/>
              </a:ext>
            </a:extLst>
          </p:cNvPr>
          <p:cNvSpPr>
            <a:spLocks noGrp="1"/>
          </p:cNvSpPr>
          <p:nvPr>
            <p:ph sz="quarter" idx="2"/>
          </p:nvPr>
        </p:nvSpPr>
        <p:spPr>
          <a:xfrm>
            <a:off x="6197600" y="1825626"/>
            <a:ext cx="5156200" cy="20986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a:extLst>
              <a:ext uri="{FF2B5EF4-FFF2-40B4-BE49-F238E27FC236}">
                <a16:creationId xmlns:a16="http://schemas.microsoft.com/office/drawing/2014/main" id="{4D730E71-F07D-4C96-904D-B21A69F0D405}"/>
              </a:ext>
            </a:extLst>
          </p:cNvPr>
          <p:cNvSpPr>
            <a:spLocks noGrp="1"/>
          </p:cNvSpPr>
          <p:nvPr>
            <p:ph sz="quarter" idx="3"/>
          </p:nvPr>
        </p:nvSpPr>
        <p:spPr>
          <a:xfrm>
            <a:off x="6197600" y="4076701"/>
            <a:ext cx="5156200" cy="21002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5">
            <a:extLst>
              <a:ext uri="{FF2B5EF4-FFF2-40B4-BE49-F238E27FC236}">
                <a16:creationId xmlns:a16="http://schemas.microsoft.com/office/drawing/2014/main" id="{58D40B81-3776-4054-A1E1-008DA9D7A6AE}"/>
              </a:ext>
            </a:extLst>
          </p:cNvPr>
          <p:cNvSpPr>
            <a:spLocks noGrp="1"/>
          </p:cNvSpPr>
          <p:nvPr>
            <p:ph type="dt" sz="half" idx="10"/>
          </p:nvPr>
        </p:nvSpPr>
        <p:spPr>
          <a:xfrm>
            <a:off x="609600" y="6245225"/>
            <a:ext cx="2844800" cy="476250"/>
          </a:xfrm>
        </p:spPr>
        <p:txBody>
          <a:bodyPr/>
          <a:lstStyle>
            <a:lvl1pPr>
              <a:defRPr/>
            </a:lvl1pPr>
          </a:lstStyle>
          <a:p>
            <a:endParaRPr lang="en-US" altLang="en-US"/>
          </a:p>
        </p:txBody>
      </p:sp>
      <p:sp>
        <p:nvSpPr>
          <p:cNvPr id="7" name="Footer Placeholder 6">
            <a:extLst>
              <a:ext uri="{FF2B5EF4-FFF2-40B4-BE49-F238E27FC236}">
                <a16:creationId xmlns:a16="http://schemas.microsoft.com/office/drawing/2014/main" id="{5E842F3F-11A2-4CEB-AF51-793B606B24B2}"/>
              </a:ext>
            </a:extLst>
          </p:cNvPr>
          <p:cNvSpPr>
            <a:spLocks noGrp="1"/>
          </p:cNvSpPr>
          <p:nvPr>
            <p:ph type="ftr" sz="quarter" idx="11"/>
          </p:nvPr>
        </p:nvSpPr>
        <p:spPr>
          <a:xfrm>
            <a:off x="4453467" y="6461125"/>
            <a:ext cx="3860800" cy="476250"/>
          </a:xfrm>
        </p:spPr>
        <p:txBody>
          <a:bodyPr/>
          <a:lstStyle>
            <a:lvl1pPr>
              <a:defRPr/>
            </a:lvl1pPr>
          </a:lstStyle>
          <a:p>
            <a:endParaRPr lang="en-US" altLang="en-US"/>
          </a:p>
        </p:txBody>
      </p:sp>
    </p:spTree>
    <p:extLst>
      <p:ext uri="{BB962C8B-B14F-4D97-AF65-F5344CB8AC3E}">
        <p14:creationId xmlns:p14="http://schemas.microsoft.com/office/powerpoint/2010/main" val="1780288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F5ADA5-721C-4355-96B1-2CA043511256}" type="datetimeFigureOut">
              <a:rPr lang="en-GB" smtClean="0"/>
              <a:t>27/10/2021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802014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FF5ADA5-721C-4355-96B1-2CA043511256}" type="datetimeFigureOut">
              <a:rPr lang="en-GB" smtClean="0"/>
              <a:t>27/10/2021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854748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FF5ADA5-721C-4355-96B1-2CA043511256}" type="datetimeFigureOut">
              <a:rPr lang="en-GB" smtClean="0"/>
              <a:t>27/10/2021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3103662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FF5ADA5-721C-4355-96B1-2CA043511256}" type="datetimeFigureOut">
              <a:rPr lang="en-GB" smtClean="0"/>
              <a:t>27/10/2021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3274495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FF5ADA5-721C-4355-96B1-2CA043511256}" type="datetimeFigureOut">
              <a:rPr lang="en-GB" smtClean="0"/>
              <a:t>27/10/2021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2065355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F5ADA5-721C-4355-96B1-2CA043511256}" type="datetimeFigureOut">
              <a:rPr lang="en-GB" smtClean="0"/>
              <a:t>27/10/2021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178495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FF5ADA5-721C-4355-96B1-2CA043511256}" type="datetimeFigureOut">
              <a:rPr lang="en-GB" smtClean="0"/>
              <a:t>27/10/2021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1121739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FF5ADA5-721C-4355-96B1-2CA043511256}" type="datetimeFigureOut">
              <a:rPr lang="en-GB" smtClean="0"/>
              <a:t>27/10/2021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3503753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F5ADA5-721C-4355-96B1-2CA043511256}" type="datetimeFigureOut">
              <a:rPr lang="en-GB" smtClean="0"/>
              <a:t>27/10/2021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C55F60-915E-4632-BF2E-9B721FD518F7}" type="slidenum">
              <a:rPr lang="en-GB" smtClean="0"/>
              <a:t>‹#›</a:t>
            </a:fld>
            <a:endParaRPr lang="en-GB"/>
          </a:p>
        </p:txBody>
      </p:sp>
      <p:pic>
        <p:nvPicPr>
          <p:cNvPr id="7" name="Picture 6">
            <a:extLst>
              <a:ext uri="{FF2B5EF4-FFF2-40B4-BE49-F238E27FC236}">
                <a16:creationId xmlns:a16="http://schemas.microsoft.com/office/drawing/2014/main" id="{405AD71C-92C0-4FAC-9CE3-D707B38A9ACE}"/>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1130" y="0"/>
            <a:ext cx="1534140" cy="947651"/>
          </a:xfrm>
          <a:prstGeom prst="rect">
            <a:avLst/>
          </a:prstGeom>
        </p:spPr>
      </p:pic>
      <p:pic>
        <p:nvPicPr>
          <p:cNvPr id="8" name="Picture 7">
            <a:extLst>
              <a:ext uri="{FF2B5EF4-FFF2-40B4-BE49-F238E27FC236}">
                <a16:creationId xmlns:a16="http://schemas.microsoft.com/office/drawing/2014/main" id="{D94544A3-1ADB-48FD-BF41-DA7A704685B5}"/>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112657" y="-6134"/>
            <a:ext cx="1924752" cy="1035161"/>
          </a:xfrm>
          <a:prstGeom prst="rect">
            <a:avLst/>
          </a:prstGeom>
        </p:spPr>
      </p:pic>
      <p:cxnSp>
        <p:nvCxnSpPr>
          <p:cNvPr id="10" name="Straight Connector 9">
            <a:extLst>
              <a:ext uri="{FF2B5EF4-FFF2-40B4-BE49-F238E27FC236}">
                <a16:creationId xmlns:a16="http://schemas.microsoft.com/office/drawing/2014/main" id="{02F22A1B-527E-41F5-B8DB-E89C2ECDC09E}"/>
              </a:ext>
            </a:extLst>
          </p:cNvPr>
          <p:cNvCxnSpPr/>
          <p:nvPr userDrawn="1"/>
        </p:nvCxnSpPr>
        <p:spPr>
          <a:xfrm>
            <a:off x="838200" y="1438097"/>
            <a:ext cx="10515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9798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notesSlide" Target="../notesSlides/notesSlide4.xml"/><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6.png"/><Relationship Id="rId5" Type="http://schemas.openxmlformats.org/officeDocument/2006/relationships/image" Target="../media/image24.emf"/><Relationship Id="rId4" Type="http://schemas.openxmlformats.org/officeDocument/2006/relationships/oleObject" Target="../embeddings/oleObject8.bin"/></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15.wmf"/><Relationship Id="rId5" Type="http://schemas.openxmlformats.org/officeDocument/2006/relationships/image" Target="../media/image12.emf"/><Relationship Id="rId4" Type="http://schemas.openxmlformats.org/officeDocument/2006/relationships/oleObject" Target="../embeddings/oleObject3.bin"/><Relationship Id="rId9" Type="http://schemas.openxmlformats.org/officeDocument/2006/relationships/image" Target="../media/image13.emf"/></Relationships>
</file>

<file path=ppt/slides/_rels/slide7.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notesSlide" Target="../notesSlides/notesSlide3.xml"/><Relationship Id="rId7"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image" Target="../media/image17.emf"/><Relationship Id="rId5" Type="http://schemas.openxmlformats.org/officeDocument/2006/relationships/oleObject" Target="../embeddings/oleObject5.bin"/><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6.xml"/><Relationship Id="rId1" Type="http://schemas.openxmlformats.org/officeDocument/2006/relationships/vmlDrawing" Target="../drawings/vmlDrawing5.vml"/><Relationship Id="rId5" Type="http://schemas.openxmlformats.org/officeDocument/2006/relationships/image" Target="../media/image20.e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ILC Elliptical/Racetrack Crab Design</a:t>
            </a:r>
          </a:p>
        </p:txBody>
      </p:sp>
      <p:sp>
        <p:nvSpPr>
          <p:cNvPr id="3" name="Subtitle 2"/>
          <p:cNvSpPr>
            <a:spLocks noGrp="1"/>
          </p:cNvSpPr>
          <p:nvPr>
            <p:ph type="subTitle" idx="1"/>
          </p:nvPr>
        </p:nvSpPr>
        <p:spPr/>
        <p:txBody>
          <a:bodyPr/>
          <a:lstStyle/>
          <a:p>
            <a:r>
              <a:rPr lang="en-GB" dirty="0"/>
              <a:t>Prof Graeme Burt, Lancaster University / Cockcroft Institute</a:t>
            </a:r>
          </a:p>
          <a:p>
            <a:endParaRPr lang="en-GB" dirty="0"/>
          </a:p>
          <a:p>
            <a:r>
              <a:rPr lang="en-GB" dirty="0"/>
              <a:t>On behalf of the UK team at Lancaster and STFC</a:t>
            </a:r>
          </a:p>
        </p:txBody>
      </p:sp>
    </p:spTree>
    <p:extLst>
      <p:ext uri="{BB962C8B-B14F-4D97-AF65-F5344CB8AC3E}">
        <p14:creationId xmlns:p14="http://schemas.microsoft.com/office/powerpoint/2010/main" val="2776293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a:extLst>
              <a:ext uri="{FF2B5EF4-FFF2-40B4-BE49-F238E27FC236}">
                <a16:creationId xmlns:a16="http://schemas.microsoft.com/office/drawing/2014/main" id="{77CFFA48-A934-4551-944C-C3C8B4D3F512}"/>
              </a:ext>
            </a:extLst>
          </p:cNvPr>
          <p:cNvSpPr>
            <a:spLocks noGrp="1" noChangeArrowheads="1"/>
          </p:cNvSpPr>
          <p:nvPr>
            <p:ph type="title"/>
          </p:nvPr>
        </p:nvSpPr>
        <p:spPr>
          <a:xfrm>
            <a:off x="2785144" y="365125"/>
            <a:ext cx="8568655" cy="1325563"/>
          </a:xfrm>
        </p:spPr>
        <p:txBody>
          <a:bodyPr/>
          <a:lstStyle/>
          <a:p>
            <a:r>
              <a:rPr lang="en-GB" altLang="en-US" dirty="0">
                <a:solidFill>
                  <a:srgbClr val="CC0000"/>
                </a:solidFill>
              </a:rPr>
              <a:t>SLAC HOM Notch harmonic</a:t>
            </a:r>
            <a:endParaRPr lang="en-US" altLang="en-US" dirty="0">
              <a:solidFill>
                <a:srgbClr val="CC0000"/>
              </a:solidFill>
            </a:endParaRPr>
          </a:p>
        </p:txBody>
      </p:sp>
      <p:graphicFrame>
        <p:nvGraphicFramePr>
          <p:cNvPr id="265219" name="Object 3">
            <a:extLst>
              <a:ext uri="{FF2B5EF4-FFF2-40B4-BE49-F238E27FC236}">
                <a16:creationId xmlns:a16="http://schemas.microsoft.com/office/drawing/2014/main" id="{BD77D4F4-AF23-486A-9E27-576D5B63DE2A}"/>
              </a:ext>
            </a:extLst>
          </p:cNvPr>
          <p:cNvGraphicFramePr>
            <a:graphicFrameLocks noGrp="1" noChangeAspect="1"/>
          </p:cNvGraphicFramePr>
          <p:nvPr>
            <p:ph idx="1"/>
            <p:extLst>
              <p:ext uri="{D42A27DB-BD31-4B8C-83A1-F6EECF244321}">
                <p14:modId xmlns:p14="http://schemas.microsoft.com/office/powerpoint/2010/main" val="3844391312"/>
              </p:ext>
            </p:extLst>
          </p:nvPr>
        </p:nvGraphicFramePr>
        <p:xfrm>
          <a:off x="310349" y="1392034"/>
          <a:ext cx="5184440" cy="2417111"/>
        </p:xfrm>
        <a:graphic>
          <a:graphicData uri="http://schemas.openxmlformats.org/presentationml/2006/ole">
            <mc:AlternateContent xmlns:mc="http://schemas.openxmlformats.org/markup-compatibility/2006">
              <mc:Choice xmlns:v="urn:schemas-microsoft-com:vml" Requires="v">
                <p:oleObj spid="_x0000_s10277" name="Chart" r:id="rId4" imgW="11791950" imgH="5495925" progId="Excel.Chart.8">
                  <p:embed/>
                </p:oleObj>
              </mc:Choice>
              <mc:Fallback>
                <p:oleObj name="Chart" r:id="rId4" imgW="11791950" imgH="5495925" progId="Excel.Chart.8">
                  <p:embed/>
                  <p:pic>
                    <p:nvPicPr>
                      <p:cNvPr id="265219" name="Object 3">
                        <a:extLst>
                          <a:ext uri="{FF2B5EF4-FFF2-40B4-BE49-F238E27FC236}">
                            <a16:creationId xmlns:a16="http://schemas.microsoft.com/office/drawing/2014/main" id="{BD77D4F4-AF23-486A-9E27-576D5B63DE2A}"/>
                          </a:ext>
                        </a:extLst>
                      </p:cNvPr>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349" y="1392034"/>
                        <a:ext cx="5184440" cy="2417111"/>
                      </a:xfrm>
                      <a:prstGeom prst="rect">
                        <a:avLst/>
                      </a:prstGeom>
                      <a:noFill/>
                      <a:ln>
                        <a:noFill/>
                      </a:ln>
                      <a:effectLst/>
                    </p:spPr>
                  </p:pic>
                </p:oleObj>
              </mc:Fallback>
            </mc:AlternateContent>
          </a:graphicData>
        </a:graphic>
      </p:graphicFrame>
      <p:sp>
        <p:nvSpPr>
          <p:cNvPr id="265220" name="Text Box 4">
            <a:extLst>
              <a:ext uri="{FF2B5EF4-FFF2-40B4-BE49-F238E27FC236}">
                <a16:creationId xmlns:a16="http://schemas.microsoft.com/office/drawing/2014/main" id="{3ACD928B-E342-464C-B0A6-7F2D715978EA}"/>
              </a:ext>
            </a:extLst>
          </p:cNvPr>
          <p:cNvSpPr txBox="1">
            <a:spLocks noChangeArrowheads="1"/>
          </p:cNvSpPr>
          <p:nvPr/>
        </p:nvSpPr>
        <p:spPr bwMode="auto">
          <a:xfrm>
            <a:off x="5494789" y="1567216"/>
            <a:ext cx="6249798" cy="2431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600" dirty="0">
                <a:solidFill>
                  <a:schemeClr val="accent2"/>
                </a:solidFill>
              </a:rPr>
              <a:t>The prototype measurements have shown that the SLAC HOM coupler has several stop-bands, such that some HOMs will not be damped. One such stop-band is at 8.0GHz, coinciding with a very dangerous HOM.</a:t>
            </a:r>
          </a:p>
          <a:p>
            <a:pPr>
              <a:spcBef>
                <a:spcPct val="50000"/>
              </a:spcBef>
            </a:pPr>
            <a:r>
              <a:rPr lang="en-GB" altLang="en-US" sz="1600" dirty="0">
                <a:solidFill>
                  <a:schemeClr val="accent2"/>
                </a:solidFill>
              </a:rPr>
              <a:t>This turns out to be a resonance with the TE21 mode cut-off in the beampipe. This led to two solutions not fully followed up</a:t>
            </a:r>
          </a:p>
          <a:p>
            <a:pPr marL="285750" indent="-285750">
              <a:spcBef>
                <a:spcPct val="50000"/>
              </a:spcBef>
              <a:buFont typeface="Arial" panose="020B0604020202020204" pitchFamily="34" charset="0"/>
              <a:buChar char="•"/>
            </a:pPr>
            <a:r>
              <a:rPr lang="en-GB" altLang="en-US" sz="1600" dirty="0">
                <a:solidFill>
                  <a:schemeClr val="accent2"/>
                </a:solidFill>
              </a:rPr>
              <a:t>Use of a WG HOM coupler</a:t>
            </a:r>
          </a:p>
          <a:p>
            <a:pPr marL="285750" indent="-285750">
              <a:spcBef>
                <a:spcPct val="50000"/>
              </a:spcBef>
              <a:buFont typeface="Arial" panose="020B0604020202020204" pitchFamily="34" charset="0"/>
              <a:buChar char="•"/>
            </a:pPr>
            <a:r>
              <a:rPr lang="en-GB" altLang="en-US" sz="1600" dirty="0">
                <a:solidFill>
                  <a:schemeClr val="accent2"/>
                </a:solidFill>
              </a:rPr>
              <a:t>Using a different beampipe diameter on each side of the cavity and have two HOM coupler</a:t>
            </a:r>
            <a:endParaRPr lang="en-US" altLang="en-US" sz="1600" dirty="0">
              <a:solidFill>
                <a:schemeClr val="accent2"/>
              </a:solidFill>
            </a:endParaRPr>
          </a:p>
        </p:txBody>
      </p:sp>
      <p:pic>
        <p:nvPicPr>
          <p:cNvPr id="5" name="Picture 8">
            <a:extLst>
              <a:ext uri="{FF2B5EF4-FFF2-40B4-BE49-F238E27FC236}">
                <a16:creationId xmlns:a16="http://schemas.microsoft.com/office/drawing/2014/main" id="{57A77075-3E4D-4E14-908E-BE31A213AD7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5873" r="8374"/>
          <a:stretch>
            <a:fillRect/>
          </a:stretch>
        </p:blipFill>
        <p:spPr bwMode="auto">
          <a:xfrm>
            <a:off x="774934" y="4075763"/>
            <a:ext cx="4007317" cy="241711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Object 3">
            <a:extLst>
              <a:ext uri="{FF2B5EF4-FFF2-40B4-BE49-F238E27FC236}">
                <a16:creationId xmlns:a16="http://schemas.microsoft.com/office/drawing/2014/main" id="{8A0D366F-D6BD-4CA1-A73F-BC41200595E3}"/>
              </a:ext>
            </a:extLst>
          </p:cNvPr>
          <p:cNvGraphicFramePr>
            <a:graphicFrameLocks noChangeAspect="1"/>
          </p:cNvGraphicFramePr>
          <p:nvPr>
            <p:extLst>
              <p:ext uri="{D42A27DB-BD31-4B8C-83A1-F6EECF244321}">
                <p14:modId xmlns:p14="http://schemas.microsoft.com/office/powerpoint/2010/main" val="968213932"/>
              </p:ext>
            </p:extLst>
          </p:nvPr>
        </p:nvGraphicFramePr>
        <p:xfrm>
          <a:off x="5494789" y="3958562"/>
          <a:ext cx="6042913" cy="2899438"/>
        </p:xfrm>
        <a:graphic>
          <a:graphicData uri="http://schemas.openxmlformats.org/presentationml/2006/ole">
            <mc:AlternateContent xmlns:mc="http://schemas.openxmlformats.org/markup-compatibility/2006">
              <mc:Choice xmlns:v="urn:schemas-microsoft-com:vml" Requires="v">
                <p:oleObj spid="_x0000_s10278" name="Chart" r:id="rId7" imgW="11791950" imgH="5657850" progId="Excel.Chart.8">
                  <p:embed/>
                </p:oleObj>
              </mc:Choice>
              <mc:Fallback>
                <p:oleObj name="Chart" r:id="rId7" imgW="11791950" imgH="5657850" progId="Excel.Chart.8">
                  <p:embed/>
                  <p:pic>
                    <p:nvPicPr>
                      <p:cNvPr id="269315" name="Object 3">
                        <a:extLst>
                          <a:ext uri="{FF2B5EF4-FFF2-40B4-BE49-F238E27FC236}">
                            <a16:creationId xmlns:a16="http://schemas.microsoft.com/office/drawing/2014/main" id="{B0930076-536D-46BB-A267-6F3900044908}"/>
                          </a:ext>
                        </a:extLst>
                      </p:cNvPr>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94789" y="3958562"/>
                        <a:ext cx="6042913" cy="2899438"/>
                      </a:xfrm>
                      <a:prstGeom prst="rect">
                        <a:avLst/>
                      </a:prstGeom>
                      <a:noFill/>
                      <a:ln>
                        <a:noFill/>
                      </a:ln>
                      <a:effec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5290" y="365125"/>
            <a:ext cx="9278510" cy="1325563"/>
          </a:xfrm>
        </p:spPr>
        <p:txBody>
          <a:bodyPr/>
          <a:lstStyle/>
          <a:p>
            <a:r>
              <a:rPr lang="en-US" dirty="0"/>
              <a:t>Re-optimizing the ILC crab</a:t>
            </a:r>
            <a:endParaRPr lang="en-GB" dirty="0"/>
          </a:p>
        </p:txBody>
      </p:sp>
      <p:sp>
        <p:nvSpPr>
          <p:cNvPr id="3" name="Content Placeholder 2"/>
          <p:cNvSpPr>
            <a:spLocks noGrp="1"/>
          </p:cNvSpPr>
          <p:nvPr>
            <p:ph idx="1"/>
          </p:nvPr>
        </p:nvSpPr>
        <p:spPr>
          <a:xfrm>
            <a:off x="838200" y="1825625"/>
            <a:ext cx="3934325" cy="4351338"/>
          </a:xfrm>
        </p:spPr>
        <p:txBody>
          <a:bodyPr>
            <a:normAutofit fontScale="85000" lnSpcReduction="10000"/>
          </a:bodyPr>
          <a:lstStyle/>
          <a:p>
            <a:r>
              <a:rPr lang="en-US" dirty="0"/>
              <a:t>Decided to re-</a:t>
            </a:r>
            <a:r>
              <a:rPr lang="en-US" dirty="0" err="1"/>
              <a:t>optimise</a:t>
            </a:r>
            <a:r>
              <a:rPr lang="en-US" dirty="0"/>
              <a:t> the ILC crab cavity to increase the gradient and separate the SOM</a:t>
            </a:r>
          </a:p>
          <a:p>
            <a:r>
              <a:rPr lang="en-US" dirty="0"/>
              <a:t>Kept frequency at 3.9 GHz as its compact and required gradient decreases linearly with frequency</a:t>
            </a:r>
          </a:p>
          <a:p>
            <a:r>
              <a:rPr lang="en-US" dirty="0"/>
              <a:t>250 GeV ILC requires a 3-cell cavity @ 5 MV/m, or 2 cells at @8 MV/m</a:t>
            </a:r>
          </a:p>
          <a:p>
            <a:r>
              <a:rPr lang="en-US" dirty="0"/>
              <a:t>3 x 3 cells or a single 9 cell @7.5 MV/m at 1 </a:t>
            </a:r>
            <a:r>
              <a:rPr lang="en-US" dirty="0" err="1"/>
              <a:t>TeV</a:t>
            </a:r>
            <a:endParaRPr lang="en-GB" dirty="0"/>
          </a:p>
        </p:txBody>
      </p:sp>
      <p:pic>
        <p:nvPicPr>
          <p:cNvPr id="4" name="Picture 3"/>
          <p:cNvPicPr>
            <a:picLocks noChangeAspect="1"/>
          </p:cNvPicPr>
          <p:nvPr/>
        </p:nvPicPr>
        <p:blipFill rotWithShape="1">
          <a:blip r:embed="rId2"/>
          <a:srcRect l="42762" r="42022"/>
          <a:stretch/>
        </p:blipFill>
        <p:spPr>
          <a:xfrm>
            <a:off x="5970381" y="1718791"/>
            <a:ext cx="2117559" cy="5218840"/>
          </a:xfrm>
          <a:prstGeom prst="rect">
            <a:avLst/>
          </a:prstGeom>
        </p:spPr>
      </p:pic>
      <p:pic>
        <p:nvPicPr>
          <p:cNvPr id="5" name="Picture 4"/>
          <p:cNvPicPr>
            <a:picLocks noChangeAspect="1"/>
          </p:cNvPicPr>
          <p:nvPr/>
        </p:nvPicPr>
        <p:blipFill rotWithShape="1">
          <a:blip r:embed="rId3"/>
          <a:srcRect l="31776" r="45524"/>
          <a:stretch/>
        </p:blipFill>
        <p:spPr>
          <a:xfrm>
            <a:off x="8494296" y="1739355"/>
            <a:ext cx="3152274" cy="5207453"/>
          </a:xfrm>
          <a:prstGeom prst="rect">
            <a:avLst/>
          </a:prstGeom>
        </p:spPr>
      </p:pic>
      <p:sp>
        <p:nvSpPr>
          <p:cNvPr id="6" name="Oval 5"/>
          <p:cNvSpPr/>
          <p:nvPr/>
        </p:nvSpPr>
        <p:spPr>
          <a:xfrm>
            <a:off x="9023684" y="2098312"/>
            <a:ext cx="2470484" cy="2550695"/>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6708318" y="2048261"/>
            <a:ext cx="537411" cy="54860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6022519" y="3118239"/>
            <a:ext cx="557462" cy="569494"/>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FD061A59-8DF7-4D74-9D15-7EAFE38ED8D5}"/>
              </a:ext>
            </a:extLst>
          </p:cNvPr>
          <p:cNvSpPr txBox="1"/>
          <p:nvPr/>
        </p:nvSpPr>
        <p:spPr>
          <a:xfrm>
            <a:off x="5359177" y="1785069"/>
            <a:ext cx="1396364" cy="923330"/>
          </a:xfrm>
          <a:prstGeom prst="rect">
            <a:avLst/>
          </a:prstGeom>
          <a:noFill/>
        </p:spPr>
        <p:txBody>
          <a:bodyPr wrap="square" rtlCol="0">
            <a:spAutoFit/>
          </a:bodyPr>
          <a:lstStyle/>
          <a:p>
            <a:r>
              <a:rPr lang="en-US" dirty="0"/>
              <a:t>Equator rounding radius</a:t>
            </a:r>
            <a:endParaRPr lang="en-GB" dirty="0"/>
          </a:p>
        </p:txBody>
      </p:sp>
      <p:sp>
        <p:nvSpPr>
          <p:cNvPr id="10" name="TextBox 9">
            <a:extLst>
              <a:ext uri="{FF2B5EF4-FFF2-40B4-BE49-F238E27FC236}">
                <a16:creationId xmlns:a16="http://schemas.microsoft.com/office/drawing/2014/main" id="{8D61CCF0-DF51-4336-B042-3913317CE21C}"/>
              </a:ext>
            </a:extLst>
          </p:cNvPr>
          <p:cNvSpPr txBox="1"/>
          <p:nvPr/>
        </p:nvSpPr>
        <p:spPr>
          <a:xfrm>
            <a:off x="4851094" y="3635908"/>
            <a:ext cx="1396364" cy="646331"/>
          </a:xfrm>
          <a:prstGeom prst="rect">
            <a:avLst/>
          </a:prstGeom>
          <a:noFill/>
        </p:spPr>
        <p:txBody>
          <a:bodyPr wrap="square" rtlCol="0">
            <a:spAutoFit/>
          </a:bodyPr>
          <a:lstStyle/>
          <a:p>
            <a:r>
              <a:rPr lang="en-US" dirty="0"/>
              <a:t>Iris rounding radius</a:t>
            </a:r>
            <a:endParaRPr lang="en-GB" dirty="0"/>
          </a:p>
        </p:txBody>
      </p:sp>
      <p:cxnSp>
        <p:nvCxnSpPr>
          <p:cNvPr id="12" name="Straight Arrow Connector 11">
            <a:extLst>
              <a:ext uri="{FF2B5EF4-FFF2-40B4-BE49-F238E27FC236}">
                <a16:creationId xmlns:a16="http://schemas.microsoft.com/office/drawing/2014/main" id="{7EAEF699-BDB3-44DB-A03C-BB8C4C56032E}"/>
              </a:ext>
            </a:extLst>
          </p:cNvPr>
          <p:cNvCxnSpPr>
            <a:cxnSpLocks/>
            <a:endCxn id="9" idx="3"/>
          </p:cNvCxnSpPr>
          <p:nvPr/>
        </p:nvCxnSpPr>
        <p:spPr>
          <a:xfrm>
            <a:off x="6365019" y="2190585"/>
            <a:ext cx="390522" cy="56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A8D7DBA-C894-491A-A64D-5E994656081F}"/>
              </a:ext>
            </a:extLst>
          </p:cNvPr>
          <p:cNvCxnSpPr>
            <a:stCxn id="10" idx="0"/>
          </p:cNvCxnSpPr>
          <p:nvPr/>
        </p:nvCxnSpPr>
        <p:spPr>
          <a:xfrm flipV="1">
            <a:off x="5549276" y="3510199"/>
            <a:ext cx="421105" cy="1257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7BF72FE-541C-4F13-931C-0EBB9B939CB5}"/>
              </a:ext>
            </a:extLst>
          </p:cNvPr>
          <p:cNvSpPr txBox="1"/>
          <p:nvPr/>
        </p:nvSpPr>
        <p:spPr>
          <a:xfrm>
            <a:off x="8027696" y="3900765"/>
            <a:ext cx="852232" cy="646331"/>
          </a:xfrm>
          <a:prstGeom prst="rect">
            <a:avLst/>
          </a:prstGeom>
          <a:noFill/>
        </p:spPr>
        <p:txBody>
          <a:bodyPr wrap="square" rtlCol="0">
            <a:spAutoFit/>
          </a:bodyPr>
          <a:lstStyle/>
          <a:p>
            <a:r>
              <a:rPr lang="en-US" dirty="0"/>
              <a:t>Major radius</a:t>
            </a:r>
            <a:endParaRPr lang="en-GB" dirty="0"/>
          </a:p>
        </p:txBody>
      </p:sp>
      <p:sp>
        <p:nvSpPr>
          <p:cNvPr id="16" name="TextBox 15">
            <a:extLst>
              <a:ext uri="{FF2B5EF4-FFF2-40B4-BE49-F238E27FC236}">
                <a16:creationId xmlns:a16="http://schemas.microsoft.com/office/drawing/2014/main" id="{8C685205-0184-49D1-86F6-FBBDEFDDE578}"/>
              </a:ext>
            </a:extLst>
          </p:cNvPr>
          <p:cNvSpPr txBox="1"/>
          <p:nvPr/>
        </p:nvSpPr>
        <p:spPr>
          <a:xfrm>
            <a:off x="9536543" y="1517935"/>
            <a:ext cx="1626948" cy="369332"/>
          </a:xfrm>
          <a:prstGeom prst="rect">
            <a:avLst/>
          </a:prstGeom>
          <a:noFill/>
        </p:spPr>
        <p:txBody>
          <a:bodyPr wrap="square" rtlCol="0">
            <a:spAutoFit/>
          </a:bodyPr>
          <a:lstStyle/>
          <a:p>
            <a:r>
              <a:rPr lang="en-US" dirty="0"/>
              <a:t>Minor radius</a:t>
            </a:r>
            <a:endParaRPr lang="en-GB" dirty="0"/>
          </a:p>
        </p:txBody>
      </p:sp>
      <p:cxnSp>
        <p:nvCxnSpPr>
          <p:cNvPr id="18" name="Straight Arrow Connector 17">
            <a:extLst>
              <a:ext uri="{FF2B5EF4-FFF2-40B4-BE49-F238E27FC236}">
                <a16:creationId xmlns:a16="http://schemas.microsoft.com/office/drawing/2014/main" id="{E01C9C16-DFA8-44EB-BEC4-70B0E46EB525}"/>
              </a:ext>
            </a:extLst>
          </p:cNvPr>
          <p:cNvCxnSpPr/>
          <p:nvPr/>
        </p:nvCxnSpPr>
        <p:spPr>
          <a:xfrm>
            <a:off x="9056536" y="1892408"/>
            <a:ext cx="2353586"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5E675FBA-187C-43C9-9DAA-FB947F7781AE}"/>
              </a:ext>
            </a:extLst>
          </p:cNvPr>
          <p:cNvCxnSpPr>
            <a:cxnSpLocks/>
          </p:cNvCxnSpPr>
          <p:nvPr/>
        </p:nvCxnSpPr>
        <p:spPr>
          <a:xfrm flipH="1">
            <a:off x="8821972" y="2098312"/>
            <a:ext cx="3905" cy="437007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0996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8900" y="365125"/>
            <a:ext cx="9214899" cy="1325563"/>
          </a:xfrm>
        </p:spPr>
        <p:txBody>
          <a:bodyPr/>
          <a:lstStyle/>
          <a:p>
            <a:r>
              <a:rPr lang="en-US" dirty="0"/>
              <a:t>Improved geometry</a:t>
            </a:r>
            <a:endParaRPr lang="en-GB" dirty="0"/>
          </a:p>
        </p:txBody>
      </p:sp>
      <p:sp>
        <p:nvSpPr>
          <p:cNvPr id="3" name="Content Placeholder 2"/>
          <p:cNvSpPr>
            <a:spLocks noGrp="1"/>
          </p:cNvSpPr>
          <p:nvPr>
            <p:ph idx="1"/>
          </p:nvPr>
        </p:nvSpPr>
        <p:spPr>
          <a:xfrm>
            <a:off x="5300529" y="1548946"/>
            <a:ext cx="6121842" cy="1880054"/>
          </a:xfrm>
        </p:spPr>
        <p:txBody>
          <a:bodyPr>
            <a:normAutofit fontScale="85000" lnSpcReduction="20000"/>
          </a:bodyPr>
          <a:lstStyle/>
          <a:p>
            <a:r>
              <a:rPr lang="en-US" dirty="0"/>
              <a:t>The surface magnetic field decreases as the ratio of minor to major axis decreases (below 0.5 its starts to increase but with our aperture this is not an allowed geometry anyway)</a:t>
            </a:r>
          </a:p>
          <a:p>
            <a:r>
              <a:rPr lang="en-US" dirty="0"/>
              <a:t>The surface electric field is too low to worry about</a:t>
            </a:r>
            <a:endParaRPr lang="en-GB" dirty="0"/>
          </a:p>
        </p:txBody>
      </p:sp>
      <p:pic>
        <p:nvPicPr>
          <p:cNvPr id="6" name="Picture 5"/>
          <p:cNvPicPr>
            <a:picLocks noChangeAspect="1"/>
          </p:cNvPicPr>
          <p:nvPr/>
        </p:nvPicPr>
        <p:blipFill rotWithShape="1">
          <a:blip r:embed="rId2"/>
          <a:srcRect l="39903" r="41627"/>
          <a:stretch/>
        </p:blipFill>
        <p:spPr>
          <a:xfrm>
            <a:off x="8095489" y="3801522"/>
            <a:ext cx="2014594" cy="3051168"/>
          </a:xfrm>
          <a:prstGeom prst="rect">
            <a:avLst/>
          </a:prstGeom>
        </p:spPr>
      </p:pic>
      <p:pic>
        <p:nvPicPr>
          <p:cNvPr id="7" name="Picture 6"/>
          <p:cNvPicPr>
            <a:picLocks noChangeAspect="1"/>
          </p:cNvPicPr>
          <p:nvPr/>
        </p:nvPicPr>
        <p:blipFill rotWithShape="1">
          <a:blip r:embed="rId3"/>
          <a:srcRect l="40017" r="42909"/>
          <a:stretch/>
        </p:blipFill>
        <p:spPr>
          <a:xfrm>
            <a:off x="9739526" y="3759542"/>
            <a:ext cx="1917086" cy="3140794"/>
          </a:xfrm>
          <a:prstGeom prst="rect">
            <a:avLst/>
          </a:prstGeom>
        </p:spPr>
      </p:pic>
      <p:sp>
        <p:nvSpPr>
          <p:cNvPr id="4" name="TextBox 3">
            <a:extLst>
              <a:ext uri="{FF2B5EF4-FFF2-40B4-BE49-F238E27FC236}">
                <a16:creationId xmlns:a16="http://schemas.microsoft.com/office/drawing/2014/main" id="{B9F270A6-E9FF-4AC0-A0AB-E33593CDCFD1}"/>
              </a:ext>
            </a:extLst>
          </p:cNvPr>
          <p:cNvSpPr txBox="1"/>
          <p:nvPr/>
        </p:nvSpPr>
        <p:spPr>
          <a:xfrm>
            <a:off x="10093065" y="3445833"/>
            <a:ext cx="1423283" cy="369332"/>
          </a:xfrm>
          <a:prstGeom prst="rect">
            <a:avLst/>
          </a:prstGeom>
          <a:noFill/>
        </p:spPr>
        <p:txBody>
          <a:bodyPr wrap="square" rtlCol="0">
            <a:spAutoFit/>
          </a:bodyPr>
          <a:lstStyle/>
          <a:p>
            <a:r>
              <a:rPr lang="en-US" dirty="0"/>
              <a:t>Electric </a:t>
            </a:r>
            <a:endParaRPr lang="en-GB" dirty="0"/>
          </a:p>
        </p:txBody>
      </p:sp>
      <p:sp>
        <p:nvSpPr>
          <p:cNvPr id="8" name="TextBox 7">
            <a:extLst>
              <a:ext uri="{FF2B5EF4-FFF2-40B4-BE49-F238E27FC236}">
                <a16:creationId xmlns:a16="http://schemas.microsoft.com/office/drawing/2014/main" id="{E7D75A34-7679-4D9C-89BB-40015C8670DF}"/>
              </a:ext>
            </a:extLst>
          </p:cNvPr>
          <p:cNvSpPr txBox="1"/>
          <p:nvPr/>
        </p:nvSpPr>
        <p:spPr>
          <a:xfrm>
            <a:off x="8392548" y="3456558"/>
            <a:ext cx="1423283" cy="369332"/>
          </a:xfrm>
          <a:prstGeom prst="rect">
            <a:avLst/>
          </a:prstGeom>
          <a:noFill/>
        </p:spPr>
        <p:txBody>
          <a:bodyPr wrap="square" rtlCol="0">
            <a:spAutoFit/>
          </a:bodyPr>
          <a:lstStyle/>
          <a:p>
            <a:r>
              <a:rPr lang="en-US" dirty="0"/>
              <a:t>Magnetic </a:t>
            </a:r>
            <a:endParaRPr lang="en-GB" dirty="0"/>
          </a:p>
        </p:txBody>
      </p:sp>
      <p:pic>
        <p:nvPicPr>
          <p:cNvPr id="10" name="Picture 9">
            <a:extLst>
              <a:ext uri="{FF2B5EF4-FFF2-40B4-BE49-F238E27FC236}">
                <a16:creationId xmlns:a16="http://schemas.microsoft.com/office/drawing/2014/main" id="{BD99A093-30A2-4142-896C-F49AB0A53323}"/>
              </a:ext>
            </a:extLst>
          </p:cNvPr>
          <p:cNvPicPr>
            <a:picLocks noChangeAspect="1"/>
          </p:cNvPicPr>
          <p:nvPr/>
        </p:nvPicPr>
        <p:blipFill>
          <a:blip r:embed="rId4"/>
          <a:stretch>
            <a:fillRect/>
          </a:stretch>
        </p:blipFill>
        <p:spPr>
          <a:xfrm>
            <a:off x="602961" y="1459067"/>
            <a:ext cx="4491145" cy="2699465"/>
          </a:xfrm>
          <a:prstGeom prst="rect">
            <a:avLst/>
          </a:prstGeom>
        </p:spPr>
      </p:pic>
      <p:sp>
        <p:nvSpPr>
          <p:cNvPr id="11" name="Content Placeholder 2">
            <a:extLst>
              <a:ext uri="{FF2B5EF4-FFF2-40B4-BE49-F238E27FC236}">
                <a16:creationId xmlns:a16="http://schemas.microsoft.com/office/drawing/2014/main" id="{816CAF7E-E440-46F8-B04D-1E5D64244BFF}"/>
              </a:ext>
            </a:extLst>
          </p:cNvPr>
          <p:cNvSpPr txBox="1">
            <a:spLocks/>
          </p:cNvSpPr>
          <p:nvPr/>
        </p:nvSpPr>
        <p:spPr>
          <a:xfrm>
            <a:off x="5262897" y="3307744"/>
            <a:ext cx="3026338" cy="330774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It appears we want a small equator radius and a large equator radius (</a:t>
            </a:r>
            <a:r>
              <a:rPr lang="en-US" dirty="0" err="1"/>
              <a:t>ie</a:t>
            </a:r>
            <a:r>
              <a:rPr lang="en-US" dirty="0"/>
              <a:t> short cavity with a thick iris)</a:t>
            </a:r>
          </a:p>
          <a:p>
            <a:r>
              <a:rPr lang="en-US" dirty="0"/>
              <a:t>Yet to understand why as this would normally be bad</a:t>
            </a:r>
          </a:p>
          <a:p>
            <a:r>
              <a:rPr lang="en-US" dirty="0"/>
              <a:t>Should be able to achieve 9 MV/m</a:t>
            </a:r>
            <a:endParaRPr lang="en-GB" dirty="0"/>
          </a:p>
        </p:txBody>
      </p:sp>
      <p:pic>
        <p:nvPicPr>
          <p:cNvPr id="12" name="Picture 11">
            <a:extLst>
              <a:ext uri="{FF2B5EF4-FFF2-40B4-BE49-F238E27FC236}">
                <a16:creationId xmlns:a16="http://schemas.microsoft.com/office/drawing/2014/main" id="{5C2F0C8A-8E57-4215-A03B-CCC47BAA4ECB}"/>
              </a:ext>
            </a:extLst>
          </p:cNvPr>
          <p:cNvPicPr>
            <a:picLocks noChangeAspect="1"/>
          </p:cNvPicPr>
          <p:nvPr/>
        </p:nvPicPr>
        <p:blipFill>
          <a:blip r:embed="rId5"/>
          <a:stretch>
            <a:fillRect/>
          </a:stretch>
        </p:blipFill>
        <p:spPr>
          <a:xfrm>
            <a:off x="602961" y="4144705"/>
            <a:ext cx="4491145" cy="2699465"/>
          </a:xfrm>
          <a:prstGeom prst="rect">
            <a:avLst/>
          </a:prstGeom>
        </p:spPr>
      </p:pic>
    </p:spTree>
    <p:extLst>
      <p:ext uri="{BB962C8B-B14F-4D97-AF65-F5344CB8AC3E}">
        <p14:creationId xmlns:p14="http://schemas.microsoft.com/office/powerpoint/2010/main" val="2939273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Varying the </a:t>
            </a:r>
            <a:r>
              <a:rPr lang="en-GB" dirty="0" err="1"/>
              <a:t>ellipticity</a:t>
            </a:r>
            <a:r>
              <a:rPr lang="en-GB" dirty="0"/>
              <a:t> to tune the LOM/SOM</a:t>
            </a:r>
          </a:p>
        </p:txBody>
      </p:sp>
      <p:sp>
        <p:nvSpPr>
          <p:cNvPr id="3" name="Content Placeholder 2"/>
          <p:cNvSpPr>
            <a:spLocks noGrp="1"/>
          </p:cNvSpPr>
          <p:nvPr>
            <p:ph idx="1"/>
          </p:nvPr>
        </p:nvSpPr>
        <p:spPr>
          <a:xfrm>
            <a:off x="838200" y="1825625"/>
            <a:ext cx="5023186" cy="1696803"/>
          </a:xfrm>
        </p:spPr>
        <p:txBody>
          <a:bodyPr>
            <a:normAutofit fontScale="70000" lnSpcReduction="20000"/>
          </a:bodyPr>
          <a:lstStyle/>
          <a:p>
            <a:r>
              <a:rPr lang="en-US" dirty="0"/>
              <a:t>One issue with making the cavity highly elliptical is the lower order mode moves closer to the crabbing mode</a:t>
            </a:r>
          </a:p>
          <a:p>
            <a:r>
              <a:rPr lang="en-US" dirty="0"/>
              <a:t>Now looking at more complex geometries to separate more</a:t>
            </a:r>
          </a:p>
          <a:p>
            <a:r>
              <a:rPr lang="en-US" dirty="0"/>
              <a:t>Ideally LOM and SOM spacing equal</a:t>
            </a:r>
            <a:endParaRPr lang="en-GB" dirty="0"/>
          </a:p>
        </p:txBody>
      </p:sp>
      <p:pic>
        <p:nvPicPr>
          <p:cNvPr id="4" name="Picture 3"/>
          <p:cNvPicPr>
            <a:picLocks noChangeAspect="1"/>
          </p:cNvPicPr>
          <p:nvPr/>
        </p:nvPicPr>
        <p:blipFill rotWithShape="1">
          <a:blip r:embed="rId2"/>
          <a:srcRect r="45371"/>
          <a:stretch/>
        </p:blipFill>
        <p:spPr>
          <a:xfrm>
            <a:off x="6330615" y="1357381"/>
            <a:ext cx="5338011" cy="2733333"/>
          </a:xfrm>
          <a:prstGeom prst="rect">
            <a:avLst/>
          </a:prstGeom>
        </p:spPr>
      </p:pic>
      <p:pic>
        <p:nvPicPr>
          <p:cNvPr id="5" name="Picture 4"/>
          <p:cNvPicPr>
            <a:picLocks noChangeAspect="1"/>
          </p:cNvPicPr>
          <p:nvPr/>
        </p:nvPicPr>
        <p:blipFill rotWithShape="1">
          <a:blip r:embed="rId3"/>
          <a:srcRect r="41413"/>
          <a:stretch/>
        </p:blipFill>
        <p:spPr>
          <a:xfrm>
            <a:off x="6330615" y="4011767"/>
            <a:ext cx="5724807" cy="2733333"/>
          </a:xfrm>
          <a:prstGeom prst="rect">
            <a:avLst/>
          </a:prstGeom>
        </p:spPr>
      </p:pic>
      <p:pic>
        <p:nvPicPr>
          <p:cNvPr id="6" name="Picture 5"/>
          <p:cNvPicPr>
            <a:picLocks noChangeAspect="1"/>
          </p:cNvPicPr>
          <p:nvPr/>
        </p:nvPicPr>
        <p:blipFill>
          <a:blip r:embed="rId4"/>
          <a:stretch>
            <a:fillRect/>
          </a:stretch>
        </p:blipFill>
        <p:spPr>
          <a:xfrm>
            <a:off x="803082" y="3599891"/>
            <a:ext cx="5066543" cy="3045316"/>
          </a:xfrm>
          <a:prstGeom prst="rect">
            <a:avLst/>
          </a:prstGeom>
        </p:spPr>
      </p:pic>
      <p:sp>
        <p:nvSpPr>
          <p:cNvPr id="7" name="TextBox 6">
            <a:extLst>
              <a:ext uri="{FF2B5EF4-FFF2-40B4-BE49-F238E27FC236}">
                <a16:creationId xmlns:a16="http://schemas.microsoft.com/office/drawing/2014/main" id="{362743D5-C2A9-461C-AA9D-49E4B87B65E8}"/>
              </a:ext>
            </a:extLst>
          </p:cNvPr>
          <p:cNvSpPr txBox="1"/>
          <p:nvPr/>
        </p:nvSpPr>
        <p:spPr>
          <a:xfrm>
            <a:off x="7557714" y="4217131"/>
            <a:ext cx="3017520" cy="369332"/>
          </a:xfrm>
          <a:prstGeom prst="rect">
            <a:avLst/>
          </a:prstGeom>
          <a:noFill/>
        </p:spPr>
        <p:txBody>
          <a:bodyPr wrap="square" rtlCol="0">
            <a:spAutoFit/>
          </a:bodyPr>
          <a:lstStyle/>
          <a:p>
            <a:r>
              <a:rPr lang="en-US" dirty="0"/>
              <a:t>Same order mode (SOM)</a:t>
            </a:r>
            <a:endParaRPr lang="en-GB" dirty="0"/>
          </a:p>
        </p:txBody>
      </p:sp>
      <p:sp>
        <p:nvSpPr>
          <p:cNvPr id="8" name="TextBox 7">
            <a:extLst>
              <a:ext uri="{FF2B5EF4-FFF2-40B4-BE49-F238E27FC236}">
                <a16:creationId xmlns:a16="http://schemas.microsoft.com/office/drawing/2014/main" id="{66DA2198-6113-4616-B809-DDFBECD6F86F}"/>
              </a:ext>
            </a:extLst>
          </p:cNvPr>
          <p:cNvSpPr txBox="1"/>
          <p:nvPr/>
        </p:nvSpPr>
        <p:spPr>
          <a:xfrm>
            <a:off x="7427843" y="1944383"/>
            <a:ext cx="3017520" cy="369332"/>
          </a:xfrm>
          <a:prstGeom prst="rect">
            <a:avLst/>
          </a:prstGeom>
          <a:noFill/>
        </p:spPr>
        <p:txBody>
          <a:bodyPr wrap="square" rtlCol="0">
            <a:spAutoFit/>
          </a:bodyPr>
          <a:lstStyle/>
          <a:p>
            <a:r>
              <a:rPr lang="en-US" dirty="0"/>
              <a:t>Lower order mode (LOM)</a:t>
            </a:r>
            <a:endParaRPr lang="en-GB" dirty="0"/>
          </a:p>
        </p:txBody>
      </p:sp>
    </p:spTree>
    <p:extLst>
      <p:ext uri="{BB962C8B-B14F-4D97-AF65-F5344CB8AC3E}">
        <p14:creationId xmlns:p14="http://schemas.microsoft.com/office/powerpoint/2010/main" val="3212301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0605" y="365125"/>
            <a:ext cx="9493195" cy="1325563"/>
          </a:xfrm>
        </p:spPr>
        <p:txBody>
          <a:bodyPr/>
          <a:lstStyle/>
          <a:p>
            <a:r>
              <a:rPr lang="en-GB" dirty="0"/>
              <a:t>3 cell cavity</a:t>
            </a:r>
          </a:p>
        </p:txBody>
      </p:sp>
      <p:sp>
        <p:nvSpPr>
          <p:cNvPr id="3" name="Content Placeholder 2"/>
          <p:cNvSpPr>
            <a:spLocks noGrp="1"/>
          </p:cNvSpPr>
          <p:nvPr>
            <p:ph idx="1"/>
          </p:nvPr>
        </p:nvSpPr>
        <p:spPr/>
        <p:txBody>
          <a:bodyPr>
            <a:normAutofit/>
          </a:bodyPr>
          <a:lstStyle/>
          <a:p>
            <a:r>
              <a:rPr lang="en-GB" dirty="0"/>
              <a:t>End cells initially had lower peak magnetic field</a:t>
            </a:r>
          </a:p>
          <a:p>
            <a:r>
              <a:rPr lang="en-GB" dirty="0"/>
              <a:t>Larger </a:t>
            </a:r>
            <a:r>
              <a:rPr lang="en-GB" dirty="0" err="1"/>
              <a:t>beampipes</a:t>
            </a:r>
            <a:r>
              <a:rPr lang="en-GB" dirty="0"/>
              <a:t> (18 mm) were used on the end cells to aid damping</a:t>
            </a:r>
          </a:p>
          <a:p>
            <a:r>
              <a:rPr lang="en-GB" dirty="0"/>
              <a:t>Iris was increased until the peak magnetic field was the same on all iris</a:t>
            </a:r>
          </a:p>
          <a:p>
            <a:pPr marL="457200" lvl="1" indent="0">
              <a:buNone/>
            </a:pPr>
            <a:r>
              <a:rPr lang="en-GB" dirty="0" err="1"/>
              <a:t>Rt</a:t>
            </a:r>
            <a:r>
              <a:rPr lang="en-GB" dirty="0"/>
              <a:t>/Q		=109 Ohms</a:t>
            </a:r>
          </a:p>
          <a:p>
            <a:pPr marL="457200" lvl="1" indent="0">
              <a:buNone/>
            </a:pPr>
            <a:r>
              <a:rPr lang="en-GB" b="1" u="sng" dirty="0"/>
              <a:t>Gradient@80 </a:t>
            </a:r>
            <a:r>
              <a:rPr lang="en-GB" b="1" u="sng" dirty="0" err="1"/>
              <a:t>mT</a:t>
            </a:r>
            <a:r>
              <a:rPr lang="en-GB" b="1" u="sng" dirty="0"/>
              <a:t> 	= 9.1 MV/m</a:t>
            </a:r>
          </a:p>
          <a:p>
            <a:pPr marL="457200" lvl="1" indent="0">
              <a:buNone/>
            </a:pPr>
            <a:r>
              <a:rPr lang="en-GB" dirty="0" err="1"/>
              <a:t>Epeak</a:t>
            </a:r>
            <a:r>
              <a:rPr lang="en-GB" dirty="0"/>
              <a:t>		=37 MV/m</a:t>
            </a:r>
          </a:p>
          <a:p>
            <a:pPr marL="457200" lvl="1" indent="0">
              <a:buNone/>
            </a:pPr>
            <a:r>
              <a:rPr lang="en-GB" dirty="0" err="1"/>
              <a:t>f_LOM</a:t>
            </a:r>
            <a:r>
              <a:rPr lang="en-GB" dirty="0"/>
              <a:t>		=3.4 GHz</a:t>
            </a:r>
          </a:p>
          <a:p>
            <a:pPr marL="457200" lvl="1" indent="0">
              <a:buNone/>
            </a:pPr>
            <a:r>
              <a:rPr lang="en-GB" dirty="0" err="1"/>
              <a:t>f_SOM</a:t>
            </a:r>
            <a:r>
              <a:rPr lang="en-GB" dirty="0"/>
              <a:t>		=4.65-5.1 GHz</a:t>
            </a:r>
          </a:p>
          <a:p>
            <a:pPr marL="457200" lvl="1" indent="0">
              <a:buNone/>
            </a:pPr>
            <a:r>
              <a:rPr lang="en-GB" dirty="0" err="1"/>
              <a:t>Rt</a:t>
            </a:r>
            <a:r>
              <a:rPr lang="en-GB" dirty="0"/>
              <a:t>/Q_SOM		= 40 Ohms</a:t>
            </a:r>
          </a:p>
        </p:txBody>
      </p:sp>
      <p:pic>
        <p:nvPicPr>
          <p:cNvPr id="4" name="Picture 3"/>
          <p:cNvPicPr>
            <a:picLocks noChangeAspect="1"/>
          </p:cNvPicPr>
          <p:nvPr/>
        </p:nvPicPr>
        <p:blipFill rotWithShape="1">
          <a:blip r:embed="rId2"/>
          <a:srcRect l="43588"/>
          <a:stretch/>
        </p:blipFill>
        <p:spPr>
          <a:xfrm>
            <a:off x="5783178" y="3578567"/>
            <a:ext cx="5512249" cy="2733333"/>
          </a:xfrm>
          <a:prstGeom prst="rect">
            <a:avLst/>
          </a:prstGeom>
        </p:spPr>
      </p:pic>
    </p:spTree>
    <p:extLst>
      <p:ext uri="{BB962C8B-B14F-4D97-AF65-F5344CB8AC3E}">
        <p14:creationId xmlns:p14="http://schemas.microsoft.com/office/powerpoint/2010/main" val="3224516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802" y="365125"/>
            <a:ext cx="9361998" cy="1325563"/>
          </a:xfrm>
        </p:spPr>
        <p:txBody>
          <a:bodyPr/>
          <a:lstStyle/>
          <a:p>
            <a:r>
              <a:rPr lang="en-GB" dirty="0"/>
              <a:t>Coaxial damper</a:t>
            </a:r>
          </a:p>
        </p:txBody>
      </p:sp>
      <p:sp>
        <p:nvSpPr>
          <p:cNvPr id="3" name="Content Placeholder 2"/>
          <p:cNvSpPr>
            <a:spLocks noGrp="1"/>
          </p:cNvSpPr>
          <p:nvPr>
            <p:ph idx="1"/>
          </p:nvPr>
        </p:nvSpPr>
        <p:spPr>
          <a:xfrm>
            <a:off x="838200" y="1825625"/>
            <a:ext cx="6031728" cy="4351338"/>
          </a:xfrm>
        </p:spPr>
        <p:txBody>
          <a:bodyPr/>
          <a:lstStyle/>
          <a:p>
            <a:r>
              <a:rPr lang="en-GB" dirty="0"/>
              <a:t>Specification is </a:t>
            </a:r>
            <a:r>
              <a:rPr lang="en-GB" dirty="0" err="1"/>
              <a:t>Rt</a:t>
            </a:r>
            <a:r>
              <a:rPr lang="en-GB" dirty="0"/>
              <a:t>/Q*</a:t>
            </a:r>
            <a:r>
              <a:rPr lang="en-GB" dirty="0" err="1"/>
              <a:t>Qe</a:t>
            </a:r>
            <a:r>
              <a:rPr lang="en-GB" dirty="0"/>
              <a:t> = 60 </a:t>
            </a:r>
            <a:r>
              <a:rPr lang="en-GB" dirty="0" err="1"/>
              <a:t>MOhm</a:t>
            </a:r>
            <a:r>
              <a:rPr lang="en-GB" dirty="0"/>
              <a:t>/m</a:t>
            </a:r>
          </a:p>
          <a:p>
            <a:r>
              <a:rPr lang="en-GB" dirty="0" err="1"/>
              <a:t>Rt</a:t>
            </a:r>
            <a:r>
              <a:rPr lang="en-GB" dirty="0"/>
              <a:t>/Q_SOM=40 hence </a:t>
            </a:r>
            <a:r>
              <a:rPr lang="en-GB" dirty="0" err="1"/>
              <a:t>Qe</a:t>
            </a:r>
            <a:r>
              <a:rPr lang="en-GB" dirty="0"/>
              <a:t>= 1.5e6</a:t>
            </a:r>
          </a:p>
          <a:p>
            <a:endParaRPr lang="en-US" dirty="0"/>
          </a:p>
          <a:p>
            <a:r>
              <a:rPr lang="en-US" dirty="0"/>
              <a:t>I</a:t>
            </a:r>
            <a:r>
              <a:rPr lang="en-GB" dirty="0" err="1"/>
              <a:t>nitial</a:t>
            </a:r>
            <a:r>
              <a:rPr lang="en-GB" dirty="0"/>
              <a:t> trials suggest this is simple to achieve</a:t>
            </a:r>
          </a:p>
          <a:p>
            <a:r>
              <a:rPr lang="en-GB" dirty="0" err="1"/>
              <a:t>Q_crabbing</a:t>
            </a:r>
            <a:r>
              <a:rPr lang="en-GB" dirty="0"/>
              <a:t> mode=2e8 - 1e9</a:t>
            </a:r>
          </a:p>
          <a:p>
            <a:r>
              <a:rPr lang="en-GB" dirty="0"/>
              <a:t>Q_SOM=1500 – 6000</a:t>
            </a:r>
          </a:p>
          <a:p>
            <a:r>
              <a:rPr lang="en-GB" dirty="0"/>
              <a:t>Q_LOM=1e6 – 1e7</a:t>
            </a:r>
          </a:p>
        </p:txBody>
      </p:sp>
      <p:pic>
        <p:nvPicPr>
          <p:cNvPr id="6" name="Picture 5"/>
          <p:cNvPicPr>
            <a:picLocks noChangeAspect="1"/>
          </p:cNvPicPr>
          <p:nvPr/>
        </p:nvPicPr>
        <p:blipFill rotWithShape="1">
          <a:blip r:embed="rId2"/>
          <a:srcRect l="54022"/>
          <a:stretch/>
        </p:blipFill>
        <p:spPr>
          <a:xfrm>
            <a:off x="6552432" y="2132291"/>
            <a:ext cx="5012494" cy="4101532"/>
          </a:xfrm>
          <a:prstGeom prst="rect">
            <a:avLst/>
          </a:prstGeom>
        </p:spPr>
      </p:pic>
    </p:spTree>
    <p:extLst>
      <p:ext uri="{BB962C8B-B14F-4D97-AF65-F5344CB8AC3E}">
        <p14:creationId xmlns:p14="http://schemas.microsoft.com/office/powerpoint/2010/main" val="1962618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7826" y="365125"/>
            <a:ext cx="9365974" cy="1325563"/>
          </a:xfrm>
        </p:spPr>
        <p:txBody>
          <a:bodyPr/>
          <a:lstStyle/>
          <a:p>
            <a:r>
              <a:rPr lang="en-GB" dirty="0"/>
              <a:t>Waveguide damping</a:t>
            </a:r>
          </a:p>
        </p:txBody>
      </p:sp>
      <p:sp>
        <p:nvSpPr>
          <p:cNvPr id="3" name="Content Placeholder 2"/>
          <p:cNvSpPr>
            <a:spLocks noGrp="1"/>
          </p:cNvSpPr>
          <p:nvPr>
            <p:ph idx="1"/>
          </p:nvPr>
        </p:nvSpPr>
        <p:spPr>
          <a:xfrm>
            <a:off x="838200" y="1526650"/>
            <a:ext cx="4751567" cy="1451113"/>
          </a:xfrm>
        </p:spPr>
        <p:txBody>
          <a:bodyPr>
            <a:normAutofit fontScale="77500" lnSpcReduction="20000"/>
          </a:bodyPr>
          <a:lstStyle/>
          <a:p>
            <a:r>
              <a:rPr lang="en-GB" dirty="0" err="1"/>
              <a:t>Q_crabbing</a:t>
            </a:r>
            <a:r>
              <a:rPr lang="en-GB" dirty="0"/>
              <a:t> mode=1e8</a:t>
            </a:r>
          </a:p>
          <a:p>
            <a:r>
              <a:rPr lang="en-GB" dirty="0"/>
              <a:t>Q_SOM=9000</a:t>
            </a:r>
          </a:p>
          <a:p>
            <a:r>
              <a:rPr lang="en-GB" dirty="0"/>
              <a:t>Q_LOM=1.8e5</a:t>
            </a:r>
          </a:p>
          <a:p>
            <a:r>
              <a:rPr lang="en-GB" dirty="0"/>
              <a:t>Current design very </a:t>
            </a:r>
            <a:r>
              <a:rPr lang="en-GB" dirty="0" err="1"/>
              <a:t>overcoupled</a:t>
            </a:r>
            <a:endParaRPr lang="en-GB" dirty="0"/>
          </a:p>
        </p:txBody>
      </p:sp>
      <p:pic>
        <p:nvPicPr>
          <p:cNvPr id="4" name="Picture 3"/>
          <p:cNvPicPr>
            <a:picLocks noChangeAspect="1"/>
          </p:cNvPicPr>
          <p:nvPr/>
        </p:nvPicPr>
        <p:blipFill rotWithShape="1">
          <a:blip r:embed="rId2"/>
          <a:srcRect l="63052"/>
          <a:stretch/>
        </p:blipFill>
        <p:spPr>
          <a:xfrm>
            <a:off x="1055451" y="3359031"/>
            <a:ext cx="4139388" cy="3133844"/>
          </a:xfrm>
          <a:prstGeom prst="rect">
            <a:avLst/>
          </a:prstGeom>
        </p:spPr>
      </p:pic>
      <p:pic>
        <p:nvPicPr>
          <p:cNvPr id="5" name="Picture 4">
            <a:extLst>
              <a:ext uri="{FF2B5EF4-FFF2-40B4-BE49-F238E27FC236}">
                <a16:creationId xmlns:a16="http://schemas.microsoft.com/office/drawing/2014/main" id="{062325A7-A055-459D-BFB5-150FC17CD373}"/>
              </a:ext>
            </a:extLst>
          </p:cNvPr>
          <p:cNvPicPr>
            <a:picLocks noChangeAspect="1"/>
          </p:cNvPicPr>
          <p:nvPr/>
        </p:nvPicPr>
        <p:blipFill>
          <a:blip r:embed="rId3"/>
          <a:stretch>
            <a:fillRect/>
          </a:stretch>
        </p:blipFill>
        <p:spPr>
          <a:xfrm>
            <a:off x="5470132" y="2252206"/>
            <a:ext cx="6545430" cy="4351352"/>
          </a:xfrm>
          <a:prstGeom prst="rect">
            <a:avLst/>
          </a:prstGeom>
        </p:spPr>
      </p:pic>
      <p:sp>
        <p:nvSpPr>
          <p:cNvPr id="6" name="TextBox 5">
            <a:extLst>
              <a:ext uri="{FF2B5EF4-FFF2-40B4-BE49-F238E27FC236}">
                <a16:creationId xmlns:a16="http://schemas.microsoft.com/office/drawing/2014/main" id="{42E58A9D-3421-4344-A537-0B2F093C09A9}"/>
              </a:ext>
            </a:extLst>
          </p:cNvPr>
          <p:cNvSpPr txBox="1"/>
          <p:nvPr/>
        </p:nvSpPr>
        <p:spPr>
          <a:xfrm>
            <a:off x="6050943" y="1648282"/>
            <a:ext cx="5713011" cy="646331"/>
          </a:xfrm>
          <a:prstGeom prst="rect">
            <a:avLst/>
          </a:prstGeom>
          <a:noFill/>
        </p:spPr>
        <p:txBody>
          <a:bodyPr wrap="square" rtlCol="0">
            <a:spAutoFit/>
          </a:bodyPr>
          <a:lstStyle/>
          <a:p>
            <a:r>
              <a:rPr lang="en-US" dirty="0" err="1"/>
              <a:t>Jlab</a:t>
            </a:r>
            <a:r>
              <a:rPr lang="en-US" dirty="0"/>
              <a:t> developed an on-cell waveguide for SPX, provides better LOM damping</a:t>
            </a:r>
            <a:endParaRPr lang="en-GB" dirty="0"/>
          </a:p>
        </p:txBody>
      </p:sp>
    </p:spTree>
    <p:extLst>
      <p:ext uri="{BB962C8B-B14F-4D97-AF65-F5344CB8AC3E}">
        <p14:creationId xmlns:p14="http://schemas.microsoft.com/office/powerpoint/2010/main" val="30110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7826" y="365125"/>
            <a:ext cx="9365974" cy="1325563"/>
          </a:xfrm>
        </p:spPr>
        <p:txBody>
          <a:bodyPr/>
          <a:lstStyle/>
          <a:p>
            <a:r>
              <a:rPr lang="en-GB" dirty="0"/>
              <a:t>SWELL</a:t>
            </a:r>
          </a:p>
        </p:txBody>
      </p:sp>
      <p:sp>
        <p:nvSpPr>
          <p:cNvPr id="3" name="Content Placeholder 2"/>
          <p:cNvSpPr>
            <a:spLocks noGrp="1"/>
          </p:cNvSpPr>
          <p:nvPr>
            <p:ph idx="1"/>
          </p:nvPr>
        </p:nvSpPr>
        <p:spPr>
          <a:xfrm>
            <a:off x="7510006" y="1825625"/>
            <a:ext cx="3843793" cy="4351338"/>
          </a:xfrm>
        </p:spPr>
        <p:txBody>
          <a:bodyPr/>
          <a:lstStyle/>
          <a:p>
            <a:r>
              <a:rPr lang="en-GB" dirty="0" err="1"/>
              <a:t>Q_crabbing</a:t>
            </a:r>
            <a:r>
              <a:rPr lang="en-GB" dirty="0"/>
              <a:t> mode=6e6</a:t>
            </a:r>
          </a:p>
          <a:p>
            <a:r>
              <a:rPr lang="en-GB" dirty="0"/>
              <a:t>Q_SOM=300</a:t>
            </a:r>
          </a:p>
          <a:p>
            <a:r>
              <a:rPr lang="en-GB" dirty="0"/>
              <a:t>Q_LOM=2e7</a:t>
            </a:r>
          </a:p>
        </p:txBody>
      </p:sp>
      <p:pic>
        <p:nvPicPr>
          <p:cNvPr id="5" name="Picture 4"/>
          <p:cNvPicPr>
            <a:picLocks noChangeAspect="1"/>
          </p:cNvPicPr>
          <p:nvPr/>
        </p:nvPicPr>
        <p:blipFill rotWithShape="1">
          <a:blip r:embed="rId2"/>
          <a:srcRect l="21680"/>
          <a:stretch/>
        </p:blipFill>
        <p:spPr>
          <a:xfrm>
            <a:off x="4447150" y="3303364"/>
            <a:ext cx="7652976" cy="3676190"/>
          </a:xfrm>
          <a:prstGeom prst="rect">
            <a:avLst/>
          </a:prstGeom>
        </p:spPr>
      </p:pic>
      <p:pic>
        <p:nvPicPr>
          <p:cNvPr id="6" name="Picture 5">
            <a:extLst>
              <a:ext uri="{FF2B5EF4-FFF2-40B4-BE49-F238E27FC236}">
                <a16:creationId xmlns:a16="http://schemas.microsoft.com/office/drawing/2014/main" id="{34A0C4CD-8AF2-4C6D-82B8-CF91849997A9}"/>
              </a:ext>
            </a:extLst>
          </p:cNvPr>
          <p:cNvPicPr>
            <a:picLocks noChangeAspect="1"/>
          </p:cNvPicPr>
          <p:nvPr/>
        </p:nvPicPr>
        <p:blipFill rotWithShape="1">
          <a:blip r:embed="rId3"/>
          <a:srcRect l="26847" t="10311" r="23068" b="9051"/>
          <a:stretch/>
        </p:blipFill>
        <p:spPr>
          <a:xfrm>
            <a:off x="1594237" y="3755274"/>
            <a:ext cx="2463748" cy="2975091"/>
          </a:xfrm>
          <a:prstGeom prst="rect">
            <a:avLst/>
          </a:prstGeom>
        </p:spPr>
      </p:pic>
      <p:sp>
        <p:nvSpPr>
          <p:cNvPr id="4" name="TextBox 3">
            <a:extLst>
              <a:ext uri="{FF2B5EF4-FFF2-40B4-BE49-F238E27FC236}">
                <a16:creationId xmlns:a16="http://schemas.microsoft.com/office/drawing/2014/main" id="{7309DFE7-D5D2-4392-9FBE-F35C472FD00B}"/>
              </a:ext>
            </a:extLst>
          </p:cNvPr>
          <p:cNvSpPr txBox="1"/>
          <p:nvPr/>
        </p:nvSpPr>
        <p:spPr>
          <a:xfrm>
            <a:off x="838200" y="1586284"/>
            <a:ext cx="6465073" cy="2031325"/>
          </a:xfrm>
          <a:prstGeom prst="rect">
            <a:avLst/>
          </a:prstGeom>
          <a:noFill/>
        </p:spPr>
        <p:txBody>
          <a:bodyPr wrap="square" rtlCol="0">
            <a:spAutoFit/>
          </a:bodyPr>
          <a:lstStyle/>
          <a:p>
            <a:pPr marL="285750" indent="-285750">
              <a:buFont typeface="Arial" panose="020B0604020202020204" pitchFamily="34" charset="0"/>
              <a:buChar char="•"/>
            </a:pPr>
            <a:r>
              <a:rPr lang="en-US" dirty="0"/>
              <a:t>CERN and Lancaster separately developed split cavities (SWELL) for thin film coated cavities</a:t>
            </a:r>
          </a:p>
          <a:p>
            <a:pPr marL="285750" indent="-285750">
              <a:buFont typeface="Arial" panose="020B0604020202020204" pitchFamily="34" charset="0"/>
              <a:buChar char="•"/>
            </a:pPr>
            <a:r>
              <a:rPr lang="en-US" dirty="0"/>
              <a:t>Small gap between two halves used for damping, for FCC there is a coax coupler in the gap which can reject operating mode</a:t>
            </a:r>
          </a:p>
          <a:p>
            <a:pPr marL="285750" indent="-285750">
              <a:buFont typeface="Arial" panose="020B0604020202020204" pitchFamily="34" charset="0"/>
              <a:buChar char="•"/>
            </a:pPr>
            <a:r>
              <a:rPr lang="en-US" dirty="0"/>
              <a:t>Can weld far from fields</a:t>
            </a:r>
          </a:p>
          <a:p>
            <a:pPr marL="285750" indent="-285750">
              <a:buFont typeface="Arial" panose="020B0604020202020204" pitchFamily="34" charset="0"/>
              <a:buChar char="•"/>
            </a:pPr>
            <a:r>
              <a:rPr lang="en-US" dirty="0"/>
              <a:t>Machined copper cavities have better tolerances so </a:t>
            </a:r>
            <a:r>
              <a:rPr lang="en-US" dirty="0" err="1"/>
              <a:t>anticrabbing</a:t>
            </a:r>
            <a:r>
              <a:rPr lang="en-US" dirty="0"/>
              <a:t> roll tolerance easier to achieve</a:t>
            </a:r>
            <a:endParaRPr lang="en-GB" dirty="0"/>
          </a:p>
        </p:txBody>
      </p:sp>
    </p:spTree>
    <p:extLst>
      <p:ext uri="{BB962C8B-B14F-4D97-AF65-F5344CB8AC3E}">
        <p14:creationId xmlns:p14="http://schemas.microsoft.com/office/powerpoint/2010/main" val="29688796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D2076-6B47-41B5-8CF5-1FF2CD1406E8}"/>
              </a:ext>
            </a:extLst>
          </p:cNvPr>
          <p:cNvSpPr>
            <a:spLocks noGrp="1"/>
          </p:cNvSpPr>
          <p:nvPr>
            <p:ph type="title"/>
          </p:nvPr>
        </p:nvSpPr>
        <p:spPr>
          <a:xfrm>
            <a:off x="3976382" y="365125"/>
            <a:ext cx="7377418" cy="1325563"/>
          </a:xfrm>
        </p:spPr>
        <p:txBody>
          <a:bodyPr/>
          <a:lstStyle/>
          <a:p>
            <a:r>
              <a:rPr lang="en-GB" dirty="0"/>
              <a:t>Conclusions</a:t>
            </a:r>
          </a:p>
        </p:txBody>
      </p:sp>
      <p:sp>
        <p:nvSpPr>
          <p:cNvPr id="3" name="Content Placeholder 2">
            <a:extLst>
              <a:ext uri="{FF2B5EF4-FFF2-40B4-BE49-F238E27FC236}">
                <a16:creationId xmlns:a16="http://schemas.microsoft.com/office/drawing/2014/main" id="{1FA136F3-CBD3-458C-A0D4-17202EAFF265}"/>
              </a:ext>
            </a:extLst>
          </p:cNvPr>
          <p:cNvSpPr>
            <a:spLocks noGrp="1"/>
          </p:cNvSpPr>
          <p:nvPr>
            <p:ph idx="1"/>
          </p:nvPr>
        </p:nvSpPr>
        <p:spPr/>
        <p:txBody>
          <a:bodyPr>
            <a:normAutofit/>
          </a:bodyPr>
          <a:lstStyle/>
          <a:p>
            <a:r>
              <a:rPr lang="en-GB" dirty="0"/>
              <a:t>We believe 3.9 GHz elliptical is still optimal as can achieve same gradient as a 1.3 GHz compact crab but needs a 3</a:t>
            </a:r>
            <a:r>
              <a:rPr lang="en-GB" baseline="30000" dirty="0"/>
              <a:t>rd</a:t>
            </a:r>
            <a:r>
              <a:rPr lang="en-GB" dirty="0"/>
              <a:t> of the length and could use a single cavity per IP at 1 </a:t>
            </a:r>
            <a:r>
              <a:rPr lang="en-GB" dirty="0" err="1"/>
              <a:t>TeV</a:t>
            </a:r>
            <a:r>
              <a:rPr lang="en-GB" dirty="0"/>
              <a:t> so simpler than 9 single cells.</a:t>
            </a:r>
          </a:p>
          <a:p>
            <a:r>
              <a:rPr lang="en-GB" dirty="0"/>
              <a:t>LOM/SOM/HOM couplers needs some redesign </a:t>
            </a:r>
          </a:p>
          <a:p>
            <a:r>
              <a:rPr lang="en-GB" dirty="0"/>
              <a:t>Investigating a racetrack cell shape which allows a higher gradient.</a:t>
            </a:r>
          </a:p>
          <a:p>
            <a:r>
              <a:rPr lang="en-US" dirty="0" err="1"/>
              <a:t>Jlab</a:t>
            </a:r>
            <a:r>
              <a:rPr lang="en-US" dirty="0"/>
              <a:t> have demonstrated that using symmetry to reject crabbing mode when damping the SOM/LOM is feasible</a:t>
            </a:r>
          </a:p>
          <a:p>
            <a:r>
              <a:rPr lang="en-US" dirty="0"/>
              <a:t>Coax, WG and SWELL damping being considered.</a:t>
            </a:r>
            <a:endParaRPr lang="en-GB" dirty="0"/>
          </a:p>
        </p:txBody>
      </p:sp>
    </p:spTree>
    <p:extLst>
      <p:ext uri="{BB962C8B-B14F-4D97-AF65-F5344CB8AC3E}">
        <p14:creationId xmlns:p14="http://schemas.microsoft.com/office/powerpoint/2010/main" val="1968371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33" name="Picture 9">
            <a:extLst>
              <a:ext uri="{FF2B5EF4-FFF2-40B4-BE49-F238E27FC236}">
                <a16:creationId xmlns:a16="http://schemas.microsoft.com/office/drawing/2014/main" id="{6D724D47-2FD9-499C-89C4-1FDB1173EEE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52544" y="5076826"/>
            <a:ext cx="1644650"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7832" name="Picture 8">
            <a:extLst>
              <a:ext uri="{FF2B5EF4-FFF2-40B4-BE49-F238E27FC236}">
                <a16:creationId xmlns:a16="http://schemas.microsoft.com/office/drawing/2014/main" id="{4568C5D8-D1D5-4768-8D9F-71BB40204C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1694" y="5013325"/>
            <a:ext cx="1163638"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1" name="Picture 7">
            <a:extLst>
              <a:ext uri="{FF2B5EF4-FFF2-40B4-BE49-F238E27FC236}">
                <a16:creationId xmlns:a16="http://schemas.microsoft.com/office/drawing/2014/main" id="{03C8C752-BE68-4B2F-ADD8-5F6E88EB59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53144" y="1943101"/>
            <a:ext cx="992188" cy="103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7830" name="Picture 6">
            <a:extLst>
              <a:ext uri="{FF2B5EF4-FFF2-40B4-BE49-F238E27FC236}">
                <a16:creationId xmlns:a16="http://schemas.microsoft.com/office/drawing/2014/main" id="{5EE395E2-6CD4-4B36-806C-DC4CF03980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1819" y="5030789"/>
            <a:ext cx="1549400"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34" name="Rectangle 10">
            <a:extLst>
              <a:ext uri="{FF2B5EF4-FFF2-40B4-BE49-F238E27FC236}">
                <a16:creationId xmlns:a16="http://schemas.microsoft.com/office/drawing/2014/main" id="{07E06A55-16CA-46EB-AF43-86067F07981E}"/>
              </a:ext>
            </a:extLst>
          </p:cNvPr>
          <p:cNvSpPr>
            <a:spLocks noGrp="1" noChangeArrowheads="1"/>
          </p:cNvSpPr>
          <p:nvPr>
            <p:ph type="title"/>
          </p:nvPr>
        </p:nvSpPr>
        <p:spPr>
          <a:xfrm>
            <a:off x="1229919" y="523299"/>
            <a:ext cx="10515600" cy="1325563"/>
          </a:xfrm>
        </p:spPr>
        <p:txBody>
          <a:bodyPr/>
          <a:lstStyle/>
          <a:p>
            <a:r>
              <a:rPr lang="en-GB" altLang="zh-CN" dirty="0">
                <a:ea typeface="SimSun" panose="02010600030101010101" pitchFamily="2" charset="-122"/>
              </a:rPr>
              <a:t>ILC Crab Cavity Collaboration Team (c. 2008)</a:t>
            </a:r>
          </a:p>
        </p:txBody>
      </p:sp>
      <p:sp>
        <p:nvSpPr>
          <p:cNvPr id="77835" name="Rectangle 11">
            <a:extLst>
              <a:ext uri="{FF2B5EF4-FFF2-40B4-BE49-F238E27FC236}">
                <a16:creationId xmlns:a16="http://schemas.microsoft.com/office/drawing/2014/main" id="{53467200-1556-42AD-B484-E275DD4C6929}"/>
              </a:ext>
            </a:extLst>
          </p:cNvPr>
          <p:cNvSpPr>
            <a:spLocks noGrp="1" noChangeArrowheads="1"/>
          </p:cNvSpPr>
          <p:nvPr>
            <p:ph type="body" sz="half" idx="1"/>
          </p:nvPr>
        </p:nvSpPr>
        <p:spPr>
          <a:xfrm>
            <a:off x="1579169" y="1905000"/>
            <a:ext cx="5049838" cy="4953000"/>
          </a:xfrm>
        </p:spPr>
        <p:txBody>
          <a:bodyPr/>
          <a:lstStyle/>
          <a:p>
            <a:pPr>
              <a:lnSpc>
                <a:spcPct val="90000"/>
              </a:lnSpc>
            </a:pPr>
            <a:r>
              <a:rPr lang="en-GB" altLang="zh-CN" sz="2000">
                <a:ea typeface="SimSun" panose="02010600030101010101" pitchFamily="2" charset="-122"/>
              </a:rPr>
              <a:t>Cockcroft Institute:</a:t>
            </a:r>
          </a:p>
          <a:p>
            <a:pPr lvl="1">
              <a:lnSpc>
                <a:spcPct val="90000"/>
              </a:lnSpc>
            </a:pPr>
            <a:r>
              <a:rPr lang="en-GB" altLang="zh-CN" sz="1800">
                <a:ea typeface="SimSun" panose="02010600030101010101" pitchFamily="2" charset="-122"/>
              </a:rPr>
              <a:t>Graeme Burt (Lancaster University)</a:t>
            </a:r>
          </a:p>
          <a:p>
            <a:pPr lvl="1">
              <a:lnSpc>
                <a:spcPct val="90000"/>
              </a:lnSpc>
            </a:pPr>
            <a:r>
              <a:rPr lang="en-GB" altLang="zh-CN" sz="1800">
                <a:ea typeface="SimSun" panose="02010600030101010101" pitchFamily="2" charset="-122"/>
              </a:rPr>
              <a:t>Richard Carter (Lancaster University)</a:t>
            </a:r>
          </a:p>
          <a:p>
            <a:pPr lvl="1">
              <a:lnSpc>
                <a:spcPct val="90000"/>
              </a:lnSpc>
            </a:pPr>
            <a:r>
              <a:rPr lang="en-GB" altLang="zh-CN" sz="1800">
                <a:ea typeface="SimSun" panose="02010600030101010101" pitchFamily="2" charset="-122"/>
              </a:rPr>
              <a:t>Amos Dexter (Lancaster University)</a:t>
            </a:r>
          </a:p>
          <a:p>
            <a:pPr lvl="1">
              <a:lnSpc>
                <a:spcPct val="90000"/>
              </a:lnSpc>
            </a:pPr>
            <a:r>
              <a:rPr lang="en-GB" altLang="zh-CN" sz="1800">
                <a:ea typeface="SimSun" panose="02010600030101010101" pitchFamily="2" charset="-122"/>
              </a:rPr>
              <a:t>Philippe Goudket (ASTeC)</a:t>
            </a:r>
          </a:p>
          <a:p>
            <a:pPr lvl="1">
              <a:lnSpc>
                <a:spcPct val="90000"/>
              </a:lnSpc>
            </a:pPr>
            <a:r>
              <a:rPr lang="en-GB" altLang="zh-CN" sz="1800">
                <a:ea typeface="SimSun" panose="02010600030101010101" pitchFamily="2" charset="-122"/>
              </a:rPr>
              <a:t>Roger Jones (Manchester University)</a:t>
            </a:r>
          </a:p>
          <a:p>
            <a:pPr lvl="1">
              <a:lnSpc>
                <a:spcPct val="90000"/>
              </a:lnSpc>
            </a:pPr>
            <a:r>
              <a:rPr lang="en-GB" altLang="zh-CN" sz="1800">
                <a:ea typeface="SimSun" panose="02010600030101010101" pitchFamily="2" charset="-122"/>
              </a:rPr>
              <a:t>Alex Kalinin (ASTeC)</a:t>
            </a:r>
          </a:p>
          <a:p>
            <a:pPr lvl="1">
              <a:lnSpc>
                <a:spcPct val="90000"/>
              </a:lnSpc>
            </a:pPr>
            <a:r>
              <a:rPr lang="en-GB" altLang="zh-CN" sz="1800">
                <a:ea typeface="SimSun" panose="02010600030101010101" pitchFamily="2" charset="-122"/>
              </a:rPr>
              <a:t>Lili Ma (ASTeC)</a:t>
            </a:r>
          </a:p>
          <a:p>
            <a:pPr lvl="1">
              <a:lnSpc>
                <a:spcPct val="90000"/>
              </a:lnSpc>
            </a:pPr>
            <a:r>
              <a:rPr lang="en-GB" altLang="zh-CN" sz="1800">
                <a:ea typeface="SimSun" panose="02010600030101010101" pitchFamily="2" charset="-122"/>
              </a:rPr>
              <a:t>Peter McIntosh (ASTeC)</a:t>
            </a:r>
          </a:p>
          <a:p>
            <a:pPr lvl="1">
              <a:lnSpc>
                <a:spcPct val="90000"/>
              </a:lnSpc>
            </a:pPr>
            <a:r>
              <a:rPr lang="en-GB" altLang="zh-CN" sz="1800">
                <a:ea typeface="SimSun" panose="02010600030101010101" pitchFamily="2" charset="-122"/>
              </a:rPr>
              <a:t>Imran Tahir (Lancaster University)</a:t>
            </a:r>
          </a:p>
          <a:p>
            <a:pPr>
              <a:lnSpc>
                <a:spcPct val="90000"/>
              </a:lnSpc>
            </a:pPr>
            <a:endParaRPr lang="en-GB" altLang="zh-CN" sz="2000">
              <a:ea typeface="SimSun" panose="02010600030101010101" pitchFamily="2" charset="-122"/>
            </a:endParaRPr>
          </a:p>
        </p:txBody>
      </p:sp>
      <p:sp>
        <p:nvSpPr>
          <p:cNvPr id="77836" name="Rectangle 12">
            <a:extLst>
              <a:ext uri="{FF2B5EF4-FFF2-40B4-BE49-F238E27FC236}">
                <a16:creationId xmlns:a16="http://schemas.microsoft.com/office/drawing/2014/main" id="{CDDEF7C8-E6CE-4A70-8F68-36C4B0ADA342}"/>
              </a:ext>
            </a:extLst>
          </p:cNvPr>
          <p:cNvSpPr>
            <a:spLocks noGrp="1" noChangeArrowheads="1"/>
          </p:cNvSpPr>
          <p:nvPr>
            <p:ph type="body" sz="half" idx="2"/>
          </p:nvPr>
        </p:nvSpPr>
        <p:spPr>
          <a:xfrm>
            <a:off x="6487719" y="1905000"/>
            <a:ext cx="3810000" cy="4953000"/>
          </a:xfrm>
        </p:spPr>
        <p:txBody>
          <a:bodyPr/>
          <a:lstStyle/>
          <a:p>
            <a:pPr>
              <a:lnSpc>
                <a:spcPct val="90000"/>
              </a:lnSpc>
            </a:pPr>
            <a:r>
              <a:rPr lang="en-GB" altLang="zh-CN" sz="2000">
                <a:ea typeface="SimSun" panose="02010600030101010101" pitchFamily="2" charset="-122"/>
              </a:rPr>
              <a:t>FNAL:</a:t>
            </a:r>
          </a:p>
          <a:p>
            <a:pPr lvl="1">
              <a:lnSpc>
                <a:spcPct val="90000"/>
              </a:lnSpc>
            </a:pPr>
            <a:r>
              <a:rPr lang="en-GB" altLang="zh-CN" sz="1800">
                <a:ea typeface="SimSun" panose="02010600030101010101" pitchFamily="2" charset="-122"/>
              </a:rPr>
              <a:t>Leo Bellantoni</a:t>
            </a:r>
          </a:p>
          <a:p>
            <a:pPr lvl="1">
              <a:lnSpc>
                <a:spcPct val="90000"/>
              </a:lnSpc>
            </a:pPr>
            <a:r>
              <a:rPr lang="en-GB" altLang="zh-CN" sz="1800">
                <a:ea typeface="SimSun" panose="02010600030101010101" pitchFamily="2" charset="-122"/>
              </a:rPr>
              <a:t>Mike Church</a:t>
            </a:r>
          </a:p>
          <a:p>
            <a:pPr lvl="1">
              <a:lnSpc>
                <a:spcPct val="90000"/>
              </a:lnSpc>
            </a:pPr>
            <a:r>
              <a:rPr lang="en-GB" altLang="zh-CN" sz="1800">
                <a:ea typeface="SimSun" panose="02010600030101010101" pitchFamily="2" charset="-122"/>
              </a:rPr>
              <a:t>Tim Koeth</a:t>
            </a:r>
          </a:p>
          <a:p>
            <a:pPr lvl="1">
              <a:lnSpc>
                <a:spcPct val="90000"/>
              </a:lnSpc>
            </a:pPr>
            <a:r>
              <a:rPr lang="en-GB" altLang="zh-CN" sz="1800">
                <a:ea typeface="SimSun" panose="02010600030101010101" pitchFamily="2" charset="-122"/>
              </a:rPr>
              <a:t>Timergali Khabiboulline</a:t>
            </a:r>
          </a:p>
          <a:p>
            <a:pPr lvl="1">
              <a:lnSpc>
                <a:spcPct val="90000"/>
              </a:lnSpc>
            </a:pPr>
            <a:r>
              <a:rPr lang="en-GB" altLang="zh-CN" sz="1800">
                <a:ea typeface="SimSun" panose="02010600030101010101" pitchFamily="2" charset="-122"/>
              </a:rPr>
              <a:t>Sergei Nagaitsev</a:t>
            </a:r>
          </a:p>
          <a:p>
            <a:pPr lvl="1">
              <a:lnSpc>
                <a:spcPct val="90000"/>
              </a:lnSpc>
            </a:pPr>
            <a:r>
              <a:rPr lang="en-GB" altLang="zh-CN" sz="1800">
                <a:ea typeface="SimSun" panose="02010600030101010101" pitchFamily="2" charset="-122"/>
              </a:rPr>
              <a:t>Nikolay Solyak</a:t>
            </a:r>
          </a:p>
          <a:p>
            <a:pPr lvl="1">
              <a:lnSpc>
                <a:spcPct val="90000"/>
              </a:lnSpc>
            </a:pPr>
            <a:endParaRPr lang="en-GB" altLang="zh-CN" sz="1800">
              <a:ea typeface="SimSun" panose="02010600030101010101" pitchFamily="2" charset="-122"/>
            </a:endParaRPr>
          </a:p>
          <a:p>
            <a:pPr>
              <a:lnSpc>
                <a:spcPct val="90000"/>
              </a:lnSpc>
            </a:pPr>
            <a:r>
              <a:rPr lang="en-GB" altLang="zh-CN" sz="2000">
                <a:ea typeface="SimSun" panose="02010600030101010101" pitchFamily="2" charset="-122"/>
              </a:rPr>
              <a:t>SLAC:</a:t>
            </a:r>
          </a:p>
          <a:p>
            <a:pPr lvl="1">
              <a:lnSpc>
                <a:spcPct val="90000"/>
              </a:lnSpc>
            </a:pPr>
            <a:r>
              <a:rPr lang="en-GB" altLang="zh-CN" sz="1800">
                <a:ea typeface="SimSun" panose="02010600030101010101" pitchFamily="2" charset="-122"/>
              </a:rPr>
              <a:t>Chris Adolphson</a:t>
            </a:r>
          </a:p>
          <a:p>
            <a:pPr lvl="1">
              <a:lnSpc>
                <a:spcPct val="90000"/>
              </a:lnSpc>
            </a:pPr>
            <a:r>
              <a:rPr lang="en-GB" altLang="zh-CN" sz="1800">
                <a:ea typeface="SimSun" panose="02010600030101010101" pitchFamily="2" charset="-122"/>
              </a:rPr>
              <a:t>Kwok Ko</a:t>
            </a:r>
          </a:p>
          <a:p>
            <a:pPr lvl="1">
              <a:lnSpc>
                <a:spcPct val="90000"/>
              </a:lnSpc>
            </a:pPr>
            <a:r>
              <a:rPr lang="en-GB" altLang="zh-CN" sz="1800">
                <a:ea typeface="SimSun" panose="02010600030101010101" pitchFamily="2" charset="-122"/>
              </a:rPr>
              <a:t>Zenghai Li</a:t>
            </a:r>
          </a:p>
          <a:p>
            <a:pPr lvl="1">
              <a:lnSpc>
                <a:spcPct val="90000"/>
              </a:lnSpc>
            </a:pPr>
            <a:r>
              <a:rPr lang="en-GB" altLang="zh-CN" sz="1800">
                <a:ea typeface="SimSun" panose="02010600030101010101" pitchFamily="2" charset="-122"/>
              </a:rPr>
              <a:t>Cho Ng</a:t>
            </a:r>
          </a:p>
          <a:p>
            <a:pPr lvl="1">
              <a:lnSpc>
                <a:spcPct val="90000"/>
              </a:lnSpc>
            </a:pPr>
            <a:r>
              <a:rPr lang="en-GB" altLang="zh-CN" sz="1800">
                <a:ea typeface="SimSun" panose="02010600030101010101" pitchFamily="2" charset="-122"/>
              </a:rPr>
              <a:t>Andrei Seryi</a:t>
            </a:r>
          </a:p>
          <a:p>
            <a:pPr lvl="1">
              <a:lnSpc>
                <a:spcPct val="90000"/>
              </a:lnSpc>
            </a:pPr>
            <a:r>
              <a:rPr lang="en-GB" altLang="zh-CN" sz="1800">
                <a:ea typeface="SimSun" panose="02010600030101010101" pitchFamily="2" charset="-122"/>
              </a:rPr>
              <a:t>Liling Xiao</a:t>
            </a:r>
          </a:p>
          <a:p>
            <a:pPr>
              <a:lnSpc>
                <a:spcPct val="90000"/>
              </a:lnSpc>
            </a:pPr>
            <a:endParaRPr lang="zh-CN" altLang="en-GB" sz="2000">
              <a:ea typeface="SimSun" panose="02010600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a:extLst>
              <a:ext uri="{FF2B5EF4-FFF2-40B4-BE49-F238E27FC236}">
                <a16:creationId xmlns:a16="http://schemas.microsoft.com/office/drawing/2014/main" id="{1479CC05-6F2D-4495-A212-A3973075A31F}"/>
              </a:ext>
            </a:extLst>
          </p:cNvPr>
          <p:cNvSpPr>
            <a:spLocks noGrp="1" noChangeArrowheads="1"/>
          </p:cNvSpPr>
          <p:nvPr>
            <p:ph type="title"/>
          </p:nvPr>
        </p:nvSpPr>
        <p:spPr>
          <a:xfrm>
            <a:off x="3914775" y="163513"/>
            <a:ext cx="4687888" cy="652462"/>
          </a:xfrm>
        </p:spPr>
        <p:txBody>
          <a:bodyPr>
            <a:normAutofit fontScale="90000"/>
          </a:bodyPr>
          <a:lstStyle/>
          <a:p>
            <a:r>
              <a:rPr lang="en-GB" altLang="en-US"/>
              <a:t>ILC-CC Design</a:t>
            </a:r>
          </a:p>
        </p:txBody>
      </p:sp>
      <p:pic>
        <p:nvPicPr>
          <p:cNvPr id="313347" name="Picture 3">
            <a:extLst>
              <a:ext uri="{FF2B5EF4-FFF2-40B4-BE49-F238E27FC236}">
                <a16:creationId xmlns:a16="http://schemas.microsoft.com/office/drawing/2014/main" id="{178D869C-8895-461A-8D68-4493E75AAB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493" y="1996100"/>
            <a:ext cx="8305800"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3348" name="Text Box 4">
            <a:extLst>
              <a:ext uri="{FF2B5EF4-FFF2-40B4-BE49-F238E27FC236}">
                <a16:creationId xmlns:a16="http://schemas.microsoft.com/office/drawing/2014/main" id="{2A72CC1C-218D-491E-9EE9-D080C8B91D10}"/>
              </a:ext>
            </a:extLst>
          </p:cNvPr>
          <p:cNvSpPr txBox="1">
            <a:spLocks noChangeArrowheads="1"/>
          </p:cNvSpPr>
          <p:nvPr/>
        </p:nvSpPr>
        <p:spPr bwMode="auto">
          <a:xfrm>
            <a:off x="6456332" y="1708762"/>
            <a:ext cx="14171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LOM Coupler</a:t>
            </a:r>
          </a:p>
        </p:txBody>
      </p:sp>
      <p:sp>
        <p:nvSpPr>
          <p:cNvPr id="313349" name="Text Box 5">
            <a:extLst>
              <a:ext uri="{FF2B5EF4-FFF2-40B4-BE49-F238E27FC236}">
                <a16:creationId xmlns:a16="http://schemas.microsoft.com/office/drawing/2014/main" id="{3E78FFDF-50BC-4C88-862A-0EC63B8E170E}"/>
              </a:ext>
            </a:extLst>
          </p:cNvPr>
          <p:cNvSpPr txBox="1">
            <a:spLocks noChangeArrowheads="1"/>
          </p:cNvSpPr>
          <p:nvPr/>
        </p:nvSpPr>
        <p:spPr bwMode="auto">
          <a:xfrm>
            <a:off x="839756" y="3653450"/>
            <a:ext cx="146867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HOM Coupler</a:t>
            </a:r>
          </a:p>
        </p:txBody>
      </p:sp>
      <p:sp>
        <p:nvSpPr>
          <p:cNvPr id="313350" name="Text Box 6">
            <a:extLst>
              <a:ext uri="{FF2B5EF4-FFF2-40B4-BE49-F238E27FC236}">
                <a16:creationId xmlns:a16="http://schemas.microsoft.com/office/drawing/2014/main" id="{D1094552-2A14-4380-9A94-7C0FFC4F6E29}"/>
              </a:ext>
            </a:extLst>
          </p:cNvPr>
          <p:cNvSpPr txBox="1">
            <a:spLocks noChangeArrowheads="1"/>
          </p:cNvSpPr>
          <p:nvPr/>
        </p:nvSpPr>
        <p:spPr bwMode="auto">
          <a:xfrm>
            <a:off x="911193" y="1492862"/>
            <a:ext cx="14750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Input Coupler</a:t>
            </a:r>
          </a:p>
        </p:txBody>
      </p:sp>
      <p:sp>
        <p:nvSpPr>
          <p:cNvPr id="313351" name="Text Box 7">
            <a:extLst>
              <a:ext uri="{FF2B5EF4-FFF2-40B4-BE49-F238E27FC236}">
                <a16:creationId xmlns:a16="http://schemas.microsoft.com/office/drawing/2014/main" id="{A997A1DA-9415-4B27-8540-CA0CFB2EF7FB}"/>
              </a:ext>
            </a:extLst>
          </p:cNvPr>
          <p:cNvSpPr txBox="1">
            <a:spLocks noChangeArrowheads="1"/>
          </p:cNvSpPr>
          <p:nvPr/>
        </p:nvSpPr>
        <p:spPr bwMode="auto">
          <a:xfrm>
            <a:off x="7248493" y="3293087"/>
            <a:ext cx="1430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SOM Coupler</a:t>
            </a:r>
          </a:p>
        </p:txBody>
      </p:sp>
      <p:sp>
        <p:nvSpPr>
          <p:cNvPr id="313353" name="Text Box 9">
            <a:extLst>
              <a:ext uri="{FF2B5EF4-FFF2-40B4-BE49-F238E27FC236}">
                <a16:creationId xmlns:a16="http://schemas.microsoft.com/office/drawing/2014/main" id="{BDFBED9F-14B2-4BCB-83B5-B1172B67FC4E}"/>
              </a:ext>
            </a:extLst>
          </p:cNvPr>
          <p:cNvSpPr txBox="1">
            <a:spLocks noChangeArrowheads="1"/>
          </p:cNvSpPr>
          <p:nvPr/>
        </p:nvSpPr>
        <p:spPr bwMode="auto">
          <a:xfrm>
            <a:off x="1207228" y="4241265"/>
            <a:ext cx="2712859"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t>Beam-pipe radius = 18mm</a:t>
            </a:r>
          </a:p>
          <a:p>
            <a:r>
              <a:rPr lang="en-GB" altLang="en-US" dirty="0"/>
              <a:t>Cavity iris radius = 15mm</a:t>
            </a:r>
          </a:p>
          <a:p>
            <a:r>
              <a:rPr lang="en-GB" altLang="en-US" dirty="0"/>
              <a:t>Equator Radius = 47.37mm</a:t>
            </a:r>
          </a:p>
        </p:txBody>
      </p:sp>
      <p:grpSp>
        <p:nvGrpSpPr>
          <p:cNvPr id="313354" name="Group 10">
            <a:extLst>
              <a:ext uri="{FF2B5EF4-FFF2-40B4-BE49-F238E27FC236}">
                <a16:creationId xmlns:a16="http://schemas.microsoft.com/office/drawing/2014/main" id="{F596DD40-97DB-4BA6-85F9-E324152810A2}"/>
              </a:ext>
            </a:extLst>
          </p:cNvPr>
          <p:cNvGrpSpPr>
            <a:grpSpLocks/>
          </p:cNvGrpSpPr>
          <p:nvPr/>
        </p:nvGrpSpPr>
        <p:grpSpPr bwMode="auto">
          <a:xfrm>
            <a:off x="4520162" y="3553993"/>
            <a:ext cx="4391025" cy="2590800"/>
            <a:chOff x="2994" y="2418"/>
            <a:chExt cx="2766" cy="1632"/>
          </a:xfrm>
        </p:grpSpPr>
        <p:sp>
          <p:nvSpPr>
            <p:cNvPr id="313355" name="Arc 11">
              <a:extLst>
                <a:ext uri="{FF2B5EF4-FFF2-40B4-BE49-F238E27FC236}">
                  <a16:creationId xmlns:a16="http://schemas.microsoft.com/office/drawing/2014/main" id="{78BC08E7-340D-4E8C-8B66-1F0D6D53F7CC}"/>
                </a:ext>
              </a:extLst>
            </p:cNvPr>
            <p:cNvSpPr>
              <a:spLocks/>
            </p:cNvSpPr>
            <p:nvPr/>
          </p:nvSpPr>
          <p:spPr bwMode="auto">
            <a:xfrm>
              <a:off x="3099" y="2604"/>
              <a:ext cx="2508" cy="1254"/>
            </a:xfrm>
            <a:custGeom>
              <a:avLst/>
              <a:gdLst>
                <a:gd name="G0" fmla="+- 21600 0 0"/>
                <a:gd name="G1" fmla="+- 21600 0 0"/>
                <a:gd name="G2" fmla="+- 21600 0 0"/>
                <a:gd name="T0" fmla="*/ 0 w 43200"/>
                <a:gd name="T1" fmla="*/ 21600 h 21600"/>
                <a:gd name="T2" fmla="*/ 43200 w 43200"/>
                <a:gd name="T3" fmla="*/ 21600 h 21600"/>
                <a:gd name="T4" fmla="*/ 21600 w 43200"/>
                <a:gd name="T5" fmla="*/ 21600 h 21600"/>
              </a:gdLst>
              <a:ahLst/>
              <a:cxnLst>
                <a:cxn ang="0">
                  <a:pos x="T0" y="T1"/>
                </a:cxn>
                <a:cxn ang="0">
                  <a:pos x="T2" y="T3"/>
                </a:cxn>
                <a:cxn ang="0">
                  <a:pos x="T4" y="T5"/>
                </a:cxn>
              </a:cxnLst>
              <a:rect l="0" t="0" r="r" b="b"/>
              <a:pathLst>
                <a:path w="43200" h="21600" fill="none" extrusionOk="0">
                  <a:moveTo>
                    <a:pt x="0" y="21600"/>
                  </a:moveTo>
                  <a:cubicBezTo>
                    <a:pt x="0" y="9670"/>
                    <a:pt x="9670" y="0"/>
                    <a:pt x="21600" y="0"/>
                  </a:cubicBezTo>
                  <a:cubicBezTo>
                    <a:pt x="33529" y="0"/>
                    <a:pt x="43200" y="9670"/>
                    <a:pt x="43200" y="21599"/>
                  </a:cubicBezTo>
                </a:path>
                <a:path w="43200" h="21600" stroke="0" extrusionOk="0">
                  <a:moveTo>
                    <a:pt x="0" y="21600"/>
                  </a:moveTo>
                  <a:cubicBezTo>
                    <a:pt x="0" y="9670"/>
                    <a:pt x="9670" y="0"/>
                    <a:pt x="21600" y="0"/>
                  </a:cubicBezTo>
                  <a:cubicBezTo>
                    <a:pt x="33529" y="0"/>
                    <a:pt x="43200" y="9670"/>
                    <a:pt x="43200" y="21599"/>
                  </a:cubicBezTo>
                  <a:lnTo>
                    <a:pt x="2160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3356" name="Arc 12">
              <a:extLst>
                <a:ext uri="{FF2B5EF4-FFF2-40B4-BE49-F238E27FC236}">
                  <a16:creationId xmlns:a16="http://schemas.microsoft.com/office/drawing/2014/main" id="{6CF69B40-9913-4394-9890-713C3D2EB968}"/>
                </a:ext>
              </a:extLst>
            </p:cNvPr>
            <p:cNvSpPr>
              <a:spLocks/>
            </p:cNvSpPr>
            <p:nvPr/>
          </p:nvSpPr>
          <p:spPr bwMode="auto">
            <a:xfrm>
              <a:off x="4147" y="3653"/>
              <a:ext cx="412" cy="210"/>
            </a:xfrm>
            <a:custGeom>
              <a:avLst/>
              <a:gdLst>
                <a:gd name="G0" fmla="+- 21600 0 0"/>
                <a:gd name="G1" fmla="+- 21600 0 0"/>
                <a:gd name="G2" fmla="+- 21600 0 0"/>
                <a:gd name="T0" fmla="*/ 5 w 43200"/>
                <a:gd name="T1" fmla="*/ 22049 h 22049"/>
                <a:gd name="T2" fmla="*/ 43200 w 43200"/>
                <a:gd name="T3" fmla="*/ 21600 h 22049"/>
                <a:gd name="T4" fmla="*/ 21600 w 43200"/>
                <a:gd name="T5" fmla="*/ 21600 h 22049"/>
              </a:gdLst>
              <a:ahLst/>
              <a:cxnLst>
                <a:cxn ang="0">
                  <a:pos x="T0" y="T1"/>
                </a:cxn>
                <a:cxn ang="0">
                  <a:pos x="T2" y="T3"/>
                </a:cxn>
                <a:cxn ang="0">
                  <a:pos x="T4" y="T5"/>
                </a:cxn>
              </a:cxnLst>
              <a:rect l="0" t="0" r="r" b="b"/>
              <a:pathLst>
                <a:path w="43200" h="22049" fill="none" extrusionOk="0">
                  <a:moveTo>
                    <a:pt x="4" y="22049"/>
                  </a:moveTo>
                  <a:cubicBezTo>
                    <a:pt x="1" y="21899"/>
                    <a:pt x="0" y="21749"/>
                    <a:pt x="0" y="21600"/>
                  </a:cubicBezTo>
                  <a:cubicBezTo>
                    <a:pt x="0" y="9670"/>
                    <a:pt x="9670" y="0"/>
                    <a:pt x="21600" y="0"/>
                  </a:cubicBezTo>
                  <a:cubicBezTo>
                    <a:pt x="33529" y="0"/>
                    <a:pt x="43200" y="9670"/>
                    <a:pt x="43200" y="21599"/>
                  </a:cubicBezTo>
                </a:path>
                <a:path w="43200" h="22049" stroke="0" extrusionOk="0">
                  <a:moveTo>
                    <a:pt x="4" y="22049"/>
                  </a:moveTo>
                  <a:cubicBezTo>
                    <a:pt x="1" y="21899"/>
                    <a:pt x="0" y="21749"/>
                    <a:pt x="0" y="21600"/>
                  </a:cubicBezTo>
                  <a:cubicBezTo>
                    <a:pt x="0" y="9670"/>
                    <a:pt x="9670" y="0"/>
                    <a:pt x="21600" y="0"/>
                  </a:cubicBezTo>
                  <a:cubicBezTo>
                    <a:pt x="33529" y="0"/>
                    <a:pt x="43200" y="9670"/>
                    <a:pt x="43200" y="21599"/>
                  </a:cubicBezTo>
                  <a:lnTo>
                    <a:pt x="2160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3357" name="Line 13">
              <a:extLst>
                <a:ext uri="{FF2B5EF4-FFF2-40B4-BE49-F238E27FC236}">
                  <a16:creationId xmlns:a16="http://schemas.microsoft.com/office/drawing/2014/main" id="{28E3FC45-B1ED-44C5-A30C-5D3A123C5C82}"/>
                </a:ext>
              </a:extLst>
            </p:cNvPr>
            <p:cNvSpPr>
              <a:spLocks noChangeShapeType="1"/>
            </p:cNvSpPr>
            <p:nvPr/>
          </p:nvSpPr>
          <p:spPr bwMode="auto">
            <a:xfrm>
              <a:off x="4356" y="2418"/>
              <a:ext cx="0" cy="1554"/>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3358" name="Rectangle 14">
              <a:extLst>
                <a:ext uri="{FF2B5EF4-FFF2-40B4-BE49-F238E27FC236}">
                  <a16:creationId xmlns:a16="http://schemas.microsoft.com/office/drawing/2014/main" id="{E326D522-F72C-4FC4-BD6F-6F86F708EBF0}"/>
                </a:ext>
              </a:extLst>
            </p:cNvPr>
            <p:cNvSpPr>
              <a:spLocks noChangeArrowheads="1"/>
            </p:cNvSpPr>
            <p:nvPr/>
          </p:nvSpPr>
          <p:spPr bwMode="auto">
            <a:xfrm>
              <a:off x="3042" y="3336"/>
              <a:ext cx="138" cy="714"/>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3359" name="Rectangle 15">
              <a:extLst>
                <a:ext uri="{FF2B5EF4-FFF2-40B4-BE49-F238E27FC236}">
                  <a16:creationId xmlns:a16="http://schemas.microsoft.com/office/drawing/2014/main" id="{7182CF04-7729-428C-BDCE-B28F3504BF00}"/>
                </a:ext>
              </a:extLst>
            </p:cNvPr>
            <p:cNvSpPr>
              <a:spLocks noChangeArrowheads="1"/>
            </p:cNvSpPr>
            <p:nvPr/>
          </p:nvSpPr>
          <p:spPr bwMode="auto">
            <a:xfrm>
              <a:off x="5524" y="3328"/>
              <a:ext cx="138" cy="714"/>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3360" name="Line 16">
              <a:extLst>
                <a:ext uri="{FF2B5EF4-FFF2-40B4-BE49-F238E27FC236}">
                  <a16:creationId xmlns:a16="http://schemas.microsoft.com/office/drawing/2014/main" id="{E3D674F7-63FE-4E89-994B-9D7D288A4D28}"/>
                </a:ext>
              </a:extLst>
            </p:cNvPr>
            <p:cNvSpPr>
              <a:spLocks noChangeShapeType="1"/>
            </p:cNvSpPr>
            <p:nvPr/>
          </p:nvSpPr>
          <p:spPr bwMode="auto">
            <a:xfrm>
              <a:off x="3186" y="3390"/>
              <a:ext cx="0" cy="4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3361" name="Line 17">
              <a:extLst>
                <a:ext uri="{FF2B5EF4-FFF2-40B4-BE49-F238E27FC236}">
                  <a16:creationId xmlns:a16="http://schemas.microsoft.com/office/drawing/2014/main" id="{C4D13042-D610-4154-BD06-BF6AAF50247B}"/>
                </a:ext>
              </a:extLst>
            </p:cNvPr>
            <p:cNvSpPr>
              <a:spLocks noChangeShapeType="1"/>
            </p:cNvSpPr>
            <p:nvPr/>
          </p:nvSpPr>
          <p:spPr bwMode="auto">
            <a:xfrm>
              <a:off x="5518" y="3394"/>
              <a:ext cx="0" cy="4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3362" name="Line 18">
              <a:extLst>
                <a:ext uri="{FF2B5EF4-FFF2-40B4-BE49-F238E27FC236}">
                  <a16:creationId xmlns:a16="http://schemas.microsoft.com/office/drawing/2014/main" id="{617CF6E8-8759-4824-BB10-AAB4EA12BDFA}"/>
                </a:ext>
              </a:extLst>
            </p:cNvPr>
            <p:cNvSpPr>
              <a:spLocks noChangeShapeType="1"/>
            </p:cNvSpPr>
            <p:nvPr/>
          </p:nvSpPr>
          <p:spPr bwMode="auto">
            <a:xfrm>
              <a:off x="2994" y="3858"/>
              <a:ext cx="2766" cy="0"/>
            </a:xfrm>
            <a:prstGeom prst="line">
              <a:avLst/>
            </a:prstGeom>
            <a:noFill/>
            <a:ln w="9525">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13363" name="Rectangle 19">
            <a:extLst>
              <a:ext uri="{FF2B5EF4-FFF2-40B4-BE49-F238E27FC236}">
                <a16:creationId xmlns:a16="http://schemas.microsoft.com/office/drawing/2014/main" id="{1CDB204D-4E15-4FFD-A777-C901052F7934}"/>
              </a:ext>
            </a:extLst>
          </p:cNvPr>
          <p:cNvSpPr>
            <a:spLocks noChangeArrowheads="1"/>
          </p:cNvSpPr>
          <p:nvPr/>
        </p:nvSpPr>
        <p:spPr bwMode="auto">
          <a:xfrm>
            <a:off x="5329787" y="4538244"/>
            <a:ext cx="2695575" cy="5810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altLang="en-US" sz="1600"/>
              <a:t>Squashed to give &gt;10 MHz dipole mode separation</a:t>
            </a:r>
          </a:p>
        </p:txBody>
      </p:sp>
      <p:sp>
        <p:nvSpPr>
          <p:cNvPr id="313364" name="Line 20">
            <a:extLst>
              <a:ext uri="{FF2B5EF4-FFF2-40B4-BE49-F238E27FC236}">
                <a16:creationId xmlns:a16="http://schemas.microsoft.com/office/drawing/2014/main" id="{34D26301-0733-4133-A32F-24A3DCFA3133}"/>
              </a:ext>
            </a:extLst>
          </p:cNvPr>
          <p:cNvSpPr>
            <a:spLocks noChangeShapeType="1"/>
          </p:cNvSpPr>
          <p:nvPr/>
        </p:nvSpPr>
        <p:spPr bwMode="auto">
          <a:xfrm flipH="1">
            <a:off x="4872587" y="5033543"/>
            <a:ext cx="695325"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3365" name="Line 21">
            <a:extLst>
              <a:ext uri="{FF2B5EF4-FFF2-40B4-BE49-F238E27FC236}">
                <a16:creationId xmlns:a16="http://schemas.microsoft.com/office/drawing/2014/main" id="{6B1616EE-98AB-4D64-AC4B-3EAE8006281F}"/>
              </a:ext>
            </a:extLst>
          </p:cNvPr>
          <p:cNvSpPr>
            <a:spLocks noChangeShapeType="1"/>
          </p:cNvSpPr>
          <p:nvPr/>
        </p:nvSpPr>
        <p:spPr bwMode="auto">
          <a:xfrm>
            <a:off x="7765012" y="5033543"/>
            <a:ext cx="695325"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3366" name="Text Box 22">
            <a:extLst>
              <a:ext uri="{FF2B5EF4-FFF2-40B4-BE49-F238E27FC236}">
                <a16:creationId xmlns:a16="http://schemas.microsoft.com/office/drawing/2014/main" id="{522FF2D1-5E6F-4BAF-8443-C105628FD367}"/>
              </a:ext>
            </a:extLst>
          </p:cNvPr>
          <p:cNvSpPr txBox="1">
            <a:spLocks noChangeArrowheads="1"/>
          </p:cNvSpPr>
          <p:nvPr/>
        </p:nvSpPr>
        <p:spPr bwMode="auto">
          <a:xfrm>
            <a:off x="2752693" y="1626212"/>
            <a:ext cx="3064622" cy="3693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Based on the FNAL CKM Cavity</a:t>
            </a:r>
          </a:p>
        </p:txBody>
      </p:sp>
      <p:pic>
        <p:nvPicPr>
          <p:cNvPr id="2" name="Picture 1">
            <a:extLst>
              <a:ext uri="{FF2B5EF4-FFF2-40B4-BE49-F238E27FC236}">
                <a16:creationId xmlns:a16="http://schemas.microsoft.com/office/drawing/2014/main" id="{80CD6D45-56B4-4F60-BC33-2D1907A255E2}"/>
              </a:ext>
            </a:extLst>
          </p:cNvPr>
          <p:cNvPicPr>
            <a:picLocks noChangeAspect="1"/>
          </p:cNvPicPr>
          <p:nvPr/>
        </p:nvPicPr>
        <p:blipFill>
          <a:blip r:embed="rId3"/>
          <a:stretch>
            <a:fillRect/>
          </a:stretch>
        </p:blipFill>
        <p:spPr>
          <a:xfrm>
            <a:off x="8736742" y="1571967"/>
            <a:ext cx="3373500" cy="4093401"/>
          </a:xfrm>
          <a:prstGeom prst="rect">
            <a:avLst/>
          </a:prstGeom>
        </p:spPr>
      </p:pic>
      <p:sp>
        <p:nvSpPr>
          <p:cNvPr id="3" name="TextBox 2">
            <a:extLst>
              <a:ext uri="{FF2B5EF4-FFF2-40B4-BE49-F238E27FC236}">
                <a16:creationId xmlns:a16="http://schemas.microsoft.com/office/drawing/2014/main" id="{F8F52E48-F1C9-4D73-BF9F-94626D0E60CF}"/>
              </a:ext>
            </a:extLst>
          </p:cNvPr>
          <p:cNvSpPr txBox="1"/>
          <p:nvPr/>
        </p:nvSpPr>
        <p:spPr>
          <a:xfrm>
            <a:off x="637573" y="5926475"/>
            <a:ext cx="11375460" cy="830997"/>
          </a:xfrm>
          <a:prstGeom prst="rect">
            <a:avLst/>
          </a:prstGeom>
          <a:noFill/>
        </p:spPr>
        <p:txBody>
          <a:bodyPr wrap="square" rtlCol="0">
            <a:spAutoFit/>
          </a:bodyPr>
          <a:lstStyle/>
          <a:p>
            <a:r>
              <a:rPr lang="en-GB" sz="2400" b="1" dirty="0">
                <a:solidFill>
                  <a:srgbClr val="FF0000"/>
                </a:solidFill>
              </a:rPr>
              <a:t>In hindsight it may have been better to develop a racetrack solution with a larger polarisation separation. It would be prudent to revisit this</a:t>
            </a:r>
            <a:r>
              <a:rPr lang="en-GB" dirty="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a:extLst>
              <a:ext uri="{FF2B5EF4-FFF2-40B4-BE49-F238E27FC236}">
                <a16:creationId xmlns:a16="http://schemas.microsoft.com/office/drawing/2014/main" id="{4ABB4EE3-7FA0-46E7-8EBD-1DE275EB319E}"/>
              </a:ext>
            </a:extLst>
          </p:cNvPr>
          <p:cNvSpPr>
            <a:spLocks noGrp="1" noChangeArrowheads="1"/>
          </p:cNvSpPr>
          <p:nvPr>
            <p:ph type="title"/>
          </p:nvPr>
        </p:nvSpPr>
        <p:spPr>
          <a:xfrm>
            <a:off x="2642002" y="681826"/>
            <a:ext cx="6887785" cy="652463"/>
          </a:xfrm>
        </p:spPr>
        <p:txBody>
          <a:bodyPr>
            <a:noAutofit/>
          </a:bodyPr>
          <a:lstStyle/>
          <a:p>
            <a:r>
              <a:rPr lang="en-GB" altLang="en-US" dirty="0"/>
              <a:t>Modal Calculations in MAFIA</a:t>
            </a:r>
            <a:endParaRPr lang="en-US" altLang="en-US" dirty="0"/>
          </a:p>
        </p:txBody>
      </p:sp>
      <p:graphicFrame>
        <p:nvGraphicFramePr>
          <p:cNvPr id="320515" name="Object 3">
            <a:extLst>
              <a:ext uri="{FF2B5EF4-FFF2-40B4-BE49-F238E27FC236}">
                <a16:creationId xmlns:a16="http://schemas.microsoft.com/office/drawing/2014/main" id="{FC87AA76-43D8-49A6-8F45-C99BC41B8EB0}"/>
              </a:ext>
            </a:extLst>
          </p:cNvPr>
          <p:cNvGraphicFramePr>
            <a:graphicFrameLocks noGrp="1" noChangeAspect="1"/>
          </p:cNvGraphicFramePr>
          <p:nvPr>
            <p:ph sz="half" idx="2"/>
            <p:extLst>
              <p:ext uri="{D42A27DB-BD31-4B8C-83A1-F6EECF244321}">
                <p14:modId xmlns:p14="http://schemas.microsoft.com/office/powerpoint/2010/main" val="1569717634"/>
              </p:ext>
            </p:extLst>
          </p:nvPr>
        </p:nvGraphicFramePr>
        <p:xfrm>
          <a:off x="2471520" y="2018500"/>
          <a:ext cx="6456363" cy="4411662"/>
        </p:xfrm>
        <a:graphic>
          <a:graphicData uri="http://schemas.openxmlformats.org/presentationml/2006/ole">
            <mc:AlternateContent xmlns:mc="http://schemas.openxmlformats.org/markup-compatibility/2006">
              <mc:Choice xmlns:v="urn:schemas-microsoft-com:vml" Requires="v">
                <p:oleObj spid="_x0000_s3091" name="Chart" r:id="rId4" imgW="10515600" imgH="7191235" progId="Excel.Chart.8">
                  <p:embed/>
                </p:oleObj>
              </mc:Choice>
              <mc:Fallback>
                <p:oleObj name="Chart" r:id="rId4" imgW="10515600" imgH="7191235" progId="Excel.Chart.8">
                  <p:embed/>
                  <p:pic>
                    <p:nvPicPr>
                      <p:cNvPr id="320515" name="Object 3">
                        <a:extLst>
                          <a:ext uri="{FF2B5EF4-FFF2-40B4-BE49-F238E27FC236}">
                            <a16:creationId xmlns:a16="http://schemas.microsoft.com/office/drawing/2014/main" id="{FC87AA76-43D8-49A6-8F45-C99BC41B8E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1520" y="2018500"/>
                        <a:ext cx="6456363"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20516" name="Oval 4">
            <a:extLst>
              <a:ext uri="{FF2B5EF4-FFF2-40B4-BE49-F238E27FC236}">
                <a16:creationId xmlns:a16="http://schemas.microsoft.com/office/drawing/2014/main" id="{3E0941FD-8A17-4219-9EF6-1698A1DB1D6E}"/>
              </a:ext>
            </a:extLst>
          </p:cNvPr>
          <p:cNvSpPr>
            <a:spLocks noChangeArrowheads="1"/>
          </p:cNvSpPr>
          <p:nvPr/>
        </p:nvSpPr>
        <p:spPr bwMode="auto">
          <a:xfrm>
            <a:off x="4260633" y="2404262"/>
            <a:ext cx="217487" cy="2732088"/>
          </a:xfrm>
          <a:prstGeom prst="ellipse">
            <a:avLst/>
          </a:prstGeom>
          <a:noFill/>
          <a:ln w="952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0517" name="Line 5">
            <a:extLst>
              <a:ext uri="{FF2B5EF4-FFF2-40B4-BE49-F238E27FC236}">
                <a16:creationId xmlns:a16="http://schemas.microsoft.com/office/drawing/2014/main" id="{24620F58-48DB-4949-8924-73B918B924CB}"/>
              </a:ext>
            </a:extLst>
          </p:cNvPr>
          <p:cNvSpPr>
            <a:spLocks noChangeShapeType="1"/>
          </p:cNvSpPr>
          <p:nvPr/>
        </p:nvSpPr>
        <p:spPr bwMode="auto">
          <a:xfrm>
            <a:off x="3687544" y="2078826"/>
            <a:ext cx="590550" cy="541337"/>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0518" name="Text Box 6">
            <a:extLst>
              <a:ext uri="{FF2B5EF4-FFF2-40B4-BE49-F238E27FC236}">
                <a16:creationId xmlns:a16="http://schemas.microsoft.com/office/drawing/2014/main" id="{7777EABF-5C7A-4631-BF02-E922E7AF2BB2}"/>
              </a:ext>
            </a:extLst>
          </p:cNvPr>
          <p:cNvSpPr txBox="1">
            <a:spLocks noChangeArrowheads="1"/>
          </p:cNvSpPr>
          <p:nvPr/>
        </p:nvSpPr>
        <p:spPr bwMode="auto">
          <a:xfrm>
            <a:off x="2265144" y="1551776"/>
            <a:ext cx="20129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600">
                <a:solidFill>
                  <a:srgbClr val="CC0000"/>
                </a:solidFill>
              </a:rPr>
              <a:t>Lower Order Modes, 2.8 GHz</a:t>
            </a:r>
            <a:endParaRPr lang="en-US" altLang="en-US" sz="1600">
              <a:solidFill>
                <a:srgbClr val="CC0000"/>
              </a:solidFill>
            </a:endParaRPr>
          </a:p>
        </p:txBody>
      </p:sp>
      <p:sp>
        <p:nvSpPr>
          <p:cNvPr id="320519" name="Oval 7">
            <a:extLst>
              <a:ext uri="{FF2B5EF4-FFF2-40B4-BE49-F238E27FC236}">
                <a16:creationId xmlns:a16="http://schemas.microsoft.com/office/drawing/2014/main" id="{B9BD84C7-6BC8-4EB0-B02F-0C5FB508D4CC}"/>
              </a:ext>
            </a:extLst>
          </p:cNvPr>
          <p:cNvSpPr>
            <a:spLocks noChangeArrowheads="1"/>
          </p:cNvSpPr>
          <p:nvPr/>
        </p:nvSpPr>
        <p:spPr bwMode="auto">
          <a:xfrm>
            <a:off x="4549557" y="2482051"/>
            <a:ext cx="215900" cy="217487"/>
          </a:xfrm>
          <a:prstGeom prst="ellipse">
            <a:avLst/>
          </a:pr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1600">
              <a:solidFill>
                <a:schemeClr val="accent2"/>
              </a:solidFill>
            </a:endParaRPr>
          </a:p>
        </p:txBody>
      </p:sp>
      <p:sp>
        <p:nvSpPr>
          <p:cNvPr id="320520" name="Line 8">
            <a:extLst>
              <a:ext uri="{FF2B5EF4-FFF2-40B4-BE49-F238E27FC236}">
                <a16:creationId xmlns:a16="http://schemas.microsoft.com/office/drawing/2014/main" id="{EA175D43-6B59-41AC-B979-4C9DFC82E723}"/>
              </a:ext>
            </a:extLst>
          </p:cNvPr>
          <p:cNvSpPr>
            <a:spLocks noChangeShapeType="1"/>
          </p:cNvSpPr>
          <p:nvPr/>
        </p:nvSpPr>
        <p:spPr bwMode="auto">
          <a:xfrm flipH="1">
            <a:off x="4767045" y="2145501"/>
            <a:ext cx="555625" cy="422275"/>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0521" name="Text Box 9">
            <a:extLst>
              <a:ext uri="{FF2B5EF4-FFF2-40B4-BE49-F238E27FC236}">
                <a16:creationId xmlns:a16="http://schemas.microsoft.com/office/drawing/2014/main" id="{0FDA7CEB-7C5A-43DF-8990-4C606B112FC0}"/>
              </a:ext>
            </a:extLst>
          </p:cNvPr>
          <p:cNvSpPr txBox="1">
            <a:spLocks noChangeArrowheads="1"/>
          </p:cNvSpPr>
          <p:nvPr/>
        </p:nvSpPr>
        <p:spPr bwMode="auto">
          <a:xfrm>
            <a:off x="4190783" y="1531138"/>
            <a:ext cx="30241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600">
                <a:solidFill>
                  <a:schemeClr val="accent2"/>
                </a:solidFill>
              </a:rPr>
              <a:t>Operating and Same Order modes at 3.9 GHz</a:t>
            </a:r>
            <a:endParaRPr lang="en-US" altLang="en-US" sz="1600">
              <a:solidFill>
                <a:schemeClr val="accent2"/>
              </a:solidFill>
            </a:endParaRPr>
          </a:p>
        </p:txBody>
      </p:sp>
      <p:sp>
        <p:nvSpPr>
          <p:cNvPr id="320522" name="Oval 10">
            <a:extLst>
              <a:ext uri="{FF2B5EF4-FFF2-40B4-BE49-F238E27FC236}">
                <a16:creationId xmlns:a16="http://schemas.microsoft.com/office/drawing/2014/main" id="{FC7A1624-2636-4880-893E-FAB8F0F6FB63}"/>
              </a:ext>
            </a:extLst>
          </p:cNvPr>
          <p:cNvSpPr>
            <a:spLocks noChangeArrowheads="1"/>
          </p:cNvSpPr>
          <p:nvPr/>
        </p:nvSpPr>
        <p:spPr bwMode="auto">
          <a:xfrm>
            <a:off x="5630645" y="3507575"/>
            <a:ext cx="144463" cy="2195512"/>
          </a:xfrm>
          <a:prstGeom prst="ellipse">
            <a:avLst/>
          </a:pr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0523" name="Line 11">
            <a:extLst>
              <a:ext uri="{FF2B5EF4-FFF2-40B4-BE49-F238E27FC236}">
                <a16:creationId xmlns:a16="http://schemas.microsoft.com/office/drawing/2014/main" id="{8D39295F-20DC-4374-AF4A-EC66B2B5C6E9}"/>
              </a:ext>
            </a:extLst>
          </p:cNvPr>
          <p:cNvSpPr>
            <a:spLocks noChangeShapeType="1"/>
          </p:cNvSpPr>
          <p:nvPr/>
        </p:nvSpPr>
        <p:spPr bwMode="auto">
          <a:xfrm flipV="1">
            <a:off x="4997233" y="5533226"/>
            <a:ext cx="644525" cy="688975"/>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0524" name="Text Box 12">
            <a:extLst>
              <a:ext uri="{FF2B5EF4-FFF2-40B4-BE49-F238E27FC236}">
                <a16:creationId xmlns:a16="http://schemas.microsoft.com/office/drawing/2014/main" id="{CCE831E6-65D5-438C-BA2F-092358229527}"/>
              </a:ext>
            </a:extLst>
          </p:cNvPr>
          <p:cNvSpPr txBox="1">
            <a:spLocks noChangeArrowheads="1"/>
          </p:cNvSpPr>
          <p:nvPr/>
        </p:nvSpPr>
        <p:spPr bwMode="auto">
          <a:xfrm>
            <a:off x="3374807" y="6157113"/>
            <a:ext cx="21145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600">
                <a:solidFill>
                  <a:schemeClr val="accent2"/>
                </a:solidFill>
              </a:rPr>
              <a:t>Trapped 5</a:t>
            </a:r>
            <a:r>
              <a:rPr lang="en-GB" altLang="en-US" sz="1600" baseline="30000">
                <a:solidFill>
                  <a:schemeClr val="accent2"/>
                </a:solidFill>
              </a:rPr>
              <a:t>th</a:t>
            </a:r>
            <a:r>
              <a:rPr lang="en-GB" altLang="en-US" sz="1600">
                <a:solidFill>
                  <a:schemeClr val="accent2"/>
                </a:solidFill>
              </a:rPr>
              <a:t> dipole passband at 8 GHz</a:t>
            </a:r>
            <a:endParaRPr lang="en-US" altLang="en-US" sz="1600">
              <a:solidFill>
                <a:schemeClr val="accent2"/>
              </a:solidFill>
            </a:endParaRPr>
          </a:p>
        </p:txBody>
      </p:sp>
      <p:sp>
        <p:nvSpPr>
          <p:cNvPr id="320525" name="Oval 13">
            <a:extLst>
              <a:ext uri="{FF2B5EF4-FFF2-40B4-BE49-F238E27FC236}">
                <a16:creationId xmlns:a16="http://schemas.microsoft.com/office/drawing/2014/main" id="{C75A8B72-64B5-4CA4-A912-50E80204E34F}"/>
              </a:ext>
            </a:extLst>
          </p:cNvPr>
          <p:cNvSpPr>
            <a:spLocks noChangeArrowheads="1"/>
          </p:cNvSpPr>
          <p:nvPr/>
        </p:nvSpPr>
        <p:spPr bwMode="auto">
          <a:xfrm>
            <a:off x="4574957" y="4201313"/>
            <a:ext cx="165100" cy="936625"/>
          </a:xfrm>
          <a:prstGeom prst="ellipse">
            <a:avLst/>
          </a:pr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0526" name="Line 14">
            <a:extLst>
              <a:ext uri="{FF2B5EF4-FFF2-40B4-BE49-F238E27FC236}">
                <a16:creationId xmlns:a16="http://schemas.microsoft.com/office/drawing/2014/main" id="{428E6ECF-4E89-4D7B-BDC6-45E9E845F609}"/>
              </a:ext>
            </a:extLst>
          </p:cNvPr>
          <p:cNvSpPr>
            <a:spLocks noChangeShapeType="1"/>
          </p:cNvSpPr>
          <p:nvPr/>
        </p:nvSpPr>
        <p:spPr bwMode="auto">
          <a:xfrm flipV="1">
            <a:off x="3343058" y="5058563"/>
            <a:ext cx="1265237" cy="1069975"/>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0527" name="Text Box 15">
            <a:extLst>
              <a:ext uri="{FF2B5EF4-FFF2-40B4-BE49-F238E27FC236}">
                <a16:creationId xmlns:a16="http://schemas.microsoft.com/office/drawing/2014/main" id="{08B37E19-2BEC-4C4A-A809-BFAF22F5A4DC}"/>
              </a:ext>
            </a:extLst>
          </p:cNvPr>
          <p:cNvSpPr txBox="1">
            <a:spLocks noChangeArrowheads="1"/>
          </p:cNvSpPr>
          <p:nvPr/>
        </p:nvSpPr>
        <p:spPr bwMode="auto">
          <a:xfrm>
            <a:off x="2285783" y="6025351"/>
            <a:ext cx="11017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600">
                <a:solidFill>
                  <a:schemeClr val="accent2"/>
                </a:solidFill>
              </a:rPr>
              <a:t>1</a:t>
            </a:r>
            <a:r>
              <a:rPr lang="en-GB" altLang="en-US" sz="1600" baseline="30000">
                <a:solidFill>
                  <a:schemeClr val="accent2"/>
                </a:solidFill>
              </a:rPr>
              <a:t>st</a:t>
            </a:r>
            <a:r>
              <a:rPr lang="en-GB" altLang="en-US" sz="1600">
                <a:solidFill>
                  <a:schemeClr val="accent2"/>
                </a:solidFill>
              </a:rPr>
              <a:t> Dipole passband</a:t>
            </a:r>
            <a:endParaRPr lang="en-US" altLang="en-US" sz="1600">
              <a:solidFill>
                <a:schemeClr val="accent2"/>
              </a:solidFill>
            </a:endParaRPr>
          </a:p>
        </p:txBody>
      </p:sp>
      <p:sp>
        <p:nvSpPr>
          <p:cNvPr id="320528" name="Oval 16">
            <a:extLst>
              <a:ext uri="{FF2B5EF4-FFF2-40B4-BE49-F238E27FC236}">
                <a16:creationId xmlns:a16="http://schemas.microsoft.com/office/drawing/2014/main" id="{35926CFD-C630-4F67-A0D7-F1A5917FC929}"/>
              </a:ext>
            </a:extLst>
          </p:cNvPr>
          <p:cNvSpPr>
            <a:spLocks noChangeArrowheads="1"/>
          </p:cNvSpPr>
          <p:nvPr/>
        </p:nvSpPr>
        <p:spPr bwMode="auto">
          <a:xfrm>
            <a:off x="8216682" y="4344188"/>
            <a:ext cx="157162" cy="1585913"/>
          </a:xfrm>
          <a:prstGeom prst="ellipse">
            <a:avLst/>
          </a:pr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0529" name="Text Box 17">
            <a:extLst>
              <a:ext uri="{FF2B5EF4-FFF2-40B4-BE49-F238E27FC236}">
                <a16:creationId xmlns:a16="http://schemas.microsoft.com/office/drawing/2014/main" id="{6A025496-E43C-4225-9C2E-18F99A4BED11}"/>
              </a:ext>
            </a:extLst>
          </p:cNvPr>
          <p:cNvSpPr txBox="1">
            <a:spLocks noChangeArrowheads="1"/>
          </p:cNvSpPr>
          <p:nvPr/>
        </p:nvSpPr>
        <p:spPr bwMode="auto">
          <a:xfrm>
            <a:off x="8873908" y="3175788"/>
            <a:ext cx="1417637"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600">
                <a:solidFill>
                  <a:schemeClr val="accent2"/>
                </a:solidFill>
              </a:rPr>
              <a:t>Narrowband dipole modes seen up to </a:t>
            </a:r>
            <a:r>
              <a:rPr lang="en-GB" altLang="en-US">
                <a:solidFill>
                  <a:schemeClr val="accent2"/>
                </a:solidFill>
              </a:rPr>
              <a:t>18 GHz</a:t>
            </a:r>
            <a:endParaRPr lang="en-US" altLang="en-US">
              <a:solidFill>
                <a:schemeClr val="accent2"/>
              </a:solidFill>
            </a:endParaRPr>
          </a:p>
        </p:txBody>
      </p:sp>
      <p:sp>
        <p:nvSpPr>
          <p:cNvPr id="320530" name="Line 18">
            <a:extLst>
              <a:ext uri="{FF2B5EF4-FFF2-40B4-BE49-F238E27FC236}">
                <a16:creationId xmlns:a16="http://schemas.microsoft.com/office/drawing/2014/main" id="{1AC650BC-E1FB-4FAC-990D-47A3F665171F}"/>
              </a:ext>
            </a:extLst>
          </p:cNvPr>
          <p:cNvSpPr>
            <a:spLocks noChangeShapeType="1"/>
          </p:cNvSpPr>
          <p:nvPr/>
        </p:nvSpPr>
        <p:spPr bwMode="auto">
          <a:xfrm flipH="1">
            <a:off x="8413533" y="4171150"/>
            <a:ext cx="720725" cy="4318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0531" name="Oval 19">
            <a:extLst>
              <a:ext uri="{FF2B5EF4-FFF2-40B4-BE49-F238E27FC236}">
                <a16:creationId xmlns:a16="http://schemas.microsoft.com/office/drawing/2014/main" id="{7F6B1549-8628-4191-AEEB-4A0CBB248DE3}"/>
              </a:ext>
            </a:extLst>
          </p:cNvPr>
          <p:cNvSpPr>
            <a:spLocks noChangeArrowheads="1"/>
          </p:cNvSpPr>
          <p:nvPr/>
        </p:nvSpPr>
        <p:spPr bwMode="auto">
          <a:xfrm>
            <a:off x="6146582" y="3912387"/>
            <a:ext cx="144462" cy="1512888"/>
          </a:xfrm>
          <a:prstGeom prst="ellipse">
            <a:avLst/>
          </a:pr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0532" name="Oval 20">
            <a:extLst>
              <a:ext uri="{FF2B5EF4-FFF2-40B4-BE49-F238E27FC236}">
                <a16:creationId xmlns:a16="http://schemas.microsoft.com/office/drawing/2014/main" id="{E0956085-B380-4606-A760-B5112EF0BE19}"/>
              </a:ext>
            </a:extLst>
          </p:cNvPr>
          <p:cNvSpPr>
            <a:spLocks noChangeArrowheads="1"/>
          </p:cNvSpPr>
          <p:nvPr/>
        </p:nvSpPr>
        <p:spPr bwMode="auto">
          <a:xfrm>
            <a:off x="6838733" y="3840950"/>
            <a:ext cx="236537" cy="1681162"/>
          </a:xfrm>
          <a:prstGeom prst="ellipse">
            <a:avLst/>
          </a:pr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0533" name="Text Box 21">
            <a:extLst>
              <a:ext uri="{FF2B5EF4-FFF2-40B4-BE49-F238E27FC236}">
                <a16:creationId xmlns:a16="http://schemas.microsoft.com/office/drawing/2014/main" id="{42C5F976-2391-4810-9252-22B03DEF8B70}"/>
              </a:ext>
            </a:extLst>
          </p:cNvPr>
          <p:cNvSpPr txBox="1">
            <a:spLocks noChangeArrowheads="1"/>
          </p:cNvSpPr>
          <p:nvPr/>
        </p:nvSpPr>
        <p:spPr bwMode="auto">
          <a:xfrm>
            <a:off x="7254657" y="6172988"/>
            <a:ext cx="29972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600">
                <a:solidFill>
                  <a:schemeClr val="accent2"/>
                </a:solidFill>
              </a:rPr>
              <a:t>High dipole impedances seen at  10 GHz and 13 GHz</a:t>
            </a:r>
            <a:endParaRPr lang="en-US" altLang="en-US" sz="1600">
              <a:solidFill>
                <a:schemeClr val="accent2"/>
              </a:solidFill>
            </a:endParaRPr>
          </a:p>
        </p:txBody>
      </p:sp>
      <p:sp>
        <p:nvSpPr>
          <p:cNvPr id="320534" name="Line 22">
            <a:extLst>
              <a:ext uri="{FF2B5EF4-FFF2-40B4-BE49-F238E27FC236}">
                <a16:creationId xmlns:a16="http://schemas.microsoft.com/office/drawing/2014/main" id="{B90014A5-4850-46FA-A4E3-07D53A4DB7D9}"/>
              </a:ext>
            </a:extLst>
          </p:cNvPr>
          <p:cNvSpPr>
            <a:spLocks noChangeShapeType="1"/>
          </p:cNvSpPr>
          <p:nvPr/>
        </p:nvSpPr>
        <p:spPr bwMode="auto">
          <a:xfrm flipH="1" flipV="1">
            <a:off x="6332319" y="5012525"/>
            <a:ext cx="1962150" cy="122555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0535" name="Line 23">
            <a:extLst>
              <a:ext uri="{FF2B5EF4-FFF2-40B4-BE49-F238E27FC236}">
                <a16:creationId xmlns:a16="http://schemas.microsoft.com/office/drawing/2014/main" id="{A93B3B6A-725C-4466-B7F3-2DAFBDD19EE6}"/>
              </a:ext>
            </a:extLst>
          </p:cNvPr>
          <p:cNvSpPr>
            <a:spLocks noChangeShapeType="1"/>
          </p:cNvSpPr>
          <p:nvPr/>
        </p:nvSpPr>
        <p:spPr bwMode="auto">
          <a:xfrm flipH="1" flipV="1">
            <a:off x="7073683" y="5325263"/>
            <a:ext cx="1330325" cy="912813"/>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0536" name="Oval 24">
            <a:extLst>
              <a:ext uri="{FF2B5EF4-FFF2-40B4-BE49-F238E27FC236}">
                <a16:creationId xmlns:a16="http://schemas.microsoft.com/office/drawing/2014/main" id="{C9739A65-E292-40ED-9AE0-21600108D1AA}"/>
              </a:ext>
            </a:extLst>
          </p:cNvPr>
          <p:cNvSpPr>
            <a:spLocks noChangeArrowheads="1"/>
          </p:cNvSpPr>
          <p:nvPr/>
        </p:nvSpPr>
        <p:spPr bwMode="auto">
          <a:xfrm>
            <a:off x="5365533" y="2921788"/>
            <a:ext cx="287337" cy="504825"/>
          </a:xfrm>
          <a:prstGeom prst="ellipse">
            <a:avLst/>
          </a:prstGeom>
          <a:noFill/>
          <a:ln w="952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0537" name="Text Box 25">
            <a:extLst>
              <a:ext uri="{FF2B5EF4-FFF2-40B4-BE49-F238E27FC236}">
                <a16:creationId xmlns:a16="http://schemas.microsoft.com/office/drawing/2014/main" id="{38144136-C8AD-4E53-9F70-AE37D5E346D8}"/>
              </a:ext>
            </a:extLst>
          </p:cNvPr>
          <p:cNvSpPr txBox="1">
            <a:spLocks noChangeArrowheads="1"/>
          </p:cNvSpPr>
          <p:nvPr/>
        </p:nvSpPr>
        <p:spPr bwMode="auto">
          <a:xfrm>
            <a:off x="7426108" y="1577176"/>
            <a:ext cx="27717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600">
                <a:solidFill>
                  <a:srgbClr val="CC0000"/>
                </a:solidFill>
              </a:rPr>
              <a:t>High impedance monopole modes are not a problem</a:t>
            </a:r>
            <a:endParaRPr lang="en-US" altLang="en-US" sz="1600">
              <a:solidFill>
                <a:srgbClr val="CC0000"/>
              </a:solidFill>
            </a:endParaRPr>
          </a:p>
        </p:txBody>
      </p:sp>
      <p:sp>
        <p:nvSpPr>
          <p:cNvPr id="320538" name="Line 26">
            <a:extLst>
              <a:ext uri="{FF2B5EF4-FFF2-40B4-BE49-F238E27FC236}">
                <a16:creationId xmlns:a16="http://schemas.microsoft.com/office/drawing/2014/main" id="{72EFAAE5-AD87-4DB5-8111-4CB405A0E25E}"/>
              </a:ext>
            </a:extLst>
          </p:cNvPr>
          <p:cNvSpPr>
            <a:spLocks noChangeShapeType="1"/>
          </p:cNvSpPr>
          <p:nvPr/>
        </p:nvSpPr>
        <p:spPr bwMode="auto">
          <a:xfrm flipH="1">
            <a:off x="5643345" y="1974051"/>
            <a:ext cx="1908175" cy="1055687"/>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0466" name="Rectangle 2">
            <a:extLst>
              <a:ext uri="{FF2B5EF4-FFF2-40B4-BE49-F238E27FC236}">
                <a16:creationId xmlns:a16="http://schemas.microsoft.com/office/drawing/2014/main" id="{36E7711D-17B9-4BD1-836C-8DD90E7F88CA}"/>
              </a:ext>
            </a:extLst>
          </p:cNvPr>
          <p:cNvSpPr>
            <a:spLocks noGrp="1" noChangeArrowheads="1"/>
          </p:cNvSpPr>
          <p:nvPr>
            <p:ph type="title"/>
          </p:nvPr>
        </p:nvSpPr>
        <p:spPr>
          <a:xfrm>
            <a:off x="1247596" y="750076"/>
            <a:ext cx="9211570" cy="652463"/>
          </a:xfrm>
        </p:spPr>
        <p:txBody>
          <a:bodyPr>
            <a:normAutofit fontScale="90000"/>
          </a:bodyPr>
          <a:lstStyle/>
          <a:p>
            <a:r>
              <a:rPr lang="en-GB" altLang="en-US" sz="3200" dirty="0"/>
              <a:t>3.9 GHz elliptical: External Q factor s required for couplers</a:t>
            </a:r>
            <a:endParaRPr lang="en-US" altLang="en-US" sz="3200" dirty="0"/>
          </a:p>
        </p:txBody>
      </p:sp>
      <p:graphicFrame>
        <p:nvGraphicFramePr>
          <p:cNvPr id="190467" name="Object 3">
            <a:extLst>
              <a:ext uri="{FF2B5EF4-FFF2-40B4-BE49-F238E27FC236}">
                <a16:creationId xmlns:a16="http://schemas.microsoft.com/office/drawing/2014/main" id="{40516C2A-1BFB-4808-BA43-48F61838451F}"/>
              </a:ext>
            </a:extLst>
          </p:cNvPr>
          <p:cNvGraphicFramePr>
            <a:graphicFrameLocks noGrp="1" noChangeAspect="1"/>
          </p:cNvGraphicFramePr>
          <p:nvPr>
            <p:ph idx="1"/>
            <p:extLst>
              <p:ext uri="{D42A27DB-BD31-4B8C-83A1-F6EECF244321}">
                <p14:modId xmlns:p14="http://schemas.microsoft.com/office/powerpoint/2010/main" val="2616026679"/>
              </p:ext>
            </p:extLst>
          </p:nvPr>
        </p:nvGraphicFramePr>
        <p:xfrm>
          <a:off x="281256" y="1962924"/>
          <a:ext cx="8234363" cy="3833812"/>
        </p:xfrm>
        <a:graphic>
          <a:graphicData uri="http://schemas.openxmlformats.org/presentationml/2006/ole">
            <mc:AlternateContent xmlns:mc="http://schemas.openxmlformats.org/markup-compatibility/2006">
              <mc:Choice xmlns:v="urn:schemas-microsoft-com:vml" Requires="v">
                <p:oleObj spid="_x0000_s1062" name="Chart" r:id="rId4" imgW="10515600" imgH="4895993" progId="Excel.Chart.8">
                  <p:embed/>
                </p:oleObj>
              </mc:Choice>
              <mc:Fallback>
                <p:oleObj name="Chart" r:id="rId4" imgW="10515600" imgH="4895993" progId="Excel.Chart.8">
                  <p:embed/>
                  <p:pic>
                    <p:nvPicPr>
                      <p:cNvPr id="190467" name="Object 3">
                        <a:extLst>
                          <a:ext uri="{FF2B5EF4-FFF2-40B4-BE49-F238E27FC236}">
                            <a16:creationId xmlns:a16="http://schemas.microsoft.com/office/drawing/2014/main" id="{40516C2A-1BFB-4808-BA43-48F6183845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256" y="1962924"/>
                        <a:ext cx="8234363" cy="383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0468" name="Oval 4">
            <a:extLst>
              <a:ext uri="{FF2B5EF4-FFF2-40B4-BE49-F238E27FC236}">
                <a16:creationId xmlns:a16="http://schemas.microsoft.com/office/drawing/2014/main" id="{AD0E9D47-B0A5-4F1A-86EB-262A8675E915}"/>
              </a:ext>
            </a:extLst>
          </p:cNvPr>
          <p:cNvSpPr>
            <a:spLocks noChangeArrowheads="1"/>
          </p:cNvSpPr>
          <p:nvPr/>
        </p:nvSpPr>
        <p:spPr bwMode="auto">
          <a:xfrm>
            <a:off x="2679969" y="4706125"/>
            <a:ext cx="288925" cy="287337"/>
          </a:xfrm>
          <a:prstGeom prst="ellipse">
            <a:avLst/>
          </a:prstGeom>
          <a:noFill/>
          <a:ln w="9525">
            <a:solidFill>
              <a:srgbClr val="CC0000"/>
            </a:solidFill>
            <a:round/>
            <a:headEnd/>
            <a:tailEnd/>
          </a:ln>
          <a:effectLst/>
          <a:extLst>
            <a:ext uri="{909E8E84-426E-40DD-AFC4-6F175D3DCCD1}">
              <a14:hiddenFill xmlns:a14="http://schemas.microsoft.com/office/drawing/2010/main">
                <a:solidFill>
                  <a:srgbClr val="CC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0469" name="Oval 5">
            <a:extLst>
              <a:ext uri="{FF2B5EF4-FFF2-40B4-BE49-F238E27FC236}">
                <a16:creationId xmlns:a16="http://schemas.microsoft.com/office/drawing/2014/main" id="{2DB56CDC-D40C-4357-82BA-FCAD5FA281C9}"/>
              </a:ext>
            </a:extLst>
          </p:cNvPr>
          <p:cNvSpPr>
            <a:spLocks noChangeArrowheads="1"/>
          </p:cNvSpPr>
          <p:nvPr/>
        </p:nvSpPr>
        <p:spPr bwMode="auto">
          <a:xfrm>
            <a:off x="2841893" y="3591700"/>
            <a:ext cx="4197350" cy="669925"/>
          </a:xfrm>
          <a:prstGeom prst="ellipse">
            <a:avLst/>
          </a:prstGeom>
          <a:noFill/>
          <a:ln w="952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0470" name="Line 6">
            <a:extLst>
              <a:ext uri="{FF2B5EF4-FFF2-40B4-BE49-F238E27FC236}">
                <a16:creationId xmlns:a16="http://schemas.microsoft.com/office/drawing/2014/main" id="{CEB25412-2555-4654-A6FB-2E8EF8F5660F}"/>
              </a:ext>
            </a:extLst>
          </p:cNvPr>
          <p:cNvSpPr>
            <a:spLocks noChangeShapeType="1"/>
          </p:cNvSpPr>
          <p:nvPr/>
        </p:nvSpPr>
        <p:spPr bwMode="auto">
          <a:xfrm flipV="1">
            <a:off x="3126055" y="2010549"/>
            <a:ext cx="0" cy="3065462"/>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0471" name="Line 7">
            <a:extLst>
              <a:ext uri="{FF2B5EF4-FFF2-40B4-BE49-F238E27FC236}">
                <a16:creationId xmlns:a16="http://schemas.microsoft.com/office/drawing/2014/main" id="{06828EE5-2F87-4B3A-A420-A4E98177A8C1}"/>
              </a:ext>
            </a:extLst>
          </p:cNvPr>
          <p:cNvSpPr>
            <a:spLocks noChangeShapeType="1"/>
          </p:cNvSpPr>
          <p:nvPr/>
        </p:nvSpPr>
        <p:spPr bwMode="auto">
          <a:xfrm flipV="1">
            <a:off x="2087830" y="4955362"/>
            <a:ext cx="655638" cy="784225"/>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0472" name="Line 8">
            <a:extLst>
              <a:ext uri="{FF2B5EF4-FFF2-40B4-BE49-F238E27FC236}">
                <a16:creationId xmlns:a16="http://schemas.microsoft.com/office/drawing/2014/main" id="{6A4F35B7-23A7-4FC6-9E95-05B36212CD30}"/>
              </a:ext>
            </a:extLst>
          </p:cNvPr>
          <p:cNvSpPr>
            <a:spLocks noChangeShapeType="1"/>
          </p:cNvSpPr>
          <p:nvPr/>
        </p:nvSpPr>
        <p:spPr bwMode="auto">
          <a:xfrm flipH="1" flipV="1">
            <a:off x="5853381" y="4266387"/>
            <a:ext cx="942975" cy="1560513"/>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0473" name="Line 9">
            <a:extLst>
              <a:ext uri="{FF2B5EF4-FFF2-40B4-BE49-F238E27FC236}">
                <a16:creationId xmlns:a16="http://schemas.microsoft.com/office/drawing/2014/main" id="{93E5CED9-6BE5-438D-B788-CEAA41F08314}"/>
              </a:ext>
            </a:extLst>
          </p:cNvPr>
          <p:cNvSpPr>
            <a:spLocks noChangeShapeType="1"/>
          </p:cNvSpPr>
          <p:nvPr/>
        </p:nvSpPr>
        <p:spPr bwMode="auto">
          <a:xfrm flipH="1">
            <a:off x="3167331" y="1970862"/>
            <a:ext cx="428625" cy="174625"/>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0474" name="Text Box 10">
            <a:extLst>
              <a:ext uri="{FF2B5EF4-FFF2-40B4-BE49-F238E27FC236}">
                <a16:creationId xmlns:a16="http://schemas.microsoft.com/office/drawing/2014/main" id="{1D27CCFA-95F2-4F60-A7E1-3BC8B4262B01}"/>
              </a:ext>
            </a:extLst>
          </p:cNvPr>
          <p:cNvSpPr txBox="1">
            <a:spLocks noChangeArrowheads="1"/>
          </p:cNvSpPr>
          <p:nvPr/>
        </p:nvSpPr>
        <p:spPr bwMode="auto">
          <a:xfrm>
            <a:off x="3553094" y="1727974"/>
            <a:ext cx="2065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600"/>
              <a:t>Beam-pipe cut-off</a:t>
            </a:r>
            <a:endParaRPr lang="en-US" altLang="en-US" sz="1600"/>
          </a:p>
        </p:txBody>
      </p:sp>
      <p:sp>
        <p:nvSpPr>
          <p:cNvPr id="190475" name="Text Box 11">
            <a:extLst>
              <a:ext uri="{FF2B5EF4-FFF2-40B4-BE49-F238E27FC236}">
                <a16:creationId xmlns:a16="http://schemas.microsoft.com/office/drawing/2014/main" id="{357E331E-1219-4D5E-B62D-EF4DBDBFD395}"/>
              </a:ext>
            </a:extLst>
          </p:cNvPr>
          <p:cNvSpPr txBox="1">
            <a:spLocks noChangeArrowheads="1"/>
          </p:cNvSpPr>
          <p:nvPr/>
        </p:nvSpPr>
        <p:spPr bwMode="auto">
          <a:xfrm>
            <a:off x="673369" y="5804674"/>
            <a:ext cx="2033587"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600"/>
              <a:t>Same Order Mode, tough spec, requires active damping</a:t>
            </a:r>
            <a:endParaRPr lang="en-US" altLang="en-US" sz="1600"/>
          </a:p>
        </p:txBody>
      </p:sp>
      <p:sp>
        <p:nvSpPr>
          <p:cNvPr id="190476" name="Oval 12">
            <a:extLst>
              <a:ext uri="{FF2B5EF4-FFF2-40B4-BE49-F238E27FC236}">
                <a16:creationId xmlns:a16="http://schemas.microsoft.com/office/drawing/2014/main" id="{1F04DBEA-9A24-4016-BAEB-7C3E443F70C6}"/>
              </a:ext>
            </a:extLst>
          </p:cNvPr>
          <p:cNvSpPr>
            <a:spLocks noChangeArrowheads="1"/>
          </p:cNvSpPr>
          <p:nvPr/>
        </p:nvSpPr>
        <p:spPr bwMode="auto">
          <a:xfrm>
            <a:off x="4102368" y="3158311"/>
            <a:ext cx="196850" cy="1093788"/>
          </a:xfrm>
          <a:prstGeom prst="ellipse">
            <a:avLst/>
          </a:prstGeom>
          <a:noFill/>
          <a:ln w="952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0477" name="Line 13">
            <a:extLst>
              <a:ext uri="{FF2B5EF4-FFF2-40B4-BE49-F238E27FC236}">
                <a16:creationId xmlns:a16="http://schemas.microsoft.com/office/drawing/2014/main" id="{F15A77E5-86F7-4933-BDE7-74288C8885DB}"/>
              </a:ext>
            </a:extLst>
          </p:cNvPr>
          <p:cNvSpPr>
            <a:spLocks noChangeShapeType="1"/>
          </p:cNvSpPr>
          <p:nvPr/>
        </p:nvSpPr>
        <p:spPr bwMode="auto">
          <a:xfrm flipV="1">
            <a:off x="3641994" y="4218761"/>
            <a:ext cx="541337" cy="1652588"/>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0478" name="Text Box 14">
            <a:extLst>
              <a:ext uri="{FF2B5EF4-FFF2-40B4-BE49-F238E27FC236}">
                <a16:creationId xmlns:a16="http://schemas.microsoft.com/office/drawing/2014/main" id="{03354986-CEFA-43DB-8416-2CE89AA6EBD9}"/>
              </a:ext>
            </a:extLst>
          </p:cNvPr>
          <p:cNvSpPr txBox="1">
            <a:spLocks noChangeArrowheads="1"/>
          </p:cNvSpPr>
          <p:nvPr/>
        </p:nvSpPr>
        <p:spPr bwMode="auto">
          <a:xfrm>
            <a:off x="2943493" y="5803086"/>
            <a:ext cx="1687512"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600"/>
              <a:t>Trapped modes might need attention</a:t>
            </a:r>
            <a:endParaRPr lang="en-US" altLang="en-US" sz="1600"/>
          </a:p>
        </p:txBody>
      </p:sp>
      <p:sp>
        <p:nvSpPr>
          <p:cNvPr id="190479" name="Text Box 15">
            <a:extLst>
              <a:ext uri="{FF2B5EF4-FFF2-40B4-BE49-F238E27FC236}">
                <a16:creationId xmlns:a16="http://schemas.microsoft.com/office/drawing/2014/main" id="{2B0DFA96-4404-4583-91C9-3EDA87782CB3}"/>
              </a:ext>
            </a:extLst>
          </p:cNvPr>
          <p:cNvSpPr txBox="1">
            <a:spLocks noChangeArrowheads="1"/>
          </p:cNvSpPr>
          <p:nvPr/>
        </p:nvSpPr>
        <p:spPr bwMode="auto">
          <a:xfrm>
            <a:off x="6018481" y="5836424"/>
            <a:ext cx="223202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600"/>
              <a:t>These specs are not tough but might need checking</a:t>
            </a:r>
            <a:endParaRPr lang="en-US" altLang="en-US" sz="1600"/>
          </a:p>
        </p:txBody>
      </p:sp>
      <p:pic>
        <p:nvPicPr>
          <p:cNvPr id="16" name="Picture 15">
            <a:extLst>
              <a:ext uri="{FF2B5EF4-FFF2-40B4-BE49-F238E27FC236}">
                <a16:creationId xmlns:a16="http://schemas.microsoft.com/office/drawing/2014/main" id="{F1611FC9-3D1B-4AAF-AD39-CDD49E3AF7B7}"/>
              </a:ext>
            </a:extLst>
          </p:cNvPr>
          <p:cNvPicPr>
            <a:picLocks noChangeAspect="1"/>
          </p:cNvPicPr>
          <p:nvPr/>
        </p:nvPicPr>
        <p:blipFill>
          <a:blip r:embed="rId6"/>
          <a:stretch>
            <a:fillRect/>
          </a:stretch>
        </p:blipFill>
        <p:spPr>
          <a:xfrm>
            <a:off x="8412040" y="1654970"/>
            <a:ext cx="3733273" cy="4103687"/>
          </a:xfrm>
          <a:prstGeom prst="rect">
            <a:avLst/>
          </a:prstGeom>
        </p:spPr>
      </p:pic>
      <p:sp>
        <p:nvSpPr>
          <p:cNvPr id="2" name="Oval 1">
            <a:extLst>
              <a:ext uri="{FF2B5EF4-FFF2-40B4-BE49-F238E27FC236}">
                <a16:creationId xmlns:a16="http://schemas.microsoft.com/office/drawing/2014/main" id="{28D50A65-F3E9-40BB-9978-E51A14FD2BC1}"/>
              </a:ext>
            </a:extLst>
          </p:cNvPr>
          <p:cNvSpPr/>
          <p:nvPr/>
        </p:nvSpPr>
        <p:spPr>
          <a:xfrm>
            <a:off x="8527927" y="2824684"/>
            <a:ext cx="3498458" cy="2812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428EA8D8-08E7-4A70-8DBB-8BDF78497D35}"/>
              </a:ext>
            </a:extLst>
          </p:cNvPr>
          <p:cNvSpPr/>
          <p:nvPr/>
        </p:nvSpPr>
        <p:spPr>
          <a:xfrm>
            <a:off x="8527927" y="3494136"/>
            <a:ext cx="3467915" cy="2812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7DB8F36C-84D8-47B7-9E72-8638CE317027}"/>
              </a:ext>
            </a:extLst>
          </p:cNvPr>
          <p:cNvSpPr/>
          <p:nvPr/>
        </p:nvSpPr>
        <p:spPr>
          <a:xfrm>
            <a:off x="8515490" y="4321941"/>
            <a:ext cx="3498458" cy="2812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EDBE0CC-04F8-4750-BFAC-AE02B6FEC7BC}"/>
              </a:ext>
            </a:extLst>
          </p:cNvPr>
          <p:cNvSpPr/>
          <p:nvPr/>
        </p:nvSpPr>
        <p:spPr>
          <a:xfrm>
            <a:off x="8618899" y="4978481"/>
            <a:ext cx="3416539" cy="2812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90468"/>
                                        </p:tgtEl>
                                        <p:attrNameLst>
                                          <p:attrName>style.visibility</p:attrName>
                                        </p:attrNameLst>
                                      </p:cBhvr>
                                      <p:to>
                                        <p:strVal val="visible"/>
                                      </p:to>
                                    </p:set>
                                    <p:anim calcmode="lin" valueType="num">
                                      <p:cBhvr additive="base">
                                        <p:cTn id="7" dur="500" fill="hold"/>
                                        <p:tgtEl>
                                          <p:spTgt spid="190468"/>
                                        </p:tgtEl>
                                        <p:attrNameLst>
                                          <p:attrName>ppt_x</p:attrName>
                                        </p:attrNameLst>
                                      </p:cBhvr>
                                      <p:tavLst>
                                        <p:tav tm="0">
                                          <p:val>
                                            <p:strVal val="#ppt_x"/>
                                          </p:val>
                                        </p:tav>
                                        <p:tav tm="100000">
                                          <p:val>
                                            <p:strVal val="#ppt_x"/>
                                          </p:val>
                                        </p:tav>
                                      </p:tavLst>
                                    </p:anim>
                                    <p:anim calcmode="lin" valueType="num">
                                      <p:cBhvr additive="base">
                                        <p:cTn id="8" dur="500" fill="hold"/>
                                        <p:tgtEl>
                                          <p:spTgt spid="19046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90471"/>
                                        </p:tgtEl>
                                        <p:attrNameLst>
                                          <p:attrName>style.visibility</p:attrName>
                                        </p:attrNameLst>
                                      </p:cBhvr>
                                      <p:to>
                                        <p:strVal val="visible"/>
                                      </p:to>
                                    </p:set>
                                    <p:anim calcmode="lin" valueType="num">
                                      <p:cBhvr additive="base">
                                        <p:cTn id="11" dur="500" fill="hold"/>
                                        <p:tgtEl>
                                          <p:spTgt spid="190471"/>
                                        </p:tgtEl>
                                        <p:attrNameLst>
                                          <p:attrName>ppt_x</p:attrName>
                                        </p:attrNameLst>
                                      </p:cBhvr>
                                      <p:tavLst>
                                        <p:tav tm="0">
                                          <p:val>
                                            <p:strVal val="#ppt_x"/>
                                          </p:val>
                                        </p:tav>
                                        <p:tav tm="100000">
                                          <p:val>
                                            <p:strVal val="#ppt_x"/>
                                          </p:val>
                                        </p:tav>
                                      </p:tavLst>
                                    </p:anim>
                                    <p:anim calcmode="lin" valueType="num">
                                      <p:cBhvr additive="base">
                                        <p:cTn id="12" dur="500" fill="hold"/>
                                        <p:tgtEl>
                                          <p:spTgt spid="19047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0475"/>
                                        </p:tgtEl>
                                        <p:attrNameLst>
                                          <p:attrName>style.visibility</p:attrName>
                                        </p:attrNameLst>
                                      </p:cBhvr>
                                      <p:to>
                                        <p:strVal val="visible"/>
                                      </p:to>
                                    </p:set>
                                    <p:anim calcmode="lin" valueType="num">
                                      <p:cBhvr additive="base">
                                        <p:cTn id="15" dur="500" fill="hold"/>
                                        <p:tgtEl>
                                          <p:spTgt spid="190475"/>
                                        </p:tgtEl>
                                        <p:attrNameLst>
                                          <p:attrName>ppt_x</p:attrName>
                                        </p:attrNameLst>
                                      </p:cBhvr>
                                      <p:tavLst>
                                        <p:tav tm="0">
                                          <p:val>
                                            <p:strVal val="#ppt_x"/>
                                          </p:val>
                                        </p:tav>
                                        <p:tav tm="100000">
                                          <p:val>
                                            <p:strVal val="#ppt_x"/>
                                          </p:val>
                                        </p:tav>
                                      </p:tavLst>
                                    </p:anim>
                                    <p:anim calcmode="lin" valueType="num">
                                      <p:cBhvr additive="base">
                                        <p:cTn id="16" dur="500" fill="hold"/>
                                        <p:tgtEl>
                                          <p:spTgt spid="19047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90470"/>
                                        </p:tgtEl>
                                        <p:attrNameLst>
                                          <p:attrName>style.visibility</p:attrName>
                                        </p:attrNameLst>
                                      </p:cBhvr>
                                      <p:to>
                                        <p:strVal val="visible"/>
                                      </p:to>
                                    </p:set>
                                    <p:anim calcmode="lin" valueType="num">
                                      <p:cBhvr additive="base">
                                        <p:cTn id="19" dur="500" fill="hold"/>
                                        <p:tgtEl>
                                          <p:spTgt spid="190470"/>
                                        </p:tgtEl>
                                        <p:attrNameLst>
                                          <p:attrName>ppt_x</p:attrName>
                                        </p:attrNameLst>
                                      </p:cBhvr>
                                      <p:tavLst>
                                        <p:tav tm="0">
                                          <p:val>
                                            <p:strVal val="#ppt_x"/>
                                          </p:val>
                                        </p:tav>
                                        <p:tav tm="100000">
                                          <p:val>
                                            <p:strVal val="#ppt_x"/>
                                          </p:val>
                                        </p:tav>
                                      </p:tavLst>
                                    </p:anim>
                                    <p:anim calcmode="lin" valueType="num">
                                      <p:cBhvr additive="base">
                                        <p:cTn id="20" dur="500" fill="hold"/>
                                        <p:tgtEl>
                                          <p:spTgt spid="19047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90473"/>
                                        </p:tgtEl>
                                        <p:attrNameLst>
                                          <p:attrName>style.visibility</p:attrName>
                                        </p:attrNameLst>
                                      </p:cBhvr>
                                      <p:to>
                                        <p:strVal val="visible"/>
                                      </p:to>
                                    </p:set>
                                    <p:anim calcmode="lin" valueType="num">
                                      <p:cBhvr additive="base">
                                        <p:cTn id="23" dur="500" fill="hold"/>
                                        <p:tgtEl>
                                          <p:spTgt spid="190473"/>
                                        </p:tgtEl>
                                        <p:attrNameLst>
                                          <p:attrName>ppt_x</p:attrName>
                                        </p:attrNameLst>
                                      </p:cBhvr>
                                      <p:tavLst>
                                        <p:tav tm="0">
                                          <p:val>
                                            <p:strVal val="#ppt_x"/>
                                          </p:val>
                                        </p:tav>
                                        <p:tav tm="100000">
                                          <p:val>
                                            <p:strVal val="#ppt_x"/>
                                          </p:val>
                                        </p:tav>
                                      </p:tavLst>
                                    </p:anim>
                                    <p:anim calcmode="lin" valueType="num">
                                      <p:cBhvr additive="base">
                                        <p:cTn id="24" dur="500" fill="hold"/>
                                        <p:tgtEl>
                                          <p:spTgt spid="19047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0474"/>
                                        </p:tgtEl>
                                        <p:attrNameLst>
                                          <p:attrName>style.visibility</p:attrName>
                                        </p:attrNameLst>
                                      </p:cBhvr>
                                      <p:to>
                                        <p:strVal val="visible"/>
                                      </p:to>
                                    </p:set>
                                    <p:anim calcmode="lin" valueType="num">
                                      <p:cBhvr additive="base">
                                        <p:cTn id="27" dur="500" fill="hold"/>
                                        <p:tgtEl>
                                          <p:spTgt spid="190474"/>
                                        </p:tgtEl>
                                        <p:attrNameLst>
                                          <p:attrName>ppt_x</p:attrName>
                                        </p:attrNameLst>
                                      </p:cBhvr>
                                      <p:tavLst>
                                        <p:tav tm="0">
                                          <p:val>
                                            <p:strVal val="#ppt_x"/>
                                          </p:val>
                                        </p:tav>
                                        <p:tav tm="100000">
                                          <p:val>
                                            <p:strVal val="#ppt_x"/>
                                          </p:val>
                                        </p:tav>
                                      </p:tavLst>
                                    </p:anim>
                                    <p:anim calcmode="lin" valueType="num">
                                      <p:cBhvr additive="base">
                                        <p:cTn id="28" dur="500" fill="hold"/>
                                        <p:tgtEl>
                                          <p:spTgt spid="19047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90476"/>
                                        </p:tgtEl>
                                        <p:attrNameLst>
                                          <p:attrName>style.visibility</p:attrName>
                                        </p:attrNameLst>
                                      </p:cBhvr>
                                      <p:to>
                                        <p:strVal val="visible"/>
                                      </p:to>
                                    </p:set>
                                    <p:anim calcmode="lin" valueType="num">
                                      <p:cBhvr additive="base">
                                        <p:cTn id="31" dur="500" fill="hold"/>
                                        <p:tgtEl>
                                          <p:spTgt spid="190476"/>
                                        </p:tgtEl>
                                        <p:attrNameLst>
                                          <p:attrName>ppt_x</p:attrName>
                                        </p:attrNameLst>
                                      </p:cBhvr>
                                      <p:tavLst>
                                        <p:tav tm="0">
                                          <p:val>
                                            <p:strVal val="#ppt_x"/>
                                          </p:val>
                                        </p:tav>
                                        <p:tav tm="100000">
                                          <p:val>
                                            <p:strVal val="#ppt_x"/>
                                          </p:val>
                                        </p:tav>
                                      </p:tavLst>
                                    </p:anim>
                                    <p:anim calcmode="lin" valueType="num">
                                      <p:cBhvr additive="base">
                                        <p:cTn id="32" dur="500" fill="hold"/>
                                        <p:tgtEl>
                                          <p:spTgt spid="19047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90477"/>
                                        </p:tgtEl>
                                        <p:attrNameLst>
                                          <p:attrName>style.visibility</p:attrName>
                                        </p:attrNameLst>
                                      </p:cBhvr>
                                      <p:to>
                                        <p:strVal val="visible"/>
                                      </p:to>
                                    </p:set>
                                    <p:anim calcmode="lin" valueType="num">
                                      <p:cBhvr additive="base">
                                        <p:cTn id="35" dur="500" fill="hold"/>
                                        <p:tgtEl>
                                          <p:spTgt spid="190477"/>
                                        </p:tgtEl>
                                        <p:attrNameLst>
                                          <p:attrName>ppt_x</p:attrName>
                                        </p:attrNameLst>
                                      </p:cBhvr>
                                      <p:tavLst>
                                        <p:tav tm="0">
                                          <p:val>
                                            <p:strVal val="#ppt_x"/>
                                          </p:val>
                                        </p:tav>
                                        <p:tav tm="100000">
                                          <p:val>
                                            <p:strVal val="#ppt_x"/>
                                          </p:val>
                                        </p:tav>
                                      </p:tavLst>
                                    </p:anim>
                                    <p:anim calcmode="lin" valueType="num">
                                      <p:cBhvr additive="base">
                                        <p:cTn id="36" dur="500" fill="hold"/>
                                        <p:tgtEl>
                                          <p:spTgt spid="19047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0478"/>
                                        </p:tgtEl>
                                        <p:attrNameLst>
                                          <p:attrName>style.visibility</p:attrName>
                                        </p:attrNameLst>
                                      </p:cBhvr>
                                      <p:to>
                                        <p:strVal val="visible"/>
                                      </p:to>
                                    </p:set>
                                    <p:anim calcmode="lin" valueType="num">
                                      <p:cBhvr additive="base">
                                        <p:cTn id="39" dur="500" fill="hold"/>
                                        <p:tgtEl>
                                          <p:spTgt spid="190478"/>
                                        </p:tgtEl>
                                        <p:attrNameLst>
                                          <p:attrName>ppt_x</p:attrName>
                                        </p:attrNameLst>
                                      </p:cBhvr>
                                      <p:tavLst>
                                        <p:tav tm="0">
                                          <p:val>
                                            <p:strVal val="#ppt_x"/>
                                          </p:val>
                                        </p:tav>
                                        <p:tav tm="100000">
                                          <p:val>
                                            <p:strVal val="#ppt_x"/>
                                          </p:val>
                                        </p:tav>
                                      </p:tavLst>
                                    </p:anim>
                                    <p:anim calcmode="lin" valueType="num">
                                      <p:cBhvr additive="base">
                                        <p:cTn id="40" dur="500" fill="hold"/>
                                        <p:tgtEl>
                                          <p:spTgt spid="19047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90469"/>
                                        </p:tgtEl>
                                        <p:attrNameLst>
                                          <p:attrName>style.visibility</p:attrName>
                                        </p:attrNameLst>
                                      </p:cBhvr>
                                      <p:to>
                                        <p:strVal val="visible"/>
                                      </p:to>
                                    </p:set>
                                    <p:anim calcmode="lin" valueType="num">
                                      <p:cBhvr additive="base">
                                        <p:cTn id="43" dur="500" fill="hold"/>
                                        <p:tgtEl>
                                          <p:spTgt spid="190469"/>
                                        </p:tgtEl>
                                        <p:attrNameLst>
                                          <p:attrName>ppt_x</p:attrName>
                                        </p:attrNameLst>
                                      </p:cBhvr>
                                      <p:tavLst>
                                        <p:tav tm="0">
                                          <p:val>
                                            <p:strVal val="#ppt_x"/>
                                          </p:val>
                                        </p:tav>
                                        <p:tav tm="100000">
                                          <p:val>
                                            <p:strVal val="#ppt_x"/>
                                          </p:val>
                                        </p:tav>
                                      </p:tavLst>
                                    </p:anim>
                                    <p:anim calcmode="lin" valueType="num">
                                      <p:cBhvr additive="base">
                                        <p:cTn id="44" dur="500" fill="hold"/>
                                        <p:tgtEl>
                                          <p:spTgt spid="19046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90472"/>
                                        </p:tgtEl>
                                        <p:attrNameLst>
                                          <p:attrName>style.visibility</p:attrName>
                                        </p:attrNameLst>
                                      </p:cBhvr>
                                      <p:to>
                                        <p:strVal val="visible"/>
                                      </p:to>
                                    </p:set>
                                    <p:anim calcmode="lin" valueType="num">
                                      <p:cBhvr additive="base">
                                        <p:cTn id="47" dur="500" fill="hold"/>
                                        <p:tgtEl>
                                          <p:spTgt spid="190472"/>
                                        </p:tgtEl>
                                        <p:attrNameLst>
                                          <p:attrName>ppt_x</p:attrName>
                                        </p:attrNameLst>
                                      </p:cBhvr>
                                      <p:tavLst>
                                        <p:tav tm="0">
                                          <p:val>
                                            <p:strVal val="#ppt_x"/>
                                          </p:val>
                                        </p:tav>
                                        <p:tav tm="100000">
                                          <p:val>
                                            <p:strVal val="#ppt_x"/>
                                          </p:val>
                                        </p:tav>
                                      </p:tavLst>
                                    </p:anim>
                                    <p:anim calcmode="lin" valueType="num">
                                      <p:cBhvr additive="base">
                                        <p:cTn id="48" dur="500" fill="hold"/>
                                        <p:tgtEl>
                                          <p:spTgt spid="19047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90479"/>
                                        </p:tgtEl>
                                        <p:attrNameLst>
                                          <p:attrName>style.visibility</p:attrName>
                                        </p:attrNameLst>
                                      </p:cBhvr>
                                      <p:to>
                                        <p:strVal val="visible"/>
                                      </p:to>
                                    </p:set>
                                    <p:anim calcmode="lin" valueType="num">
                                      <p:cBhvr additive="base">
                                        <p:cTn id="51" dur="500" fill="hold"/>
                                        <p:tgtEl>
                                          <p:spTgt spid="190479"/>
                                        </p:tgtEl>
                                        <p:attrNameLst>
                                          <p:attrName>ppt_x</p:attrName>
                                        </p:attrNameLst>
                                      </p:cBhvr>
                                      <p:tavLst>
                                        <p:tav tm="0">
                                          <p:val>
                                            <p:strVal val="#ppt_x"/>
                                          </p:val>
                                        </p:tav>
                                        <p:tav tm="100000">
                                          <p:val>
                                            <p:strVal val="#ppt_x"/>
                                          </p:val>
                                        </p:tav>
                                      </p:tavLst>
                                    </p:anim>
                                    <p:anim calcmode="lin" valueType="num">
                                      <p:cBhvr additive="base">
                                        <p:cTn id="52" dur="500" fill="hold"/>
                                        <p:tgtEl>
                                          <p:spTgt spid="1904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74" grpId="0"/>
      <p:bldP spid="190475" grpId="0"/>
      <p:bldP spid="190478" grpId="0"/>
      <p:bldP spid="19047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a:extLst>
              <a:ext uri="{FF2B5EF4-FFF2-40B4-BE49-F238E27FC236}">
                <a16:creationId xmlns:a16="http://schemas.microsoft.com/office/drawing/2014/main" id="{D4F5EB02-6705-436B-BFC4-D1C152E7E8E3}"/>
              </a:ext>
            </a:extLst>
          </p:cNvPr>
          <p:cNvSpPr>
            <a:spLocks noGrp="1" noChangeArrowheads="1"/>
          </p:cNvSpPr>
          <p:nvPr>
            <p:ph type="title"/>
          </p:nvPr>
        </p:nvSpPr>
        <p:spPr>
          <a:xfrm>
            <a:off x="2407540" y="640833"/>
            <a:ext cx="8608881" cy="746125"/>
          </a:xfrm>
        </p:spPr>
        <p:txBody>
          <a:bodyPr>
            <a:normAutofit/>
          </a:bodyPr>
          <a:lstStyle/>
          <a:p>
            <a:r>
              <a:rPr lang="en-GB" altLang="en-US" dirty="0"/>
              <a:t>Lower Order Mode Coupler</a:t>
            </a:r>
          </a:p>
        </p:txBody>
      </p:sp>
      <p:pic>
        <p:nvPicPr>
          <p:cNvPr id="323587" name="Picture 3">
            <a:extLst>
              <a:ext uri="{FF2B5EF4-FFF2-40B4-BE49-F238E27FC236}">
                <a16:creationId xmlns:a16="http://schemas.microsoft.com/office/drawing/2014/main" id="{5F6833D0-0AB2-4E24-84EF-AFF66D50E9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3911" y="1532260"/>
            <a:ext cx="3027362" cy="22701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23588" name="Object 4">
            <a:extLst>
              <a:ext uri="{FF2B5EF4-FFF2-40B4-BE49-F238E27FC236}">
                <a16:creationId xmlns:a16="http://schemas.microsoft.com/office/drawing/2014/main" id="{7CC65987-D315-44B5-B2D5-6F7B31FD7006}"/>
              </a:ext>
            </a:extLst>
          </p:cNvPr>
          <p:cNvGraphicFramePr>
            <a:graphicFrameLocks noChangeAspect="1"/>
          </p:cNvGraphicFramePr>
          <p:nvPr>
            <p:extLst>
              <p:ext uri="{D42A27DB-BD31-4B8C-83A1-F6EECF244321}">
                <p14:modId xmlns:p14="http://schemas.microsoft.com/office/powerpoint/2010/main" val="1442891223"/>
              </p:ext>
            </p:extLst>
          </p:nvPr>
        </p:nvGraphicFramePr>
        <p:xfrm>
          <a:off x="7071919" y="3911818"/>
          <a:ext cx="5011023" cy="2869500"/>
        </p:xfrm>
        <a:graphic>
          <a:graphicData uri="http://schemas.openxmlformats.org/presentationml/2006/ole">
            <mc:AlternateContent xmlns:mc="http://schemas.openxmlformats.org/markup-compatibility/2006">
              <mc:Choice xmlns:v="urn:schemas-microsoft-com:vml" Requires="v">
                <p:oleObj spid="_x0000_s4134" name="Chart" r:id="rId4" imgW="4905375" imgH="2809875" progId="Excel.Chart.8">
                  <p:embed/>
                </p:oleObj>
              </mc:Choice>
              <mc:Fallback>
                <p:oleObj name="Chart" r:id="rId4" imgW="4905375" imgH="2809875" progId="Excel.Chart.8">
                  <p:embed/>
                  <p:pic>
                    <p:nvPicPr>
                      <p:cNvPr id="323588" name="Object 4">
                        <a:extLst>
                          <a:ext uri="{FF2B5EF4-FFF2-40B4-BE49-F238E27FC236}">
                            <a16:creationId xmlns:a16="http://schemas.microsoft.com/office/drawing/2014/main" id="{7CC65987-D315-44B5-B2D5-6F7B31FD70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71919" y="3911818"/>
                        <a:ext cx="5011023" cy="2869500"/>
                      </a:xfrm>
                      <a:prstGeom prst="rect">
                        <a:avLst/>
                      </a:prstGeom>
                      <a:noFill/>
                      <a:ln>
                        <a:noFill/>
                      </a:ln>
                      <a:effectLst/>
                    </p:spPr>
                  </p:pic>
                </p:oleObj>
              </mc:Fallback>
            </mc:AlternateContent>
          </a:graphicData>
        </a:graphic>
      </p:graphicFrame>
      <p:pic>
        <p:nvPicPr>
          <p:cNvPr id="323589" name="Picture 5">
            <a:extLst>
              <a:ext uri="{FF2B5EF4-FFF2-40B4-BE49-F238E27FC236}">
                <a16:creationId xmlns:a16="http://schemas.microsoft.com/office/drawing/2014/main" id="{8E1B61AF-D1D0-4591-BA8B-F9034E06CDC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7529" t="2577" b="38969"/>
          <a:stretch>
            <a:fillRect/>
          </a:stretch>
        </p:blipFill>
        <p:spPr bwMode="auto">
          <a:xfrm>
            <a:off x="179360" y="4281588"/>
            <a:ext cx="3703637" cy="1979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3591" name="Text Box 7">
            <a:extLst>
              <a:ext uri="{FF2B5EF4-FFF2-40B4-BE49-F238E27FC236}">
                <a16:creationId xmlns:a16="http://schemas.microsoft.com/office/drawing/2014/main" id="{76FB8E7D-B22D-4796-85DC-D55B8EFB2F2E}"/>
              </a:ext>
            </a:extLst>
          </p:cNvPr>
          <p:cNvSpPr txBox="1">
            <a:spLocks noChangeArrowheads="1"/>
          </p:cNvSpPr>
          <p:nvPr/>
        </p:nvSpPr>
        <p:spPr bwMode="auto">
          <a:xfrm>
            <a:off x="4091052" y="3946184"/>
            <a:ext cx="3027363"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600" dirty="0">
                <a:solidFill>
                  <a:srgbClr val="000099"/>
                </a:solidFill>
              </a:rPr>
              <a:t>Hook type LOM coupler designed by FNAL/Lancaster and improved by SLAC</a:t>
            </a:r>
          </a:p>
          <a:p>
            <a:pPr>
              <a:spcBef>
                <a:spcPct val="50000"/>
              </a:spcBef>
            </a:pPr>
            <a:r>
              <a:rPr lang="en-GB" altLang="en-US" sz="1600" dirty="0">
                <a:solidFill>
                  <a:srgbClr val="000099"/>
                </a:solidFill>
              </a:rPr>
              <a:t>No filter, uses polarisation to avoid coupling to the crabbing mode</a:t>
            </a:r>
          </a:p>
          <a:p>
            <a:pPr>
              <a:spcBef>
                <a:spcPct val="50000"/>
              </a:spcBef>
            </a:pPr>
            <a:r>
              <a:rPr lang="en-GB" altLang="en-US" sz="1600" dirty="0">
                <a:solidFill>
                  <a:srgbClr val="000099"/>
                </a:solidFill>
              </a:rPr>
              <a:t>The LOM coupler prototype was found to give good agreement with both MWS and Omega3P simulations. </a:t>
            </a:r>
            <a:endParaRPr lang="en-US" altLang="en-US" sz="1600" dirty="0">
              <a:solidFill>
                <a:srgbClr val="000099"/>
              </a:solidFill>
            </a:endParaRPr>
          </a:p>
        </p:txBody>
      </p:sp>
      <p:pic>
        <p:nvPicPr>
          <p:cNvPr id="323592" name="Picture 8">
            <a:extLst>
              <a:ext uri="{FF2B5EF4-FFF2-40B4-BE49-F238E27FC236}">
                <a16:creationId xmlns:a16="http://schemas.microsoft.com/office/drawing/2014/main" id="{DC00E6DB-896D-47CA-B50B-BB8B4DF9ECA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2427" y="1592481"/>
            <a:ext cx="1535113" cy="230346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Object 8">
            <a:extLst>
              <a:ext uri="{FF2B5EF4-FFF2-40B4-BE49-F238E27FC236}">
                <a16:creationId xmlns:a16="http://schemas.microsoft.com/office/drawing/2014/main" id="{129E08E8-C0D7-4436-9ADD-E5CDFC9324EB}"/>
              </a:ext>
            </a:extLst>
          </p:cNvPr>
          <p:cNvGraphicFramePr>
            <a:graphicFrameLocks noChangeAspect="1"/>
          </p:cNvGraphicFramePr>
          <p:nvPr>
            <p:extLst>
              <p:ext uri="{D42A27DB-BD31-4B8C-83A1-F6EECF244321}">
                <p14:modId xmlns:p14="http://schemas.microsoft.com/office/powerpoint/2010/main" val="2849241117"/>
              </p:ext>
            </p:extLst>
          </p:nvPr>
        </p:nvGraphicFramePr>
        <p:xfrm>
          <a:off x="3034278" y="1457531"/>
          <a:ext cx="4380510" cy="2467045"/>
        </p:xfrm>
        <a:graphic>
          <a:graphicData uri="http://schemas.openxmlformats.org/presentationml/2006/ole">
            <mc:AlternateContent xmlns:mc="http://schemas.openxmlformats.org/markup-compatibility/2006">
              <mc:Choice xmlns:v="urn:schemas-microsoft-com:vml" Requires="v">
                <p:oleObj spid="_x0000_s4135" name="Chart" r:id="rId8" imgW="6324600" imgH="3562350" progId="Excel.Chart.8">
                  <p:embed/>
                </p:oleObj>
              </mc:Choice>
              <mc:Fallback>
                <p:oleObj name="Chart" r:id="rId8" imgW="6324600" imgH="3562350" progId="Excel.Chart.8">
                  <p:embed/>
                  <p:pic>
                    <p:nvPicPr>
                      <p:cNvPr id="222216" name="Object 8">
                        <a:extLst>
                          <a:ext uri="{FF2B5EF4-FFF2-40B4-BE49-F238E27FC236}">
                            <a16:creationId xmlns:a16="http://schemas.microsoft.com/office/drawing/2014/main" id="{534F3C79-6E73-4C8C-AD65-6106BC277F42}"/>
                          </a:ext>
                        </a:extLst>
                      </p:cNvPr>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34278" y="1457531"/>
                        <a:ext cx="4380510" cy="2467045"/>
                      </a:xfrm>
                      <a:prstGeom prst="rect">
                        <a:avLst/>
                      </a:prstGeom>
                      <a:noFill/>
                      <a:ln>
                        <a:noFill/>
                      </a:ln>
                      <a:effec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a:extLst>
              <a:ext uri="{FF2B5EF4-FFF2-40B4-BE49-F238E27FC236}">
                <a16:creationId xmlns:a16="http://schemas.microsoft.com/office/drawing/2014/main" id="{8DAE042D-B64B-47E7-A7A8-3E26A76F3A8A}"/>
              </a:ext>
            </a:extLst>
          </p:cNvPr>
          <p:cNvSpPr>
            <a:spLocks noGrp="1" noChangeArrowheads="1"/>
          </p:cNvSpPr>
          <p:nvPr>
            <p:ph type="title"/>
          </p:nvPr>
        </p:nvSpPr>
        <p:spPr>
          <a:xfrm>
            <a:off x="2265027" y="490538"/>
            <a:ext cx="9605239" cy="1143000"/>
          </a:xfrm>
        </p:spPr>
        <p:txBody>
          <a:bodyPr/>
          <a:lstStyle/>
          <a:p>
            <a:r>
              <a:rPr lang="en-GB" altLang="en-US" dirty="0">
                <a:solidFill>
                  <a:srgbClr val="CC0000"/>
                </a:solidFill>
              </a:rPr>
              <a:t>Cockcroft SOM Coupler design</a:t>
            </a:r>
            <a:endParaRPr lang="en-US" altLang="en-US" dirty="0">
              <a:solidFill>
                <a:srgbClr val="CC0000"/>
              </a:solidFill>
            </a:endParaRPr>
          </a:p>
        </p:txBody>
      </p:sp>
      <p:pic>
        <p:nvPicPr>
          <p:cNvPr id="216067" name="Picture 3">
            <a:extLst>
              <a:ext uri="{FF2B5EF4-FFF2-40B4-BE49-F238E27FC236}">
                <a16:creationId xmlns:a16="http://schemas.microsoft.com/office/drawing/2014/main" id="{021F3CF6-0CF9-4FBE-94F6-C93C403ABBC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97182" y="4017977"/>
            <a:ext cx="4156075" cy="244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6070" name="Text Box 6">
            <a:extLst>
              <a:ext uri="{FF2B5EF4-FFF2-40B4-BE49-F238E27FC236}">
                <a16:creationId xmlns:a16="http://schemas.microsoft.com/office/drawing/2014/main" id="{2AA53A23-CD8E-432D-8C61-132B6736067D}"/>
              </a:ext>
            </a:extLst>
          </p:cNvPr>
          <p:cNvSpPr txBox="1">
            <a:spLocks noChangeArrowheads="1"/>
          </p:cNvSpPr>
          <p:nvPr/>
        </p:nvSpPr>
        <p:spPr bwMode="auto">
          <a:xfrm>
            <a:off x="1116901" y="1524794"/>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dirty="0"/>
              <a:t>The SOM coupler is currently a simple coaxial structure.</a:t>
            </a:r>
          </a:p>
        </p:txBody>
      </p:sp>
      <p:graphicFrame>
        <p:nvGraphicFramePr>
          <p:cNvPr id="216073" name="Object 9">
            <a:extLst>
              <a:ext uri="{FF2B5EF4-FFF2-40B4-BE49-F238E27FC236}">
                <a16:creationId xmlns:a16="http://schemas.microsoft.com/office/drawing/2014/main" id="{A1E17B05-A3E4-4134-BDBD-BB3D740F4A02}"/>
              </a:ext>
            </a:extLst>
          </p:cNvPr>
          <p:cNvGraphicFramePr>
            <a:graphicFrameLocks noGrp="1" noChangeAspect="1"/>
          </p:cNvGraphicFramePr>
          <p:nvPr>
            <p:ph sz="quarter" idx="3"/>
            <p:extLst>
              <p:ext uri="{D42A27DB-BD31-4B8C-83A1-F6EECF244321}">
                <p14:modId xmlns:p14="http://schemas.microsoft.com/office/powerpoint/2010/main" val="1697283099"/>
              </p:ext>
            </p:extLst>
          </p:nvPr>
        </p:nvGraphicFramePr>
        <p:xfrm>
          <a:off x="1232599" y="2166144"/>
          <a:ext cx="4038600" cy="1927225"/>
        </p:xfrm>
        <a:graphic>
          <a:graphicData uri="http://schemas.openxmlformats.org/presentationml/2006/ole">
            <mc:AlternateContent xmlns:mc="http://schemas.openxmlformats.org/markup-compatibility/2006">
              <mc:Choice xmlns:v="urn:schemas-microsoft-com:vml" Requires="v">
                <p:oleObj spid="_x0000_s6184" name="Chart" r:id="rId5" imgW="5886450" imgH="2809875" progId="Excel.Chart.8">
                  <p:embed/>
                </p:oleObj>
              </mc:Choice>
              <mc:Fallback>
                <p:oleObj name="Chart" r:id="rId5" imgW="5886450" imgH="2809875" progId="Excel.Chart.8">
                  <p:embed/>
                  <p:pic>
                    <p:nvPicPr>
                      <p:cNvPr id="216073" name="Object 9">
                        <a:extLst>
                          <a:ext uri="{FF2B5EF4-FFF2-40B4-BE49-F238E27FC236}">
                            <a16:creationId xmlns:a16="http://schemas.microsoft.com/office/drawing/2014/main" id="{A1E17B05-A3E4-4134-BDBD-BB3D740F4A02}"/>
                          </a:ext>
                        </a:extLst>
                      </p:cNvPr>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2599" y="2166144"/>
                        <a:ext cx="4038600" cy="192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 name="Object 5">
            <a:extLst>
              <a:ext uri="{FF2B5EF4-FFF2-40B4-BE49-F238E27FC236}">
                <a16:creationId xmlns:a16="http://schemas.microsoft.com/office/drawing/2014/main" id="{11F68413-43AF-4A1E-A244-8AA73ED921FD}"/>
              </a:ext>
            </a:extLst>
          </p:cNvPr>
          <p:cNvGraphicFramePr>
            <a:graphicFrameLocks noGrp="1" noChangeAspect="1"/>
          </p:cNvGraphicFramePr>
          <p:nvPr>
            <p:ph sz="half" idx="1"/>
            <p:extLst>
              <p:ext uri="{D42A27DB-BD31-4B8C-83A1-F6EECF244321}">
                <p14:modId xmlns:p14="http://schemas.microsoft.com/office/powerpoint/2010/main" val="3677351682"/>
              </p:ext>
            </p:extLst>
          </p:nvPr>
        </p:nvGraphicFramePr>
        <p:xfrm>
          <a:off x="6416044" y="2250545"/>
          <a:ext cx="4543357" cy="2990601"/>
        </p:xfrm>
        <a:graphic>
          <a:graphicData uri="http://schemas.openxmlformats.org/presentationml/2006/ole">
            <mc:AlternateContent xmlns:mc="http://schemas.openxmlformats.org/markup-compatibility/2006">
              <mc:Choice xmlns:v="urn:schemas-microsoft-com:vml" Requires="v">
                <p:oleObj spid="_x0000_s6185" name="Chart" r:id="rId7" imgW="5886450" imgH="3876675" progId="Excel.Chart.8">
                  <p:embed/>
                </p:oleObj>
              </mc:Choice>
              <mc:Fallback>
                <p:oleObj name="Chart" r:id="rId7" imgW="5886450" imgH="3876675" progId="Excel.Chart.8">
                  <p:embed/>
                  <p:pic>
                    <p:nvPicPr>
                      <p:cNvPr id="218117" name="Object 5">
                        <a:extLst>
                          <a:ext uri="{FF2B5EF4-FFF2-40B4-BE49-F238E27FC236}">
                            <a16:creationId xmlns:a16="http://schemas.microsoft.com/office/drawing/2014/main" id="{F254C840-9E91-4972-981D-42BAD018496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16044" y="2250545"/>
                        <a:ext cx="4543357" cy="2990601"/>
                      </a:xfrm>
                      <a:prstGeom prst="rect">
                        <a:avLst/>
                      </a:prstGeom>
                      <a:noFill/>
                      <a:ln>
                        <a:noFill/>
                      </a:ln>
                      <a:effectLst/>
                    </p:spPr>
                  </p:pic>
                </p:oleObj>
              </mc:Fallback>
            </mc:AlternateContent>
          </a:graphicData>
        </a:graphic>
      </p:graphicFrame>
      <p:sp>
        <p:nvSpPr>
          <p:cNvPr id="18" name="Text Box 6">
            <a:extLst>
              <a:ext uri="{FF2B5EF4-FFF2-40B4-BE49-F238E27FC236}">
                <a16:creationId xmlns:a16="http://schemas.microsoft.com/office/drawing/2014/main" id="{10A65D02-6028-4C14-A678-83754E3EF5CF}"/>
              </a:ext>
            </a:extLst>
          </p:cNvPr>
          <p:cNvSpPr txBox="1">
            <a:spLocks noChangeArrowheads="1"/>
          </p:cNvSpPr>
          <p:nvPr/>
        </p:nvSpPr>
        <p:spPr bwMode="auto">
          <a:xfrm>
            <a:off x="5608730" y="1508671"/>
            <a:ext cx="601321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dirty="0"/>
              <a:t>The problem is that as we decrease the SOM external Q we make the coupler susceptible to damping the operating mode. </a:t>
            </a:r>
          </a:p>
        </p:txBody>
      </p:sp>
      <p:sp>
        <p:nvSpPr>
          <p:cNvPr id="19" name="Text Box 8">
            <a:extLst>
              <a:ext uri="{FF2B5EF4-FFF2-40B4-BE49-F238E27FC236}">
                <a16:creationId xmlns:a16="http://schemas.microsoft.com/office/drawing/2014/main" id="{6B1BFCFE-FE29-4716-A2C6-67670915C84E}"/>
              </a:ext>
            </a:extLst>
          </p:cNvPr>
          <p:cNvSpPr txBox="1">
            <a:spLocks noChangeArrowheads="1"/>
          </p:cNvSpPr>
          <p:nvPr/>
        </p:nvSpPr>
        <p:spPr bwMode="auto">
          <a:xfrm>
            <a:off x="5608730" y="5241146"/>
            <a:ext cx="6446123"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dirty="0"/>
              <a:t>Assuming 10 Watts mean power flow in the coupler, and we meet the SOM damping spec then we need to align the coupler to within 1.4 degrees.</a:t>
            </a:r>
          </a:p>
          <a:p>
            <a:pPr>
              <a:spcBef>
                <a:spcPct val="50000"/>
              </a:spcBef>
            </a:pPr>
            <a:r>
              <a:rPr lang="en-GB" altLang="en-US" dirty="0"/>
              <a:t>May be better to use a racetrack cell shape to separate the vertical and horizontal mode in frequency and use a filter</a:t>
            </a:r>
            <a:endParaRPr lang="en-US"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82" name="Picture 14">
            <a:extLst>
              <a:ext uri="{FF2B5EF4-FFF2-40B4-BE49-F238E27FC236}">
                <a16:creationId xmlns:a16="http://schemas.microsoft.com/office/drawing/2014/main" id="{709AE3AC-2176-447B-8FAC-09FBD09308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5792" y="3343275"/>
            <a:ext cx="4244975"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8385" name="Object 17">
            <a:extLst>
              <a:ext uri="{FF2B5EF4-FFF2-40B4-BE49-F238E27FC236}">
                <a16:creationId xmlns:a16="http://schemas.microsoft.com/office/drawing/2014/main" id="{BF057EAB-631F-43A9-A4F8-B4737FEFCCAA}"/>
              </a:ext>
            </a:extLst>
          </p:cNvPr>
          <p:cNvGraphicFramePr>
            <a:graphicFrameLocks noChangeAspect="1"/>
          </p:cNvGraphicFramePr>
          <p:nvPr>
            <p:extLst>
              <p:ext uri="{D42A27DB-BD31-4B8C-83A1-F6EECF244321}">
                <p14:modId xmlns:p14="http://schemas.microsoft.com/office/powerpoint/2010/main" val="2508386610"/>
              </p:ext>
            </p:extLst>
          </p:nvPr>
        </p:nvGraphicFramePr>
        <p:xfrm>
          <a:off x="138269" y="1495323"/>
          <a:ext cx="4787900" cy="3314700"/>
        </p:xfrm>
        <a:graphic>
          <a:graphicData uri="http://schemas.openxmlformats.org/presentationml/2006/ole">
            <mc:AlternateContent xmlns:mc="http://schemas.openxmlformats.org/markup-compatibility/2006">
              <mc:Choice xmlns:v="urn:schemas-microsoft-com:vml" Requires="v">
                <p:oleObj spid="_x0000_s13324" name="Chart" r:id="rId4" imgW="11801475" imgH="8172450" progId="Excel.Chart.8">
                  <p:embed/>
                </p:oleObj>
              </mc:Choice>
              <mc:Fallback>
                <p:oleObj name="Chart" r:id="rId4" imgW="11801475" imgH="8172450" progId="Excel.Chart.8">
                  <p:embed/>
                  <p:pic>
                    <p:nvPicPr>
                      <p:cNvPr id="58385" name="Object 17">
                        <a:extLst>
                          <a:ext uri="{FF2B5EF4-FFF2-40B4-BE49-F238E27FC236}">
                            <a16:creationId xmlns:a16="http://schemas.microsoft.com/office/drawing/2014/main" id="{BF057EAB-631F-43A9-A4F8-B4737FEFCC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8269" y="1495323"/>
                        <a:ext cx="4787900" cy="331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8377" name="Rectangle 9">
            <a:extLst>
              <a:ext uri="{FF2B5EF4-FFF2-40B4-BE49-F238E27FC236}">
                <a16:creationId xmlns:a16="http://schemas.microsoft.com/office/drawing/2014/main" id="{A4BF767E-116F-4EAF-8A11-0841DC47880D}"/>
              </a:ext>
            </a:extLst>
          </p:cNvPr>
          <p:cNvSpPr>
            <a:spLocks noGrp="1" noChangeArrowheads="1"/>
          </p:cNvSpPr>
          <p:nvPr>
            <p:ph type="title"/>
          </p:nvPr>
        </p:nvSpPr>
        <p:spPr/>
        <p:txBody>
          <a:bodyPr/>
          <a:lstStyle/>
          <a:p>
            <a:r>
              <a:rPr lang="en-GB" altLang="zh-CN">
                <a:ea typeface="SimSun" panose="02010600030101010101" pitchFamily="2" charset="-122"/>
              </a:rPr>
              <a:t>SOM/LOM Coupler Development</a:t>
            </a:r>
          </a:p>
        </p:txBody>
      </p:sp>
      <p:sp>
        <p:nvSpPr>
          <p:cNvPr id="58375" name="Rectangle 7">
            <a:extLst>
              <a:ext uri="{FF2B5EF4-FFF2-40B4-BE49-F238E27FC236}">
                <a16:creationId xmlns:a16="http://schemas.microsoft.com/office/drawing/2014/main" id="{C76BEBE7-B72E-4A4C-9D71-4FFCDE56D021}"/>
              </a:ext>
            </a:extLst>
          </p:cNvPr>
          <p:cNvSpPr>
            <a:spLocks noChangeArrowheads="1"/>
          </p:cNvSpPr>
          <p:nvPr/>
        </p:nvSpPr>
        <p:spPr bwMode="auto">
          <a:xfrm>
            <a:off x="8374927" y="1864275"/>
            <a:ext cx="3352800" cy="3922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har char="•"/>
              <a:defRPr sz="2800">
                <a:solidFill>
                  <a:srgbClr val="23346C"/>
                </a:solidFill>
                <a:latin typeface="Arial" panose="020B0604020202020204" pitchFamily="34" charset="0"/>
                <a:ea typeface="Arial Unicode MS" panose="020B0604020202020204" pitchFamily="34" charset="-128"/>
                <a:cs typeface="Arial Unicode MS" panose="020B0604020202020204" pitchFamily="34" charset="-128"/>
              </a:defRPr>
            </a:lvl1pPr>
            <a:lvl2pPr marL="742950" indent="-285750">
              <a:spcBef>
                <a:spcPct val="20000"/>
              </a:spcBef>
              <a:buChar char="–"/>
              <a:defRPr sz="2400" b="1">
                <a:solidFill>
                  <a:schemeClr val="folHlink"/>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spcBef>
                <a:spcPct val="20000"/>
              </a:spcBef>
              <a:buChar char="•"/>
              <a:defRPr sz="20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spcBef>
                <a:spcPct val="20000"/>
              </a:spcBef>
              <a:buChar char="–"/>
              <a:defRPr sz="20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spcBef>
                <a:spcPct val="20000"/>
              </a:spcBef>
              <a:buChar char="»"/>
              <a:defRPr sz="20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fontAlgn="base">
              <a:spcBef>
                <a:spcPct val="20000"/>
              </a:spcBef>
              <a:spcAft>
                <a:spcPct val="0"/>
              </a:spcAft>
              <a:buChar char="»"/>
              <a:defRPr sz="20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fontAlgn="base">
              <a:spcBef>
                <a:spcPct val="20000"/>
              </a:spcBef>
              <a:spcAft>
                <a:spcPct val="0"/>
              </a:spcAft>
              <a:buChar char="»"/>
              <a:defRPr sz="20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fontAlgn="base">
              <a:spcBef>
                <a:spcPct val="20000"/>
              </a:spcBef>
              <a:spcAft>
                <a:spcPct val="0"/>
              </a:spcAft>
              <a:buChar char="»"/>
              <a:defRPr sz="20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fontAlgn="base">
              <a:spcBef>
                <a:spcPct val="20000"/>
              </a:spcBef>
              <a:spcAft>
                <a:spcPct val="0"/>
              </a:spcAft>
              <a:buChar char="»"/>
              <a:defRPr sz="20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nSpc>
                <a:spcPct val="80000"/>
              </a:lnSpc>
            </a:pPr>
            <a:r>
              <a:rPr lang="en-GB" altLang="zh-CN" sz="2000" dirty="0"/>
              <a:t>SLAC design for HOM and LOM couplers and Cockcroft Institute SOM and Power coupler designs used in prototypes.</a:t>
            </a:r>
          </a:p>
          <a:p>
            <a:pPr>
              <a:lnSpc>
                <a:spcPct val="80000"/>
              </a:lnSpc>
            </a:pPr>
            <a:r>
              <a:rPr lang="en-GB" altLang="zh-CN" sz="2000" dirty="0"/>
              <a:t>New Cockcroft design for integrated SOM/LOM coupler is a significant improvement on SLAC designs.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a:extLst>
              <a:ext uri="{FF2B5EF4-FFF2-40B4-BE49-F238E27FC236}">
                <a16:creationId xmlns:a16="http://schemas.microsoft.com/office/drawing/2014/main" id="{62156320-2BF2-4E17-82C1-4A1DF80A54B6}"/>
              </a:ext>
            </a:extLst>
          </p:cNvPr>
          <p:cNvSpPr>
            <a:spLocks noGrp="1" noChangeArrowheads="1"/>
          </p:cNvSpPr>
          <p:nvPr>
            <p:ph type="title"/>
          </p:nvPr>
        </p:nvSpPr>
        <p:spPr>
          <a:xfrm>
            <a:off x="4398615" y="557669"/>
            <a:ext cx="3094037" cy="652463"/>
          </a:xfrm>
        </p:spPr>
        <p:txBody>
          <a:bodyPr>
            <a:normAutofit fontScale="90000"/>
          </a:bodyPr>
          <a:lstStyle/>
          <a:p>
            <a:r>
              <a:rPr lang="en-GB" altLang="en-US" dirty="0"/>
              <a:t>HOM Coupler</a:t>
            </a:r>
          </a:p>
        </p:txBody>
      </p:sp>
      <p:sp>
        <p:nvSpPr>
          <p:cNvPr id="327686" name="Text Box 6">
            <a:extLst>
              <a:ext uri="{FF2B5EF4-FFF2-40B4-BE49-F238E27FC236}">
                <a16:creationId xmlns:a16="http://schemas.microsoft.com/office/drawing/2014/main" id="{CB86DBC6-F15E-41EE-9737-B5DFCB1BEFF6}"/>
              </a:ext>
            </a:extLst>
          </p:cNvPr>
          <p:cNvSpPr txBox="1">
            <a:spLocks noChangeArrowheads="1"/>
          </p:cNvSpPr>
          <p:nvPr/>
        </p:nvSpPr>
        <p:spPr bwMode="auto">
          <a:xfrm>
            <a:off x="3942825" y="1539509"/>
            <a:ext cx="7525631"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dirty="0">
                <a:solidFill>
                  <a:schemeClr val="accent2"/>
                </a:solidFill>
              </a:rPr>
              <a:t>The original HOM coupler was based on the EU-XFEL 3</a:t>
            </a:r>
            <a:r>
              <a:rPr lang="en-GB" altLang="en-US" baseline="30000" dirty="0">
                <a:solidFill>
                  <a:schemeClr val="accent2"/>
                </a:solidFill>
              </a:rPr>
              <a:t>rd</a:t>
            </a:r>
            <a:r>
              <a:rPr lang="en-GB" altLang="en-US" dirty="0">
                <a:solidFill>
                  <a:schemeClr val="accent2"/>
                </a:solidFill>
              </a:rPr>
              <a:t> harmonic HOM coupler that’s slightly modified.</a:t>
            </a:r>
          </a:p>
          <a:p>
            <a:pPr>
              <a:spcBef>
                <a:spcPct val="50000"/>
              </a:spcBef>
            </a:pPr>
            <a:r>
              <a:rPr lang="en-GB" altLang="en-US" dirty="0">
                <a:solidFill>
                  <a:schemeClr val="accent2"/>
                </a:solidFill>
              </a:rPr>
              <a:t>SLAC redesigned the coupler but did not check all modes just the first two passbands.</a:t>
            </a:r>
            <a:endParaRPr lang="en-US" altLang="en-US" dirty="0">
              <a:solidFill>
                <a:schemeClr val="accent2"/>
              </a:solidFill>
            </a:endParaRPr>
          </a:p>
        </p:txBody>
      </p:sp>
      <p:pic>
        <p:nvPicPr>
          <p:cNvPr id="327687" name="Picture 7">
            <a:extLst>
              <a:ext uri="{FF2B5EF4-FFF2-40B4-BE49-F238E27FC236}">
                <a16:creationId xmlns:a16="http://schemas.microsoft.com/office/drawing/2014/main" id="{C615849C-F94E-43A3-A2DA-BF895C33F410}"/>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371" r="25154"/>
          <a:stretch/>
        </p:blipFill>
        <p:spPr bwMode="auto">
          <a:xfrm>
            <a:off x="379034" y="2385431"/>
            <a:ext cx="3330793" cy="344491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4B127B00-92D7-49CE-8215-C995BBEE7C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6441" y="2884629"/>
            <a:ext cx="6132351" cy="3752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1144</Words>
  <Application>Microsoft Office PowerPoint</Application>
  <PresentationFormat>Widescreen</PresentationFormat>
  <Paragraphs>137</Paragraphs>
  <Slides>18</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5" baseType="lpstr">
      <vt:lpstr>SimSun</vt:lpstr>
      <vt:lpstr>Arial</vt:lpstr>
      <vt:lpstr>Arial Unicode MS</vt:lpstr>
      <vt:lpstr>Calibri</vt:lpstr>
      <vt:lpstr>Calibri Light</vt:lpstr>
      <vt:lpstr>Office Theme</vt:lpstr>
      <vt:lpstr>Chart</vt:lpstr>
      <vt:lpstr>ILC Elliptical/Racetrack Crab Design</vt:lpstr>
      <vt:lpstr>ILC Crab Cavity Collaboration Team (c. 2008)</vt:lpstr>
      <vt:lpstr>ILC-CC Design</vt:lpstr>
      <vt:lpstr>Modal Calculations in MAFIA</vt:lpstr>
      <vt:lpstr>3.9 GHz elliptical: External Q factor s required for couplers</vt:lpstr>
      <vt:lpstr>Lower Order Mode Coupler</vt:lpstr>
      <vt:lpstr>Cockcroft SOM Coupler design</vt:lpstr>
      <vt:lpstr>SOM/LOM Coupler Development</vt:lpstr>
      <vt:lpstr>HOM Coupler</vt:lpstr>
      <vt:lpstr>SLAC HOM Notch harmonic</vt:lpstr>
      <vt:lpstr>Re-optimizing the ILC crab</vt:lpstr>
      <vt:lpstr>Improved geometry</vt:lpstr>
      <vt:lpstr>Varying the ellipticity to tune the LOM/SOM</vt:lpstr>
      <vt:lpstr>3 cell cavity</vt:lpstr>
      <vt:lpstr>Coaxial damper</vt:lpstr>
      <vt:lpstr>Waveguide damping</vt:lpstr>
      <vt:lpstr>SWELL</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ILC RFD</dc:title>
  <dc:creator>Burt, Graeme</dc:creator>
  <cp:lastModifiedBy>Burtg</cp:lastModifiedBy>
  <cp:revision>41</cp:revision>
  <dcterms:created xsi:type="dcterms:W3CDTF">2020-11-25T13:55:10Z</dcterms:created>
  <dcterms:modified xsi:type="dcterms:W3CDTF">2021-10-27T14:17:22Z</dcterms:modified>
</cp:coreProperties>
</file>