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18"/>
  </p:notesMasterIdLst>
  <p:sldIdLst>
    <p:sldId id="372" r:id="rId2"/>
    <p:sldId id="257" r:id="rId3"/>
    <p:sldId id="293" r:id="rId4"/>
    <p:sldId id="280" r:id="rId5"/>
    <p:sldId id="308" r:id="rId6"/>
    <p:sldId id="353" r:id="rId7"/>
    <p:sldId id="382" r:id="rId8"/>
    <p:sldId id="263" r:id="rId9"/>
    <p:sldId id="384" r:id="rId10"/>
    <p:sldId id="385" r:id="rId11"/>
    <p:sldId id="386" r:id="rId12"/>
    <p:sldId id="390" r:id="rId13"/>
    <p:sldId id="388" r:id="rId14"/>
    <p:sldId id="389" r:id="rId15"/>
    <p:sldId id="371" r:id="rId16"/>
    <p:sldId id="37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82665" autoAdjust="0"/>
  </p:normalViewPr>
  <p:slideViewPr>
    <p:cSldViewPr snapToGrid="0">
      <p:cViewPr varScale="1">
        <p:scale>
          <a:sx n="82" d="100"/>
          <a:sy n="82" d="100"/>
        </p:scale>
        <p:origin x="490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4" Type="http://schemas.openxmlformats.org/officeDocument/2006/relationships/image" Target="../media/image2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4" Type="http://schemas.openxmlformats.org/officeDocument/2006/relationships/image" Target="../media/image2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63746-CC78-4C7A-BDF9-BFFD4DB032F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38B7D7-D4F8-4803-BADC-97E52359164E}">
      <dgm:prSet custT="1"/>
      <dgm:spPr/>
      <dgm:t>
        <a:bodyPr/>
        <a:lstStyle/>
        <a:p>
          <a:r>
            <a:rPr lang="en-US" sz="2000" dirty="0"/>
            <a:t>Mask Design depends on:</a:t>
          </a:r>
        </a:p>
      </dgm:t>
    </dgm:pt>
    <dgm:pt modelId="{D2DC074C-FAAE-45E0-8361-62AB72027086}" type="parTrans" cxnId="{5D765A5E-7761-453E-9F59-9067430FEC94}">
      <dgm:prSet/>
      <dgm:spPr/>
      <dgm:t>
        <a:bodyPr/>
        <a:lstStyle/>
        <a:p>
          <a:endParaRPr lang="en-US"/>
        </a:p>
      </dgm:t>
    </dgm:pt>
    <dgm:pt modelId="{A6ACE99B-803C-4725-9F9E-3855B243BA0D}" type="sibTrans" cxnId="{5D765A5E-7761-453E-9F59-9067430FEC94}">
      <dgm:prSet/>
      <dgm:spPr/>
      <dgm:t>
        <a:bodyPr/>
        <a:lstStyle/>
        <a:p>
          <a:endParaRPr lang="en-US"/>
        </a:p>
      </dgm:t>
    </dgm:pt>
    <dgm:pt modelId="{BAAE2653-0C62-4B5D-8DC1-BE8AFC940865}">
      <dgm:prSet custT="1"/>
      <dgm:spPr/>
      <dgm:t>
        <a:bodyPr/>
        <a:lstStyle/>
        <a:p>
          <a:r>
            <a:rPr lang="en-US" sz="2000" dirty="0"/>
            <a:t>The average incident photon energy (Ideal and Realistic)</a:t>
          </a:r>
        </a:p>
      </dgm:t>
    </dgm:pt>
    <dgm:pt modelId="{9E8488F7-5F9A-4F8B-BBCB-EC520EE39C18}" type="parTrans" cxnId="{15B61481-2BC8-42F6-B56F-D21C391F767B}">
      <dgm:prSet/>
      <dgm:spPr/>
      <dgm:t>
        <a:bodyPr/>
        <a:lstStyle/>
        <a:p>
          <a:endParaRPr lang="en-US"/>
        </a:p>
      </dgm:t>
    </dgm:pt>
    <dgm:pt modelId="{3FEE3812-8B26-4CA1-B37B-4B8A3A304ECC}" type="sibTrans" cxnId="{15B61481-2BC8-42F6-B56F-D21C391F767B}">
      <dgm:prSet/>
      <dgm:spPr/>
      <dgm:t>
        <a:bodyPr/>
        <a:lstStyle/>
        <a:p>
          <a:endParaRPr lang="en-US"/>
        </a:p>
      </dgm:t>
    </dgm:pt>
    <dgm:pt modelId="{0965D65C-4CBB-49E7-91BC-27B3629EC969}">
      <dgm:prSet custT="1"/>
      <dgm:spPr/>
      <dgm:t>
        <a:bodyPr/>
        <a:lstStyle/>
        <a:p>
          <a:r>
            <a:rPr lang="en-US" sz="2000" dirty="0"/>
            <a:t>The available area reserved for helical undulator (319.66m)</a:t>
          </a:r>
        </a:p>
      </dgm:t>
    </dgm:pt>
    <dgm:pt modelId="{7A0E86F2-ED04-4D6E-8B30-DFAF15D00729}" type="parTrans" cxnId="{A7216072-2F67-4647-8540-87BA45A75A24}">
      <dgm:prSet/>
      <dgm:spPr/>
      <dgm:t>
        <a:bodyPr/>
        <a:lstStyle/>
        <a:p>
          <a:endParaRPr lang="en-US"/>
        </a:p>
      </dgm:t>
    </dgm:pt>
    <dgm:pt modelId="{EA5BED42-1D40-46E1-A738-51A5B1C52130}" type="sibTrans" cxnId="{A7216072-2F67-4647-8540-87BA45A75A24}">
      <dgm:prSet/>
      <dgm:spPr/>
      <dgm:t>
        <a:bodyPr/>
        <a:lstStyle/>
        <a:p>
          <a:endParaRPr lang="en-US"/>
        </a:p>
      </dgm:t>
    </dgm:pt>
    <dgm:pt modelId="{510A48F1-A2CC-458B-A75D-432B48AC4AAA}">
      <dgm:prSet custT="1"/>
      <dgm:spPr/>
      <dgm:t>
        <a:bodyPr/>
        <a:lstStyle/>
        <a:p>
          <a:r>
            <a:rPr lang="en-US" sz="2000" dirty="0"/>
            <a:t>A possible mask design:</a:t>
          </a:r>
        </a:p>
      </dgm:t>
    </dgm:pt>
    <dgm:pt modelId="{EB102618-6021-49FD-9F77-B48DB5E1FF4A}" type="parTrans" cxnId="{A8EDDA93-7FED-4B9E-A6BF-406CB3F68A0A}">
      <dgm:prSet/>
      <dgm:spPr/>
      <dgm:t>
        <a:bodyPr/>
        <a:lstStyle/>
        <a:p>
          <a:endParaRPr lang="en-US"/>
        </a:p>
      </dgm:t>
    </dgm:pt>
    <dgm:pt modelId="{038E0B9D-F911-4C09-8A04-7872CBDD99A2}" type="sibTrans" cxnId="{A8EDDA93-7FED-4B9E-A6BF-406CB3F68A0A}">
      <dgm:prSet/>
      <dgm:spPr/>
      <dgm:t>
        <a:bodyPr/>
        <a:lstStyle/>
        <a:p>
          <a:endParaRPr lang="en-US"/>
        </a:p>
      </dgm:t>
    </dgm:pt>
    <dgm:pt modelId="{D9F7F332-AEB5-4CEB-96A7-117E02B6C628}">
      <dgm:prSet custT="1"/>
      <dgm:spPr/>
      <dgm:t>
        <a:bodyPr/>
        <a:lstStyle/>
        <a:p>
          <a:r>
            <a:rPr lang="en-US" sz="2000" i="0" dirty="0"/>
            <a:t>Cylinder with tapered opening  </a:t>
          </a:r>
          <a:endParaRPr lang="en-US" sz="2000" dirty="0"/>
        </a:p>
      </dgm:t>
    </dgm:pt>
    <dgm:pt modelId="{6B7CDF57-4753-491A-9994-99A488890560}" type="parTrans" cxnId="{6208FD91-FB77-4D40-BFDF-B842008A9B1D}">
      <dgm:prSet/>
      <dgm:spPr/>
      <dgm:t>
        <a:bodyPr/>
        <a:lstStyle/>
        <a:p>
          <a:endParaRPr lang="en-US"/>
        </a:p>
      </dgm:t>
    </dgm:pt>
    <dgm:pt modelId="{8EF961A0-2400-4346-BBA8-A7700AEA59C6}" type="sibTrans" cxnId="{6208FD91-FB77-4D40-BFDF-B842008A9B1D}">
      <dgm:prSet/>
      <dgm:spPr/>
      <dgm:t>
        <a:bodyPr/>
        <a:lstStyle/>
        <a:p>
          <a:endParaRPr lang="en-US"/>
        </a:p>
      </dgm:t>
    </dgm:pt>
    <dgm:pt modelId="{3EA7F6D8-C454-4240-9DF5-BB18DDF69E4A}">
      <dgm:prSet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</a:rPr>
            <a:t>Masks </a:t>
          </a:r>
          <a:r>
            <a:rPr lang="en-US" sz="2000" strike="noStrike" dirty="0">
              <a:solidFill>
                <a:schemeClr val="bg1"/>
              </a:solidFill>
            </a:rPr>
            <a:t>must mainly stop photons of few MeV energy.</a:t>
          </a:r>
        </a:p>
      </dgm:t>
    </dgm:pt>
    <dgm:pt modelId="{95D03B85-BE68-426C-B2B1-9953298FE02D}" type="parTrans" cxnId="{8EE68DCA-43A9-4AC5-8E51-72C7399D2697}">
      <dgm:prSet/>
      <dgm:spPr/>
      <dgm:t>
        <a:bodyPr/>
        <a:lstStyle/>
        <a:p>
          <a:endParaRPr lang="en-US"/>
        </a:p>
      </dgm:t>
    </dgm:pt>
    <dgm:pt modelId="{5A825F39-ABF5-4F4A-AD87-25E151F3F369}" type="sibTrans" cxnId="{8EE68DCA-43A9-4AC5-8E51-72C7399D2697}">
      <dgm:prSet/>
      <dgm:spPr/>
      <dgm:t>
        <a:bodyPr/>
        <a:lstStyle/>
        <a:p>
          <a:endParaRPr lang="en-US"/>
        </a:p>
      </dgm:t>
    </dgm:pt>
    <dgm:pt modelId="{759A1135-120E-402D-AD4A-1F8AE166A1AE}">
      <dgm:prSet custT="1"/>
      <dgm:spPr/>
      <dgm:t>
        <a:bodyPr/>
        <a:lstStyle/>
        <a:p>
          <a:r>
            <a:rPr lang="en-US" sz="2000" dirty="0"/>
            <a:t>Material: High Z-materials, large density and small radiation length are needed:</a:t>
          </a:r>
        </a:p>
      </dgm:t>
    </dgm:pt>
    <dgm:pt modelId="{8B9679A5-98F3-450F-9D86-2CC54CA9CC02}" type="parTrans" cxnId="{081A1A2B-FF45-4E2F-BDBE-1140E88392AB}">
      <dgm:prSet/>
      <dgm:spPr/>
      <dgm:t>
        <a:bodyPr/>
        <a:lstStyle/>
        <a:p>
          <a:endParaRPr lang="en-US"/>
        </a:p>
      </dgm:t>
    </dgm:pt>
    <dgm:pt modelId="{F29D0E34-E0E3-4D68-A6D1-321960F88997}" type="sibTrans" cxnId="{081A1A2B-FF45-4E2F-BDBE-1140E88392AB}">
      <dgm:prSet/>
      <dgm:spPr/>
      <dgm:t>
        <a:bodyPr/>
        <a:lstStyle/>
        <a:p>
          <a:endParaRPr lang="en-US"/>
        </a:p>
      </dgm:t>
    </dgm:pt>
    <dgm:pt modelId="{F0C60161-7B97-4FF9-AAD4-D6E9BE98676D}">
      <dgm:prSet custT="1"/>
      <dgm:spPr/>
      <dgm:t>
        <a:bodyPr/>
        <a:lstStyle/>
        <a:p>
          <a:pPr>
            <a:buNone/>
          </a:pPr>
          <a:endParaRPr lang="en-US" sz="2000" dirty="0">
            <a:solidFill>
              <a:schemeClr val="tx1"/>
            </a:solidFill>
          </a:endParaRPr>
        </a:p>
      </dgm:t>
    </dgm:pt>
    <dgm:pt modelId="{9FB6E777-DB47-4609-8E9B-EE2AE7C56993}" type="parTrans" cxnId="{244BBB9D-B8A3-40F5-9C27-AD6F507A8DC4}">
      <dgm:prSet/>
      <dgm:spPr/>
      <dgm:t>
        <a:bodyPr/>
        <a:lstStyle/>
        <a:p>
          <a:endParaRPr lang="en-US"/>
        </a:p>
      </dgm:t>
    </dgm:pt>
    <dgm:pt modelId="{50EF4C3A-00F1-4420-861E-0BD1E555A0D4}" type="sibTrans" cxnId="{244BBB9D-B8A3-40F5-9C27-AD6F507A8DC4}">
      <dgm:prSet/>
      <dgm:spPr/>
      <dgm:t>
        <a:bodyPr/>
        <a:lstStyle/>
        <a:p>
          <a:endParaRPr lang="en-US"/>
        </a:p>
      </dgm:t>
    </dgm:pt>
    <dgm:pt modelId="{E3FB346B-C499-4EDD-BC9A-16D7D0BECD0E}">
      <dgm:prSet custT="1"/>
      <dgm:spPr/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99B0F5AA-6EEB-4B83-A6B1-30D9188EB40E}" type="parTrans" cxnId="{DCB1266A-7227-4ED0-B982-A7286D58B83F}">
      <dgm:prSet/>
      <dgm:spPr/>
      <dgm:t>
        <a:bodyPr/>
        <a:lstStyle/>
        <a:p>
          <a:endParaRPr lang="en-US"/>
        </a:p>
      </dgm:t>
    </dgm:pt>
    <dgm:pt modelId="{E951CBB5-BBFC-47D9-AC28-8B0B6AFDDB81}" type="sibTrans" cxnId="{DCB1266A-7227-4ED0-B982-A7286D58B83F}">
      <dgm:prSet/>
      <dgm:spPr/>
      <dgm:t>
        <a:bodyPr/>
        <a:lstStyle/>
        <a:p>
          <a:endParaRPr lang="en-US"/>
        </a:p>
      </dgm:t>
    </dgm:pt>
    <dgm:pt modelId="{960AF3A5-503E-42FA-877A-5367AABD6D5E}" type="pres">
      <dgm:prSet presAssocID="{B7F63746-CC78-4C7A-BDF9-BFFD4DB032FE}" presName="linear" presStyleCnt="0">
        <dgm:presLayoutVars>
          <dgm:animLvl val="lvl"/>
          <dgm:resizeHandles val="exact"/>
        </dgm:presLayoutVars>
      </dgm:prSet>
      <dgm:spPr/>
    </dgm:pt>
    <dgm:pt modelId="{830A6718-50CD-47E6-A0D6-C3BB7AE63196}" type="pres">
      <dgm:prSet presAssocID="{6F38B7D7-D4F8-4803-BADC-97E52359164E}" presName="parentText" presStyleLbl="node1" presStyleIdx="0" presStyleCnt="4" custScaleY="71693">
        <dgm:presLayoutVars>
          <dgm:chMax val="0"/>
          <dgm:bulletEnabled val="1"/>
        </dgm:presLayoutVars>
      </dgm:prSet>
      <dgm:spPr/>
    </dgm:pt>
    <dgm:pt modelId="{A65BFE26-279D-4337-AB0D-10F1F6A35D93}" type="pres">
      <dgm:prSet presAssocID="{6F38B7D7-D4F8-4803-BADC-97E52359164E}" presName="childText" presStyleLbl="revTx" presStyleIdx="0" presStyleCnt="3">
        <dgm:presLayoutVars>
          <dgm:bulletEnabled val="1"/>
        </dgm:presLayoutVars>
      </dgm:prSet>
      <dgm:spPr/>
    </dgm:pt>
    <dgm:pt modelId="{02D7294D-10BD-4A0D-9BED-5B4B075289D3}" type="pres">
      <dgm:prSet presAssocID="{510A48F1-A2CC-458B-A75D-432B48AC4AAA}" presName="parentText" presStyleLbl="node1" presStyleIdx="1" presStyleCnt="4" custScaleY="62480">
        <dgm:presLayoutVars>
          <dgm:chMax val="0"/>
          <dgm:bulletEnabled val="1"/>
        </dgm:presLayoutVars>
      </dgm:prSet>
      <dgm:spPr/>
    </dgm:pt>
    <dgm:pt modelId="{5C7752A6-1B54-470D-A43E-88E51E8533EB}" type="pres">
      <dgm:prSet presAssocID="{510A48F1-A2CC-458B-A75D-432B48AC4AAA}" presName="childText" presStyleLbl="revTx" presStyleIdx="1" presStyleCnt="3">
        <dgm:presLayoutVars>
          <dgm:bulletEnabled val="1"/>
        </dgm:presLayoutVars>
      </dgm:prSet>
      <dgm:spPr/>
    </dgm:pt>
    <dgm:pt modelId="{BA918601-CF31-47E1-A257-8C558C8E8277}" type="pres">
      <dgm:prSet presAssocID="{3EA7F6D8-C454-4240-9DF5-BB18DDF69E4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B3399C8-D26E-4DDF-A7C7-ABA3FC928A52}" type="pres">
      <dgm:prSet presAssocID="{5A825F39-ABF5-4F4A-AD87-25E151F3F369}" presName="spacer" presStyleCnt="0"/>
      <dgm:spPr/>
    </dgm:pt>
    <dgm:pt modelId="{7FED5D95-973E-41F5-9A43-9DD3ECD3A2F7}" type="pres">
      <dgm:prSet presAssocID="{759A1135-120E-402D-AD4A-1F8AE166A1AE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2BA7FC68-FFF2-46C4-AB4E-7641D87E90BE}" type="pres">
      <dgm:prSet presAssocID="{759A1135-120E-402D-AD4A-1F8AE166A1AE}" presName="childText" presStyleLbl="revTx" presStyleIdx="2" presStyleCnt="3" custLinFactNeighborX="966">
        <dgm:presLayoutVars>
          <dgm:bulletEnabled val="1"/>
        </dgm:presLayoutVars>
      </dgm:prSet>
      <dgm:spPr/>
    </dgm:pt>
  </dgm:ptLst>
  <dgm:cxnLst>
    <dgm:cxn modelId="{F2A7A106-4AE6-4025-A90A-0CE41683E29C}" type="presOf" srcId="{3EA7F6D8-C454-4240-9DF5-BB18DDF69E4A}" destId="{BA918601-CF31-47E1-A257-8C558C8E8277}" srcOrd="0" destOrd="0" presId="urn:microsoft.com/office/officeart/2005/8/layout/vList2"/>
    <dgm:cxn modelId="{081A1A2B-FF45-4E2F-BDBE-1140E88392AB}" srcId="{B7F63746-CC78-4C7A-BDF9-BFFD4DB032FE}" destId="{759A1135-120E-402D-AD4A-1F8AE166A1AE}" srcOrd="3" destOrd="0" parTransId="{8B9679A5-98F3-450F-9D86-2CC54CA9CC02}" sibTransId="{F29D0E34-E0E3-4D68-A6D1-321960F88997}"/>
    <dgm:cxn modelId="{5D765A5E-7761-453E-9F59-9067430FEC94}" srcId="{B7F63746-CC78-4C7A-BDF9-BFFD4DB032FE}" destId="{6F38B7D7-D4F8-4803-BADC-97E52359164E}" srcOrd="0" destOrd="0" parTransId="{D2DC074C-FAAE-45E0-8361-62AB72027086}" sibTransId="{A6ACE99B-803C-4725-9F9E-3855B243BA0D}"/>
    <dgm:cxn modelId="{DCB1266A-7227-4ED0-B982-A7286D58B83F}" srcId="{759A1135-120E-402D-AD4A-1F8AE166A1AE}" destId="{E3FB346B-C499-4EDD-BC9A-16D7D0BECD0E}" srcOrd="1" destOrd="0" parTransId="{99B0F5AA-6EEB-4B83-A6B1-30D9188EB40E}" sibTransId="{E951CBB5-BBFC-47D9-AC28-8B0B6AFDDB81}"/>
    <dgm:cxn modelId="{74320F51-F1FC-4C6E-A756-3B15C5351A99}" type="presOf" srcId="{F0C60161-7B97-4FF9-AAD4-D6E9BE98676D}" destId="{2BA7FC68-FFF2-46C4-AB4E-7641D87E90BE}" srcOrd="0" destOrd="0" presId="urn:microsoft.com/office/officeart/2005/8/layout/vList2"/>
    <dgm:cxn modelId="{A7216072-2F67-4647-8540-87BA45A75A24}" srcId="{6F38B7D7-D4F8-4803-BADC-97E52359164E}" destId="{0965D65C-4CBB-49E7-91BC-27B3629EC969}" srcOrd="1" destOrd="0" parTransId="{7A0E86F2-ED04-4D6E-8B30-DFAF15D00729}" sibTransId="{EA5BED42-1D40-46E1-A738-51A5B1C52130}"/>
    <dgm:cxn modelId="{D21A6777-25A5-4A6D-B39F-35DA6B457F55}" type="presOf" srcId="{510A48F1-A2CC-458B-A75D-432B48AC4AAA}" destId="{02D7294D-10BD-4A0D-9BED-5B4B075289D3}" srcOrd="0" destOrd="0" presId="urn:microsoft.com/office/officeart/2005/8/layout/vList2"/>
    <dgm:cxn modelId="{15B61481-2BC8-42F6-B56F-D21C391F767B}" srcId="{6F38B7D7-D4F8-4803-BADC-97E52359164E}" destId="{BAAE2653-0C62-4B5D-8DC1-BE8AFC940865}" srcOrd="0" destOrd="0" parTransId="{9E8488F7-5F9A-4F8B-BBCB-EC520EE39C18}" sibTransId="{3FEE3812-8B26-4CA1-B37B-4B8A3A304ECC}"/>
    <dgm:cxn modelId="{6208FD91-FB77-4D40-BFDF-B842008A9B1D}" srcId="{510A48F1-A2CC-458B-A75D-432B48AC4AAA}" destId="{D9F7F332-AEB5-4CEB-96A7-117E02B6C628}" srcOrd="0" destOrd="0" parTransId="{6B7CDF57-4753-491A-9994-99A488890560}" sibTransId="{8EF961A0-2400-4346-BBA8-A7700AEA59C6}"/>
    <dgm:cxn modelId="{A8EDDA93-7FED-4B9E-A6BF-406CB3F68A0A}" srcId="{B7F63746-CC78-4C7A-BDF9-BFFD4DB032FE}" destId="{510A48F1-A2CC-458B-A75D-432B48AC4AAA}" srcOrd="1" destOrd="0" parTransId="{EB102618-6021-49FD-9F77-B48DB5E1FF4A}" sibTransId="{038E0B9D-F911-4C09-8A04-7872CBDD99A2}"/>
    <dgm:cxn modelId="{6E032A9A-2FDC-42AF-B3DA-D0A0C1F14675}" type="presOf" srcId="{759A1135-120E-402D-AD4A-1F8AE166A1AE}" destId="{7FED5D95-973E-41F5-9A43-9DD3ECD3A2F7}" srcOrd="0" destOrd="0" presId="urn:microsoft.com/office/officeart/2005/8/layout/vList2"/>
    <dgm:cxn modelId="{244BBB9D-B8A3-40F5-9C27-AD6F507A8DC4}" srcId="{759A1135-120E-402D-AD4A-1F8AE166A1AE}" destId="{F0C60161-7B97-4FF9-AAD4-D6E9BE98676D}" srcOrd="0" destOrd="0" parTransId="{9FB6E777-DB47-4609-8E9B-EE2AE7C56993}" sibTransId="{50EF4C3A-00F1-4420-861E-0BD1E555A0D4}"/>
    <dgm:cxn modelId="{067099A9-C121-42BB-B1CC-BF8C6A0ED903}" type="presOf" srcId="{E3FB346B-C499-4EDD-BC9A-16D7D0BECD0E}" destId="{2BA7FC68-FFF2-46C4-AB4E-7641D87E90BE}" srcOrd="0" destOrd="1" presId="urn:microsoft.com/office/officeart/2005/8/layout/vList2"/>
    <dgm:cxn modelId="{CED6CFAE-41F5-4B03-8CB6-76AEC4144DE1}" type="presOf" srcId="{BAAE2653-0C62-4B5D-8DC1-BE8AFC940865}" destId="{A65BFE26-279D-4337-AB0D-10F1F6A35D93}" srcOrd="0" destOrd="0" presId="urn:microsoft.com/office/officeart/2005/8/layout/vList2"/>
    <dgm:cxn modelId="{05C71ABD-F289-4D9E-BD69-6F1939C89C28}" type="presOf" srcId="{D9F7F332-AEB5-4CEB-96A7-117E02B6C628}" destId="{5C7752A6-1B54-470D-A43E-88E51E8533EB}" srcOrd="0" destOrd="0" presId="urn:microsoft.com/office/officeart/2005/8/layout/vList2"/>
    <dgm:cxn modelId="{8216D7C5-7FAC-48E5-A250-195403E6B3D4}" type="presOf" srcId="{6F38B7D7-D4F8-4803-BADC-97E52359164E}" destId="{830A6718-50CD-47E6-A0D6-C3BB7AE63196}" srcOrd="0" destOrd="0" presId="urn:microsoft.com/office/officeart/2005/8/layout/vList2"/>
    <dgm:cxn modelId="{8EE68DCA-43A9-4AC5-8E51-72C7399D2697}" srcId="{B7F63746-CC78-4C7A-BDF9-BFFD4DB032FE}" destId="{3EA7F6D8-C454-4240-9DF5-BB18DDF69E4A}" srcOrd="2" destOrd="0" parTransId="{95D03B85-BE68-426C-B2B1-9953298FE02D}" sibTransId="{5A825F39-ABF5-4F4A-AD87-25E151F3F369}"/>
    <dgm:cxn modelId="{44CA46D5-49DD-452C-A12A-B9D5D2466F93}" type="presOf" srcId="{B7F63746-CC78-4C7A-BDF9-BFFD4DB032FE}" destId="{960AF3A5-503E-42FA-877A-5367AABD6D5E}" srcOrd="0" destOrd="0" presId="urn:microsoft.com/office/officeart/2005/8/layout/vList2"/>
    <dgm:cxn modelId="{8F8875F6-897E-4BC6-8450-263499FEDDF9}" type="presOf" srcId="{0965D65C-4CBB-49E7-91BC-27B3629EC969}" destId="{A65BFE26-279D-4337-AB0D-10F1F6A35D93}" srcOrd="0" destOrd="1" presId="urn:microsoft.com/office/officeart/2005/8/layout/vList2"/>
    <dgm:cxn modelId="{429DC846-54AD-4C31-8322-832316602418}" type="presParOf" srcId="{960AF3A5-503E-42FA-877A-5367AABD6D5E}" destId="{830A6718-50CD-47E6-A0D6-C3BB7AE63196}" srcOrd="0" destOrd="0" presId="urn:microsoft.com/office/officeart/2005/8/layout/vList2"/>
    <dgm:cxn modelId="{9B85CABB-F9C5-4662-8F06-0CC9D738636E}" type="presParOf" srcId="{960AF3A5-503E-42FA-877A-5367AABD6D5E}" destId="{A65BFE26-279D-4337-AB0D-10F1F6A35D93}" srcOrd="1" destOrd="0" presId="urn:microsoft.com/office/officeart/2005/8/layout/vList2"/>
    <dgm:cxn modelId="{2B4CE405-4B0F-4BEF-BCF4-FF3D7DA14B3E}" type="presParOf" srcId="{960AF3A5-503E-42FA-877A-5367AABD6D5E}" destId="{02D7294D-10BD-4A0D-9BED-5B4B075289D3}" srcOrd="2" destOrd="0" presId="urn:microsoft.com/office/officeart/2005/8/layout/vList2"/>
    <dgm:cxn modelId="{F04DA436-1E6A-4307-BBB0-4CB0CC7F0179}" type="presParOf" srcId="{960AF3A5-503E-42FA-877A-5367AABD6D5E}" destId="{5C7752A6-1B54-470D-A43E-88E51E8533EB}" srcOrd="3" destOrd="0" presId="urn:microsoft.com/office/officeart/2005/8/layout/vList2"/>
    <dgm:cxn modelId="{F9672D27-E362-48D0-9E02-0119A7D93D8F}" type="presParOf" srcId="{960AF3A5-503E-42FA-877A-5367AABD6D5E}" destId="{BA918601-CF31-47E1-A257-8C558C8E8277}" srcOrd="4" destOrd="0" presId="urn:microsoft.com/office/officeart/2005/8/layout/vList2"/>
    <dgm:cxn modelId="{4EC8132E-024C-448F-8430-174768601DA4}" type="presParOf" srcId="{960AF3A5-503E-42FA-877A-5367AABD6D5E}" destId="{2B3399C8-D26E-4DDF-A7C7-ABA3FC928A52}" srcOrd="5" destOrd="0" presId="urn:microsoft.com/office/officeart/2005/8/layout/vList2"/>
    <dgm:cxn modelId="{E8FF6653-7D9B-4DBA-9382-836E500CA422}" type="presParOf" srcId="{960AF3A5-503E-42FA-877A-5367AABD6D5E}" destId="{7FED5D95-973E-41F5-9A43-9DD3ECD3A2F7}" srcOrd="6" destOrd="0" presId="urn:microsoft.com/office/officeart/2005/8/layout/vList2"/>
    <dgm:cxn modelId="{2FDBC413-422D-4D52-8DB4-79B97D893FD4}" type="presParOf" srcId="{960AF3A5-503E-42FA-877A-5367AABD6D5E}" destId="{2BA7FC68-FFF2-46C4-AB4E-7641D87E90BE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F031B9-235C-4C70-B02C-051236FC14B0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BCE178F-3C90-4926-BEF8-938F23E060DF}">
      <dgm:prSet/>
      <dgm:spPr/>
      <dgm:t>
        <a:bodyPr/>
        <a:lstStyle/>
        <a:p>
          <a:r>
            <a:rPr lang="en-US" dirty="0"/>
            <a:t>Thank you for your attention</a:t>
          </a:r>
        </a:p>
      </dgm:t>
    </dgm:pt>
    <dgm:pt modelId="{5B74EE34-FEFD-4C94-95A3-18564376030E}" type="parTrans" cxnId="{2F88D1D7-52DA-4BB1-808E-4691F85053B6}">
      <dgm:prSet/>
      <dgm:spPr/>
      <dgm:t>
        <a:bodyPr/>
        <a:lstStyle/>
        <a:p>
          <a:endParaRPr lang="en-US"/>
        </a:p>
      </dgm:t>
    </dgm:pt>
    <dgm:pt modelId="{8DFA480D-7F3F-4479-B185-3940FCEA3733}" type="sibTrans" cxnId="{2F88D1D7-52DA-4BB1-808E-4691F85053B6}">
      <dgm:prSet/>
      <dgm:spPr/>
      <dgm:t>
        <a:bodyPr/>
        <a:lstStyle/>
        <a:p>
          <a:endParaRPr lang="en-US"/>
        </a:p>
      </dgm:t>
    </dgm:pt>
    <dgm:pt modelId="{661792B6-7069-4DE9-BCD6-2751F89D5661}">
      <dgm:prSet/>
      <dgm:spPr/>
      <dgm:t>
        <a:bodyPr/>
        <a:lstStyle/>
        <a:p>
          <a:r>
            <a:rPr lang="en-US" dirty="0"/>
            <a:t>Questions</a:t>
          </a:r>
        </a:p>
        <a:p>
          <a:r>
            <a:rPr lang="en-US" dirty="0"/>
            <a:t>&amp;</a:t>
          </a:r>
        </a:p>
        <a:p>
          <a:r>
            <a:rPr lang="en-US" dirty="0"/>
            <a:t>Comments  </a:t>
          </a:r>
        </a:p>
      </dgm:t>
    </dgm:pt>
    <dgm:pt modelId="{CE3E89EC-0B8D-4620-A9CE-A8158F647611}" type="parTrans" cxnId="{02683B86-1B25-4F85-A169-DD993805F23F}">
      <dgm:prSet/>
      <dgm:spPr/>
      <dgm:t>
        <a:bodyPr/>
        <a:lstStyle/>
        <a:p>
          <a:endParaRPr lang="en-US"/>
        </a:p>
      </dgm:t>
    </dgm:pt>
    <dgm:pt modelId="{6978EFFC-A102-48E3-9128-3EDDF8B6A9A9}" type="sibTrans" cxnId="{02683B86-1B25-4F85-A169-DD993805F23F}">
      <dgm:prSet/>
      <dgm:spPr/>
      <dgm:t>
        <a:bodyPr/>
        <a:lstStyle/>
        <a:p>
          <a:endParaRPr lang="en-US"/>
        </a:p>
      </dgm:t>
    </dgm:pt>
    <dgm:pt modelId="{A20E4F3F-EDA1-4547-B5FE-C8756C12BC18}" type="pres">
      <dgm:prSet presAssocID="{60F031B9-235C-4C70-B02C-051236FC14B0}" presName="root" presStyleCnt="0">
        <dgm:presLayoutVars>
          <dgm:dir/>
          <dgm:resizeHandles val="exact"/>
        </dgm:presLayoutVars>
      </dgm:prSet>
      <dgm:spPr/>
    </dgm:pt>
    <dgm:pt modelId="{4228B648-FFD4-4F41-8241-4EDD394C4A7B}" type="pres">
      <dgm:prSet presAssocID="{6BCE178F-3C90-4926-BEF8-938F23E060DF}" presName="compNode" presStyleCnt="0"/>
      <dgm:spPr/>
    </dgm:pt>
    <dgm:pt modelId="{BB185681-2DF1-4554-AF4E-FF453DD562F1}" type="pres">
      <dgm:prSet presAssocID="{6BCE178F-3C90-4926-BEF8-938F23E060DF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19B852A8-FD64-486C-A585-73303EE9A3FB}" type="pres">
      <dgm:prSet presAssocID="{6BCE178F-3C90-4926-BEF8-938F23E060DF}" presName="spaceRect" presStyleCnt="0"/>
      <dgm:spPr/>
    </dgm:pt>
    <dgm:pt modelId="{E0B91F07-FB83-4544-877A-84218F4D41B3}" type="pres">
      <dgm:prSet presAssocID="{6BCE178F-3C90-4926-BEF8-938F23E060DF}" presName="textRect" presStyleLbl="revTx" presStyleIdx="0" presStyleCnt="2">
        <dgm:presLayoutVars>
          <dgm:chMax val="1"/>
          <dgm:chPref val="1"/>
        </dgm:presLayoutVars>
      </dgm:prSet>
      <dgm:spPr/>
    </dgm:pt>
    <dgm:pt modelId="{3241A078-355D-496C-8654-9A3372CDFDE1}" type="pres">
      <dgm:prSet presAssocID="{8DFA480D-7F3F-4479-B185-3940FCEA3733}" presName="sibTrans" presStyleCnt="0"/>
      <dgm:spPr/>
    </dgm:pt>
    <dgm:pt modelId="{2C895D7D-489C-46DD-B879-2D6566C186AE}" type="pres">
      <dgm:prSet presAssocID="{661792B6-7069-4DE9-BCD6-2751F89D5661}" presName="compNode" presStyleCnt="0"/>
      <dgm:spPr/>
    </dgm:pt>
    <dgm:pt modelId="{8570A40A-73DA-462B-9C43-E4877B5D70B8}" type="pres">
      <dgm:prSet presAssocID="{661792B6-7069-4DE9-BCD6-2751F89D566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EB9AB69E-4D6B-4098-8D21-1E7439D02311}" type="pres">
      <dgm:prSet presAssocID="{661792B6-7069-4DE9-BCD6-2751F89D5661}" presName="spaceRect" presStyleCnt="0"/>
      <dgm:spPr/>
    </dgm:pt>
    <dgm:pt modelId="{13812425-7D7A-4E77-A1BE-4A22DEE0D7FF}" type="pres">
      <dgm:prSet presAssocID="{661792B6-7069-4DE9-BCD6-2751F89D5661}" presName="textRect" presStyleLbl="revTx" presStyleIdx="1" presStyleCnt="2" custScaleX="116903" custScaleY="134936">
        <dgm:presLayoutVars>
          <dgm:chMax val="1"/>
          <dgm:chPref val="1"/>
        </dgm:presLayoutVars>
      </dgm:prSet>
      <dgm:spPr/>
    </dgm:pt>
  </dgm:ptLst>
  <dgm:cxnLst>
    <dgm:cxn modelId="{6445522A-3C43-4F54-80FA-8FDCB5F9BAAB}" type="presOf" srcId="{6BCE178F-3C90-4926-BEF8-938F23E060DF}" destId="{E0B91F07-FB83-4544-877A-84218F4D41B3}" srcOrd="0" destOrd="0" presId="urn:microsoft.com/office/officeart/2018/2/layout/IconLabelList"/>
    <dgm:cxn modelId="{02683B86-1B25-4F85-A169-DD993805F23F}" srcId="{60F031B9-235C-4C70-B02C-051236FC14B0}" destId="{661792B6-7069-4DE9-BCD6-2751F89D5661}" srcOrd="1" destOrd="0" parTransId="{CE3E89EC-0B8D-4620-A9CE-A8158F647611}" sibTransId="{6978EFFC-A102-48E3-9128-3EDDF8B6A9A9}"/>
    <dgm:cxn modelId="{AA71D79C-5251-4CD2-8D66-91CE962F0CBC}" type="presOf" srcId="{60F031B9-235C-4C70-B02C-051236FC14B0}" destId="{A20E4F3F-EDA1-4547-B5FE-C8756C12BC18}" srcOrd="0" destOrd="0" presId="urn:microsoft.com/office/officeart/2018/2/layout/IconLabelList"/>
    <dgm:cxn modelId="{60478AA4-E43C-4EEE-BD47-08BAF3640CD5}" type="presOf" srcId="{661792B6-7069-4DE9-BCD6-2751F89D5661}" destId="{13812425-7D7A-4E77-A1BE-4A22DEE0D7FF}" srcOrd="0" destOrd="0" presId="urn:microsoft.com/office/officeart/2018/2/layout/IconLabelList"/>
    <dgm:cxn modelId="{2F88D1D7-52DA-4BB1-808E-4691F85053B6}" srcId="{60F031B9-235C-4C70-B02C-051236FC14B0}" destId="{6BCE178F-3C90-4926-BEF8-938F23E060DF}" srcOrd="0" destOrd="0" parTransId="{5B74EE34-FEFD-4C94-95A3-18564376030E}" sibTransId="{8DFA480D-7F3F-4479-B185-3940FCEA3733}"/>
    <dgm:cxn modelId="{84E374E2-3F03-460B-B576-4A3B4C132323}" type="presParOf" srcId="{A20E4F3F-EDA1-4547-B5FE-C8756C12BC18}" destId="{4228B648-FFD4-4F41-8241-4EDD394C4A7B}" srcOrd="0" destOrd="0" presId="urn:microsoft.com/office/officeart/2018/2/layout/IconLabelList"/>
    <dgm:cxn modelId="{DC3ED69C-2A29-47A0-A97C-5473D92C47CF}" type="presParOf" srcId="{4228B648-FFD4-4F41-8241-4EDD394C4A7B}" destId="{BB185681-2DF1-4554-AF4E-FF453DD562F1}" srcOrd="0" destOrd="0" presId="urn:microsoft.com/office/officeart/2018/2/layout/IconLabelList"/>
    <dgm:cxn modelId="{9BE77B1D-C22C-418E-8DCD-073FF7F403D2}" type="presParOf" srcId="{4228B648-FFD4-4F41-8241-4EDD394C4A7B}" destId="{19B852A8-FD64-486C-A585-73303EE9A3FB}" srcOrd="1" destOrd="0" presId="urn:microsoft.com/office/officeart/2018/2/layout/IconLabelList"/>
    <dgm:cxn modelId="{122DD603-82F9-46F2-99D9-E19DF1123299}" type="presParOf" srcId="{4228B648-FFD4-4F41-8241-4EDD394C4A7B}" destId="{E0B91F07-FB83-4544-877A-84218F4D41B3}" srcOrd="2" destOrd="0" presId="urn:microsoft.com/office/officeart/2018/2/layout/IconLabelList"/>
    <dgm:cxn modelId="{F5A1C59C-E4BF-4D8F-9864-F11EE9656C44}" type="presParOf" srcId="{A20E4F3F-EDA1-4547-B5FE-C8756C12BC18}" destId="{3241A078-355D-496C-8654-9A3372CDFDE1}" srcOrd="1" destOrd="0" presId="urn:microsoft.com/office/officeart/2018/2/layout/IconLabelList"/>
    <dgm:cxn modelId="{5B28B164-3A09-4358-B08A-45830DB216DD}" type="presParOf" srcId="{A20E4F3F-EDA1-4547-B5FE-C8756C12BC18}" destId="{2C895D7D-489C-46DD-B879-2D6566C186AE}" srcOrd="2" destOrd="0" presId="urn:microsoft.com/office/officeart/2018/2/layout/IconLabelList"/>
    <dgm:cxn modelId="{A390521F-BDF2-4602-8ADF-93137DEB4F4A}" type="presParOf" srcId="{2C895D7D-489C-46DD-B879-2D6566C186AE}" destId="{8570A40A-73DA-462B-9C43-E4877B5D70B8}" srcOrd="0" destOrd="0" presId="urn:microsoft.com/office/officeart/2018/2/layout/IconLabelList"/>
    <dgm:cxn modelId="{F1FD78B8-6413-4E07-A453-5B91D014C871}" type="presParOf" srcId="{2C895D7D-489C-46DD-B879-2D6566C186AE}" destId="{EB9AB69E-4D6B-4098-8D21-1E7439D02311}" srcOrd="1" destOrd="0" presId="urn:microsoft.com/office/officeart/2018/2/layout/IconLabelList"/>
    <dgm:cxn modelId="{01D78E3B-525F-4796-B723-D6BE91226BE4}" type="presParOf" srcId="{2C895D7D-489C-46DD-B879-2D6566C186AE}" destId="{13812425-7D7A-4E77-A1BE-4A22DEE0D7F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0A6718-50CD-47E6-A0D6-C3BB7AE63196}">
      <dsp:nvSpPr>
        <dsp:cNvPr id="0" name=""/>
        <dsp:cNvSpPr/>
      </dsp:nvSpPr>
      <dsp:spPr>
        <a:xfrm>
          <a:off x="0" y="23770"/>
          <a:ext cx="6758703" cy="5770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Mask Design depends on:</a:t>
          </a:r>
        </a:p>
      </dsp:txBody>
      <dsp:txXfrm>
        <a:off x="28172" y="51942"/>
        <a:ext cx="6702359" cy="520755"/>
      </dsp:txXfrm>
    </dsp:sp>
    <dsp:sp modelId="{A65BFE26-279D-4337-AB0D-10F1F6A35D93}">
      <dsp:nvSpPr>
        <dsp:cNvPr id="0" name=""/>
        <dsp:cNvSpPr/>
      </dsp:nvSpPr>
      <dsp:spPr>
        <a:xfrm>
          <a:off x="0" y="600869"/>
          <a:ext cx="6758703" cy="712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458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The average incident photon energy (Ideal and Realistic)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The available area reserved for helical undulator (319.66m)</a:t>
          </a:r>
        </a:p>
      </dsp:txBody>
      <dsp:txXfrm>
        <a:off x="0" y="600869"/>
        <a:ext cx="6758703" cy="712080"/>
      </dsp:txXfrm>
    </dsp:sp>
    <dsp:sp modelId="{02D7294D-10BD-4A0D-9BED-5B4B075289D3}">
      <dsp:nvSpPr>
        <dsp:cNvPr id="0" name=""/>
        <dsp:cNvSpPr/>
      </dsp:nvSpPr>
      <dsp:spPr>
        <a:xfrm>
          <a:off x="0" y="1312949"/>
          <a:ext cx="6758703" cy="5029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 possible mask design:</a:t>
          </a:r>
        </a:p>
      </dsp:txBody>
      <dsp:txXfrm>
        <a:off x="24551" y="1337500"/>
        <a:ext cx="6709601" cy="453837"/>
      </dsp:txXfrm>
    </dsp:sp>
    <dsp:sp modelId="{5C7752A6-1B54-470D-A43E-88E51E8533EB}">
      <dsp:nvSpPr>
        <dsp:cNvPr id="0" name=""/>
        <dsp:cNvSpPr/>
      </dsp:nvSpPr>
      <dsp:spPr>
        <a:xfrm>
          <a:off x="0" y="1815888"/>
          <a:ext cx="6758703" cy="712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458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i="0" kern="1200" dirty="0"/>
            <a:t>Cylinder with tapered opening  </a:t>
          </a:r>
          <a:endParaRPr lang="en-US" sz="2000" kern="1200" dirty="0"/>
        </a:p>
      </dsp:txBody>
      <dsp:txXfrm>
        <a:off x="0" y="1815888"/>
        <a:ext cx="6758703" cy="712080"/>
      </dsp:txXfrm>
    </dsp:sp>
    <dsp:sp modelId="{BA918601-CF31-47E1-A257-8C558C8E8277}">
      <dsp:nvSpPr>
        <dsp:cNvPr id="0" name=""/>
        <dsp:cNvSpPr/>
      </dsp:nvSpPr>
      <dsp:spPr>
        <a:xfrm>
          <a:off x="0" y="2527968"/>
          <a:ext cx="6758703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Masks </a:t>
          </a:r>
          <a:r>
            <a:rPr lang="en-US" sz="2000" strike="noStrike" kern="1200" dirty="0">
              <a:solidFill>
                <a:schemeClr val="bg1"/>
              </a:solidFill>
            </a:rPr>
            <a:t>must mainly stop photons of few MeV energy.</a:t>
          </a:r>
        </a:p>
      </dsp:txBody>
      <dsp:txXfrm>
        <a:off x="39295" y="2567263"/>
        <a:ext cx="6680113" cy="726370"/>
      </dsp:txXfrm>
    </dsp:sp>
    <dsp:sp modelId="{7FED5D95-973E-41F5-9A43-9DD3ECD3A2F7}">
      <dsp:nvSpPr>
        <dsp:cNvPr id="0" name=""/>
        <dsp:cNvSpPr/>
      </dsp:nvSpPr>
      <dsp:spPr>
        <a:xfrm>
          <a:off x="0" y="3456768"/>
          <a:ext cx="6758703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Material: High Z-materials, large density and small radiation length are needed:</a:t>
          </a:r>
        </a:p>
      </dsp:txBody>
      <dsp:txXfrm>
        <a:off x="39295" y="3496063"/>
        <a:ext cx="6680113" cy="726370"/>
      </dsp:txXfrm>
    </dsp:sp>
    <dsp:sp modelId="{2BA7FC68-FFF2-46C4-AB4E-7641D87E90BE}">
      <dsp:nvSpPr>
        <dsp:cNvPr id="0" name=""/>
        <dsp:cNvSpPr/>
      </dsp:nvSpPr>
      <dsp:spPr>
        <a:xfrm>
          <a:off x="0" y="4261728"/>
          <a:ext cx="6758703" cy="712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458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000" kern="1200" dirty="0">
            <a:solidFill>
              <a:schemeClr val="tx1"/>
            </a:solidFill>
          </a:endParaRPr>
        </a:p>
      </dsp:txBody>
      <dsp:txXfrm>
        <a:off x="0" y="4261728"/>
        <a:ext cx="6758703" cy="7120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185681-2DF1-4554-AF4E-FF453DD562F1}">
      <dsp:nvSpPr>
        <dsp:cNvPr id="0" name=""/>
        <dsp:cNvSpPr/>
      </dsp:nvSpPr>
      <dsp:spPr>
        <a:xfrm>
          <a:off x="842007" y="1448266"/>
          <a:ext cx="1306125" cy="1306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91F07-FB83-4544-877A-84218F4D41B3}">
      <dsp:nvSpPr>
        <dsp:cNvPr id="0" name=""/>
        <dsp:cNvSpPr/>
      </dsp:nvSpPr>
      <dsp:spPr>
        <a:xfrm>
          <a:off x="43820" y="3112051"/>
          <a:ext cx="2902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Thank you for your attention</a:t>
          </a:r>
        </a:p>
      </dsp:txBody>
      <dsp:txXfrm>
        <a:off x="43820" y="3112051"/>
        <a:ext cx="2902500" cy="720000"/>
      </dsp:txXfrm>
    </dsp:sp>
    <dsp:sp modelId="{8570A40A-73DA-462B-9C43-E4877B5D70B8}">
      <dsp:nvSpPr>
        <dsp:cNvPr id="0" name=""/>
        <dsp:cNvSpPr/>
      </dsp:nvSpPr>
      <dsp:spPr>
        <a:xfrm>
          <a:off x="4497750" y="1385382"/>
          <a:ext cx="1306125" cy="1306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812425-7D7A-4E77-A1BE-4A22DEE0D7FF}">
      <dsp:nvSpPr>
        <dsp:cNvPr id="0" name=""/>
        <dsp:cNvSpPr/>
      </dsp:nvSpPr>
      <dsp:spPr>
        <a:xfrm>
          <a:off x="3454257" y="2923396"/>
          <a:ext cx="3393109" cy="9715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Questions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&amp;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Comments  </a:t>
          </a:r>
        </a:p>
      </dsp:txBody>
      <dsp:txXfrm>
        <a:off x="3454257" y="2923396"/>
        <a:ext cx="3393109" cy="971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E3016-DFA1-477E-BA6F-23BCD978A5F0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810B4-9A05-4C0C-9643-4DB36C64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64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810B4-9A05-4C0C-9643-4DB36C6401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94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BB4DC-F7E5-4F71-9C21-CD4FC8D2D7C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810B4-9A05-4C0C-9643-4DB36C64015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736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BB4DC-F7E5-4F71-9C21-CD4FC8D2D7C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3226-EB4B-4BAE-8728-473A7829A8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DFB55F-48E5-45A6-AD2A-F506E2E438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6AF9E-53A8-4412-8F4E-6135C010D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E1953-2598-47C5-991F-5AD0D95C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A176A-9FA0-44DD-85E1-E14205F09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12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8BCC5-A0DC-4B71-8891-E2635B082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B3E207-42F1-4821-BB9D-9E5D83E87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5E924-BD5F-483C-B8FD-AED7158D7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17D37-96BF-4238-BC35-C6B8E88D7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E1311-1F31-4147-BA62-8C6CC38FC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04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C7EC2C-A1C8-41E9-91AF-9C3970E950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293C0C-AB07-4644-AD24-4CA35EEC9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E5D02-0871-42DC-B2F4-C0737F03F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9066F-8B9A-4120-BF6A-FF5D1F419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ABBA3-F160-45A0-9E20-95516C5B2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637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191F0-6A17-4F5C-A757-BA69ADF8B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998B5-0759-4F42-ADCB-3F58C120F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2F3D2-96C2-4643-8052-28387BCC8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03D72-BC35-4BFC-B270-B1A61DEF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3DE9C-2997-40C6-AA1F-D1DF15601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03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EB441-CDD9-4789-ADB1-926C4D24B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C75D9-18C9-4BAC-BE2B-98E50A0EE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24664-17D6-4DBB-827C-7E4CC8BEF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5CAE1-30CE-4F6D-ADCF-37F4D88A5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643609-5808-41A9-8CBF-D1C5E9377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76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C0B7A-8701-4D7F-9229-70588A644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BA398-5FE1-455C-9575-6ACA6F8223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7A449-9110-4268-8B7C-BC6F5C4F65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5823A2-69DA-4F76-A9C0-6AD08AF73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32B4E1-6753-4163-AA7A-606685FA1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BFBFCB-6F5D-463E-ACC8-6D11315F7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1FAF0-1827-4F7E-9A3C-B6EEBBCBD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890F29-6E65-4B1C-B626-4E6C656BF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5E86C0-5591-446B-9BA6-81EFC7CF0C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CC47A3-DD8A-46BA-8406-5047EC76A5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50010F-6736-4D63-BEF7-6D0EAC8E66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44BA49-BE93-4DC4-9A1A-F74F7AD46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E365DE-DED5-490C-99B2-79EC78504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B46009-066A-4596-96AA-DFDC5D8BB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1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71947-3D09-43A7-84EB-6FE285F2F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0D948D-DD54-4D5A-A162-681EA6616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07A259-955F-4951-8EEC-880E627E0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2B8C1F-DE35-41C4-A066-C70CFE60F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65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CA85D4-8D68-4E43-9907-9CA52092E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FD40C7-766E-4461-A4F0-A78E21A2E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AB187-9E55-4722-9203-1785955F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0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20EDF-2E0F-44B2-AB0B-48E49940D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4E0A12-A174-463F-A26F-4B3A70EE2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BC30B8-6427-4FB5-B7B3-B8E4C10EC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A1FC7-C29A-4E72-B9B3-586DA68EF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8EF03F-0140-48E3-9A8D-3958A68BD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D818AF-283B-4604-8691-2E5F2165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919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5223A-1FB6-4EE0-B763-1B4207413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04A71-64ED-4C9D-868B-BDFA202F0D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9548AE-88F5-40E8-A6E4-E0844234C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E328F9-9582-4DE5-8D55-B868A523A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B1DB8D-A45A-4147-B4BE-E24ADB4F5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1E76AC-1496-4BBE-9298-B2077EB97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5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19C11E-8FCD-4E36-9430-446AEB5DD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1DC2B-68B8-409F-878B-EFB22E8F5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55DFB-4B49-4D78-B26A-8B68EFFFBF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10/27/2021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76E70-0AFF-4369-B61B-2ADFD64C2C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EDE8D-9656-411A-8D77-8EE21332D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713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is.iaea.org/collection/NCLCollectionStore/_Public/38/027/38027945.pdf?r=1" TargetMode="Externa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hyperlink" Target="https://www.google.com/url?sa=t&amp;rct=j&amp;q=&amp;esrc=s&amp;source=web&amp;cd=1&amp;cad=rja&amp;uact=8&amp;ved=2ahUKEwidk_Di7ZLhAhXBLVAKHa8BAkkQFjAAegQIABAB&amp;url=https://link.aps.org/pdf/10.1103/PhysRevLett.107.174803&amp;usg=AOvVaw0ndjQKP8Qfro2bQUkfsiNZ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thos.bl.uk/OrderDetails.do?uin=uk.bl.ethos.49062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s://avs.scitation.org/doi/10.1116/1.2746876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4D3D850-2041-4B7C-AED9-54DA385B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38684" y="1316432"/>
            <a:ext cx="4225136" cy="4225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9F1A7E4-819D-4D21-8E8B-32671A9F9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563919" y="753376"/>
            <a:ext cx="5353835" cy="5353835"/>
          </a:xfrm>
          <a:custGeom>
            <a:avLst/>
            <a:gdLst>
              <a:gd name="connsiteX0" fmla="*/ 690507 w 5353835"/>
              <a:gd name="connsiteY0" fmla="*/ 5273742 h 5353835"/>
              <a:gd name="connsiteX1" fmla="*/ 4938299 w 5353835"/>
              <a:gd name="connsiteY1" fmla="*/ 5273742 h 5353835"/>
              <a:gd name="connsiteX2" fmla="*/ 4858206 w 5353835"/>
              <a:gd name="connsiteY2" fmla="*/ 5353835 h 5353835"/>
              <a:gd name="connsiteX3" fmla="*/ 770600 w 5353835"/>
              <a:gd name="connsiteY3" fmla="*/ 5353835 h 5353835"/>
              <a:gd name="connsiteX4" fmla="*/ 433255 w 5353835"/>
              <a:gd name="connsiteY4" fmla="*/ 80093 h 5353835"/>
              <a:gd name="connsiteX5" fmla="*/ 513348 w 5353835"/>
              <a:gd name="connsiteY5" fmla="*/ 0 h 5353835"/>
              <a:gd name="connsiteX6" fmla="*/ 5353835 w 5353835"/>
              <a:gd name="connsiteY6" fmla="*/ 0 h 5353835"/>
              <a:gd name="connsiteX7" fmla="*/ 5353835 w 5353835"/>
              <a:gd name="connsiteY7" fmla="*/ 4858206 h 5353835"/>
              <a:gd name="connsiteX8" fmla="*/ 5273742 w 5353835"/>
              <a:gd name="connsiteY8" fmla="*/ 4938299 h 5353835"/>
              <a:gd name="connsiteX9" fmla="*/ 5273742 w 5353835"/>
              <a:gd name="connsiteY9" fmla="*/ 80093 h 5353835"/>
              <a:gd name="connsiteX10" fmla="*/ 0 w 5353835"/>
              <a:gd name="connsiteY10" fmla="*/ 513348 h 5353835"/>
              <a:gd name="connsiteX11" fmla="*/ 80093 w 5353835"/>
              <a:gd name="connsiteY11" fmla="*/ 433255 h 5353835"/>
              <a:gd name="connsiteX12" fmla="*/ 80093 w 5353835"/>
              <a:gd name="connsiteY12" fmla="*/ 4663328 h 5353835"/>
              <a:gd name="connsiteX13" fmla="*/ 0 w 5353835"/>
              <a:gd name="connsiteY13" fmla="*/ 4583235 h 53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5">
                <a:moveTo>
                  <a:pt x="690507" y="5273742"/>
                </a:moveTo>
                <a:lnTo>
                  <a:pt x="4938299" y="5273742"/>
                </a:lnTo>
                <a:lnTo>
                  <a:pt x="4858206" y="5353835"/>
                </a:lnTo>
                <a:lnTo>
                  <a:pt x="770600" y="5353835"/>
                </a:lnTo>
                <a:close/>
                <a:moveTo>
                  <a:pt x="433255" y="80093"/>
                </a:moveTo>
                <a:lnTo>
                  <a:pt x="513348" y="0"/>
                </a:lnTo>
                <a:lnTo>
                  <a:pt x="5353835" y="0"/>
                </a:lnTo>
                <a:lnTo>
                  <a:pt x="5353835" y="4858206"/>
                </a:lnTo>
                <a:lnTo>
                  <a:pt x="5273742" y="4938299"/>
                </a:lnTo>
                <a:lnTo>
                  <a:pt x="5273742" y="80093"/>
                </a:lnTo>
                <a:close/>
                <a:moveTo>
                  <a:pt x="0" y="513348"/>
                </a:moveTo>
                <a:lnTo>
                  <a:pt x="80093" y="433255"/>
                </a:lnTo>
                <a:lnTo>
                  <a:pt x="80093" y="4663328"/>
                </a:lnTo>
                <a:lnTo>
                  <a:pt x="0" y="45832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299" y="2215329"/>
            <a:ext cx="4248318" cy="1533711"/>
          </a:xfrm>
          <a:noFill/>
        </p:spPr>
        <p:txBody>
          <a:bodyPr anchor="ctr">
            <a:normAutofit/>
          </a:bodyPr>
          <a:lstStyle/>
          <a:p>
            <a:r>
              <a:rPr lang="en-US" sz="2800" b="1" dirty="0">
                <a:solidFill>
                  <a:srgbClr val="080808"/>
                </a:solidFill>
                <a:latin typeface="Abadi" panose="020B0604020104020204" pitchFamily="34" charset="0"/>
              </a:rPr>
              <a:t>Power Incident on the ILC helical undulator vacuum chamber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0944" y="3726317"/>
            <a:ext cx="3232968" cy="1107196"/>
          </a:xfrm>
          <a:noFill/>
        </p:spPr>
        <p:txBody>
          <a:bodyPr>
            <a:noAutofit/>
          </a:bodyPr>
          <a:lstStyle/>
          <a:p>
            <a:r>
              <a:rPr lang="en-US" dirty="0">
                <a:solidFill>
                  <a:srgbClr val="080808"/>
                </a:solidFill>
                <a:latin typeface="Abadi" panose="020B0604020104020204" pitchFamily="34" charset="0"/>
              </a:rPr>
              <a:t>Khaled </a:t>
            </a:r>
            <a:r>
              <a:rPr lang="en-US" dirty="0" err="1">
                <a:solidFill>
                  <a:srgbClr val="080808"/>
                </a:solidFill>
                <a:latin typeface="Abadi" panose="020B0604020104020204" pitchFamily="34" charset="0"/>
              </a:rPr>
              <a:t>Alharbi</a:t>
            </a:r>
            <a:endParaRPr lang="en-US" dirty="0">
              <a:solidFill>
                <a:srgbClr val="080808"/>
              </a:solidFill>
              <a:latin typeface="Abadi" panose="020B0604020104020204" pitchFamily="34" charset="0"/>
            </a:endParaRPr>
          </a:p>
          <a:p>
            <a:r>
              <a:rPr lang="en-US" dirty="0">
                <a:solidFill>
                  <a:srgbClr val="080808"/>
                </a:solidFill>
                <a:latin typeface="Abadi" panose="020B0604020104020204" pitchFamily="34" charset="0"/>
              </a:rPr>
              <a:t>ILCX-2021</a:t>
            </a:r>
          </a:p>
          <a:p>
            <a:r>
              <a:rPr lang="en-US" dirty="0">
                <a:solidFill>
                  <a:srgbClr val="080808"/>
                </a:solidFill>
                <a:latin typeface="Abadi" panose="020B0604020104020204" pitchFamily="34" charset="0"/>
              </a:rPr>
              <a:t>Oct 26</a:t>
            </a:r>
            <a:r>
              <a:rPr lang="en-US" baseline="30000" dirty="0">
                <a:solidFill>
                  <a:srgbClr val="080808"/>
                </a:solidFill>
                <a:latin typeface="Abadi" panose="020B0604020104020204" pitchFamily="34" charset="0"/>
              </a:rPr>
              <a:t>th</a:t>
            </a:r>
            <a:r>
              <a:rPr lang="en-US" dirty="0">
                <a:solidFill>
                  <a:srgbClr val="080808"/>
                </a:solidFill>
                <a:latin typeface="Abadi" panose="020B0604020104020204" pitchFamily="34" charset="0"/>
              </a:rPr>
              <a:t> – 29</a:t>
            </a:r>
            <a:r>
              <a:rPr lang="en-US" baseline="30000" dirty="0">
                <a:solidFill>
                  <a:srgbClr val="080808"/>
                </a:solidFill>
                <a:latin typeface="Abadi" panose="020B0604020104020204" pitchFamily="34" charset="0"/>
              </a:rPr>
              <a:t>th</a:t>
            </a:r>
            <a:r>
              <a:rPr lang="en-US" dirty="0">
                <a:solidFill>
                  <a:srgbClr val="080808"/>
                </a:solidFill>
                <a:latin typeface="Abadi" panose="020B0604020104020204" pitchFamily="34" charset="0"/>
              </a:rPr>
              <a:t> , 2021</a:t>
            </a: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CB64814D-A361-44E1-8D97-B83E41C8B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0" y="-2"/>
            <a:ext cx="1248189" cy="1248189"/>
          </a:xfrm>
          <a:prstGeom prst="triangle">
            <a:avLst>
              <a:gd name="adj" fmla="val 10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52A6879-032A-4946-9CCA-44D38BEDF5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296832" y="246646"/>
            <a:ext cx="577231" cy="57723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6AB08D7-F0FB-4965-B730-8B874214C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93049" y="367194"/>
            <a:ext cx="999162" cy="99916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48D9297-49FA-43ED-AC6B-E2F153B3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9187" y="946949"/>
            <a:ext cx="352820" cy="35282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7C2D141-F73C-4BF3-B3DF-D3BA74B8B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7826" y="1350438"/>
            <a:ext cx="4160520" cy="4157124"/>
          </a:xfrm>
          <a:custGeom>
            <a:avLst/>
            <a:gdLst>
              <a:gd name="connsiteX0" fmla="*/ 2080261 w 4160520"/>
              <a:gd name="connsiteY0" fmla="*/ 0 h 4157124"/>
              <a:gd name="connsiteX1" fmla="*/ 4160520 w 4160520"/>
              <a:gd name="connsiteY1" fmla="*/ 2078563 h 4157124"/>
              <a:gd name="connsiteX2" fmla="*/ 2080261 w 4160520"/>
              <a:gd name="connsiteY2" fmla="*/ 4157124 h 4157124"/>
              <a:gd name="connsiteX3" fmla="*/ 0 w 4160520"/>
              <a:gd name="connsiteY3" fmla="*/ 2078563 h 4157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0520" h="4157124">
                <a:moveTo>
                  <a:pt x="2080261" y="0"/>
                </a:moveTo>
                <a:lnTo>
                  <a:pt x="4160520" y="2078563"/>
                </a:lnTo>
                <a:lnTo>
                  <a:pt x="2080261" y="4157124"/>
                </a:lnTo>
                <a:lnTo>
                  <a:pt x="0" y="20785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B456AC5-2DFE-4E00-B0CE-30AAA2A3D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7566" y="1"/>
            <a:ext cx="3997403" cy="3295805"/>
          </a:xfrm>
          <a:custGeom>
            <a:avLst/>
            <a:gdLst>
              <a:gd name="connsiteX0" fmla="*/ 1352836 w 4160520"/>
              <a:gd name="connsiteY0" fmla="*/ 0 h 3430293"/>
              <a:gd name="connsiteX1" fmla="*/ 2807685 w 4160520"/>
              <a:gd name="connsiteY1" fmla="*/ 0 h 3430293"/>
              <a:gd name="connsiteX2" fmla="*/ 4160520 w 4160520"/>
              <a:gd name="connsiteY2" fmla="*/ 1351732 h 3430293"/>
              <a:gd name="connsiteX3" fmla="*/ 2080261 w 4160520"/>
              <a:gd name="connsiteY3" fmla="*/ 3430293 h 3430293"/>
              <a:gd name="connsiteX4" fmla="*/ 0 w 4160520"/>
              <a:gd name="connsiteY4" fmla="*/ 1351732 h 343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0520" h="3430293">
                <a:moveTo>
                  <a:pt x="1352836" y="0"/>
                </a:moveTo>
                <a:lnTo>
                  <a:pt x="2807685" y="0"/>
                </a:lnTo>
                <a:lnTo>
                  <a:pt x="4160520" y="1351732"/>
                </a:lnTo>
                <a:lnTo>
                  <a:pt x="2080261" y="3430293"/>
                </a:lnTo>
                <a:lnTo>
                  <a:pt x="0" y="13517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3"/>
          <p:cNvPicPr/>
          <p:nvPr/>
        </p:nvPicPr>
        <p:blipFill>
          <a:blip r:embed="rId3"/>
          <a:stretch/>
        </p:blipFill>
        <p:spPr>
          <a:xfrm>
            <a:off x="6626866" y="481797"/>
            <a:ext cx="1667086" cy="166708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018153" y="6356350"/>
            <a:ext cx="185211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413DAC4-3CB7-45C3-8F82-0C9A6AEC3F0A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D3EB41F8-8868-4FC3-8553-94FEE5A8B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972" y="6102888"/>
            <a:ext cx="1510228" cy="755112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9671820-9967-4806-B0A7-4944C2A4A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447566" y="3562194"/>
            <a:ext cx="3997403" cy="3295805"/>
          </a:xfrm>
          <a:custGeom>
            <a:avLst/>
            <a:gdLst>
              <a:gd name="connsiteX0" fmla="*/ 1352836 w 4160520"/>
              <a:gd name="connsiteY0" fmla="*/ 0 h 3430293"/>
              <a:gd name="connsiteX1" fmla="*/ 2807685 w 4160520"/>
              <a:gd name="connsiteY1" fmla="*/ 0 h 3430293"/>
              <a:gd name="connsiteX2" fmla="*/ 4160520 w 4160520"/>
              <a:gd name="connsiteY2" fmla="*/ 1351732 h 3430293"/>
              <a:gd name="connsiteX3" fmla="*/ 2080261 w 4160520"/>
              <a:gd name="connsiteY3" fmla="*/ 3430293 h 3430293"/>
              <a:gd name="connsiteX4" fmla="*/ 0 w 4160520"/>
              <a:gd name="connsiteY4" fmla="*/ 1351732 h 343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0520" h="3430293">
                <a:moveTo>
                  <a:pt x="1352836" y="0"/>
                </a:moveTo>
                <a:lnTo>
                  <a:pt x="2807685" y="0"/>
                </a:lnTo>
                <a:lnTo>
                  <a:pt x="4160520" y="1351732"/>
                </a:lnTo>
                <a:lnTo>
                  <a:pt x="2080261" y="3430293"/>
                </a:lnTo>
                <a:lnTo>
                  <a:pt x="0" y="13517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5"/>
          <p:cNvPicPr/>
          <p:nvPr/>
        </p:nvPicPr>
        <p:blipFill>
          <a:blip r:embed="rId4"/>
          <a:stretch/>
        </p:blipFill>
        <p:spPr>
          <a:xfrm>
            <a:off x="8341347" y="2838889"/>
            <a:ext cx="2524866" cy="1186686"/>
          </a:xfrm>
          <a:prstGeom prst="rect">
            <a:avLst/>
          </a:prstGeom>
        </p:spPr>
      </p:pic>
      <p:pic>
        <p:nvPicPr>
          <p:cNvPr id="6" name="Picture 2"/>
          <p:cNvPicPr/>
          <p:nvPr/>
        </p:nvPicPr>
        <p:blipFill>
          <a:blip r:embed="rId5"/>
          <a:stretch/>
        </p:blipFill>
        <p:spPr>
          <a:xfrm>
            <a:off x="6389580" y="5015586"/>
            <a:ext cx="2141658" cy="111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94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17E91-A8AB-4D59-925E-604B8674B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564" y="61499"/>
            <a:ext cx="12029436" cy="78144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000" b="1" u="sng" dirty="0">
                <a:latin typeface="Abadi" panose="020B0604020104020204" pitchFamily="34" charset="0"/>
                <a:cs typeface="Arial" panose="020B0604020202020204" pitchFamily="34" charset="0"/>
              </a:rPr>
              <a:t>MAXIMUM</a:t>
            </a:r>
            <a:r>
              <a:rPr lang="en-US" sz="3000" b="1" dirty="0">
                <a:latin typeface="Abadi" panose="020B0604020104020204" pitchFamily="34" charset="0"/>
                <a:cs typeface="Arial" panose="020B0604020202020204" pitchFamily="34" charset="0"/>
              </a:rPr>
              <a:t> </a:t>
            </a:r>
            <a:r>
              <a:rPr lang="en-US" sz="3000" b="1" i="0" strike="noStrike" baseline="0" dirty="0">
                <a:latin typeface="Abadi" panose="020B0604020104020204" pitchFamily="34" charset="0"/>
                <a:cs typeface="Arial" panose="020B0604020202020204" pitchFamily="34" charset="0"/>
              </a:rPr>
              <a:t>ENERGY DEPOSITION </a:t>
            </a:r>
            <a:r>
              <a:rPr lang="en-US" sz="3000" b="1" dirty="0">
                <a:latin typeface="Abadi" panose="020B0604020104020204" pitchFamily="34" charset="0"/>
                <a:cs typeface="Arial" panose="020B0604020202020204" pitchFamily="34" charset="0"/>
              </a:rPr>
              <a:t>ALONG THE MASK (ideal and realistic undulator)</a:t>
            </a:r>
            <a:endParaRPr lang="en-US" sz="3000" b="1" kern="12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8CCD5AE-4036-46B6-B52E-F929E9B209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47" y="595004"/>
            <a:ext cx="7257407" cy="4354444"/>
          </a:xfr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B5454C06-77F7-4C77-A75B-88211072A0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4515229"/>
                  </p:ext>
                </p:extLst>
              </p:nvPr>
            </p:nvGraphicFramePr>
            <p:xfrm>
              <a:off x="547103" y="4949448"/>
              <a:ext cx="9360690" cy="168000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16933">
                      <a:extLst>
                        <a:ext uri="{9D8B030D-6E8A-4147-A177-3AD203B41FA5}">
                          <a16:colId xmlns:a16="http://schemas.microsoft.com/office/drawing/2014/main" val="762462528"/>
                        </a:ext>
                      </a:extLst>
                    </a:gridCol>
                    <a:gridCol w="835983">
                      <a:extLst>
                        <a:ext uri="{9D8B030D-6E8A-4147-A177-3AD203B41FA5}">
                          <a16:colId xmlns:a16="http://schemas.microsoft.com/office/drawing/2014/main" val="1236602374"/>
                        </a:ext>
                      </a:extLst>
                    </a:gridCol>
                    <a:gridCol w="1319988">
                      <a:extLst>
                        <a:ext uri="{9D8B030D-6E8A-4147-A177-3AD203B41FA5}">
                          <a16:colId xmlns:a16="http://schemas.microsoft.com/office/drawing/2014/main" val="2229881495"/>
                        </a:ext>
                      </a:extLst>
                    </a:gridCol>
                    <a:gridCol w="1667435">
                      <a:extLst>
                        <a:ext uri="{9D8B030D-6E8A-4147-A177-3AD203B41FA5}">
                          <a16:colId xmlns:a16="http://schemas.microsoft.com/office/drawing/2014/main" val="2056748679"/>
                        </a:ext>
                      </a:extLst>
                    </a:gridCol>
                    <a:gridCol w="1043492">
                      <a:extLst>
                        <a:ext uri="{9D8B030D-6E8A-4147-A177-3AD203B41FA5}">
                          <a16:colId xmlns:a16="http://schemas.microsoft.com/office/drawing/2014/main" val="558910980"/>
                        </a:ext>
                      </a:extLst>
                    </a:gridCol>
                    <a:gridCol w="1516828">
                      <a:extLst>
                        <a:ext uri="{9D8B030D-6E8A-4147-A177-3AD203B41FA5}">
                          <a16:colId xmlns:a16="http://schemas.microsoft.com/office/drawing/2014/main" val="1913735439"/>
                        </a:ext>
                      </a:extLst>
                    </a:gridCol>
                    <a:gridCol w="894720">
                      <a:extLst>
                        <a:ext uri="{9D8B030D-6E8A-4147-A177-3AD203B41FA5}">
                          <a16:colId xmlns:a16="http://schemas.microsoft.com/office/drawing/2014/main" val="4282799031"/>
                        </a:ext>
                      </a:extLst>
                    </a:gridCol>
                    <a:gridCol w="1265311">
                      <a:extLst>
                        <a:ext uri="{9D8B030D-6E8A-4147-A177-3AD203B41FA5}">
                          <a16:colId xmlns:a16="http://schemas.microsoft.com/office/drawing/2014/main" val="364724378"/>
                        </a:ext>
                      </a:extLst>
                    </a:gridCol>
                  </a:tblGrid>
                  <a:tr h="51492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Material </a:t>
                          </a:r>
                          <a:endParaRPr lang="en-US" sz="16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badi" panose="020B0604020104020204" pitchFamily="34" charset="0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l" rtl="0" fontAlgn="b"/>
                          <a:r>
                            <a:rPr lang="en-US" sz="14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undulator 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badi" panose="020B0604020104020204" pitchFamily="34" charset="0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Incident </a:t>
                          </a:r>
                        </a:p>
                        <a:p>
                          <a:pPr algn="ctr" rtl="0" fontAlgn="b"/>
                          <a:r>
                            <a:rPr lang="en-US" sz="1400" u="sng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photon (x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 u="sng" strike="noStrik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u="sng" strike="noStrik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u="sng" strike="noStrik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a:rPr lang="en-GB" sz="1400" b="0" i="1" u="sng" strike="noStrike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1400" b="0" i="1" u="sng" strike="noStrike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sz="1400" b="0" i="0" u="sng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  <a:cs typeface="Angsana New" panose="02020603050405020304" pitchFamily="18" charset="-34"/>
                            </a:rPr>
                            <a:t>Pulse</a:t>
                          </a: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4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Average Incident Photon Energy (MeV)</a:t>
                          </a: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400" b="0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  <a:cs typeface="Angsana New" panose="02020603050405020304" pitchFamily="18" charset="-34"/>
                            </a:rPr>
                            <a:t>Incident Power (W)</a:t>
                          </a: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Maximum Energy </a:t>
                          </a:r>
                          <a:r>
                            <a:rPr lang="en-US" sz="14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deposition</a:t>
                          </a:r>
                        </a:p>
                        <a:p>
                          <a:pPr algn="ctr" rtl="0" fontAlgn="b"/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 (GeV/cm3/Ph)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400" u="none" strike="noStrike">
                              <a:effectLst/>
                              <a:latin typeface="Abadi" panose="020B0604020104020204" pitchFamily="34" charset="0"/>
                            </a:rPr>
                            <a:t>PEDD</a:t>
                          </a:r>
                        </a:p>
                        <a:p>
                          <a:pPr algn="ctr" rtl="0" fontAlgn="b"/>
                          <a:r>
                            <a:rPr lang="en-US" sz="1400" u="none" strike="noStrike">
                              <a:effectLst/>
                              <a:latin typeface="Abadi" panose="020B0604020104020204" pitchFamily="34" charset="0"/>
                            </a:rPr>
                            <a:t> (J/g/Pulse)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Maximum Temperature </a:t>
                          </a:r>
                          <a:r>
                            <a:rPr lang="en-US" sz="14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rise</a:t>
                          </a:r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 (K/Pulse)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b"/>
                    </a:tc>
                    <a:extLst>
                      <a:ext uri="{0D108BD9-81ED-4DB2-BD59-A6C34878D82A}">
                        <a16:rowId xmlns:a16="http://schemas.microsoft.com/office/drawing/2014/main" val="707371254"/>
                      </a:ext>
                    </a:extLst>
                  </a:tr>
                  <a:tr h="258274">
                    <a:tc rowSpan="2"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  <a:cs typeface="Angsana New" panose="02020603050405020304" pitchFamily="18" charset="-34"/>
                            </a:rPr>
                            <a:t>Cu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l" rtl="0" fontAlgn="b"/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Ideal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416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2.01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335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u="none" strike="noStrike" dirty="0">
                              <a:effectLst/>
                              <a:latin typeface="Abadi" panose="020B0604020104020204" pitchFamily="34" charset="0"/>
                            </a:rPr>
                            <a:t>0.0022</a:t>
                          </a:r>
                          <a:endParaRPr lang="en-US" sz="13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</a:endParaRP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1.6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4.3</a:t>
                          </a:r>
                        </a:p>
                      </a:txBody>
                      <a:tcPr marL="6829" marR="6829" marT="6829" marB="0" anchor="ctr"/>
                    </a:tc>
                    <a:extLst>
                      <a:ext uri="{0D108BD9-81ED-4DB2-BD59-A6C34878D82A}">
                        <a16:rowId xmlns:a16="http://schemas.microsoft.com/office/drawing/2014/main" val="3641053618"/>
                      </a:ext>
                    </a:extLst>
                  </a:tr>
                  <a:tr h="25827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 fontAlgn="b"/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Realistic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422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2.14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361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u="none" strike="noStrike" dirty="0">
                              <a:effectLst/>
                              <a:latin typeface="Abadi" panose="020B0604020104020204" pitchFamily="34" charset="0"/>
                            </a:rPr>
                            <a:t>0.0024</a:t>
                          </a:r>
                          <a:endParaRPr lang="en-US" sz="13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</a:endParaRP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1.8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4.7</a:t>
                          </a:r>
                        </a:p>
                      </a:txBody>
                      <a:tcPr marL="6829" marR="6829" marT="6829" marB="0" anchor="ctr"/>
                    </a:tc>
                    <a:extLst>
                      <a:ext uri="{0D108BD9-81ED-4DB2-BD59-A6C34878D82A}">
                        <a16:rowId xmlns:a16="http://schemas.microsoft.com/office/drawing/2014/main" val="1972142382"/>
                      </a:ext>
                    </a:extLst>
                  </a:tr>
                  <a:tr h="258274">
                    <a:tc rowSpan="2"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  <a:cs typeface="Angsana New" panose="02020603050405020304" pitchFamily="18" charset="-34"/>
                            </a:rPr>
                            <a:t>W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l" rtl="0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  <a:cs typeface="Angsana New" panose="02020603050405020304" pitchFamily="18" charset="-34"/>
                            </a:rPr>
                            <a:t>Ideal</a:t>
                          </a: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416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2.01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335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0.0064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2.2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16.5</a:t>
                          </a:r>
                        </a:p>
                      </a:txBody>
                      <a:tcPr marL="6829" marR="6829" marT="6829" marB="0" anchor="ctr"/>
                    </a:tc>
                    <a:extLst>
                      <a:ext uri="{0D108BD9-81ED-4DB2-BD59-A6C34878D82A}">
                        <a16:rowId xmlns:a16="http://schemas.microsoft.com/office/drawing/2014/main" val="3432074232"/>
                      </a:ext>
                    </a:extLst>
                  </a:tr>
                  <a:tr h="258274">
                    <a:tc vMerge="1">
                      <a:txBody>
                        <a:bodyPr/>
                        <a:lstStyle/>
                        <a:p>
                          <a:pPr algn="ctr" rtl="0" fontAlgn="ctr"/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l" rtl="0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  <a:cs typeface="Angsana New" panose="02020603050405020304" pitchFamily="18" charset="-34"/>
                            </a:rPr>
                            <a:t>Realistic</a:t>
                          </a: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422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2.14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361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0.0069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2.4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18.0</a:t>
                          </a:r>
                        </a:p>
                      </a:txBody>
                      <a:tcPr marL="6829" marR="6829" marT="6829" marB="0" anchor="ctr"/>
                    </a:tc>
                    <a:extLst>
                      <a:ext uri="{0D108BD9-81ED-4DB2-BD59-A6C34878D82A}">
                        <a16:rowId xmlns:a16="http://schemas.microsoft.com/office/drawing/2014/main" val="2896650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B5454C06-77F7-4C77-A75B-88211072A0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4515229"/>
                  </p:ext>
                </p:extLst>
              </p:nvPr>
            </p:nvGraphicFramePr>
            <p:xfrm>
              <a:off x="547103" y="4949448"/>
              <a:ext cx="9360690" cy="168000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16933">
                      <a:extLst>
                        <a:ext uri="{9D8B030D-6E8A-4147-A177-3AD203B41FA5}">
                          <a16:colId xmlns:a16="http://schemas.microsoft.com/office/drawing/2014/main" val="762462528"/>
                        </a:ext>
                      </a:extLst>
                    </a:gridCol>
                    <a:gridCol w="835983">
                      <a:extLst>
                        <a:ext uri="{9D8B030D-6E8A-4147-A177-3AD203B41FA5}">
                          <a16:colId xmlns:a16="http://schemas.microsoft.com/office/drawing/2014/main" val="1236602374"/>
                        </a:ext>
                      </a:extLst>
                    </a:gridCol>
                    <a:gridCol w="1319988">
                      <a:extLst>
                        <a:ext uri="{9D8B030D-6E8A-4147-A177-3AD203B41FA5}">
                          <a16:colId xmlns:a16="http://schemas.microsoft.com/office/drawing/2014/main" val="2229881495"/>
                        </a:ext>
                      </a:extLst>
                    </a:gridCol>
                    <a:gridCol w="1667435">
                      <a:extLst>
                        <a:ext uri="{9D8B030D-6E8A-4147-A177-3AD203B41FA5}">
                          <a16:colId xmlns:a16="http://schemas.microsoft.com/office/drawing/2014/main" val="2056748679"/>
                        </a:ext>
                      </a:extLst>
                    </a:gridCol>
                    <a:gridCol w="1043492">
                      <a:extLst>
                        <a:ext uri="{9D8B030D-6E8A-4147-A177-3AD203B41FA5}">
                          <a16:colId xmlns:a16="http://schemas.microsoft.com/office/drawing/2014/main" val="558910980"/>
                        </a:ext>
                      </a:extLst>
                    </a:gridCol>
                    <a:gridCol w="1516828">
                      <a:extLst>
                        <a:ext uri="{9D8B030D-6E8A-4147-A177-3AD203B41FA5}">
                          <a16:colId xmlns:a16="http://schemas.microsoft.com/office/drawing/2014/main" val="1913735439"/>
                        </a:ext>
                      </a:extLst>
                    </a:gridCol>
                    <a:gridCol w="894720">
                      <a:extLst>
                        <a:ext uri="{9D8B030D-6E8A-4147-A177-3AD203B41FA5}">
                          <a16:colId xmlns:a16="http://schemas.microsoft.com/office/drawing/2014/main" val="4282799031"/>
                        </a:ext>
                      </a:extLst>
                    </a:gridCol>
                    <a:gridCol w="1265311">
                      <a:extLst>
                        <a:ext uri="{9D8B030D-6E8A-4147-A177-3AD203B41FA5}">
                          <a16:colId xmlns:a16="http://schemas.microsoft.com/office/drawing/2014/main" val="364724378"/>
                        </a:ext>
                      </a:extLst>
                    </a:gridCol>
                  </a:tblGrid>
                  <a:tr h="64690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Material </a:t>
                          </a:r>
                          <a:endParaRPr lang="en-US" sz="16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badi" panose="020B0604020104020204" pitchFamily="34" charset="0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l" rtl="0" fontAlgn="b"/>
                          <a:r>
                            <a:rPr lang="en-US" sz="14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undulator 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badi" panose="020B0604020104020204" pitchFamily="34" charset="0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29" marR="6829" marT="6829" marB="0" anchor="b">
                        <a:blipFill>
                          <a:blip r:embed="rId4"/>
                          <a:stretch>
                            <a:fillRect l="-125346" t="-6542" r="-485253" b="-1757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4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Average Incident Photon Energy (MeV)</a:t>
                          </a: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400" b="0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  <a:cs typeface="Angsana New" panose="02020603050405020304" pitchFamily="18" charset="-34"/>
                            </a:rPr>
                            <a:t>Incident Power (W)</a:t>
                          </a: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Maximum Energy </a:t>
                          </a:r>
                          <a:r>
                            <a:rPr lang="en-US" sz="14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deposition</a:t>
                          </a:r>
                        </a:p>
                        <a:p>
                          <a:pPr algn="ctr" rtl="0" fontAlgn="b"/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 (GeV/cm3/Ph)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400" u="none" strike="noStrike">
                              <a:effectLst/>
                              <a:latin typeface="Abadi" panose="020B0604020104020204" pitchFamily="34" charset="0"/>
                            </a:rPr>
                            <a:t>PEDD</a:t>
                          </a:r>
                        </a:p>
                        <a:p>
                          <a:pPr algn="ctr" rtl="0" fontAlgn="b"/>
                          <a:r>
                            <a:rPr lang="en-US" sz="1400" u="none" strike="noStrike">
                              <a:effectLst/>
                              <a:latin typeface="Abadi" panose="020B0604020104020204" pitchFamily="34" charset="0"/>
                            </a:rPr>
                            <a:t> (J/g/Pulse)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Maximum Temperature </a:t>
                          </a:r>
                          <a:r>
                            <a:rPr lang="en-US" sz="14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rise</a:t>
                          </a:r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 (K/Pulse)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b"/>
                    </a:tc>
                    <a:extLst>
                      <a:ext uri="{0D108BD9-81ED-4DB2-BD59-A6C34878D82A}">
                        <a16:rowId xmlns:a16="http://schemas.microsoft.com/office/drawing/2014/main" val="707371254"/>
                      </a:ext>
                    </a:extLst>
                  </a:tr>
                  <a:tr h="258274">
                    <a:tc rowSpan="2"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  <a:cs typeface="Angsana New" panose="02020603050405020304" pitchFamily="18" charset="-34"/>
                            </a:rPr>
                            <a:t>Cu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l" rtl="0" fontAlgn="b"/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Ideal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416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2.01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335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u="none" strike="noStrike" dirty="0">
                              <a:effectLst/>
                              <a:latin typeface="Abadi" panose="020B0604020104020204" pitchFamily="34" charset="0"/>
                            </a:rPr>
                            <a:t>0.0022</a:t>
                          </a:r>
                          <a:endParaRPr lang="en-US" sz="13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</a:endParaRP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1.6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4.3</a:t>
                          </a:r>
                        </a:p>
                      </a:txBody>
                      <a:tcPr marL="6829" marR="6829" marT="6829" marB="0" anchor="ctr"/>
                    </a:tc>
                    <a:extLst>
                      <a:ext uri="{0D108BD9-81ED-4DB2-BD59-A6C34878D82A}">
                        <a16:rowId xmlns:a16="http://schemas.microsoft.com/office/drawing/2014/main" val="3641053618"/>
                      </a:ext>
                    </a:extLst>
                  </a:tr>
                  <a:tr h="25827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 fontAlgn="b"/>
                          <a:r>
                            <a:rPr lang="en-US" sz="1400" u="none" strike="noStrike" dirty="0">
                              <a:effectLst/>
                              <a:latin typeface="Abadi" panose="020B0604020104020204" pitchFamily="34" charset="0"/>
                            </a:rPr>
                            <a:t>Realistic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422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2.14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361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u="none" strike="noStrike" dirty="0">
                              <a:effectLst/>
                              <a:latin typeface="Abadi" panose="020B0604020104020204" pitchFamily="34" charset="0"/>
                            </a:rPr>
                            <a:t>0.0024</a:t>
                          </a:r>
                          <a:endParaRPr lang="en-US" sz="13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</a:endParaRP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1.8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4.7</a:t>
                          </a:r>
                        </a:p>
                      </a:txBody>
                      <a:tcPr marL="6829" marR="6829" marT="6829" marB="0" anchor="ctr"/>
                    </a:tc>
                    <a:extLst>
                      <a:ext uri="{0D108BD9-81ED-4DB2-BD59-A6C34878D82A}">
                        <a16:rowId xmlns:a16="http://schemas.microsoft.com/office/drawing/2014/main" val="1972142382"/>
                      </a:ext>
                    </a:extLst>
                  </a:tr>
                  <a:tr h="258274">
                    <a:tc rowSpan="2"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  <a:cs typeface="Angsana New" panose="02020603050405020304" pitchFamily="18" charset="-34"/>
                            </a:rPr>
                            <a:t>W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l" rtl="0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  <a:cs typeface="Angsana New" panose="02020603050405020304" pitchFamily="18" charset="-34"/>
                            </a:rPr>
                            <a:t>Ideal</a:t>
                          </a: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416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2.01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335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0.0064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2.2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16.5</a:t>
                          </a:r>
                        </a:p>
                      </a:txBody>
                      <a:tcPr marL="6829" marR="6829" marT="6829" marB="0" anchor="ctr"/>
                    </a:tc>
                    <a:extLst>
                      <a:ext uri="{0D108BD9-81ED-4DB2-BD59-A6C34878D82A}">
                        <a16:rowId xmlns:a16="http://schemas.microsoft.com/office/drawing/2014/main" val="3432074232"/>
                      </a:ext>
                    </a:extLst>
                  </a:tr>
                  <a:tr h="258274">
                    <a:tc vMerge="1">
                      <a:txBody>
                        <a:bodyPr/>
                        <a:lstStyle/>
                        <a:p>
                          <a:pPr algn="ctr" rtl="0" fontAlgn="ctr"/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badi" panose="020B0604020104020204" pitchFamily="34" charset="0"/>
                            <a:cs typeface="Angsana New" panose="02020603050405020304" pitchFamily="18" charset="-34"/>
                          </a:endParaRP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l" rtl="0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  <a:cs typeface="Angsana New" panose="02020603050405020304" pitchFamily="18" charset="-34"/>
                            </a:rPr>
                            <a:t>Realistic</a:t>
                          </a:r>
                        </a:p>
                      </a:txBody>
                      <a:tcPr marL="6829" marR="6829" marT="6829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422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2.14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361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0.0069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2.4</a:t>
                          </a:r>
                        </a:p>
                      </a:txBody>
                      <a:tcPr marL="6829" marR="6829" marT="682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US" sz="13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badi" panose="020B0604020104020204" pitchFamily="34" charset="0"/>
                            </a:rPr>
                            <a:t>18.0</a:t>
                          </a:r>
                        </a:p>
                      </a:txBody>
                      <a:tcPr marL="6829" marR="6829" marT="6829" marB="0" anchor="ctr"/>
                    </a:tc>
                    <a:extLst>
                      <a:ext uri="{0D108BD9-81ED-4DB2-BD59-A6C34878D82A}">
                        <a16:rowId xmlns:a16="http://schemas.microsoft.com/office/drawing/2014/main" val="28966508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Rechteck 5">
            <a:extLst>
              <a:ext uri="{FF2B5EF4-FFF2-40B4-BE49-F238E27FC236}">
                <a16:creationId xmlns:a16="http://schemas.microsoft.com/office/drawing/2014/main" id="{238F9FF3-512E-4408-85A3-53E1A52015F6}"/>
              </a:ext>
            </a:extLst>
          </p:cNvPr>
          <p:cNvSpPr/>
          <p:nvPr/>
        </p:nvSpPr>
        <p:spPr>
          <a:xfrm>
            <a:off x="7358231" y="927128"/>
            <a:ext cx="4442908" cy="4916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Photon Masks must avoid  Peak Energy Deposited Density (PEDD) values that could damage the material and cause failure of Photon Masks.</a:t>
            </a:r>
            <a:endParaRPr lang="en-US" sz="2000" strike="sngStrike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limits for instantaneous temperature rise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and PEDD in  copper are 30 K and 12 J/g at room temperature, respectively</a:t>
            </a:r>
            <a:r>
              <a:rPr lang="en-US" sz="2800" dirty="0"/>
              <a:t>. </a:t>
            </a:r>
            <a:r>
              <a:rPr lang="en-US" sz="1600" dirty="0"/>
              <a:t>More details:</a:t>
            </a:r>
            <a:r>
              <a:rPr lang="en-US" sz="2800" dirty="0"/>
              <a:t>  </a:t>
            </a:r>
            <a:r>
              <a:rPr lang="en-US" sz="1100" u="sng" dirty="0">
                <a:solidFill>
                  <a:schemeClr val="accent1"/>
                </a:solidFill>
                <a:hlinkClick r:id="rId5"/>
              </a:rPr>
              <a:t>https://inis.iaea.org/collection/NCLCollectionStore/_Public/38/027/38027945.pdf?r=1</a:t>
            </a:r>
            <a:endParaRPr lang="en-US" sz="1100" u="sng" dirty="0">
              <a:solidFill>
                <a:schemeClr val="accent1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Therefore, the photon mask are SAFE against damage.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44600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8726-5473-4195-8533-9D2698CE3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7609"/>
          </a:xfrm>
        </p:spPr>
        <p:txBody>
          <a:bodyPr>
            <a:normAutofit fontScale="90000"/>
          </a:bodyPr>
          <a:lstStyle/>
          <a:p>
            <a:r>
              <a:rPr lang="en-US" dirty="0"/>
              <a:t>Incident Power at Undulator walls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D78542-3FA6-4A02-9714-054FB3ADD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5320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HUSR is used to calculate the power deposition into the undulator walls.  </a:t>
            </a:r>
          </a:p>
          <a:p>
            <a:r>
              <a:rPr lang="en-US" dirty="0"/>
              <a:t>The power deposited along the undulator walls is simulated by increasing the distance between observation points along the undulator line and the exit of an undulator module per (meter).</a:t>
            </a:r>
          </a:p>
          <a:p>
            <a:r>
              <a:rPr lang="en-US" dirty="0"/>
              <a:t>Power deposition:</a:t>
            </a:r>
          </a:p>
          <a:p>
            <a:pPr lvl="1"/>
            <a:r>
              <a:rPr lang="en-US" sz="2800" dirty="0"/>
              <a:t>Ideal mask: masks stop </a:t>
            </a:r>
            <a:r>
              <a:rPr lang="en-US" sz="2800" dirty="0">
                <a:solidFill>
                  <a:srgbClr val="FF0000"/>
                </a:solidFill>
              </a:rPr>
              <a:t>all</a:t>
            </a:r>
            <a:r>
              <a:rPr lang="en-US" sz="2800" dirty="0"/>
              <a:t> the incident power.</a:t>
            </a:r>
          </a:p>
          <a:p>
            <a:pPr lvl="1"/>
            <a:r>
              <a:rPr lang="en-US" sz="2800" dirty="0"/>
              <a:t>Cu and W mask: </a:t>
            </a:r>
            <a:r>
              <a:rPr lang="en-US" sz="2800" dirty="0">
                <a:solidFill>
                  <a:srgbClr val="FF0000"/>
                </a:solidFill>
              </a:rPr>
              <a:t>photon back-scattered </a:t>
            </a:r>
            <a:r>
              <a:rPr lang="en-US" sz="2800" dirty="0"/>
              <a:t>and the </a:t>
            </a:r>
            <a:r>
              <a:rPr lang="en-US" sz="2800" dirty="0">
                <a:solidFill>
                  <a:srgbClr val="FF0000"/>
                </a:solidFill>
              </a:rPr>
              <a:t>secondary particles</a:t>
            </a:r>
            <a:r>
              <a:rPr lang="en-US" sz="2800" dirty="0"/>
              <a:t> left the mask and deposited on wall are considered. Here simulated by FLUKA.</a:t>
            </a:r>
          </a:p>
        </p:txBody>
      </p:sp>
    </p:spTree>
    <p:extLst>
      <p:ext uri="{BB962C8B-B14F-4D97-AF65-F5344CB8AC3E}">
        <p14:creationId xmlns:p14="http://schemas.microsoft.com/office/powerpoint/2010/main" val="2639479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B5DD6-1C37-4453-ABA9-450CD116D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4003"/>
            <a:ext cx="10515600" cy="531519"/>
          </a:xfrm>
        </p:spPr>
        <p:txBody>
          <a:bodyPr>
            <a:noAutofit/>
          </a:bodyPr>
          <a:lstStyle/>
          <a:p>
            <a:r>
              <a:rPr lang="en-US" sz="2800" b="1" dirty="0"/>
              <a:t>Secondary Particles Density along Cu and W masks (Realistic Undulator)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BB0DDE-EAD5-4022-8CBC-F2F3D4EB4B58}"/>
              </a:ext>
            </a:extLst>
          </p:cNvPr>
          <p:cNvSpPr txBox="1"/>
          <p:nvPr/>
        </p:nvSpPr>
        <p:spPr>
          <a:xfrm rot="16200000">
            <a:off x="87577" y="1977048"/>
            <a:ext cx="113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Cu Mask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2A4DF4-DA6C-492D-8335-7C186AD2ADE4}"/>
              </a:ext>
            </a:extLst>
          </p:cNvPr>
          <p:cNvSpPr txBox="1"/>
          <p:nvPr/>
        </p:nvSpPr>
        <p:spPr>
          <a:xfrm rot="16200000">
            <a:off x="167749" y="4997405"/>
            <a:ext cx="97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W Mask</a:t>
            </a:r>
          </a:p>
        </p:txBody>
      </p:sp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6F1A4759-187B-4405-8CC2-6876D0B89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394813"/>
            <a:ext cx="11178963" cy="52972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F624847-0027-4179-838D-5B14200CFCCB}"/>
              </a:ext>
            </a:extLst>
          </p:cNvPr>
          <p:cNvSpPr txBox="1"/>
          <p:nvPr/>
        </p:nvSpPr>
        <p:spPr>
          <a:xfrm>
            <a:off x="1283731" y="955958"/>
            <a:ext cx="1236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Photons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7F0846-0ECF-483F-A760-8729069363FE}"/>
              </a:ext>
            </a:extLst>
          </p:cNvPr>
          <p:cNvSpPr txBox="1"/>
          <p:nvPr/>
        </p:nvSpPr>
        <p:spPr>
          <a:xfrm>
            <a:off x="5121441" y="969808"/>
            <a:ext cx="1429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Electrons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4F1DF8-3496-41C8-B4CF-A530C660B200}"/>
              </a:ext>
            </a:extLst>
          </p:cNvPr>
          <p:cNvSpPr txBox="1"/>
          <p:nvPr/>
        </p:nvSpPr>
        <p:spPr>
          <a:xfrm>
            <a:off x="9028407" y="969803"/>
            <a:ext cx="1442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Positrons </a:t>
            </a:r>
          </a:p>
        </p:txBody>
      </p:sp>
    </p:spTree>
    <p:extLst>
      <p:ext uri="{BB962C8B-B14F-4D97-AF65-F5344CB8AC3E}">
        <p14:creationId xmlns:p14="http://schemas.microsoft.com/office/powerpoint/2010/main" val="1797640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8726-5473-4195-8533-9D2698CE3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7609"/>
          </a:xfrm>
        </p:spPr>
        <p:txBody>
          <a:bodyPr>
            <a:normAutofit fontScale="90000"/>
          </a:bodyPr>
          <a:lstStyle/>
          <a:p>
            <a:r>
              <a:rPr lang="en-US" dirty="0"/>
              <a:t>Incident Power at Undulator walls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2F0D91D-A577-4A90-BF1F-C92F98C6F8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068" y="3904199"/>
            <a:ext cx="8736325" cy="2871465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A005BB-8A86-4597-BE0A-089DA1F9D9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193" y="1032734"/>
            <a:ext cx="8730229" cy="28714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E283CB-98F8-4C29-8F88-13DB81C36C43}"/>
              </a:ext>
            </a:extLst>
          </p:cNvPr>
          <p:cNvSpPr txBox="1"/>
          <p:nvPr/>
        </p:nvSpPr>
        <p:spPr>
          <a:xfrm>
            <a:off x="422149" y="1979720"/>
            <a:ext cx="1786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Ideal Undulator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1C7158-E891-496D-BB7C-8DBF49A294E9}"/>
              </a:ext>
            </a:extLst>
          </p:cNvPr>
          <p:cNvSpPr txBox="1"/>
          <p:nvPr/>
        </p:nvSpPr>
        <p:spPr>
          <a:xfrm>
            <a:off x="185891" y="5038112"/>
            <a:ext cx="2153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Realistic Undulator</a:t>
            </a:r>
          </a:p>
        </p:txBody>
      </p:sp>
    </p:spTree>
    <p:extLst>
      <p:ext uri="{BB962C8B-B14F-4D97-AF65-F5344CB8AC3E}">
        <p14:creationId xmlns:p14="http://schemas.microsoft.com/office/powerpoint/2010/main" val="2440428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8726-5473-4195-8533-9D2698CE3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0399"/>
            <a:ext cx="10515600" cy="667609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7884E69D-9EEB-49CC-8AB4-470D4F9AF4DB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14647719"/>
                  </p:ext>
                </p:extLst>
              </p:nvPr>
            </p:nvGraphicFramePr>
            <p:xfrm>
              <a:off x="419916" y="2652489"/>
              <a:ext cx="11420938" cy="2946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97737">
                      <a:extLst>
                        <a:ext uri="{9D8B030D-6E8A-4147-A177-3AD203B41FA5}">
                          <a16:colId xmlns:a16="http://schemas.microsoft.com/office/drawing/2014/main" val="1140056146"/>
                        </a:ext>
                      </a:extLst>
                    </a:gridCol>
                    <a:gridCol w="1595247">
                      <a:extLst>
                        <a:ext uri="{9D8B030D-6E8A-4147-A177-3AD203B41FA5}">
                          <a16:colId xmlns:a16="http://schemas.microsoft.com/office/drawing/2014/main" val="3741513312"/>
                        </a:ext>
                      </a:extLst>
                    </a:gridCol>
                    <a:gridCol w="1032529">
                      <a:extLst>
                        <a:ext uri="{9D8B030D-6E8A-4147-A177-3AD203B41FA5}">
                          <a16:colId xmlns:a16="http://schemas.microsoft.com/office/drawing/2014/main" val="2627346112"/>
                        </a:ext>
                      </a:extLst>
                    </a:gridCol>
                    <a:gridCol w="1063689">
                      <a:extLst>
                        <a:ext uri="{9D8B030D-6E8A-4147-A177-3AD203B41FA5}">
                          <a16:colId xmlns:a16="http://schemas.microsoft.com/office/drawing/2014/main" val="4028289958"/>
                        </a:ext>
                      </a:extLst>
                    </a:gridCol>
                    <a:gridCol w="1334278">
                      <a:extLst>
                        <a:ext uri="{9D8B030D-6E8A-4147-A177-3AD203B41FA5}">
                          <a16:colId xmlns:a16="http://schemas.microsoft.com/office/drawing/2014/main" val="763609551"/>
                        </a:ext>
                      </a:extLst>
                    </a:gridCol>
                    <a:gridCol w="1078130">
                      <a:extLst>
                        <a:ext uri="{9D8B030D-6E8A-4147-A177-3AD203B41FA5}">
                          <a16:colId xmlns:a16="http://schemas.microsoft.com/office/drawing/2014/main" val="4079997146"/>
                        </a:ext>
                      </a:extLst>
                    </a:gridCol>
                    <a:gridCol w="1455734">
                      <a:extLst>
                        <a:ext uri="{9D8B030D-6E8A-4147-A177-3AD203B41FA5}">
                          <a16:colId xmlns:a16="http://schemas.microsoft.com/office/drawing/2014/main" val="329697255"/>
                        </a:ext>
                      </a:extLst>
                    </a:gridCol>
                    <a:gridCol w="1003177">
                      <a:extLst>
                        <a:ext uri="{9D8B030D-6E8A-4147-A177-3AD203B41FA5}">
                          <a16:colId xmlns:a16="http://schemas.microsoft.com/office/drawing/2014/main" val="1919921835"/>
                        </a:ext>
                      </a:extLst>
                    </a:gridCol>
                    <a:gridCol w="1660417">
                      <a:extLst>
                        <a:ext uri="{9D8B030D-6E8A-4147-A177-3AD203B41FA5}">
                          <a16:colId xmlns:a16="http://schemas.microsoft.com/office/drawing/2014/main" val="116793132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Undulator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Average incident photon energy (MeV) at Mask-21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𝒎𝒂𝒔𝒌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  <a:p>
                          <a:pPr algn="ctr"/>
                          <a:r>
                            <a:rPr lang="en-US" dirty="0"/>
                            <a:t>(W) at </a:t>
                          </a:r>
                        </a:p>
                        <a:p>
                          <a:pPr algn="ctr"/>
                          <a:r>
                            <a:rPr lang="en-US" dirty="0"/>
                            <a:t>Mask-21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Mask Material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PEDD (J/g/Pulse)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(K</a:t>
                          </a:r>
                          <a:r>
                            <a:rPr lang="en-US"/>
                            <a:t>/Pulse)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(W/m) at Wall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𝒔𝒕𝒐𝒑</m:t>
                                    </m:r>
                                  </m:sub>
                                </m:s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(%)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Photon Polarization (%)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697200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Ideal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1.77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270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98.3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41.3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35613827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99.6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5157772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Realistic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2.00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97.6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38.7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66996066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98.4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584656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7884E69D-9EEB-49CC-8AB4-470D4F9AF4DB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14647719"/>
                  </p:ext>
                </p:extLst>
              </p:nvPr>
            </p:nvGraphicFramePr>
            <p:xfrm>
              <a:off x="419916" y="2652489"/>
              <a:ext cx="11420938" cy="2946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97737">
                      <a:extLst>
                        <a:ext uri="{9D8B030D-6E8A-4147-A177-3AD203B41FA5}">
                          <a16:colId xmlns:a16="http://schemas.microsoft.com/office/drawing/2014/main" val="1140056146"/>
                        </a:ext>
                      </a:extLst>
                    </a:gridCol>
                    <a:gridCol w="1595247">
                      <a:extLst>
                        <a:ext uri="{9D8B030D-6E8A-4147-A177-3AD203B41FA5}">
                          <a16:colId xmlns:a16="http://schemas.microsoft.com/office/drawing/2014/main" val="3741513312"/>
                        </a:ext>
                      </a:extLst>
                    </a:gridCol>
                    <a:gridCol w="1032529">
                      <a:extLst>
                        <a:ext uri="{9D8B030D-6E8A-4147-A177-3AD203B41FA5}">
                          <a16:colId xmlns:a16="http://schemas.microsoft.com/office/drawing/2014/main" val="2627346112"/>
                        </a:ext>
                      </a:extLst>
                    </a:gridCol>
                    <a:gridCol w="1063689">
                      <a:extLst>
                        <a:ext uri="{9D8B030D-6E8A-4147-A177-3AD203B41FA5}">
                          <a16:colId xmlns:a16="http://schemas.microsoft.com/office/drawing/2014/main" val="4028289958"/>
                        </a:ext>
                      </a:extLst>
                    </a:gridCol>
                    <a:gridCol w="1334278">
                      <a:extLst>
                        <a:ext uri="{9D8B030D-6E8A-4147-A177-3AD203B41FA5}">
                          <a16:colId xmlns:a16="http://schemas.microsoft.com/office/drawing/2014/main" val="763609551"/>
                        </a:ext>
                      </a:extLst>
                    </a:gridCol>
                    <a:gridCol w="1078130">
                      <a:extLst>
                        <a:ext uri="{9D8B030D-6E8A-4147-A177-3AD203B41FA5}">
                          <a16:colId xmlns:a16="http://schemas.microsoft.com/office/drawing/2014/main" val="4079997146"/>
                        </a:ext>
                      </a:extLst>
                    </a:gridCol>
                    <a:gridCol w="1455734">
                      <a:extLst>
                        <a:ext uri="{9D8B030D-6E8A-4147-A177-3AD203B41FA5}">
                          <a16:colId xmlns:a16="http://schemas.microsoft.com/office/drawing/2014/main" val="329697255"/>
                        </a:ext>
                      </a:extLst>
                    </a:gridCol>
                    <a:gridCol w="1003177">
                      <a:extLst>
                        <a:ext uri="{9D8B030D-6E8A-4147-A177-3AD203B41FA5}">
                          <a16:colId xmlns:a16="http://schemas.microsoft.com/office/drawing/2014/main" val="1919921835"/>
                        </a:ext>
                      </a:extLst>
                    </a:gridCol>
                    <a:gridCol w="1660417">
                      <a:extLst>
                        <a:ext uri="{9D8B030D-6E8A-4147-A177-3AD203B41FA5}">
                          <a16:colId xmlns:a16="http://schemas.microsoft.com/office/drawing/2014/main" val="1167931329"/>
                        </a:ext>
                      </a:extLst>
                    </a:gridCol>
                  </a:tblGrid>
                  <a:tr h="1463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Undulator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Average incident photon energy (MeV) at Mask-21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72189" t="-2083" r="-740237" b="-107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Mask Material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PEDD (J/g/Pulse)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77966" t="-2083" r="-384181" b="-107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02092" t="-2083" r="-184519" b="-107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877439" t="-2083" r="-168902" b="-107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Photon Polarization (%)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697200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Ideal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1.77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270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98.3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41.3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35613827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99.6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5157772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Realistic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2.00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97.6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38.7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66996066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98.4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584656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93054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2" name="Rectangle 2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2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367695" y="649480"/>
                <a:ext cx="7357583" cy="576897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285750" indent="-228600" algn="just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Masks are needed to protect undulator wall from synchrotron radiation (limit 1 W/m).</a:t>
                </a:r>
              </a:p>
              <a:p>
                <a:pPr marL="285750" indent="-228600" algn="just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Two possible photon mask materials with a high photon absorption efficiency have been modelled.</a:t>
                </a:r>
              </a:p>
              <a:p>
                <a:pPr marL="285750" indent="-228600" algn="just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 the last mask (Mask-22) 361W (336W) are deposited in case of a realistic (ideal) undulator.  </a:t>
                </a:r>
              </a:p>
              <a:p>
                <a:pPr marL="285750" indent="-228600" algn="just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Studies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𝑐𝑚</m:t>
                        </m:r>
                      </m:sub>
                    </m:sSub>
                  </m:oMath>
                </a14:m>
                <a:r>
                  <a:rPr lang="en-US" sz="2000" dirty="0"/>
                  <a:t>=250) show that energy deposition and temperature rise are safely below the load limit recommend for the mask  materials:  </a:t>
                </a:r>
              </a:p>
              <a:p>
                <a:pPr marL="742950" lvl="1" indent="-228600" algn="just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For example, the PEDDs at Mask-22 are 1.8 and 2.4 J/(g*pulse) for Cu and W masks , respectively, in case of realistic undulator.</a:t>
                </a:r>
              </a:p>
              <a:p>
                <a:pPr marL="742950" lvl="1" indent="-228600" algn="just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Also, maximum temperatures rise are 4.7 and 18 K/pulse for Cu and W masks, respectively, in case of realistic undulator.</a:t>
                </a:r>
              </a:p>
              <a:p>
                <a:pPr marL="285750" indent="-228600" algn="just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More importantly, both mask materials can keep the power deposited into walls below the acceptable limit, in ideal and realistic undulator cases.</a:t>
                </a:r>
              </a:p>
              <a:p>
                <a:pPr marL="285750" indent="-228600" algn="just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An appropriate solution might be to use a W mask since its length can be </a:t>
                </a:r>
                <a:r>
                  <a:rPr lang="en-US" u="sng" dirty="0"/>
                  <a:t>shorter</a:t>
                </a:r>
                <a:r>
                  <a:rPr lang="en-US" dirty="0"/>
                  <a:t>, which could help implement the masks into the undulator line.</a:t>
                </a:r>
                <a:endParaRPr lang="en-US" sz="2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695" y="649480"/>
                <a:ext cx="7357583" cy="5768973"/>
              </a:xfrm>
              <a:prstGeom prst="rect">
                <a:avLst/>
              </a:prstGeom>
              <a:blipFill>
                <a:blip r:embed="rId3"/>
                <a:stretch>
                  <a:fillRect t="-529" r="-911" b="-10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413DAC4-3CB7-45C3-8F82-0C9A6AEC3F0A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67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A blurry image of green leaves&#10;&#10;Description automatically generated with low confidence">
            <a:extLst>
              <a:ext uri="{FF2B5EF4-FFF2-40B4-BE49-F238E27FC236}">
                <a16:creationId xmlns:a16="http://schemas.microsoft.com/office/drawing/2014/main" id="{F07A446A-BB84-47C8-94A0-07C61BFBA8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59" r="-1" b="-1"/>
          <a:stretch/>
        </p:blipFill>
        <p:spPr>
          <a:xfrm>
            <a:off x="7777393" y="1976277"/>
            <a:ext cx="4414606" cy="4881723"/>
          </a:xfrm>
          <a:custGeom>
            <a:avLst/>
            <a:gdLst/>
            <a:ahLst/>
            <a:cxnLst/>
            <a:rect l="l" t="t" r="r" b="b"/>
            <a:pathLst>
              <a:path w="4414606" h="4881723">
                <a:moveTo>
                  <a:pt x="3151661" y="0"/>
                </a:moveTo>
                <a:lnTo>
                  <a:pt x="4414606" y="1262946"/>
                </a:lnTo>
                <a:lnTo>
                  <a:pt x="4414606" y="4881723"/>
                </a:lnTo>
                <a:lnTo>
                  <a:pt x="1730061" y="4881723"/>
                </a:lnTo>
                <a:lnTo>
                  <a:pt x="0" y="3151662"/>
                </a:lnTo>
                <a:close/>
              </a:path>
            </a:pathLst>
          </a:cu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B1406B0-8593-4CC2-8393-58EBF95062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278692"/>
              </p:ext>
            </p:extLst>
          </p:nvPr>
        </p:nvGraphicFramePr>
        <p:xfrm>
          <a:off x="643468" y="896646"/>
          <a:ext cx="6891188" cy="5280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82865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C624D6-8DBF-432D-BE6F-3010903C9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24FF4-7567-48D6-94C7-30E30DA08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INTRODUCTION.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POWER DEPOSITED AT MASK.</a:t>
            </a:r>
          </a:p>
          <a:p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PHOTON MASK DESIGN: considering </a:t>
            </a:r>
            <a:r>
              <a:rPr lang="en-US" sz="2000" i="0" u="none" strike="noStrike" baseline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Copper</a:t>
            </a:r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000" i="0" u="none" strike="noStrike" baseline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Tungsten</a:t>
            </a:r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as materials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0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ENERGY DEPOSITION AND </a:t>
            </a:r>
            <a:r>
              <a:rPr lang="en-US" sz="2000" i="0" strike="noStrike" kern="1200" baseline="0" dirty="0">
                <a:latin typeface="Arial" panose="020B0604020202020204" pitchFamily="34" charset="0"/>
                <a:cs typeface="Arial" panose="020B0604020202020204" pitchFamily="34" charset="0"/>
              </a:rPr>
              <a:t>TEMPERATURE RISE </a:t>
            </a:r>
            <a:r>
              <a:rPr lang="en-US" sz="2000" i="0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PEDD and Temperature at the mask.</a:t>
            </a:r>
            <a:endParaRPr lang="en-US" sz="160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POWER INCIDENT along UNDULATOR WALLS: considering </a:t>
            </a:r>
            <a:r>
              <a:rPr lang="en-US" sz="2000" i="0" u="none" strike="noStrike" baseline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photons </a:t>
            </a:r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i="0" u="none" strike="noStrike" baseline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particles</a:t>
            </a:r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CONCLUSION.</a:t>
            </a:r>
            <a:endParaRPr lang="en-US" sz="2000" strike="sng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12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7" y="321735"/>
            <a:ext cx="10905066" cy="7802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i="0" u="sng" strike="noStrike" kern="1200" baseline="0" dirty="0">
                <a:solidFill>
                  <a:schemeClr val="tx1"/>
                </a:solidFill>
                <a:latin typeface="Abadi" panose="020B0604020104020204" pitchFamily="34" charset="0"/>
              </a:rPr>
              <a:t>INTRODUCTION</a:t>
            </a:r>
            <a:endParaRPr lang="en-US" sz="3600" b="1" u="sng" kern="12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3468" y="1782981"/>
            <a:ext cx="4826307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Collision energy: initially 250GeV, upgrade 350GeV, 500GeV.</a:t>
            </a:r>
          </a:p>
          <a:p>
            <a:pPr lvl="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Two Sources: polarized electron source and </a:t>
            </a:r>
            <a:r>
              <a:rPr lang="en-US" sz="2000" b="1" dirty="0"/>
              <a:t>undulator-based  positron source</a:t>
            </a:r>
            <a:r>
              <a:rPr lang="en-US" sz="2000" dirty="0"/>
              <a:t>.</a:t>
            </a:r>
          </a:p>
          <a:p>
            <a:pPr lvl="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Two Damping Rings : for electrons and positrons with energy 5 GeV.</a:t>
            </a:r>
          </a:p>
          <a:p>
            <a:pPr lvl="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Two main LINACs with Superconducting Cavities, total length up to 30km.</a:t>
            </a:r>
          </a:p>
          <a:p>
            <a:pPr lvl="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Interaction Point (IP) with 2 push-pull detectors.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FCD70C4F-1FE0-4374-AF2A-CEB85BA2846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5320" y="2439706"/>
            <a:ext cx="6253212" cy="3048441"/>
          </a:xfrm>
          <a:prstGeom prst="rect">
            <a:avLst/>
          </a:prstGeom>
          <a:noFill/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BA7BC6F-B9B5-47E7-87A7-F96EF4AD9F1C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ACB5C5-E76E-4738-B374-1D93BD2CB326}"/>
              </a:ext>
            </a:extLst>
          </p:cNvPr>
          <p:cNvSpPr txBox="1">
            <a:spLocks/>
          </p:cNvSpPr>
          <p:nvPr/>
        </p:nvSpPr>
        <p:spPr>
          <a:xfrm>
            <a:off x="703690" y="1061942"/>
            <a:ext cx="10515600" cy="612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dirty="0">
                <a:latin typeface="Abadi" panose="020B0604020104020204" pitchFamily="34" charset="0"/>
              </a:rPr>
              <a:t>International e+ e- Linear Collider (ILC)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7" y="252459"/>
            <a:ext cx="10905066" cy="86157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Helical Undulator based Positron Source for the ILC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7348" y="1104098"/>
            <a:ext cx="5336105" cy="27464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82563" indent="-228600" algn="just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82563" algn="l"/>
              </a:tabLst>
              <a:defRPr/>
            </a:pPr>
            <a:r>
              <a:rPr lang="en-US" sz="2000" dirty="0"/>
              <a:t>e- beam passes a long superconducting Helical Undulator and produces a circularly polarized photon beam. </a:t>
            </a:r>
          </a:p>
          <a:p>
            <a:pPr marL="182563" lvl="0" indent="-228600" algn="just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82563" algn="l"/>
              </a:tabLst>
              <a:defRPr/>
            </a:pPr>
            <a:r>
              <a:rPr lang="en-US" sz="2000" dirty="0"/>
              <a:t>Photons hit spinning Ti6Al4V target (0.2X</a:t>
            </a:r>
            <a:r>
              <a:rPr lang="en-US" sz="2000" baseline="-25000" dirty="0"/>
              <a:t>0</a:t>
            </a:r>
            <a:r>
              <a:rPr lang="en-US" sz="2000" dirty="0"/>
              <a:t> – 0.4X</a:t>
            </a:r>
            <a:r>
              <a:rPr lang="en-US" sz="2000" baseline="-25000" dirty="0"/>
              <a:t>0</a:t>
            </a:r>
            <a:r>
              <a:rPr lang="en-US" sz="2000" dirty="0"/>
              <a:t>) and produce </a:t>
            </a:r>
            <a:r>
              <a:rPr lang="en-US" sz="2000" dirty="0" err="1"/>
              <a:t>e+e</a:t>
            </a:r>
            <a:r>
              <a:rPr lang="en-US" sz="2000" dirty="0"/>
              <a:t>-  pairs.  </a:t>
            </a:r>
          </a:p>
          <a:p>
            <a:pPr marL="177800" indent="-228600" algn="just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e+ are captured and accelerated up to 5GeV and sent to positron damping ring.</a:t>
            </a:r>
            <a:endParaRPr lang="en-US" sz="2000" strike="sngStrike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92B0224-B7BF-4DCE-90DC-709A57B43104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2"/>
          <a:stretch/>
        </p:blipFill>
        <p:spPr bwMode="auto">
          <a:xfrm>
            <a:off x="5663454" y="830383"/>
            <a:ext cx="6253212" cy="1907530"/>
          </a:xfrm>
          <a:prstGeom prst="rect">
            <a:avLst/>
          </a:prstGeom>
          <a:noFill/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723206" y="6203947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413DAC4-3CB7-45C3-8F82-0C9A6AEC3F0A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2B840D-8B4A-4D68-9D23-3614EB830367}"/>
              </a:ext>
            </a:extLst>
          </p:cNvPr>
          <p:cNvSpPr txBox="1"/>
          <p:nvPr/>
        </p:nvSpPr>
        <p:spPr>
          <a:xfrm>
            <a:off x="5896736" y="1189606"/>
            <a:ext cx="1285303" cy="6072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B92DC7-7BAA-41E6-B83B-800B072938B5}"/>
              </a:ext>
            </a:extLst>
          </p:cNvPr>
          <p:cNvSpPr txBox="1">
            <a:spLocks/>
          </p:cNvSpPr>
          <p:nvPr/>
        </p:nvSpPr>
        <p:spPr>
          <a:xfrm>
            <a:off x="10023766" y="85453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13DAC4-3CB7-45C3-8F82-0C9A6AEC3F0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8" name="Rechteck 4">
            <a:extLst>
              <a:ext uri="{FF2B5EF4-FFF2-40B4-BE49-F238E27FC236}">
                <a16:creationId xmlns:a16="http://schemas.microsoft.com/office/drawing/2014/main" id="{2BF3E181-D39D-4E43-88FA-5A7E9DB30CD8}"/>
              </a:ext>
            </a:extLst>
          </p:cNvPr>
          <p:cNvSpPr/>
          <p:nvPr/>
        </p:nvSpPr>
        <p:spPr>
          <a:xfrm>
            <a:off x="3793778" y="5897663"/>
            <a:ext cx="64807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6">
            <a:extLst>
              <a:ext uri="{FF2B5EF4-FFF2-40B4-BE49-F238E27FC236}">
                <a16:creationId xmlns:a16="http://schemas.microsoft.com/office/drawing/2014/main" id="{30D574C8-14E8-471D-9B22-E045DD5BF2A5}"/>
              </a:ext>
            </a:extLst>
          </p:cNvPr>
          <p:cNvSpPr txBox="1"/>
          <p:nvPr/>
        </p:nvSpPr>
        <p:spPr>
          <a:xfrm>
            <a:off x="2435151" y="4150307"/>
            <a:ext cx="1415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chemeClr val="bg1"/>
                </a:solidFill>
              </a:rPr>
              <a:t>Unnnndulator</a:t>
            </a:r>
            <a:r>
              <a:rPr lang="en-US" sz="2800" b="1" dirty="0">
                <a:solidFill>
                  <a:schemeClr val="bg1"/>
                </a:solidFill>
              </a:rPr>
              <a:t>!!!</a:t>
            </a:r>
            <a:endParaRPr lang="de-DE" sz="2800" b="1" dirty="0">
              <a:solidFill>
                <a:schemeClr val="bg1"/>
              </a:solidFill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22BF12BE-A0E8-45E9-A80A-17522F23C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898" y="3734854"/>
            <a:ext cx="3481206" cy="261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hteck 8">
            <a:extLst>
              <a:ext uri="{FF2B5EF4-FFF2-40B4-BE49-F238E27FC236}">
                <a16:creationId xmlns:a16="http://schemas.microsoft.com/office/drawing/2014/main" id="{7850222C-FBA7-4E65-B6BD-CD0A8F9CCF46}"/>
              </a:ext>
            </a:extLst>
          </p:cNvPr>
          <p:cNvSpPr/>
          <p:nvPr/>
        </p:nvSpPr>
        <p:spPr>
          <a:xfrm>
            <a:off x="-88474" y="3605581"/>
            <a:ext cx="232146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de-DE" sz="1600" b="1" dirty="0" err="1">
                <a:latin typeface="Abadi" panose="020B0604020104020204" pitchFamily="34" charset="0"/>
              </a:rPr>
              <a:t>Helical</a:t>
            </a:r>
            <a:r>
              <a:rPr lang="de-DE" sz="1600" b="1" dirty="0">
                <a:latin typeface="Abadi" panose="020B0604020104020204" pitchFamily="34" charset="0"/>
              </a:rPr>
              <a:t> </a:t>
            </a:r>
            <a:r>
              <a:rPr lang="de-DE" sz="1600" b="1" dirty="0" err="1">
                <a:latin typeface="Abadi" panose="020B0604020104020204" pitchFamily="34" charset="0"/>
              </a:rPr>
              <a:t>Undulator</a:t>
            </a:r>
            <a:r>
              <a:rPr lang="de-DE" sz="1600" b="1" dirty="0">
                <a:latin typeface="Abadi" panose="020B0604020104020204" pitchFamily="34" charset="0"/>
              </a:rPr>
              <a:t> Prototype</a:t>
            </a:r>
          </a:p>
          <a:p>
            <a:pPr algn="r">
              <a:buNone/>
            </a:pPr>
            <a:r>
              <a:rPr lang="de-DE" sz="1100" dirty="0" err="1">
                <a:latin typeface="Abadi" panose="020B0604020104020204" pitchFamily="34" charset="0"/>
              </a:rPr>
              <a:t>D.Scott</a:t>
            </a:r>
            <a:r>
              <a:rPr lang="de-DE" sz="1100" dirty="0">
                <a:latin typeface="Abadi" panose="020B0604020104020204" pitchFamily="34" charset="0"/>
              </a:rPr>
              <a:t> et al.,</a:t>
            </a:r>
          </a:p>
          <a:p>
            <a:pPr algn="r"/>
            <a:r>
              <a:rPr lang="en-US" sz="1100" i="1" dirty="0">
                <a:latin typeface="Abadi" panose="020B0604020104020204" pitchFamily="34" charset="0"/>
                <a:hlinkClick r:id="rId4"/>
              </a:rPr>
              <a:t>https://link.aps.org/pdf/10.1103/PhysRevLett.107.174803</a:t>
            </a:r>
            <a:endParaRPr lang="en-US" sz="1100" dirty="0">
              <a:latin typeface="Abadi" panose="020B0604020104020204" pitchFamily="34" charset="0"/>
              <a:hlinkClick r:id="rId4"/>
            </a:endParaRPr>
          </a:p>
          <a:p>
            <a:pPr algn="r">
              <a:buNone/>
            </a:pPr>
            <a:r>
              <a:rPr lang="de-DE" sz="1100" dirty="0">
                <a:latin typeface="Abadi" panose="020B0604020104020204" pitchFamily="34" charset="0"/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695922-DB64-482B-9CFE-B250CC14B63C}"/>
              </a:ext>
            </a:extLst>
          </p:cNvPr>
          <p:cNvSpPr txBox="1"/>
          <p:nvPr/>
        </p:nvSpPr>
        <p:spPr>
          <a:xfrm>
            <a:off x="3053002" y="6005929"/>
            <a:ext cx="844821" cy="24622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1</a:t>
            </a:r>
            <a:r>
              <a:rPr lang="en-US" sz="1000" baseline="30000" dirty="0"/>
              <a:t>st</a:t>
            </a:r>
            <a:r>
              <a:rPr lang="en-US" sz="1000" dirty="0"/>
              <a:t> module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4ADC0E-64B6-447F-8CF7-B04D3A035F45}"/>
              </a:ext>
            </a:extLst>
          </p:cNvPr>
          <p:cNvSpPr txBox="1"/>
          <p:nvPr/>
        </p:nvSpPr>
        <p:spPr>
          <a:xfrm>
            <a:off x="2452680" y="3904086"/>
            <a:ext cx="864095" cy="24622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2</a:t>
            </a:r>
            <a:r>
              <a:rPr lang="en-US" sz="1000" baseline="30000" dirty="0"/>
              <a:t>nd</a:t>
            </a:r>
            <a:r>
              <a:rPr lang="en-US" sz="1000" dirty="0"/>
              <a:t> module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441E5DC-14E5-4955-82A0-4106CC0B451E}"/>
              </a:ext>
            </a:extLst>
          </p:cNvPr>
          <p:cNvCxnSpPr>
            <a:stCxn id="26" idx="2"/>
          </p:cNvCxnSpPr>
          <p:nvPr/>
        </p:nvCxnSpPr>
        <p:spPr>
          <a:xfrm>
            <a:off x="2884728" y="4150307"/>
            <a:ext cx="432047" cy="523221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79F321-124D-4716-B729-618116CDE7EB}"/>
              </a:ext>
            </a:extLst>
          </p:cNvPr>
          <p:cNvCxnSpPr>
            <a:stCxn id="25" idx="0"/>
          </p:cNvCxnSpPr>
          <p:nvPr/>
        </p:nvCxnSpPr>
        <p:spPr>
          <a:xfrm flipV="1">
            <a:off x="3475412" y="5465616"/>
            <a:ext cx="642402" cy="540313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10E4E0B2-459D-4AED-8866-1239D165D3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102" y="5043691"/>
            <a:ext cx="4271425" cy="181970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27E3A30-3D8E-4FE7-980D-817602DC1240}"/>
              </a:ext>
            </a:extLst>
          </p:cNvPr>
          <p:cNvSpPr txBox="1"/>
          <p:nvPr/>
        </p:nvSpPr>
        <p:spPr>
          <a:xfrm>
            <a:off x="10243591" y="5529872"/>
            <a:ext cx="986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× 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F49C0A-1AEF-47CC-A62E-FB452523FA9A}"/>
              </a:ext>
            </a:extLst>
          </p:cNvPr>
          <p:cNvSpPr txBox="1"/>
          <p:nvPr/>
        </p:nvSpPr>
        <p:spPr>
          <a:xfrm>
            <a:off x="5943600" y="3079097"/>
            <a:ext cx="62483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undulator modules with 1.75m each inserted in one cryomodule of 4m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total: 132 modules = 66 cryomodules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Quadrupoles are located after each three cryomodule,  in total 23 quads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Maximum 231m active undulator length, 320 m total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Undulator aperture 5.85mm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65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56136" y="158293"/>
            <a:ext cx="6901193" cy="68671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badi" panose="020B0604020104020204" pitchFamily="34" charset="0"/>
              </a:rPr>
              <a:t>Ideal </a:t>
            </a:r>
            <a:r>
              <a:rPr lang="en-US" sz="3600" dirty="0">
                <a:latin typeface="Abadi" panose="020B0604020104020204" pitchFamily="34" charset="0"/>
                <a:sym typeface="Wingdings" panose="05000000000000000000" pitchFamily="2" charset="2"/>
              </a:rPr>
              <a:t>and </a:t>
            </a:r>
            <a:r>
              <a:rPr lang="en-US" sz="3600" dirty="0">
                <a:latin typeface="Abadi" panose="020B0604020104020204" pitchFamily="34" charset="0"/>
              </a:rPr>
              <a:t>Real undulator </a:t>
            </a:r>
            <a:endParaRPr lang="de-DE" sz="3600" dirty="0">
              <a:latin typeface="Abadi" panose="020B0604020104020204" pitchFamily="34" charset="0"/>
            </a:endParaRPr>
          </a:p>
        </p:txBody>
      </p:sp>
      <p:grpSp>
        <p:nvGrpSpPr>
          <p:cNvPr id="22" name="Group 12">
            <a:extLst>
              <a:ext uri="{FF2B5EF4-FFF2-40B4-BE49-F238E27FC236}">
                <a16:creationId xmlns:a16="http://schemas.microsoft.com/office/drawing/2014/main" id="{912209CB-3E4C-43AE-B507-08269FAE8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4720" y="0"/>
            <a:ext cx="1097280" cy="1097280"/>
            <a:chOff x="11094720" y="0"/>
            <a:chExt cx="1097280" cy="1097280"/>
          </a:xfrm>
        </p:grpSpPr>
        <p:sp>
          <p:nvSpPr>
            <p:cNvPr id="23" name="Isosceles Triangle 13">
              <a:extLst>
                <a:ext uri="{FF2B5EF4-FFF2-40B4-BE49-F238E27FC236}">
                  <a16:creationId xmlns:a16="http://schemas.microsoft.com/office/drawing/2014/main" id="{A580F890-B085-4E95-96AA-55AEBEC5C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1094720" y="0"/>
              <a:ext cx="1097280" cy="1097280"/>
            </a:xfrm>
            <a:prstGeom prst="triangle">
              <a:avLst>
                <a:gd name="adj" fmla="val 10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14">
              <a:extLst>
                <a:ext uri="{FF2B5EF4-FFF2-40B4-BE49-F238E27FC236}">
                  <a16:creationId xmlns:a16="http://schemas.microsoft.com/office/drawing/2014/main" id="{7BCB7912-FEA6-4C89-8E9B-D95EF15647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189552" y="127618"/>
              <a:ext cx="457894" cy="457894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7349" y="1097280"/>
            <a:ext cx="7792519" cy="5079683"/>
          </a:xfrm>
        </p:spPr>
        <p:txBody>
          <a:bodyPr>
            <a:noAutofit/>
          </a:bodyPr>
          <a:lstStyle/>
          <a:p>
            <a:pPr algn="just"/>
            <a:r>
              <a:rPr lang="en-US" sz="2000" dirty="0">
                <a:latin typeface="Abadi" panose="020B0604020104020204" pitchFamily="34" charset="0"/>
              </a:rPr>
              <a:t>Undulator prototype </a:t>
            </a:r>
            <a:r>
              <a:rPr lang="en-US" sz="1400" dirty="0">
                <a:latin typeface="Abadi" panose="020B0604020104020204" pitchFamily="34" charset="0"/>
              </a:rPr>
              <a:t>(details see: </a:t>
            </a:r>
            <a:r>
              <a:rPr lang="en-US" sz="1400" dirty="0" err="1">
                <a:latin typeface="Abadi" panose="020B0604020104020204" pitchFamily="34" charset="0"/>
              </a:rPr>
              <a:t>D.Scott</a:t>
            </a:r>
            <a:r>
              <a:rPr lang="en-US" sz="1400" dirty="0">
                <a:latin typeface="Abadi" panose="020B0604020104020204" pitchFamily="34" charset="0"/>
              </a:rPr>
              <a:t> et al., PRL 107(2011)1784803)</a:t>
            </a:r>
          </a:p>
          <a:p>
            <a:pPr algn="just"/>
            <a:r>
              <a:rPr lang="en-US" sz="2000" dirty="0">
                <a:latin typeface="Abadi" panose="020B0604020104020204" pitchFamily="34" charset="0"/>
              </a:rPr>
              <a:t>Photon Spectra measured for the 2 modules of the undulator prototype </a:t>
            </a:r>
          </a:p>
          <a:p>
            <a:pPr algn="just"/>
            <a:r>
              <a:rPr lang="en-US" sz="2000" dirty="0">
                <a:latin typeface="Abadi" panose="020B0604020104020204" pitchFamily="34" charset="0"/>
              </a:rPr>
              <a:t> B field in undulator prototype measured with Hall probe.</a:t>
            </a:r>
            <a:endParaRPr lang="en-US" sz="2000" b="1" i="1" dirty="0">
              <a:latin typeface="Abadi" panose="020B0604020104020204" pitchFamily="34" charset="0"/>
            </a:endParaRPr>
          </a:p>
          <a:p>
            <a:pPr marL="0" indent="0" algn="just">
              <a:buNone/>
            </a:pPr>
            <a:r>
              <a:rPr lang="en-US" sz="2000" b="1" dirty="0">
                <a:latin typeface="Abadi" panose="020B0604020104020204" pitchFamily="34" charset="0"/>
              </a:rPr>
              <a:t>The realistic photon spectra of the ILC undulator calculated by introducing the realistic error size into the magnetic field strength.</a:t>
            </a:r>
          </a:p>
          <a:p>
            <a:pPr algn="just"/>
            <a:r>
              <a:rPr lang="en-US" sz="2000" dirty="0">
                <a:latin typeface="Abadi" panose="020B0604020104020204" pitchFamily="34" charset="0"/>
              </a:rPr>
              <a:t>HUSR can do that:</a:t>
            </a:r>
            <a:endParaRPr lang="en-US" sz="2000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1" algn="just"/>
            <a:r>
              <a:rPr lang="en-US" sz="2000" dirty="0">
                <a:latin typeface="Abadi" panose="020B0604020104020204" pitchFamily="34" charset="0"/>
                <a:sym typeface="Wingdings" panose="05000000000000000000" pitchFamily="2" charset="2"/>
              </a:rPr>
              <a:t>HUSR: </a:t>
            </a:r>
            <a:r>
              <a:rPr lang="en-GB" sz="2000" b="1" dirty="0">
                <a:latin typeface="Abadi" panose="020B0604020104020204" pitchFamily="34" charset="0"/>
              </a:rPr>
              <a:t>H</a:t>
            </a:r>
            <a:r>
              <a:rPr lang="en-GB" sz="2000" dirty="0">
                <a:latin typeface="Abadi" panose="020B0604020104020204" pitchFamily="34" charset="0"/>
              </a:rPr>
              <a:t>elical </a:t>
            </a:r>
            <a:r>
              <a:rPr lang="en-GB" sz="2000" b="1" dirty="0">
                <a:latin typeface="Abadi" panose="020B0604020104020204" pitchFamily="34" charset="0"/>
              </a:rPr>
              <a:t>U</a:t>
            </a:r>
            <a:r>
              <a:rPr lang="en-GB" sz="2000" dirty="0">
                <a:latin typeface="Abadi" panose="020B0604020104020204" pitchFamily="34" charset="0"/>
              </a:rPr>
              <a:t>ndulator </a:t>
            </a:r>
            <a:r>
              <a:rPr lang="en-GB" sz="2000" b="1" dirty="0">
                <a:latin typeface="Abadi" panose="020B0604020104020204" pitchFamily="34" charset="0"/>
              </a:rPr>
              <a:t>S</a:t>
            </a:r>
            <a:r>
              <a:rPr lang="en-GB" sz="2000" dirty="0">
                <a:latin typeface="Abadi" panose="020B0604020104020204" pitchFamily="34" charset="0"/>
              </a:rPr>
              <a:t>ynchrotron </a:t>
            </a:r>
            <a:r>
              <a:rPr lang="en-GB" sz="2000" b="1" dirty="0">
                <a:latin typeface="Abadi" panose="020B0604020104020204" pitchFamily="34" charset="0"/>
              </a:rPr>
              <a:t>R</a:t>
            </a:r>
            <a:r>
              <a:rPr lang="en-GB" sz="2000" dirty="0">
                <a:latin typeface="Abadi" panose="020B0604020104020204" pitchFamily="34" charset="0"/>
              </a:rPr>
              <a:t>adiation</a:t>
            </a:r>
          </a:p>
          <a:p>
            <a:pPr lvl="2" algn="just"/>
            <a:r>
              <a:rPr lang="en-GB" b="1" dirty="0">
                <a:latin typeface="Abadi" panose="020B0604020104020204" pitchFamily="34" charset="0"/>
              </a:rPr>
              <a:t>Developed at Cockcroft Institute by David Newton.</a:t>
            </a:r>
          </a:p>
          <a:p>
            <a:pPr lvl="2" algn="just"/>
            <a:r>
              <a:rPr lang="en-GB" dirty="0">
                <a:latin typeface="Abadi" panose="020B0604020104020204" pitchFamily="34" charset="0"/>
              </a:rPr>
              <a:t>Simulates photon spectra produced by a Helical Undulator including undulator </a:t>
            </a:r>
            <a:r>
              <a:rPr lang="en-GB" b="1" dirty="0">
                <a:latin typeface="Abadi" panose="020B0604020104020204" pitchFamily="34" charset="0"/>
              </a:rPr>
              <a:t>B field and period errors</a:t>
            </a:r>
          </a:p>
          <a:p>
            <a:pPr lvl="3" algn="just"/>
            <a:r>
              <a:rPr lang="en-US" dirty="0">
                <a:latin typeface="Abadi" panose="020B0604020104020204" pitchFamily="34" charset="0"/>
              </a:rPr>
              <a:t>B field and period errors randomly introduced into the period and field.</a:t>
            </a:r>
            <a:endParaRPr lang="en-GB" b="1" dirty="0">
              <a:latin typeface="Abadi" panose="020B0604020104020204" pitchFamily="34" charset="0"/>
            </a:endParaRPr>
          </a:p>
          <a:p>
            <a:pPr marL="1257300" lvl="2" indent="-342900" algn="just"/>
            <a:r>
              <a:rPr lang="en-GB" dirty="0">
                <a:latin typeface="Abadi" panose="020B0604020104020204" pitchFamily="34" charset="0"/>
              </a:rPr>
              <a:t>HUSR calculates also the photon polarization</a:t>
            </a:r>
          </a:p>
          <a:p>
            <a:pPr marL="1257300" lvl="2" indent="-342900" algn="just"/>
            <a:r>
              <a:rPr lang="en-GB" dirty="0">
                <a:latin typeface="Abadi" panose="020B0604020104020204" pitchFamily="34" charset="0"/>
              </a:rPr>
              <a:t>Simulations use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>
                <a:latin typeface="Abadi" panose="020B0604020104020204" pitchFamily="34" charset="0"/>
              </a:rPr>
              <a:t>K and </a:t>
            </a:r>
            <a:r>
              <a:rPr lang="en-GB" dirty="0">
                <a:latin typeface="Symbol" panose="05050102010706020507" pitchFamily="18" charset="2"/>
              </a:rPr>
              <a:t>Dl</a:t>
            </a:r>
            <a:r>
              <a:rPr lang="en-GB" dirty="0">
                <a:latin typeface="Abadi" panose="020B0604020104020204" pitchFamily="34" charset="0"/>
              </a:rPr>
              <a:t> from the “better” undulator prototype module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5" t="40625" r="45282" b="18229"/>
          <a:stretch/>
        </p:blipFill>
        <p:spPr bwMode="auto">
          <a:xfrm>
            <a:off x="8299980" y="491447"/>
            <a:ext cx="3622409" cy="335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Isosceles Triangle 16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413DAC4-3CB7-45C3-8F82-0C9A6AEC3F0A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856EE3-415A-48EC-9596-6947B5B29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1061" y="3694393"/>
            <a:ext cx="3395180" cy="316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312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7349" y="297845"/>
            <a:ext cx="7261937" cy="569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spcAft>
                <a:spcPts val="600"/>
              </a:spcAft>
            </a:pP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ILC superconducting helical Undulator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4444" y="1263535"/>
            <a:ext cx="6848077" cy="4913428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400" b="1" dirty="0"/>
              <a:t>Power deposition on the wall from synchrotron radiation must be ≤1W/m </a:t>
            </a:r>
          </a:p>
          <a:p>
            <a:pPr marL="400050" lvl="1"/>
            <a:r>
              <a:rPr lang="en-US" dirty="0"/>
              <a:t>see also Duncan Scott, 2008</a:t>
            </a:r>
            <a:r>
              <a:rPr lang="en-US" b="1" dirty="0"/>
              <a:t>, </a:t>
            </a:r>
            <a:r>
              <a:rPr lang="en-US" sz="1050" dirty="0">
                <a:hlinkClick r:id="rId3"/>
              </a:rPr>
              <a:t>https://ethos.bl.uk/OrderDetails.do?uin=uk.bl.ethos.490620</a:t>
            </a:r>
            <a:endParaRPr lang="en-US" sz="1050" dirty="0"/>
          </a:p>
          <a:p>
            <a:pPr marL="400050" lvl="1"/>
            <a:r>
              <a:rPr lang="en-US" dirty="0"/>
              <a:t>To achieve vacuum  requirements,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e.g. see O. Malyshev </a:t>
            </a:r>
            <a:r>
              <a:rPr lang="en-US" dirty="0" err="1"/>
              <a:t>EuroTeV</a:t>
            </a:r>
            <a:r>
              <a:rPr lang="en-US" dirty="0"/>
              <a:t>  </a:t>
            </a:r>
            <a:r>
              <a:rPr lang="en-US" sz="1400" dirty="0">
                <a:hlinkClick r:id="rId4"/>
              </a:rPr>
              <a:t>https://avs.scitation.org/doi/10.1116/1.2746876</a:t>
            </a:r>
            <a:r>
              <a:rPr lang="en-US" b="1" dirty="0"/>
              <a:t>.</a:t>
            </a:r>
            <a:endParaRPr lang="en-US" dirty="0"/>
          </a:p>
          <a:p>
            <a:r>
              <a:rPr lang="en-US" sz="2400" dirty="0"/>
              <a:t>Goal:  </a:t>
            </a:r>
          </a:p>
          <a:p>
            <a:pPr lvl="1"/>
            <a:r>
              <a:rPr lang="en-US" dirty="0"/>
              <a:t>To study the energy deposited at the photon masks for ideal and realistic undulator at ILC250GeV.</a:t>
            </a:r>
          </a:p>
          <a:p>
            <a:pPr lvl="1"/>
            <a:r>
              <a:rPr lang="en-US" dirty="0"/>
              <a:t>A principle design of photon masks for the ILC Positron Helical Undulator.</a:t>
            </a:r>
          </a:p>
          <a:p>
            <a:pPr lvl="1"/>
            <a:r>
              <a:rPr lang="en-US" dirty="0"/>
              <a:t>Power deposition along the wall of  ideal and realistic undulator: deposited by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photons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particles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413DAC4-3CB7-45C3-8F82-0C9A6AEC3F0A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Content Placeholder 3">
                <a:extLst>
                  <a:ext uri="{FF2B5EF4-FFF2-40B4-BE49-F238E27FC236}">
                    <a16:creationId xmlns:a16="http://schemas.microsoft.com/office/drawing/2014/main" id="{A33A8879-6779-4B1E-98BD-E636578A0BC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29022949"/>
                  </p:ext>
                </p:extLst>
              </p:nvPr>
            </p:nvGraphicFramePr>
            <p:xfrm>
              <a:off x="7220149" y="1281455"/>
              <a:ext cx="4568557" cy="469004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3821043">
                      <a:extLst>
                        <a:ext uri="{9D8B030D-6E8A-4147-A177-3AD203B41FA5}">
                          <a16:colId xmlns:a16="http://schemas.microsoft.com/office/drawing/2014/main" val="3197805201"/>
                        </a:ext>
                      </a:extLst>
                    </a:gridCol>
                    <a:gridCol w="747514">
                      <a:extLst>
                        <a:ext uri="{9D8B030D-6E8A-4147-A177-3AD203B41FA5}">
                          <a16:colId xmlns:a16="http://schemas.microsoft.com/office/drawing/2014/main" val="1389212130"/>
                        </a:ext>
                      </a:extLst>
                    </a:gridCol>
                  </a:tblGrid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solidFill>
                                <a:srgbClr val="000000"/>
                              </a:solidFill>
                              <a:effectLst/>
                            </a:rPr>
                            <a:t>Center-of-mass-energy (GeV)     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250 </a:t>
                          </a:r>
                          <a:endParaRPr lang="en-US" sz="1600" b="1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260482363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effectLst/>
                            </a:rPr>
                            <a:t>Electron beam energy (GeV)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128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4141699684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>
                              <a:effectLst/>
                            </a:rPr>
                            <a:t>Electron energy loss in undulator (GeV) </a:t>
                          </a:r>
                          <a:endParaRPr lang="en-US" sz="1600" b="1" i="0" u="none" strike="noStrike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3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3743959848"/>
                      </a:ext>
                    </a:extLst>
                  </a:tr>
                  <a:tr h="341972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dirty="0"/>
                            <a:t>Number of particles in the bunch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1" i="1" u="none" strike="noStrike" smtClean="0">
                                        <a:solidFill>
                                          <a:schemeClr val="accen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1" i="1" u="none" strike="noStrike" smtClean="0">
                                        <a:solidFill>
                                          <a:schemeClr val="accen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US" sz="1600" b="1" i="1" u="none" strike="noStrike" smtClean="0">
                                        <a:solidFill>
                                          <a:schemeClr val="accen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en-US" sz="1600" b="1" i="1" u="none" strike="noStrike" smtClean="0">
                                        <a:solidFill>
                                          <a:schemeClr val="accen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600" b="1" i="1" u="none" strike="noStrike" smtClean="0">
                                        <a:solidFill>
                                          <a:schemeClr val="accen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1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1045784221"/>
                      </a:ext>
                    </a:extLst>
                  </a:tr>
                  <a:tr h="341972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effectLst/>
                            </a:rPr>
                            <a:t>Bunches per pulse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1312</a:t>
                          </a:r>
                          <a:endParaRPr lang="en-US" sz="1600" b="1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873285464"/>
                      </a:ext>
                    </a:extLst>
                  </a:tr>
                  <a:tr h="341972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dirty="0"/>
                            <a:t>Repetition rate</a:t>
                          </a:r>
                          <a:r>
                            <a:rPr lang="en-US" sz="1600" b="1" u="none" strike="noStrike" dirty="0">
                              <a:effectLst/>
                            </a:rPr>
                            <a:t>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5</a:t>
                          </a:r>
                          <a:endParaRPr lang="en-US" sz="1600" b="1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438280112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Photon energy (first harmonic </a:t>
                          </a:r>
                          <a:r>
                            <a:rPr lang="en-US" sz="1600" b="1" i="1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cut-off</a:t>
                          </a:r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) (MeV)</a:t>
                          </a:r>
                          <a:endParaRPr lang="en-US" sz="1600" b="1" i="1" u="none" strike="noStrike" dirty="0">
                            <a:solidFill>
                              <a:schemeClr val="tx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7.8</a:t>
                          </a:r>
                          <a:endParaRPr lang="en-US" sz="1600" b="1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1978147900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effectLst/>
                            </a:rPr>
                            <a:t>Undulator Active length (m)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231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057857302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effectLst/>
                            </a:rPr>
                            <a:t>Active undulator module number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132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609708181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Considered B field (T)</a:t>
                          </a:r>
                          <a:endParaRPr lang="en-US" sz="16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0.79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724029843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effectLst/>
                            </a:rPr>
                            <a:t>undulator period length (cm)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1.15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618531278"/>
                      </a:ext>
                    </a:extLst>
                  </a:tr>
                  <a:tr h="22775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>
                              <a:effectLst/>
                            </a:rPr>
                            <a:t>undulator K </a:t>
                          </a:r>
                          <a:endParaRPr lang="en-US" sz="1600" b="1" i="0" u="none" strike="noStrike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0.85</a:t>
                          </a:r>
                          <a:endParaRPr lang="en-US" sz="1600" b="1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97443034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Content Placeholder 3">
                <a:extLst>
                  <a:ext uri="{FF2B5EF4-FFF2-40B4-BE49-F238E27FC236}">
                    <a16:creationId xmlns:a16="http://schemas.microsoft.com/office/drawing/2014/main" id="{A33A8879-6779-4B1E-98BD-E636578A0BC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29022949"/>
                  </p:ext>
                </p:extLst>
              </p:nvPr>
            </p:nvGraphicFramePr>
            <p:xfrm>
              <a:off x="7220149" y="1281455"/>
              <a:ext cx="4568557" cy="469004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3821043">
                      <a:extLst>
                        <a:ext uri="{9D8B030D-6E8A-4147-A177-3AD203B41FA5}">
                          <a16:colId xmlns:a16="http://schemas.microsoft.com/office/drawing/2014/main" val="3197805201"/>
                        </a:ext>
                      </a:extLst>
                    </a:gridCol>
                    <a:gridCol w="747514">
                      <a:extLst>
                        <a:ext uri="{9D8B030D-6E8A-4147-A177-3AD203B41FA5}">
                          <a16:colId xmlns:a16="http://schemas.microsoft.com/office/drawing/2014/main" val="1389212130"/>
                        </a:ext>
                      </a:extLst>
                    </a:gridCol>
                  </a:tblGrid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solidFill>
                                <a:srgbClr val="000000"/>
                              </a:solidFill>
                              <a:effectLst/>
                            </a:rPr>
                            <a:t>Center-of-mass-energy (GeV)     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250 </a:t>
                          </a:r>
                          <a:endParaRPr lang="en-US" sz="1600" b="1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260482363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effectLst/>
                            </a:rPr>
                            <a:t>Electron beam energy (GeV)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128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4141699684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>
                              <a:effectLst/>
                            </a:rPr>
                            <a:t>Electron energy loss in undulator (GeV) </a:t>
                          </a:r>
                          <a:endParaRPr lang="en-US" sz="1600" b="1" i="0" u="none" strike="noStrike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3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3743959848"/>
                      </a:ext>
                    </a:extLst>
                  </a:tr>
                  <a:tr h="341972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dirty="0"/>
                            <a:t>Number of particles in the bunch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982" marR="6982" marT="6982" marB="0">
                        <a:blipFill>
                          <a:blip r:embed="rId5"/>
                          <a:stretch>
                            <a:fillRect l="-509756" t="-391071" r="-813" b="-93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5784221"/>
                      </a:ext>
                    </a:extLst>
                  </a:tr>
                  <a:tr h="341972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effectLst/>
                            </a:rPr>
                            <a:t>Bunches per pulse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1312</a:t>
                          </a:r>
                          <a:endParaRPr lang="en-US" sz="1600" b="1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873285464"/>
                      </a:ext>
                    </a:extLst>
                  </a:tr>
                  <a:tr h="341972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dirty="0"/>
                            <a:t>Repetition rate</a:t>
                          </a:r>
                          <a:r>
                            <a:rPr lang="en-US" sz="1600" b="1" u="none" strike="noStrike" dirty="0">
                              <a:effectLst/>
                            </a:rPr>
                            <a:t>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5</a:t>
                          </a:r>
                          <a:endParaRPr lang="en-US" sz="1600" b="1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438280112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Photon energy (first harmonic </a:t>
                          </a:r>
                          <a:r>
                            <a:rPr lang="en-US" sz="1600" b="1" i="1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cut-off</a:t>
                          </a:r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) (MeV)</a:t>
                          </a:r>
                          <a:endParaRPr lang="en-US" sz="1600" b="1" i="1" u="none" strike="noStrike" dirty="0">
                            <a:solidFill>
                              <a:schemeClr val="tx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7.8</a:t>
                          </a:r>
                          <a:endParaRPr lang="en-US" sz="1600" b="1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1978147900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effectLst/>
                            </a:rPr>
                            <a:t>Undulator Active length (m)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231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057857302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effectLst/>
                            </a:rPr>
                            <a:t>Active undulator module number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132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609708181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Considered B field (T)</a:t>
                          </a:r>
                          <a:endParaRPr lang="en-US" sz="16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0.79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724029843"/>
                      </a:ext>
                    </a:extLst>
                  </a:tr>
                  <a:tr h="426663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 dirty="0">
                              <a:effectLst/>
                            </a:rPr>
                            <a:t>undulator period length (cm) </a:t>
                          </a:r>
                          <a:endParaRPr lang="en-US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>
                              <a:solidFill>
                                <a:schemeClr val="accent1"/>
                              </a:solidFill>
                              <a:effectLst/>
                            </a:rPr>
                            <a:t>1.15</a:t>
                          </a:r>
                          <a:endParaRPr lang="en-US" sz="1600" b="1" i="0" u="none" strike="noStrike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618531278"/>
                      </a:ext>
                    </a:extLst>
                  </a:tr>
                  <a:tr h="250822"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600" b="1" u="none" strike="noStrike">
                              <a:effectLst/>
                            </a:rPr>
                            <a:t>undulator K </a:t>
                          </a:r>
                          <a:endParaRPr lang="en-US" sz="1600" b="1" i="0" u="none" strike="noStrike">
                            <a:solidFill>
                              <a:srgbClr val="000000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600" b="1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0.85</a:t>
                          </a:r>
                          <a:endParaRPr lang="en-US" sz="1600" b="1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AngsanaUPC" panose="02020603050405020304" pitchFamily="18" charset="-34"/>
                            <a:cs typeface="AngsanaUPC" panose="02020603050405020304" pitchFamily="18" charset="-34"/>
                          </a:endParaRPr>
                        </a:p>
                      </a:txBody>
                      <a:tcPr marL="6982" marR="6982" marT="6982" marB="0"/>
                    </a:tc>
                    <a:extLst>
                      <a:ext uri="{0D108BD9-81ED-4DB2-BD59-A6C34878D82A}">
                        <a16:rowId xmlns:a16="http://schemas.microsoft.com/office/drawing/2014/main" val="297443034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Title 1">
            <a:extLst>
              <a:ext uri="{FF2B5EF4-FFF2-40B4-BE49-F238E27FC236}">
                <a16:creationId xmlns:a16="http://schemas.microsoft.com/office/drawing/2014/main" id="{79B84E51-52A6-44EA-A94F-3CFF3932C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9037" y="805531"/>
            <a:ext cx="3846447" cy="58865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u="sng" kern="1200" dirty="0">
                <a:latin typeface="+mj-lt"/>
                <a:ea typeface="+mj-ea"/>
                <a:cs typeface="+mj-cs"/>
              </a:rPr>
              <a:t>Parameters</a:t>
            </a:r>
            <a:r>
              <a:rPr lang="en-US" sz="2000" i="1" u="sng" kern="1200" dirty="0">
                <a:latin typeface="+mj-lt"/>
                <a:ea typeface="+mj-ea"/>
                <a:cs typeface="+mj-cs"/>
              </a:rPr>
              <a:t> </a:t>
            </a:r>
            <a:r>
              <a:rPr lang="en-US" sz="2000" u="sng" kern="1200" dirty="0">
                <a:latin typeface="+mj-lt"/>
                <a:ea typeface="+mj-ea"/>
                <a:cs typeface="+mj-cs"/>
              </a:rPr>
              <a:t>of the helical undulator</a:t>
            </a:r>
          </a:p>
        </p:txBody>
      </p:sp>
    </p:spTree>
    <p:extLst>
      <p:ext uri="{BB962C8B-B14F-4D97-AF65-F5344CB8AC3E}">
        <p14:creationId xmlns:p14="http://schemas.microsoft.com/office/powerpoint/2010/main" val="3082479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17E91-A8AB-4D59-925E-604B8674B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5"/>
            <a:ext cx="10905066" cy="6973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i="0" u="sng" strike="noStrike" kern="1200" baseline="0" dirty="0">
                <a:latin typeface="Abadi" panose="020B0604020104020204" pitchFamily="34" charset="0"/>
              </a:rPr>
              <a:t>POWER DEPOSITED </a:t>
            </a:r>
            <a:r>
              <a:rPr lang="en-US" sz="3600" b="1" u="sng" dirty="0">
                <a:latin typeface="Abadi" panose="020B0604020104020204" pitchFamily="34" charset="0"/>
              </a:rPr>
              <a:t>AT THE last MASK (Mask-22)</a:t>
            </a:r>
            <a:endParaRPr lang="en-US" sz="3600" b="1" u="sng" kern="1200" dirty="0">
              <a:latin typeface="Abadi" panose="020B06040201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796D86-58E9-4236-86C1-1DA478BE2620}"/>
                  </a:ext>
                </a:extLst>
              </p:cNvPr>
              <p:cNvSpPr txBox="1"/>
              <p:nvPr/>
            </p:nvSpPr>
            <p:spPr>
              <a:xfrm>
                <a:off x="643467" y="1611915"/>
                <a:ext cx="9912772" cy="240060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i="0" u="none" strike="noStrike" baseline="0" dirty="0"/>
                  <a:t>231 m active length must be used to produce the required number of positrons (1.5 e+/e-) :</a:t>
                </a:r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i="0" strike="noStrike" baseline="0" dirty="0"/>
                  <a:t>Photon are</a:t>
                </a:r>
                <a:r>
                  <a:rPr lang="en-US" sz="2000" b="0" i="0" strike="noStrike" baseline="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0" i="0" strike="noStrike" baseline="0" dirty="0"/>
                  <a:t>produced with an opening angle </a:t>
                </a:r>
                <a14:m>
                  <m:oMath xmlns:m="http://schemas.openxmlformats.org/officeDocument/2006/math">
                    <m:r>
                      <a:rPr lang="en-US" sz="2000" b="0" i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𝜃</m:t>
                    </m:r>
                    <m:r>
                      <m:rPr>
                        <m:nor/>
                      </m:rPr>
                      <a:rPr lang="en-US" sz="2000" b="0" i="0"/>
                      <m:t> ~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𝛾</m:t>
                        </m:r>
                      </m:den>
                    </m:f>
                    <m:d>
                      <m:d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sz="2000" b="0" i="1" baseline="3000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sz="2000" b="0" i="1" baseline="30000">
                        <a:latin typeface="Cambria Math" panose="02040503050406030204" pitchFamily="18" charset="0"/>
                      </a:rPr>
                      <m:t>1/2</m:t>
                    </m:r>
                  </m:oMath>
                </a14:m>
                <a:endParaRPr lang="en-US" sz="2000" b="0" i="0" strike="noStrike" baseline="0" dirty="0"/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22 photon masks  to protect the undulator wall, located at quads</a:t>
                </a:r>
                <a:endParaRPr lang="en-US" sz="2000" b="0" i="0" strike="noStrike" baseline="0" dirty="0"/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i="0" u="none" strike="noStrike" baseline="0" dirty="0"/>
                  <a:t>the highest power is deposited at the last photon mask, mask-22,  so detailed results for this mask are </a:t>
                </a:r>
                <a:r>
                  <a:rPr lang="en-US" sz="2000" b="0" i="0" u="none" baseline="0" dirty="0"/>
                  <a:t>presented here</a:t>
                </a:r>
                <a:r>
                  <a:rPr lang="en-US" sz="2000" b="0" i="0" u="none" strike="noStrike" baseline="0" dirty="0"/>
                  <a:t>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796D86-58E9-4236-86C1-1DA478BE26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467" y="1611915"/>
                <a:ext cx="9912772" cy="2400601"/>
              </a:xfrm>
              <a:prstGeom prst="rect">
                <a:avLst/>
              </a:prstGeom>
              <a:blipFill>
                <a:blip r:embed="rId2"/>
                <a:stretch>
                  <a:fillRect t="-2538" r="-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421AE9C-F8FE-4A76-8E1C-22D09B7F24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704822"/>
              </p:ext>
            </p:extLst>
          </p:nvPr>
        </p:nvGraphicFramePr>
        <p:xfrm>
          <a:off x="737327" y="4228978"/>
          <a:ext cx="6253213" cy="1558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3860">
                  <a:extLst>
                    <a:ext uri="{9D8B030D-6E8A-4147-A177-3AD203B41FA5}">
                      <a16:colId xmlns:a16="http://schemas.microsoft.com/office/drawing/2014/main" val="1896851709"/>
                    </a:ext>
                  </a:extLst>
                </a:gridCol>
                <a:gridCol w="2381027">
                  <a:extLst>
                    <a:ext uri="{9D8B030D-6E8A-4147-A177-3AD203B41FA5}">
                      <a16:colId xmlns:a16="http://schemas.microsoft.com/office/drawing/2014/main" val="1554366944"/>
                    </a:ext>
                  </a:extLst>
                </a:gridCol>
                <a:gridCol w="2308326">
                  <a:extLst>
                    <a:ext uri="{9D8B030D-6E8A-4147-A177-3AD203B41FA5}">
                      <a16:colId xmlns:a16="http://schemas.microsoft.com/office/drawing/2014/main" val="4152551502"/>
                    </a:ext>
                  </a:extLst>
                </a:gridCol>
              </a:tblGrid>
              <a:tr h="80028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900" u="none" strike="noStrike" dirty="0">
                          <a:effectLst/>
                          <a:latin typeface="Abadi" panose="020B0604020104020204" pitchFamily="34" charset="0"/>
                        </a:rPr>
                        <a:t> </a:t>
                      </a:r>
                      <a:endParaRPr lang="en-US" sz="2900" b="0" i="0" u="none" strike="noStrike" dirty="0">
                        <a:solidFill>
                          <a:srgbClr val="000000"/>
                        </a:solidFill>
                        <a:effectLst/>
                        <a:latin typeface="Abadi" panose="020B0604020104020204" pitchFamily="34" charset="0"/>
                      </a:endParaRPr>
                    </a:p>
                  </a:txBody>
                  <a:tcPr marL="13907" marR="13907" marT="1390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cs typeface="Angsana New" panose="02020603050405020304" pitchFamily="18" charset="-34"/>
                        </a:rPr>
                        <a:t>Average Incident Photon Energy (MeV)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badi" panose="020B0604020104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13907" marR="13907" marT="1390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cs typeface="Angsana New" panose="02020603050405020304" pitchFamily="18" charset="-34"/>
                        </a:rPr>
                        <a:t>Power Deposited at Last Mask (W)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badi" panose="020B0604020104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13907" marR="13907" marT="13907" marB="0" anchor="b"/>
                </a:tc>
                <a:extLst>
                  <a:ext uri="{0D108BD9-81ED-4DB2-BD59-A6C34878D82A}">
                    <a16:rowId xmlns:a16="http://schemas.microsoft.com/office/drawing/2014/main" val="933608904"/>
                  </a:ext>
                </a:extLst>
              </a:tr>
              <a:tr h="37896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u="none" strike="noStrike" dirty="0">
                          <a:effectLst/>
                          <a:latin typeface="Abadi" panose="020B0604020104020204" pitchFamily="34" charset="0"/>
                        </a:rPr>
                        <a:t>Ideal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badi" panose="020B0604020104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13907" marR="13907" marT="13907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2.01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badi" panose="020B0604020104020204" pitchFamily="34" charset="0"/>
                      </a:endParaRPr>
                    </a:p>
                  </a:txBody>
                  <a:tcPr marL="13907" marR="13907" marT="139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336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badi" panose="020B0604020104020204" pitchFamily="34" charset="0"/>
                      </a:endParaRPr>
                    </a:p>
                  </a:txBody>
                  <a:tcPr marL="13907" marR="13907" marT="13907" marB="0" anchor="ctr"/>
                </a:tc>
                <a:extLst>
                  <a:ext uri="{0D108BD9-81ED-4DB2-BD59-A6C34878D82A}">
                    <a16:rowId xmlns:a16="http://schemas.microsoft.com/office/drawing/2014/main" val="1671003997"/>
                  </a:ext>
                </a:extLst>
              </a:tr>
              <a:tr h="37896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u="none" strike="noStrike" dirty="0">
                          <a:effectLst/>
                          <a:latin typeface="Abadi" panose="020B0604020104020204" pitchFamily="34" charset="0"/>
                        </a:rPr>
                        <a:t>Realistic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badi" panose="020B0604020104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13907" marR="13907" marT="13907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2.14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badi" panose="020B0604020104020204" pitchFamily="34" charset="0"/>
                      </a:endParaRPr>
                    </a:p>
                  </a:txBody>
                  <a:tcPr marL="13907" marR="13907" marT="139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361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badi" panose="020B0604020104020204" pitchFamily="34" charset="0"/>
                      </a:endParaRPr>
                    </a:p>
                  </a:txBody>
                  <a:tcPr marL="13907" marR="13907" marT="13907" marB="0" anchor="ctr"/>
                </a:tc>
                <a:extLst>
                  <a:ext uri="{0D108BD9-81ED-4DB2-BD59-A6C34878D82A}">
                    <a16:rowId xmlns:a16="http://schemas.microsoft.com/office/drawing/2014/main" val="2619562750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239A0539-8579-4FD0-9458-7C3AB5BF74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487" y="3852636"/>
            <a:ext cx="4308629" cy="181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030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76CE8-B13E-407F-880C-A7ADB227F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671" y="143855"/>
            <a:ext cx="6372175" cy="67663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u="sng" dirty="0">
                <a:latin typeface="Abadi" panose="020B0604020104020204" pitchFamily="34" charset="0"/>
              </a:rPr>
              <a:t>Photon Mask Design</a:t>
            </a:r>
            <a:endParaRPr lang="en-US" sz="3600" b="1" i="1" u="sng" dirty="0">
              <a:solidFill>
                <a:srgbClr val="FF0000"/>
              </a:solidFill>
              <a:latin typeface="Abadi" panose="020B0604020104020204" pitchFamily="34" charset="0"/>
            </a:endParaRPr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AF5B5A52-BD96-46AA-8AE2-2FC9C31B95A4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68317431"/>
              </p:ext>
            </p:extLst>
          </p:nvPr>
        </p:nvGraphicFramePr>
        <p:xfrm>
          <a:off x="285909" y="983673"/>
          <a:ext cx="6758703" cy="4997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A9520062-7EDE-4195-8338-35F56ADD9A2A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7299" y="318723"/>
            <a:ext cx="3187336" cy="2788920"/>
          </a:xfrm>
          <a:prstGeom prst="rect">
            <a:avLst/>
          </a:prstGeom>
          <a:noFill/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1BEC43AD-BB22-4F69-8B2C-5B67E27369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927" y="3338945"/>
            <a:ext cx="4627127" cy="290502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D5B2E4A-4E0E-41D9-AB49-5A331DAB8F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542150"/>
              </p:ext>
            </p:extLst>
          </p:nvPr>
        </p:nvGraphicFramePr>
        <p:xfrm>
          <a:off x="670073" y="5458012"/>
          <a:ext cx="5720209" cy="104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416">
                  <a:extLst>
                    <a:ext uri="{9D8B030D-6E8A-4147-A177-3AD203B41FA5}">
                      <a16:colId xmlns:a16="http://schemas.microsoft.com/office/drawing/2014/main" val="3529986871"/>
                    </a:ext>
                  </a:extLst>
                </a:gridCol>
                <a:gridCol w="1366330">
                  <a:extLst>
                    <a:ext uri="{9D8B030D-6E8A-4147-A177-3AD203B41FA5}">
                      <a16:colId xmlns:a16="http://schemas.microsoft.com/office/drawing/2014/main" val="610516882"/>
                    </a:ext>
                  </a:extLst>
                </a:gridCol>
                <a:gridCol w="1840421">
                  <a:extLst>
                    <a:ext uri="{9D8B030D-6E8A-4147-A177-3AD203B41FA5}">
                      <a16:colId xmlns:a16="http://schemas.microsoft.com/office/drawing/2014/main" val="555922104"/>
                    </a:ext>
                  </a:extLst>
                </a:gridCol>
                <a:gridCol w="1475042">
                  <a:extLst>
                    <a:ext uri="{9D8B030D-6E8A-4147-A177-3AD203B41FA5}">
                      <a16:colId xmlns:a16="http://schemas.microsoft.com/office/drawing/2014/main" val="27262196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Material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Atomic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Radiation Length 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Melting point (K)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641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sng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Copper (Cu)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140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sng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Tungsten (W)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3695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260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5565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AEF6673-072A-4C79-BE8F-71FDE60C6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53" y="1078056"/>
            <a:ext cx="5130430" cy="28190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D17E91-A8AB-4D59-925E-604B8674B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61499"/>
            <a:ext cx="11569593" cy="78144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400" b="1" i="0" strike="noStrike" baseline="0" dirty="0">
                <a:latin typeface="Abadi" panose="020B0604020104020204" pitchFamily="34" charset="0"/>
                <a:cs typeface="Arial" panose="020B0604020202020204" pitchFamily="34" charset="0"/>
              </a:rPr>
              <a:t>ENERGY DEPOSITION </a:t>
            </a:r>
            <a:r>
              <a:rPr lang="en-US" sz="2400" b="1" dirty="0">
                <a:latin typeface="Abadi" panose="020B0604020104020204" pitchFamily="34" charset="0"/>
                <a:cs typeface="Arial" panose="020B0604020202020204" pitchFamily="34" charset="0"/>
              </a:rPr>
              <a:t>ALONG COPPER OR TUNGSTEN MASK-22</a:t>
            </a:r>
            <a:endParaRPr lang="en-US" sz="2400" b="1" kern="12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AC833304-86F1-4630-B19B-A03F6E37AA15}"/>
              </a:ext>
            </a:extLst>
          </p:cNvPr>
          <p:cNvSpPr txBox="1">
            <a:spLocks/>
          </p:cNvSpPr>
          <p:nvPr/>
        </p:nvSpPr>
        <p:spPr>
          <a:xfrm>
            <a:off x="764034" y="724540"/>
            <a:ext cx="5331966" cy="567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/>
              <a:t>Ideal undulator spectrum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A48E478-6CDB-41B5-8F73-2329D86F2F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233" y="1048619"/>
            <a:ext cx="5130430" cy="281908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CDE4CEF-DF19-4645-9FD1-6AB7E0A5C4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918977"/>
            <a:ext cx="5130430" cy="281908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7DFFD80-5A38-4022-8617-2C5553AEDC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980" y="3889570"/>
            <a:ext cx="5130430" cy="2819084"/>
          </a:xfrm>
          <a:prstGeom prst="rect">
            <a:avLst/>
          </a:prstGeom>
        </p:spPr>
      </p:pic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65E6A272-7886-4E9A-A1C6-805A83312AEA}"/>
              </a:ext>
            </a:extLst>
          </p:cNvPr>
          <p:cNvSpPr txBox="1">
            <a:spLocks/>
          </p:cNvSpPr>
          <p:nvPr/>
        </p:nvSpPr>
        <p:spPr>
          <a:xfrm rot="16200000">
            <a:off x="-96113" y="1531690"/>
            <a:ext cx="1072740" cy="39641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/>
              <a:t>Copper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0E70D304-5ED1-488C-B1AD-292BE12F4136}"/>
              </a:ext>
            </a:extLst>
          </p:cNvPr>
          <p:cNvSpPr txBox="1">
            <a:spLocks/>
          </p:cNvSpPr>
          <p:nvPr/>
        </p:nvSpPr>
        <p:spPr>
          <a:xfrm>
            <a:off x="6700812" y="724540"/>
            <a:ext cx="4213935" cy="78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/>
              <a:t>Realistic undulator spectrum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DA29C8D-9F62-4348-95A1-5E6925B21FC9}"/>
              </a:ext>
            </a:extLst>
          </p:cNvPr>
          <p:cNvSpPr txBox="1">
            <a:spLocks/>
          </p:cNvSpPr>
          <p:nvPr/>
        </p:nvSpPr>
        <p:spPr>
          <a:xfrm rot="16200000">
            <a:off x="-15061" y="4295419"/>
            <a:ext cx="1059628" cy="404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u="sng" dirty="0"/>
              <a:t>Tungsten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455890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1376</Words>
  <Application>Microsoft Office PowerPoint</Application>
  <PresentationFormat>Widescreen</PresentationFormat>
  <Paragraphs>246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Abadi</vt:lpstr>
      <vt:lpstr>AngsanaUPC</vt:lpstr>
      <vt:lpstr>Arial</vt:lpstr>
      <vt:lpstr>Calibri</vt:lpstr>
      <vt:lpstr>Calibri Light</vt:lpstr>
      <vt:lpstr>Cambria Math</vt:lpstr>
      <vt:lpstr>Symbol</vt:lpstr>
      <vt:lpstr>Office Theme</vt:lpstr>
      <vt:lpstr>Power Incident on the ILC helical undulator vacuum chamber</vt:lpstr>
      <vt:lpstr>Content</vt:lpstr>
      <vt:lpstr>INTRODUCTION</vt:lpstr>
      <vt:lpstr>Helical Undulator based Positron Source for the ILC</vt:lpstr>
      <vt:lpstr>Ideal and Real undulator </vt:lpstr>
      <vt:lpstr>Parameters of the helical undulator</vt:lpstr>
      <vt:lpstr>POWER DEPOSITED AT THE last MASK (Mask-22)</vt:lpstr>
      <vt:lpstr>Photon Mask Design</vt:lpstr>
      <vt:lpstr>ENERGY DEPOSITION ALONG COPPER OR TUNGSTEN MASK-22</vt:lpstr>
      <vt:lpstr>MAXIMUM ENERGY DEPOSITION ALONG THE MASK (ideal and realistic undulator)</vt:lpstr>
      <vt:lpstr>Incident Power at Undulator walls</vt:lpstr>
      <vt:lpstr>Secondary Particles Density along Cu and W masks (Realistic Undulator)</vt:lpstr>
      <vt:lpstr>Incident Power at Undulator walls</vt:lpstr>
      <vt:lpstr>Results: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Deposited at  Mask-22 from 250GeV and 350GeV undulator</dc:title>
  <dc:creator>khaled alharbi</dc:creator>
  <cp:lastModifiedBy>khaled alharbi</cp:lastModifiedBy>
  <cp:revision>232</cp:revision>
  <dcterms:created xsi:type="dcterms:W3CDTF">2021-02-07T17:59:06Z</dcterms:created>
  <dcterms:modified xsi:type="dcterms:W3CDTF">2021-10-27T14:23:43Z</dcterms:modified>
</cp:coreProperties>
</file>