
<file path=[Content_Types].xml><?xml version="1.0" encoding="utf-8"?>
<Types xmlns="http://schemas.openxmlformats.org/package/2006/content-types">
  <Default Extension="jpeg" ContentType="image/jpeg"/>
  <Default Extension="mov" ContentType="video/quicktime"/>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7" r:id="rId1"/>
  </p:sldMasterIdLst>
  <p:notesMasterIdLst>
    <p:notesMasterId r:id="rId34"/>
  </p:notesMasterIdLst>
  <p:sldIdLst>
    <p:sldId id="256" r:id="rId2"/>
    <p:sldId id="270" r:id="rId3"/>
    <p:sldId id="279" r:id="rId4"/>
    <p:sldId id="282" r:id="rId5"/>
    <p:sldId id="280" r:id="rId6"/>
    <p:sldId id="293" r:id="rId7"/>
    <p:sldId id="278" r:id="rId8"/>
    <p:sldId id="273" r:id="rId9"/>
    <p:sldId id="274" r:id="rId10"/>
    <p:sldId id="276" r:id="rId11"/>
    <p:sldId id="268" r:id="rId12"/>
    <p:sldId id="258" r:id="rId13"/>
    <p:sldId id="284" r:id="rId14"/>
    <p:sldId id="288" r:id="rId15"/>
    <p:sldId id="285" r:id="rId16"/>
    <p:sldId id="286" r:id="rId17"/>
    <p:sldId id="263" r:id="rId18"/>
    <p:sldId id="265" r:id="rId19"/>
    <p:sldId id="289" r:id="rId20"/>
    <p:sldId id="290" r:id="rId21"/>
    <p:sldId id="291" r:id="rId22"/>
    <p:sldId id="292" r:id="rId23"/>
    <p:sldId id="361" r:id="rId24"/>
    <p:sldId id="287" r:id="rId25"/>
    <p:sldId id="358" r:id="rId26"/>
    <p:sldId id="359" r:id="rId27"/>
    <p:sldId id="317" r:id="rId28"/>
    <p:sldId id="320" r:id="rId29"/>
    <p:sldId id="321" r:id="rId30"/>
    <p:sldId id="360" r:id="rId31"/>
    <p:sldId id="259" r:id="rId32"/>
    <p:sldId id="356"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snapToObjects="1">
      <p:cViewPr varScale="1">
        <p:scale>
          <a:sx n="124" d="100"/>
          <a:sy n="124" d="100"/>
        </p:scale>
        <p:origin x="182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01FCDB-F683-9540-A11A-0C0586E53173}" type="datetimeFigureOut">
              <a:rPr lang="en-US" smtClean="0"/>
              <a:t>10/27/21</a:t>
            </a:fld>
            <a:endParaRPr lang="en-US"/>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8B0AF0-9F6F-5845-9E26-2F8A3B264B74}" type="slidenum">
              <a:rPr lang="en-US" smtClean="0"/>
              <a:t>‹N°›</a:t>
            </a:fld>
            <a:endParaRPr lang="en-US"/>
          </a:p>
        </p:txBody>
      </p:sp>
    </p:spTree>
    <p:extLst>
      <p:ext uri="{BB962C8B-B14F-4D97-AF65-F5344CB8AC3E}">
        <p14:creationId xmlns:p14="http://schemas.microsoft.com/office/powerpoint/2010/main" val="357117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et modifiez le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en-GB"/>
          </a:p>
        </p:txBody>
      </p:sp>
      <p:sp>
        <p:nvSpPr>
          <p:cNvPr id="4" name="Espace réservé de la date 3"/>
          <p:cNvSpPr>
            <a:spLocks noGrp="1"/>
          </p:cNvSpPr>
          <p:nvPr>
            <p:ph type="dt" sz="half" idx="10"/>
          </p:nvPr>
        </p:nvSpPr>
        <p:spPr/>
        <p:txBody>
          <a:bodyPr/>
          <a:lstStyle/>
          <a:p>
            <a:fld id="{51626571-FE02-3A46-B9C7-4C9EA4EC8878}" type="datetime1">
              <a:rPr lang="fr-FR" smtClean="0"/>
              <a:t>27/10/2021</a:t>
            </a:fld>
            <a:endParaRPr lang="en-US"/>
          </a:p>
        </p:txBody>
      </p:sp>
      <p:sp>
        <p:nvSpPr>
          <p:cNvPr id="5" name="Espace réservé du pied de page 4"/>
          <p:cNvSpPr>
            <a:spLocks noGrp="1"/>
          </p:cNvSpPr>
          <p:nvPr>
            <p:ph type="ftr" sz="quarter" idx="11"/>
          </p:nvPr>
        </p:nvSpPr>
        <p:spPr/>
        <p:txBody>
          <a:bodyPr/>
          <a:lstStyle/>
          <a:p>
            <a:r>
              <a:rPr lang="en-US"/>
              <a:t>I.Laktineh.  ILCX2021</a:t>
            </a:r>
          </a:p>
        </p:txBody>
      </p:sp>
      <p:sp>
        <p:nvSpPr>
          <p:cNvPr id="6" name="Espace réservé du numéro de diapositive 5"/>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2813098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BD727A81-00EA-EE4B-A154-82C8ED3B074A}" type="datetime1">
              <a:rPr lang="fr-FR" smtClean="0"/>
              <a:t>27/10/2021</a:t>
            </a:fld>
            <a:endParaRPr lang="en-US"/>
          </a:p>
        </p:txBody>
      </p:sp>
      <p:sp>
        <p:nvSpPr>
          <p:cNvPr id="5" name="Espace réservé du pied de page 4"/>
          <p:cNvSpPr>
            <a:spLocks noGrp="1"/>
          </p:cNvSpPr>
          <p:nvPr>
            <p:ph type="ftr" sz="quarter" idx="11"/>
          </p:nvPr>
        </p:nvSpPr>
        <p:spPr/>
        <p:txBody>
          <a:bodyPr/>
          <a:lstStyle/>
          <a:p>
            <a:r>
              <a:rPr lang="en-US"/>
              <a:t>I.Laktineh.  ILCX2021</a:t>
            </a:r>
          </a:p>
        </p:txBody>
      </p:sp>
      <p:sp>
        <p:nvSpPr>
          <p:cNvPr id="6" name="Espace réservé du numéro de diapositive 5"/>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3754410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et modifiez le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2817D478-B52E-BF4C-A3D6-DA2049777958}" type="datetime1">
              <a:rPr lang="fr-FR" smtClean="0"/>
              <a:t>27/10/2021</a:t>
            </a:fld>
            <a:endParaRPr lang="en-US"/>
          </a:p>
        </p:txBody>
      </p:sp>
      <p:sp>
        <p:nvSpPr>
          <p:cNvPr id="5" name="Espace réservé du pied de page 4"/>
          <p:cNvSpPr>
            <a:spLocks noGrp="1"/>
          </p:cNvSpPr>
          <p:nvPr>
            <p:ph type="ftr" sz="quarter" idx="11"/>
          </p:nvPr>
        </p:nvSpPr>
        <p:spPr/>
        <p:txBody>
          <a:bodyPr/>
          <a:lstStyle/>
          <a:p>
            <a:r>
              <a:rPr lang="en-US"/>
              <a:t>I.Laktineh.  ILCX2021</a:t>
            </a:r>
          </a:p>
        </p:txBody>
      </p:sp>
      <p:sp>
        <p:nvSpPr>
          <p:cNvPr id="6" name="Espace réservé du numéro de diapositive 5"/>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393035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FF025AAF-0488-8946-9325-5EE9C303904E}" type="datetime1">
              <a:rPr lang="fr-FR" smtClean="0"/>
              <a:t>27/10/2021</a:t>
            </a:fld>
            <a:endParaRPr lang="en-US"/>
          </a:p>
        </p:txBody>
      </p:sp>
      <p:sp>
        <p:nvSpPr>
          <p:cNvPr id="5" name="Espace réservé du pied de page 4"/>
          <p:cNvSpPr>
            <a:spLocks noGrp="1"/>
          </p:cNvSpPr>
          <p:nvPr>
            <p:ph type="ftr" sz="quarter" idx="11"/>
          </p:nvPr>
        </p:nvSpPr>
        <p:spPr/>
        <p:txBody>
          <a:bodyPr/>
          <a:lstStyle/>
          <a:p>
            <a:r>
              <a:rPr lang="en-US"/>
              <a:t>I.Laktineh.  ILCX2021</a:t>
            </a:r>
          </a:p>
        </p:txBody>
      </p:sp>
      <p:sp>
        <p:nvSpPr>
          <p:cNvPr id="6" name="Espace réservé du numéro de diapositive 5"/>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2271087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2A7CCDAF-8D86-6649-861E-9546080DF68C}" type="datetime1">
              <a:rPr lang="fr-FR" smtClean="0"/>
              <a:t>27/10/2021</a:t>
            </a:fld>
            <a:endParaRPr lang="en-US"/>
          </a:p>
        </p:txBody>
      </p:sp>
      <p:sp>
        <p:nvSpPr>
          <p:cNvPr id="5" name="Espace réservé du pied de page 4"/>
          <p:cNvSpPr>
            <a:spLocks noGrp="1"/>
          </p:cNvSpPr>
          <p:nvPr>
            <p:ph type="ftr" sz="quarter" idx="11"/>
          </p:nvPr>
        </p:nvSpPr>
        <p:spPr/>
        <p:txBody>
          <a:bodyPr/>
          <a:lstStyle/>
          <a:p>
            <a:r>
              <a:rPr lang="en-US"/>
              <a:t>I.Laktineh.  ILCX2021</a:t>
            </a:r>
          </a:p>
        </p:txBody>
      </p:sp>
      <p:sp>
        <p:nvSpPr>
          <p:cNvPr id="6" name="Espace réservé du numéro de diapositive 5"/>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3812050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p:cNvSpPr>
            <a:spLocks noGrp="1"/>
          </p:cNvSpPr>
          <p:nvPr>
            <p:ph type="dt" sz="half" idx="10"/>
          </p:nvPr>
        </p:nvSpPr>
        <p:spPr/>
        <p:txBody>
          <a:bodyPr/>
          <a:lstStyle/>
          <a:p>
            <a:fld id="{BBDFD02A-B4CB-6D40-BF37-512A3BC1C728}" type="datetime1">
              <a:rPr lang="fr-FR" smtClean="0"/>
              <a:t>27/10/2021</a:t>
            </a:fld>
            <a:endParaRPr lang="en-US"/>
          </a:p>
        </p:txBody>
      </p:sp>
      <p:sp>
        <p:nvSpPr>
          <p:cNvPr id="6" name="Espace réservé du pied de page 5"/>
          <p:cNvSpPr>
            <a:spLocks noGrp="1"/>
          </p:cNvSpPr>
          <p:nvPr>
            <p:ph type="ftr" sz="quarter" idx="11"/>
          </p:nvPr>
        </p:nvSpPr>
        <p:spPr/>
        <p:txBody>
          <a:bodyPr/>
          <a:lstStyle/>
          <a:p>
            <a:r>
              <a:rPr lang="en-US"/>
              <a:t>I.Laktineh.  ILCX2021</a:t>
            </a:r>
          </a:p>
        </p:txBody>
      </p:sp>
      <p:sp>
        <p:nvSpPr>
          <p:cNvPr id="7" name="Espace réservé du numéro de diapositive 6"/>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2260170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p:cNvSpPr>
            <a:spLocks noGrp="1"/>
          </p:cNvSpPr>
          <p:nvPr>
            <p:ph type="dt" sz="half" idx="10"/>
          </p:nvPr>
        </p:nvSpPr>
        <p:spPr/>
        <p:txBody>
          <a:bodyPr/>
          <a:lstStyle/>
          <a:p>
            <a:fld id="{E57D3B30-DAE9-6140-AEEF-328F4B822EC3}" type="datetime1">
              <a:rPr lang="fr-FR" smtClean="0"/>
              <a:t>27/10/2021</a:t>
            </a:fld>
            <a:endParaRPr lang="en-US"/>
          </a:p>
        </p:txBody>
      </p:sp>
      <p:sp>
        <p:nvSpPr>
          <p:cNvPr id="8" name="Espace réservé du pied de page 7"/>
          <p:cNvSpPr>
            <a:spLocks noGrp="1"/>
          </p:cNvSpPr>
          <p:nvPr>
            <p:ph type="ftr" sz="quarter" idx="11"/>
          </p:nvPr>
        </p:nvSpPr>
        <p:spPr/>
        <p:txBody>
          <a:bodyPr/>
          <a:lstStyle/>
          <a:p>
            <a:r>
              <a:rPr lang="en-US"/>
              <a:t>I.Laktineh.  ILCX2021</a:t>
            </a:r>
          </a:p>
        </p:txBody>
      </p:sp>
      <p:sp>
        <p:nvSpPr>
          <p:cNvPr id="9" name="Espace réservé du numéro de diapositive 8"/>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1337948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e la date 2"/>
          <p:cNvSpPr>
            <a:spLocks noGrp="1"/>
          </p:cNvSpPr>
          <p:nvPr>
            <p:ph type="dt" sz="half" idx="10"/>
          </p:nvPr>
        </p:nvSpPr>
        <p:spPr/>
        <p:txBody>
          <a:bodyPr/>
          <a:lstStyle/>
          <a:p>
            <a:fld id="{F1A76196-072E-274F-A0E0-AFB6C69BCFED}" type="datetime1">
              <a:rPr lang="fr-FR" smtClean="0"/>
              <a:t>27/10/2021</a:t>
            </a:fld>
            <a:endParaRPr lang="en-US"/>
          </a:p>
        </p:txBody>
      </p:sp>
      <p:sp>
        <p:nvSpPr>
          <p:cNvPr id="4" name="Espace réservé du pied de page 3"/>
          <p:cNvSpPr>
            <a:spLocks noGrp="1"/>
          </p:cNvSpPr>
          <p:nvPr>
            <p:ph type="ftr" sz="quarter" idx="11"/>
          </p:nvPr>
        </p:nvSpPr>
        <p:spPr/>
        <p:txBody>
          <a:bodyPr/>
          <a:lstStyle/>
          <a:p>
            <a:r>
              <a:rPr lang="en-US"/>
              <a:t>I.Laktineh.  ILCX2021</a:t>
            </a:r>
          </a:p>
        </p:txBody>
      </p:sp>
      <p:sp>
        <p:nvSpPr>
          <p:cNvPr id="5" name="Espace réservé du numéro de diapositive 4"/>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2602936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55847C2-70B0-0C46-8FA1-87DBDAAA21E7}" type="datetime1">
              <a:rPr lang="fr-FR" smtClean="0"/>
              <a:t>27/10/2021</a:t>
            </a:fld>
            <a:endParaRPr lang="en-US"/>
          </a:p>
        </p:txBody>
      </p:sp>
      <p:sp>
        <p:nvSpPr>
          <p:cNvPr id="3" name="Espace réservé du pied de page 2"/>
          <p:cNvSpPr>
            <a:spLocks noGrp="1"/>
          </p:cNvSpPr>
          <p:nvPr>
            <p:ph type="ftr" sz="quarter" idx="11"/>
          </p:nvPr>
        </p:nvSpPr>
        <p:spPr/>
        <p:txBody>
          <a:bodyPr/>
          <a:lstStyle/>
          <a:p>
            <a:r>
              <a:rPr lang="en-US"/>
              <a:t>I.Laktineh.  ILCX2021</a:t>
            </a:r>
          </a:p>
        </p:txBody>
      </p:sp>
      <p:sp>
        <p:nvSpPr>
          <p:cNvPr id="4" name="Espace réservé du numéro de diapositive 3"/>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100710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et modifiez le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436C5E8B-08EE-344C-BCA1-5B2DEEF878EB}" type="datetime1">
              <a:rPr lang="fr-FR" smtClean="0"/>
              <a:t>27/10/2021</a:t>
            </a:fld>
            <a:endParaRPr lang="en-US"/>
          </a:p>
        </p:txBody>
      </p:sp>
      <p:sp>
        <p:nvSpPr>
          <p:cNvPr id="6" name="Espace réservé du pied de page 5"/>
          <p:cNvSpPr>
            <a:spLocks noGrp="1"/>
          </p:cNvSpPr>
          <p:nvPr>
            <p:ph type="ftr" sz="quarter" idx="11"/>
          </p:nvPr>
        </p:nvSpPr>
        <p:spPr/>
        <p:txBody>
          <a:bodyPr/>
          <a:lstStyle/>
          <a:p>
            <a:r>
              <a:rPr lang="en-US"/>
              <a:t>I.Laktineh.  ILCX2021</a:t>
            </a:r>
          </a:p>
        </p:txBody>
      </p:sp>
      <p:sp>
        <p:nvSpPr>
          <p:cNvPr id="7" name="Espace réservé du numéro de diapositive 6"/>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1529111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et modifiez le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9946922E-0D36-6448-87F8-39B09AAEC8F7}" type="datetime1">
              <a:rPr lang="fr-FR" smtClean="0"/>
              <a:t>27/10/2021</a:t>
            </a:fld>
            <a:endParaRPr lang="en-US"/>
          </a:p>
        </p:txBody>
      </p:sp>
      <p:sp>
        <p:nvSpPr>
          <p:cNvPr id="6" name="Espace réservé du pied de page 5"/>
          <p:cNvSpPr>
            <a:spLocks noGrp="1"/>
          </p:cNvSpPr>
          <p:nvPr>
            <p:ph type="ftr" sz="quarter" idx="11"/>
          </p:nvPr>
        </p:nvSpPr>
        <p:spPr/>
        <p:txBody>
          <a:bodyPr/>
          <a:lstStyle/>
          <a:p>
            <a:r>
              <a:rPr lang="en-US"/>
              <a:t>I.Laktineh.  ILCX2021</a:t>
            </a:r>
          </a:p>
        </p:txBody>
      </p:sp>
      <p:sp>
        <p:nvSpPr>
          <p:cNvPr id="7" name="Espace réservé du numéro de diapositive 6"/>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1996225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et modifiez le titre</a:t>
            </a:r>
            <a:endParaRPr lang="en-GB"/>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ECD00-87D5-1A4E-BA7B-1502D8643E29}" type="datetime1">
              <a:rPr lang="fr-FR" smtClean="0"/>
              <a:t>27/10/2021</a:t>
            </a:fld>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I.Laktineh.  ILCX2021</a:t>
            </a: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D889E0-CAB2-4699-909D-B9A88D47ACBE}" type="slidenum">
              <a:rPr lang="en-US" smtClean="0"/>
              <a:t>‹N°›</a:t>
            </a:fld>
            <a:endParaRPr lang="en-US"/>
          </a:p>
        </p:txBody>
      </p:sp>
    </p:spTree>
    <p:extLst>
      <p:ext uri="{BB962C8B-B14F-4D97-AF65-F5344CB8AC3E}">
        <p14:creationId xmlns:p14="http://schemas.microsoft.com/office/powerpoint/2010/main" val="217686544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tiff"/><Relationship Id="rId7" Type="http://schemas.openxmlformats.org/officeDocument/2006/relationships/image" Target="../media/image9.tiff"/><Relationship Id="rId2" Type="http://schemas.openxmlformats.org/officeDocument/2006/relationships/image" Target="../media/image4.tiff"/><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tiff"/></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ov"/><Relationship Id="rId1" Type="http://schemas.microsoft.com/office/2007/relationships/media" Target="../media/media2.mov"/><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85895"/>
            <a:ext cx="7772400" cy="1470025"/>
          </a:xfrm>
        </p:spPr>
        <p:txBody>
          <a:bodyPr>
            <a:normAutofit fontScale="90000"/>
          </a:bodyPr>
          <a:lstStyle/>
          <a:p>
            <a:br>
              <a:rPr lang="fr-FR" dirty="0"/>
            </a:br>
            <a:r>
              <a:rPr lang="en-GB" sz="3600" b="1" dirty="0">
                <a:solidFill>
                  <a:srgbClr val="002060"/>
                </a:solidFill>
              </a:rPr>
              <a:t>A New Readout Scheme for RPC and Other Gaseous Detectors </a:t>
            </a:r>
            <a:br>
              <a:rPr lang="en-US" dirty="0">
                <a:solidFill>
                  <a:srgbClr val="002060"/>
                </a:solidFill>
              </a:rPr>
            </a:br>
            <a:endParaRPr lang="en-US" dirty="0">
              <a:solidFill>
                <a:srgbClr val="002060"/>
              </a:solidFill>
            </a:endParaRPr>
          </a:p>
        </p:txBody>
      </p:sp>
      <p:sp>
        <p:nvSpPr>
          <p:cNvPr id="4" name="Google Shape;245;p44">
            <a:extLst>
              <a:ext uri="{FF2B5EF4-FFF2-40B4-BE49-F238E27FC236}">
                <a16:creationId xmlns:a16="http://schemas.microsoft.com/office/drawing/2014/main" id="{55F8032A-80B5-A546-9537-5D24759ED495}"/>
              </a:ext>
            </a:extLst>
          </p:cNvPr>
          <p:cNvSpPr/>
          <p:nvPr/>
        </p:nvSpPr>
        <p:spPr>
          <a:xfrm>
            <a:off x="-426200" y="3205912"/>
            <a:ext cx="9996400" cy="1021600"/>
          </a:xfrm>
          <a:prstGeom prst="rect">
            <a:avLst/>
          </a:prstGeom>
          <a:noFill/>
          <a:ln>
            <a:noFill/>
          </a:ln>
        </p:spPr>
        <p:txBody>
          <a:bodyPr spcFirstLastPara="1" wrap="square" lIns="121900" tIns="60933" rIns="121900" bIns="60933" anchor="ctr" anchorCtr="0">
            <a:noAutofit/>
          </a:bodyPr>
          <a:lstStyle/>
          <a:p>
            <a:pPr algn="ctr"/>
            <a:br>
              <a:rPr lang="en" sz="2400" dirty="0">
                <a:latin typeface="Arial"/>
                <a:ea typeface="Arial"/>
                <a:cs typeface="Arial"/>
                <a:sym typeface="Arial"/>
              </a:rPr>
            </a:br>
            <a:r>
              <a:rPr lang="en" sz="3600" b="1" i="1" dirty="0">
                <a:solidFill>
                  <a:srgbClr val="000090"/>
                </a:solidFill>
                <a:latin typeface="Times New Roman"/>
                <a:ea typeface="Times New Roman"/>
                <a:cs typeface="Times New Roman"/>
                <a:sym typeface="Times New Roman"/>
              </a:rPr>
              <a:t>Imad </a:t>
            </a:r>
            <a:r>
              <a:rPr lang="en" sz="3600" b="1" i="1" dirty="0" err="1">
                <a:solidFill>
                  <a:srgbClr val="000090"/>
                </a:solidFill>
                <a:latin typeface="Times New Roman"/>
                <a:ea typeface="Times New Roman"/>
                <a:cs typeface="Times New Roman"/>
                <a:sym typeface="Times New Roman"/>
              </a:rPr>
              <a:t>Laktineh</a:t>
            </a:r>
            <a:endParaRPr lang="en" sz="3600" b="1" i="1" dirty="0">
              <a:solidFill>
                <a:srgbClr val="000090"/>
              </a:solidFill>
              <a:latin typeface="Times New Roman"/>
              <a:ea typeface="Times New Roman"/>
              <a:cs typeface="Times New Roman"/>
              <a:sym typeface="Times New Roman"/>
            </a:endParaRPr>
          </a:p>
          <a:p>
            <a:pPr algn="ctr"/>
            <a:r>
              <a:rPr lang="en" sz="1600" b="1" i="1" dirty="0">
                <a:solidFill>
                  <a:srgbClr val="000090"/>
                </a:solidFill>
                <a:latin typeface="Times New Roman"/>
                <a:ea typeface="Times New Roman"/>
                <a:cs typeface="Times New Roman"/>
                <a:sym typeface="Times New Roman"/>
              </a:rPr>
              <a:t>on behalf of the FLC-Lyon group </a:t>
            </a:r>
          </a:p>
          <a:p>
            <a:pPr algn="ctr"/>
            <a:r>
              <a:rPr lang="en" sz="2667" dirty="0">
                <a:solidFill>
                  <a:srgbClr val="000090"/>
                </a:solidFill>
                <a:latin typeface="Times New Roman"/>
                <a:ea typeface="Times New Roman"/>
                <a:cs typeface="Times New Roman"/>
                <a:sym typeface="Times New Roman"/>
              </a:rPr>
              <a:t>IP2I, Lyon, France</a:t>
            </a:r>
            <a:endParaRPr sz="2667" dirty="0">
              <a:solidFill>
                <a:srgbClr val="000000"/>
              </a:solidFill>
              <a:latin typeface="Arial"/>
              <a:ea typeface="Arial"/>
              <a:cs typeface="Arial"/>
              <a:sym typeface="Arial"/>
            </a:endParaRPr>
          </a:p>
        </p:txBody>
      </p:sp>
      <p:pic>
        <p:nvPicPr>
          <p:cNvPr id="5" name="Google Shape;246;p44">
            <a:extLst>
              <a:ext uri="{FF2B5EF4-FFF2-40B4-BE49-F238E27FC236}">
                <a16:creationId xmlns:a16="http://schemas.microsoft.com/office/drawing/2014/main" id="{3C9E94BA-AB77-0543-93E0-AA98C83CCB43}"/>
              </a:ext>
            </a:extLst>
          </p:cNvPr>
          <p:cNvPicPr preferRelativeResize="0"/>
          <p:nvPr/>
        </p:nvPicPr>
        <p:blipFill>
          <a:blip r:embed="rId2">
            <a:alphaModFix/>
          </a:blip>
          <a:stretch>
            <a:fillRect/>
          </a:stretch>
        </p:blipFill>
        <p:spPr>
          <a:xfrm>
            <a:off x="1238665" y="4968693"/>
            <a:ext cx="2200133" cy="1557433"/>
          </a:xfrm>
          <a:prstGeom prst="rect">
            <a:avLst/>
          </a:prstGeom>
          <a:noFill/>
          <a:ln>
            <a:noFill/>
          </a:ln>
        </p:spPr>
      </p:pic>
      <p:pic>
        <p:nvPicPr>
          <p:cNvPr id="6" name="Google Shape;247;p44">
            <a:extLst>
              <a:ext uri="{FF2B5EF4-FFF2-40B4-BE49-F238E27FC236}">
                <a16:creationId xmlns:a16="http://schemas.microsoft.com/office/drawing/2014/main" id="{3AF856CC-7FB5-2E4D-A19D-E277562ACE52}"/>
              </a:ext>
            </a:extLst>
          </p:cNvPr>
          <p:cNvPicPr preferRelativeResize="0"/>
          <p:nvPr/>
        </p:nvPicPr>
        <p:blipFill>
          <a:blip r:embed="rId3">
            <a:alphaModFix/>
          </a:blip>
          <a:stretch>
            <a:fillRect/>
          </a:stretch>
        </p:blipFill>
        <p:spPr>
          <a:xfrm>
            <a:off x="3272759" y="5062735"/>
            <a:ext cx="2595833" cy="1369333"/>
          </a:xfrm>
          <a:prstGeom prst="rect">
            <a:avLst/>
          </a:prstGeom>
          <a:noFill/>
          <a:ln>
            <a:noFill/>
          </a:ln>
        </p:spPr>
      </p:pic>
      <p:pic>
        <p:nvPicPr>
          <p:cNvPr id="7" name="Google Shape;248;p44">
            <a:extLst>
              <a:ext uri="{FF2B5EF4-FFF2-40B4-BE49-F238E27FC236}">
                <a16:creationId xmlns:a16="http://schemas.microsoft.com/office/drawing/2014/main" id="{BABA02E2-5E7C-A84E-BC24-7BA5DD210675}"/>
              </a:ext>
            </a:extLst>
          </p:cNvPr>
          <p:cNvPicPr preferRelativeResize="0"/>
          <p:nvPr/>
        </p:nvPicPr>
        <p:blipFill>
          <a:blip r:embed="rId4">
            <a:alphaModFix/>
          </a:blip>
          <a:stretch>
            <a:fillRect/>
          </a:stretch>
        </p:blipFill>
        <p:spPr>
          <a:xfrm>
            <a:off x="5981063" y="4968691"/>
            <a:ext cx="1463368" cy="1463368"/>
          </a:xfrm>
          <a:prstGeom prst="rect">
            <a:avLst/>
          </a:prstGeom>
          <a:noFill/>
          <a:ln>
            <a:noFill/>
          </a:ln>
        </p:spPr>
      </p:pic>
    </p:spTree>
    <p:extLst>
      <p:ext uri="{BB962C8B-B14F-4D97-AF65-F5344CB8AC3E}">
        <p14:creationId xmlns:p14="http://schemas.microsoft.com/office/powerpoint/2010/main" val="1847218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8-07-02 à 17.51.04.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9907" y="1014407"/>
            <a:ext cx="7209382" cy="5087152"/>
          </a:xfrm>
          <a:prstGeom prst="rect">
            <a:avLst/>
          </a:prstGeom>
        </p:spPr>
      </p:pic>
      <p:sp>
        <p:nvSpPr>
          <p:cNvPr id="3" name="ZoneTexte 2"/>
          <p:cNvSpPr txBox="1"/>
          <p:nvPr/>
        </p:nvSpPr>
        <p:spPr>
          <a:xfrm>
            <a:off x="1968500" y="1066800"/>
            <a:ext cx="2222500" cy="369332"/>
          </a:xfrm>
          <a:prstGeom prst="rect">
            <a:avLst/>
          </a:prstGeom>
          <a:noFill/>
        </p:spPr>
        <p:txBody>
          <a:bodyPr wrap="square" rtlCol="0">
            <a:spAutoFit/>
          </a:bodyPr>
          <a:lstStyle/>
          <a:p>
            <a:r>
              <a:rPr lang="en-GB" dirty="0"/>
              <a:t>Threshold ≈ 80 </a:t>
            </a:r>
            <a:r>
              <a:rPr lang="en-GB" dirty="0" err="1"/>
              <a:t>fC</a:t>
            </a:r>
            <a:endParaRPr lang="en-GB" dirty="0"/>
          </a:p>
        </p:txBody>
      </p:sp>
      <p:sp>
        <p:nvSpPr>
          <p:cNvPr id="4" name="ZoneTexte 3"/>
          <p:cNvSpPr txBox="1"/>
          <p:nvPr/>
        </p:nvSpPr>
        <p:spPr>
          <a:xfrm>
            <a:off x="3124200" y="297951"/>
            <a:ext cx="2806700" cy="461665"/>
          </a:xfrm>
          <a:prstGeom prst="rect">
            <a:avLst/>
          </a:prstGeom>
          <a:noFill/>
        </p:spPr>
        <p:txBody>
          <a:bodyPr wrap="square" rtlCol="0">
            <a:spAutoFit/>
          </a:bodyPr>
          <a:lstStyle/>
          <a:p>
            <a:r>
              <a:rPr lang="en-GB" sz="2400" b="1" dirty="0"/>
              <a:t>Efficiency </a:t>
            </a:r>
            <a:r>
              <a:rPr lang="en-GB" sz="2400" b="1" dirty="0" err="1"/>
              <a:t>vs</a:t>
            </a:r>
            <a:r>
              <a:rPr lang="en-GB" sz="2400" b="1" dirty="0"/>
              <a:t> HV</a:t>
            </a:r>
          </a:p>
        </p:txBody>
      </p:sp>
      <p:sp>
        <p:nvSpPr>
          <p:cNvPr id="5" name="ZoneTexte 4">
            <a:extLst>
              <a:ext uri="{FF2B5EF4-FFF2-40B4-BE49-F238E27FC236}">
                <a16:creationId xmlns:a16="http://schemas.microsoft.com/office/drawing/2014/main" id="{E56332A2-60AC-F84B-86EA-9635E5910CDA}"/>
              </a:ext>
            </a:extLst>
          </p:cNvPr>
          <p:cNvSpPr txBox="1"/>
          <p:nvPr/>
        </p:nvSpPr>
        <p:spPr>
          <a:xfrm>
            <a:off x="4417888" y="3965825"/>
            <a:ext cx="1931541" cy="923330"/>
          </a:xfrm>
          <a:prstGeom prst="rect">
            <a:avLst/>
          </a:prstGeom>
          <a:noFill/>
          <a:ln w="25400">
            <a:solidFill>
              <a:schemeClr val="accent1"/>
            </a:solidFill>
          </a:ln>
        </p:spPr>
        <p:txBody>
          <a:bodyPr wrap="square" rtlCol="0">
            <a:spAutoFit/>
          </a:bodyPr>
          <a:lstStyle/>
          <a:p>
            <a:r>
              <a:rPr lang="fr-FR" dirty="0"/>
              <a:t>TFE(93%)</a:t>
            </a:r>
          </a:p>
          <a:p>
            <a:r>
              <a:rPr lang="fr-FR" dirty="0"/>
              <a:t>CO2 (5%)</a:t>
            </a:r>
          </a:p>
          <a:p>
            <a:r>
              <a:rPr lang="fr-FR" dirty="0"/>
              <a:t>SF6 (2%)</a:t>
            </a:r>
          </a:p>
        </p:txBody>
      </p:sp>
      <p:sp>
        <p:nvSpPr>
          <p:cNvPr id="6" name="Espace réservé du pied de page 5">
            <a:extLst>
              <a:ext uri="{FF2B5EF4-FFF2-40B4-BE49-F238E27FC236}">
                <a16:creationId xmlns:a16="http://schemas.microsoft.com/office/drawing/2014/main" id="{07912D13-EC30-9F47-88E8-EB1438C69341}"/>
              </a:ext>
            </a:extLst>
          </p:cNvPr>
          <p:cNvSpPr>
            <a:spLocks noGrp="1"/>
          </p:cNvSpPr>
          <p:nvPr>
            <p:ph type="ftr" sz="quarter" idx="11"/>
          </p:nvPr>
        </p:nvSpPr>
        <p:spPr/>
        <p:txBody>
          <a:bodyPr/>
          <a:lstStyle/>
          <a:p>
            <a:r>
              <a:rPr lang="en-US"/>
              <a:t>I.Laktineh.  ILCX2021</a:t>
            </a:r>
          </a:p>
        </p:txBody>
      </p:sp>
      <p:sp>
        <p:nvSpPr>
          <p:cNvPr id="7" name="Espace réservé du numéro de diapositive 6">
            <a:extLst>
              <a:ext uri="{FF2B5EF4-FFF2-40B4-BE49-F238E27FC236}">
                <a16:creationId xmlns:a16="http://schemas.microsoft.com/office/drawing/2014/main" id="{3846FA74-D0BE-F042-A37A-54B9489118EC}"/>
              </a:ext>
            </a:extLst>
          </p:cNvPr>
          <p:cNvSpPr>
            <a:spLocks noGrp="1"/>
          </p:cNvSpPr>
          <p:nvPr>
            <p:ph type="sldNum" sz="quarter" idx="12"/>
          </p:nvPr>
        </p:nvSpPr>
        <p:spPr/>
        <p:txBody>
          <a:bodyPr/>
          <a:lstStyle/>
          <a:p>
            <a:fld id="{5FD889E0-CAB2-4699-909D-B9A88D47ACBE}" type="slidenum">
              <a:rPr lang="en-US" smtClean="0"/>
              <a:t>10</a:t>
            </a:fld>
            <a:endParaRPr lang="en-US"/>
          </a:p>
        </p:txBody>
      </p:sp>
      <p:sp>
        <p:nvSpPr>
          <p:cNvPr id="8" name="ZoneTexte 7">
            <a:extLst>
              <a:ext uri="{FF2B5EF4-FFF2-40B4-BE49-F238E27FC236}">
                <a16:creationId xmlns:a16="http://schemas.microsoft.com/office/drawing/2014/main" id="{766CD740-1815-3347-A7B1-762D07FF1A0A}"/>
              </a:ext>
            </a:extLst>
          </p:cNvPr>
          <p:cNvSpPr txBox="1"/>
          <p:nvPr/>
        </p:nvSpPr>
        <p:spPr>
          <a:xfrm>
            <a:off x="4572000" y="1066800"/>
            <a:ext cx="1981200" cy="369332"/>
          </a:xfrm>
          <a:prstGeom prst="rect">
            <a:avLst/>
          </a:prstGeom>
          <a:noFill/>
        </p:spPr>
        <p:txBody>
          <a:bodyPr wrap="square" rtlCol="0">
            <a:spAutoFit/>
          </a:bodyPr>
          <a:lstStyle/>
          <a:p>
            <a:r>
              <a:rPr lang="en-US" dirty="0"/>
              <a:t>Triggerless mode</a:t>
            </a:r>
          </a:p>
        </p:txBody>
      </p:sp>
    </p:spTree>
    <p:extLst>
      <p:ext uri="{BB962C8B-B14F-4D97-AF65-F5344CB8AC3E}">
        <p14:creationId xmlns:p14="http://schemas.microsoft.com/office/powerpoint/2010/main" val="2982148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0" name="Grouper 199"/>
          <p:cNvGrpSpPr/>
          <p:nvPr/>
        </p:nvGrpSpPr>
        <p:grpSpPr>
          <a:xfrm>
            <a:off x="1968500" y="1577378"/>
            <a:ext cx="4813300" cy="4609461"/>
            <a:chOff x="1701800" y="1106908"/>
            <a:chExt cx="4813300" cy="4609461"/>
          </a:xfrm>
        </p:grpSpPr>
        <p:grpSp>
          <p:nvGrpSpPr>
            <p:cNvPr id="134" name="Grouper 133"/>
            <p:cNvGrpSpPr/>
            <p:nvPr/>
          </p:nvGrpSpPr>
          <p:grpSpPr>
            <a:xfrm>
              <a:off x="1701800" y="1106908"/>
              <a:ext cx="4813300" cy="4609461"/>
              <a:chOff x="3352800" y="851396"/>
              <a:chExt cx="4813300" cy="4609461"/>
            </a:xfrm>
          </p:grpSpPr>
          <p:pic>
            <p:nvPicPr>
              <p:cNvPr id="106" name="Image 105" descr="Capture d’écran 2018-07-03 à 11.13.30.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52800" y="851396"/>
                <a:ext cx="4813300" cy="4609461"/>
              </a:xfrm>
              <a:prstGeom prst="rect">
                <a:avLst/>
              </a:prstGeom>
            </p:spPr>
          </p:pic>
          <p:sp>
            <p:nvSpPr>
              <p:cNvPr id="120" name="ZoneTexte 119"/>
              <p:cNvSpPr txBox="1"/>
              <p:nvPr/>
            </p:nvSpPr>
            <p:spPr>
              <a:xfrm>
                <a:off x="5175469" y="4986521"/>
                <a:ext cx="794150" cy="369332"/>
              </a:xfrm>
              <a:prstGeom prst="rect">
                <a:avLst/>
              </a:prstGeom>
              <a:noFill/>
            </p:spPr>
            <p:txBody>
              <a:bodyPr wrap="square" rtlCol="0">
                <a:spAutoFit/>
              </a:bodyPr>
              <a:lstStyle/>
              <a:p>
                <a:r>
                  <a:rPr lang="en-GB" b="1" dirty="0">
                    <a:solidFill>
                      <a:srgbClr val="660066"/>
                    </a:solidFill>
                  </a:rPr>
                  <a:t>FEB</a:t>
                </a:r>
              </a:p>
            </p:txBody>
          </p:sp>
          <p:sp>
            <p:nvSpPr>
              <p:cNvPr id="130" name="Rectangle 129"/>
              <p:cNvSpPr/>
              <p:nvPr/>
            </p:nvSpPr>
            <p:spPr>
              <a:xfrm rot="6783444">
                <a:off x="5989563" y="4621696"/>
                <a:ext cx="164217"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6" name="Grouper 145"/>
            <p:cNvGrpSpPr/>
            <p:nvPr/>
          </p:nvGrpSpPr>
          <p:grpSpPr>
            <a:xfrm rot="5400000">
              <a:off x="2650546" y="3231681"/>
              <a:ext cx="3425928" cy="594777"/>
              <a:chOff x="1391050" y="3385618"/>
              <a:chExt cx="4921490" cy="660862"/>
            </a:xfrm>
          </p:grpSpPr>
          <p:grpSp>
            <p:nvGrpSpPr>
              <p:cNvPr id="140" name="Grouper 139"/>
              <p:cNvGrpSpPr/>
              <p:nvPr/>
            </p:nvGrpSpPr>
            <p:grpSpPr>
              <a:xfrm>
                <a:off x="1391050" y="3385618"/>
                <a:ext cx="4921490" cy="266699"/>
                <a:chOff x="1391050" y="3385618"/>
                <a:chExt cx="4921490" cy="266699"/>
              </a:xfrm>
            </p:grpSpPr>
            <p:grpSp>
              <p:nvGrpSpPr>
                <p:cNvPr id="138" name="Grouper 137"/>
                <p:cNvGrpSpPr/>
                <p:nvPr/>
              </p:nvGrpSpPr>
              <p:grpSpPr>
                <a:xfrm>
                  <a:off x="1391051" y="3385618"/>
                  <a:ext cx="4921489" cy="139700"/>
                  <a:chOff x="1391051" y="3385618"/>
                  <a:chExt cx="4921489" cy="139700"/>
                </a:xfrm>
              </p:grpSpPr>
              <p:cxnSp>
                <p:nvCxnSpPr>
                  <p:cNvPr id="137" name="Connecteur droit 136"/>
                  <p:cNvCxnSpPr/>
                  <p:nvPr/>
                </p:nvCxnSpPr>
                <p:spPr>
                  <a:xfrm rot="16200000" flipV="1">
                    <a:off x="3830780" y="1098288"/>
                    <a:ext cx="1" cy="4854059"/>
                  </a:xfrm>
                  <a:prstGeom prst="line">
                    <a:avLst/>
                  </a:prstGeom>
                </p:spPr>
                <p:style>
                  <a:lnRef idx="2">
                    <a:schemeClr val="accent1"/>
                  </a:lnRef>
                  <a:fillRef idx="0">
                    <a:schemeClr val="accent1"/>
                  </a:fillRef>
                  <a:effectRef idx="1">
                    <a:schemeClr val="accent1"/>
                  </a:effectRef>
                  <a:fontRef idx="minor">
                    <a:schemeClr val="tx1"/>
                  </a:fontRef>
                </p:style>
              </p:cxnSp>
              <p:cxnSp>
                <p:nvCxnSpPr>
                  <p:cNvPr id="136" name="Connecteur droit 135"/>
                  <p:cNvCxnSpPr/>
                  <p:nvPr/>
                </p:nvCxnSpPr>
                <p:spPr>
                  <a:xfrm rot="16200000" flipV="1">
                    <a:off x="3851795" y="924874"/>
                    <a:ext cx="1" cy="4921489"/>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139" name="Connecteur droit 138"/>
                <p:cNvCxnSpPr/>
                <p:nvPr/>
              </p:nvCxnSpPr>
              <p:spPr>
                <a:xfrm flipH="1">
                  <a:off x="1391050" y="3652317"/>
                  <a:ext cx="478115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41" name="Grouper 140"/>
              <p:cNvGrpSpPr/>
              <p:nvPr/>
            </p:nvGrpSpPr>
            <p:grpSpPr>
              <a:xfrm>
                <a:off x="1409066" y="3765929"/>
                <a:ext cx="4716136" cy="280551"/>
                <a:chOff x="1383666" y="3397629"/>
                <a:chExt cx="4716136" cy="280551"/>
              </a:xfrm>
            </p:grpSpPr>
            <p:grpSp>
              <p:nvGrpSpPr>
                <p:cNvPr id="142" name="Grouper 141"/>
                <p:cNvGrpSpPr/>
                <p:nvPr/>
              </p:nvGrpSpPr>
              <p:grpSpPr>
                <a:xfrm>
                  <a:off x="1383666" y="3397629"/>
                  <a:ext cx="4716135" cy="127689"/>
                  <a:chOff x="1383666" y="3397629"/>
                  <a:chExt cx="4716135" cy="127689"/>
                </a:xfrm>
              </p:grpSpPr>
              <p:cxnSp>
                <p:nvCxnSpPr>
                  <p:cNvPr id="144" name="Connecteur droit 143"/>
                  <p:cNvCxnSpPr/>
                  <p:nvPr/>
                </p:nvCxnSpPr>
                <p:spPr>
                  <a:xfrm rot="16200000" flipH="1" flipV="1">
                    <a:off x="3740479" y="1040816"/>
                    <a:ext cx="2509" cy="4716135"/>
                  </a:xfrm>
                  <a:prstGeom prst="line">
                    <a:avLst/>
                  </a:prstGeom>
                </p:spPr>
                <p:style>
                  <a:lnRef idx="2">
                    <a:schemeClr val="accent1"/>
                  </a:lnRef>
                  <a:fillRef idx="0">
                    <a:schemeClr val="accent1"/>
                  </a:fillRef>
                  <a:effectRef idx="1">
                    <a:schemeClr val="accent1"/>
                  </a:effectRef>
                  <a:fontRef idx="minor">
                    <a:schemeClr val="tx1"/>
                  </a:fontRef>
                </p:style>
              </p:cxnSp>
              <p:cxnSp>
                <p:nvCxnSpPr>
                  <p:cNvPr id="145" name="Connecteur droit 144"/>
                  <p:cNvCxnSpPr/>
                  <p:nvPr/>
                </p:nvCxnSpPr>
                <p:spPr>
                  <a:xfrm rot="16200000" flipV="1">
                    <a:off x="3697510" y="1231557"/>
                    <a:ext cx="1" cy="4587521"/>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143" name="Connecteur droit 142"/>
                <p:cNvCxnSpPr>
                  <a:stCxn id="130" idx="2"/>
                </p:cNvCxnSpPr>
                <p:nvPr/>
              </p:nvCxnSpPr>
              <p:spPr>
                <a:xfrm rot="16200000" flipV="1">
                  <a:off x="3732496" y="1310874"/>
                  <a:ext cx="25862" cy="4708750"/>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69" name="Grouper 168"/>
            <p:cNvGrpSpPr/>
            <p:nvPr/>
          </p:nvGrpSpPr>
          <p:grpSpPr>
            <a:xfrm>
              <a:off x="2463800" y="2908300"/>
              <a:ext cx="3431816" cy="1766966"/>
              <a:chOff x="2641600" y="2984500"/>
              <a:chExt cx="3035300" cy="1549400"/>
            </a:xfrm>
          </p:grpSpPr>
          <p:cxnSp>
            <p:nvCxnSpPr>
              <p:cNvPr id="166" name="Connecteur droit 165"/>
              <p:cNvCxnSpPr/>
              <p:nvPr/>
            </p:nvCxnSpPr>
            <p:spPr>
              <a:xfrm flipH="1">
                <a:off x="2641600" y="29845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7" name="Connecteur droit 166"/>
              <p:cNvCxnSpPr/>
              <p:nvPr/>
            </p:nvCxnSpPr>
            <p:spPr>
              <a:xfrm flipH="1">
                <a:off x="2667000" y="30607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8" name="Connecteur droit 167"/>
              <p:cNvCxnSpPr/>
              <p:nvPr/>
            </p:nvCxnSpPr>
            <p:spPr>
              <a:xfrm flipH="1">
                <a:off x="2717800" y="31369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71" name="Grouper 170"/>
            <p:cNvGrpSpPr/>
            <p:nvPr/>
          </p:nvGrpSpPr>
          <p:grpSpPr>
            <a:xfrm>
              <a:off x="2565400" y="3060700"/>
              <a:ext cx="3429000" cy="1790700"/>
              <a:chOff x="2641600" y="2984500"/>
              <a:chExt cx="3035300" cy="1549400"/>
            </a:xfrm>
          </p:grpSpPr>
          <p:cxnSp>
            <p:nvCxnSpPr>
              <p:cNvPr id="172" name="Connecteur droit 171"/>
              <p:cNvCxnSpPr/>
              <p:nvPr/>
            </p:nvCxnSpPr>
            <p:spPr>
              <a:xfrm flipH="1">
                <a:off x="2641600" y="29845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3" name="Connecteur droit 172"/>
              <p:cNvCxnSpPr/>
              <p:nvPr/>
            </p:nvCxnSpPr>
            <p:spPr>
              <a:xfrm flipH="1">
                <a:off x="2667000" y="30607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4" name="Connecteur droit 173"/>
              <p:cNvCxnSpPr/>
              <p:nvPr/>
            </p:nvCxnSpPr>
            <p:spPr>
              <a:xfrm flipH="1">
                <a:off x="2717800" y="31369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179" name="Rectangle 178"/>
            <p:cNvSpPr/>
            <p:nvPr/>
          </p:nvSpPr>
          <p:spPr>
            <a:xfrm rot="10800000">
              <a:off x="2492516" y="4307092"/>
              <a:ext cx="158968"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1" name="Connecteur droit 180"/>
            <p:cNvCxnSpPr/>
            <p:nvPr/>
          </p:nvCxnSpPr>
          <p:spPr>
            <a:xfrm>
              <a:off x="2463800" y="2921000"/>
              <a:ext cx="3035300" cy="147499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83" name="Connecteur droit 182"/>
            <p:cNvCxnSpPr/>
            <p:nvPr/>
          </p:nvCxnSpPr>
          <p:spPr>
            <a:xfrm>
              <a:off x="2336800" y="2971800"/>
              <a:ext cx="3124200" cy="15042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86" name="Connecteur droit 185"/>
            <p:cNvCxnSpPr/>
            <p:nvPr/>
          </p:nvCxnSpPr>
          <p:spPr>
            <a:xfrm>
              <a:off x="2235200" y="3022600"/>
              <a:ext cx="3225800" cy="15403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2" name="Connecteur droit 191"/>
            <p:cNvCxnSpPr/>
            <p:nvPr/>
          </p:nvCxnSpPr>
          <p:spPr>
            <a:xfrm>
              <a:off x="2197100" y="3073400"/>
              <a:ext cx="3225800" cy="15403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3" name="Connecteur droit 192"/>
            <p:cNvCxnSpPr/>
            <p:nvPr/>
          </p:nvCxnSpPr>
          <p:spPr>
            <a:xfrm>
              <a:off x="2108200" y="3120200"/>
              <a:ext cx="3365500" cy="16185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7" name="Connecteur droit 196"/>
            <p:cNvCxnSpPr/>
            <p:nvPr/>
          </p:nvCxnSpPr>
          <p:spPr>
            <a:xfrm>
              <a:off x="2070100" y="3209100"/>
              <a:ext cx="3365500" cy="16185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198" name="Rectangle 197"/>
            <p:cNvSpPr/>
            <p:nvPr/>
          </p:nvSpPr>
          <p:spPr>
            <a:xfrm rot="10800000">
              <a:off x="5372100" y="4307090"/>
              <a:ext cx="215900"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00" name="ZoneTexte 99"/>
          <p:cNvSpPr txBox="1"/>
          <p:nvPr/>
        </p:nvSpPr>
        <p:spPr>
          <a:xfrm>
            <a:off x="266700" y="1141743"/>
            <a:ext cx="8877300" cy="1200329"/>
          </a:xfrm>
          <a:prstGeom prst="rect">
            <a:avLst/>
          </a:prstGeom>
          <a:noFill/>
        </p:spPr>
        <p:txBody>
          <a:bodyPr wrap="square" rtlCol="0">
            <a:spAutoFit/>
          </a:bodyPr>
          <a:lstStyle/>
          <a:p>
            <a:r>
              <a:rPr lang="en-GB" dirty="0"/>
              <a:t>To instrument </a:t>
            </a:r>
            <a:r>
              <a:rPr lang="en-GB" b="1" dirty="0">
                <a:solidFill>
                  <a:srgbClr val="FF0000"/>
                </a:solidFill>
              </a:rPr>
              <a:t>very large gaseous detectors </a:t>
            </a:r>
            <a:r>
              <a:rPr lang="en-GB" dirty="0"/>
              <a:t>the readout electronics could not be part of the PCB.   It is therefore mandatory to separate strip panels from the readout electronics.</a:t>
            </a:r>
          </a:p>
          <a:p>
            <a:endParaRPr lang="en-GB" dirty="0"/>
          </a:p>
          <a:p>
            <a:r>
              <a:rPr lang="en-GB" dirty="0"/>
              <a:t>A simple scheme is proposed:</a:t>
            </a:r>
          </a:p>
        </p:txBody>
      </p:sp>
      <p:sp>
        <p:nvSpPr>
          <p:cNvPr id="2" name="ZoneTexte 1"/>
          <p:cNvSpPr txBox="1"/>
          <p:nvPr/>
        </p:nvSpPr>
        <p:spPr>
          <a:xfrm>
            <a:off x="2336800" y="457200"/>
            <a:ext cx="3924300" cy="523220"/>
          </a:xfrm>
          <a:prstGeom prst="rect">
            <a:avLst/>
          </a:prstGeom>
          <a:noFill/>
        </p:spPr>
        <p:txBody>
          <a:bodyPr wrap="square" rtlCol="0">
            <a:spAutoFit/>
          </a:bodyPr>
          <a:lstStyle/>
          <a:p>
            <a:pPr algn="ctr"/>
            <a:r>
              <a:rPr lang="en-US" sz="2800" dirty="0">
                <a:solidFill>
                  <a:srgbClr val="FF0000"/>
                </a:solidFill>
              </a:rPr>
              <a:t>Large surface detectors</a:t>
            </a:r>
          </a:p>
        </p:txBody>
      </p:sp>
      <p:sp>
        <p:nvSpPr>
          <p:cNvPr id="3" name="Rectangle 2"/>
          <p:cNvSpPr/>
          <p:nvPr/>
        </p:nvSpPr>
        <p:spPr>
          <a:xfrm>
            <a:off x="301661" y="6022466"/>
            <a:ext cx="8607306" cy="369332"/>
          </a:xfrm>
          <a:prstGeom prst="rect">
            <a:avLst/>
          </a:prstGeom>
        </p:spPr>
        <p:txBody>
          <a:bodyPr wrap="square">
            <a:spAutoFit/>
          </a:bodyPr>
          <a:lstStyle/>
          <a:p>
            <a:r>
              <a:rPr lang="en-GB" dirty="0"/>
              <a:t>“Well matched impedance will help to keep the signal in good shape for long distances”</a:t>
            </a:r>
            <a:endParaRPr lang="fr-FR" dirty="0"/>
          </a:p>
        </p:txBody>
      </p:sp>
      <p:sp>
        <p:nvSpPr>
          <p:cNvPr id="4" name="Espace réservé du pied de page 3">
            <a:extLst>
              <a:ext uri="{FF2B5EF4-FFF2-40B4-BE49-F238E27FC236}">
                <a16:creationId xmlns:a16="http://schemas.microsoft.com/office/drawing/2014/main" id="{AF4B183B-3C5C-5C49-8FBB-DE425637D576}"/>
              </a:ext>
            </a:extLst>
          </p:cNvPr>
          <p:cNvSpPr>
            <a:spLocks noGrp="1"/>
          </p:cNvSpPr>
          <p:nvPr>
            <p:ph type="ftr" sz="quarter" idx="11"/>
          </p:nvPr>
        </p:nvSpPr>
        <p:spPr/>
        <p:txBody>
          <a:bodyPr/>
          <a:lstStyle/>
          <a:p>
            <a:r>
              <a:rPr lang="en-US"/>
              <a:t>I.Laktineh.  ILCX2021</a:t>
            </a:r>
            <a:endParaRPr lang="en-US" dirty="0"/>
          </a:p>
        </p:txBody>
      </p:sp>
      <p:sp>
        <p:nvSpPr>
          <p:cNvPr id="5" name="Espace réservé du numéro de diapositive 4">
            <a:extLst>
              <a:ext uri="{FF2B5EF4-FFF2-40B4-BE49-F238E27FC236}">
                <a16:creationId xmlns:a16="http://schemas.microsoft.com/office/drawing/2014/main" id="{B6C4EFB5-2BF3-0B42-8FC6-425C3F940F9B}"/>
              </a:ext>
            </a:extLst>
          </p:cNvPr>
          <p:cNvSpPr>
            <a:spLocks noGrp="1"/>
          </p:cNvSpPr>
          <p:nvPr>
            <p:ph type="sldNum" sz="quarter" idx="12"/>
          </p:nvPr>
        </p:nvSpPr>
        <p:spPr/>
        <p:txBody>
          <a:bodyPr/>
          <a:lstStyle/>
          <a:p>
            <a:fld id="{5FD889E0-CAB2-4699-909D-B9A88D47ACBE}" type="slidenum">
              <a:rPr lang="en-US" smtClean="0"/>
              <a:t>11</a:t>
            </a:fld>
            <a:endParaRPr lang="en-US"/>
          </a:p>
        </p:txBody>
      </p:sp>
    </p:spTree>
    <p:extLst>
      <p:ext uri="{BB962C8B-B14F-4D97-AF65-F5344CB8AC3E}">
        <p14:creationId xmlns:p14="http://schemas.microsoft.com/office/powerpoint/2010/main" val="1841439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Capture d’écran 2019-04-23 à 23.49.5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1010" y="735056"/>
            <a:ext cx="7404100" cy="2895600"/>
          </a:xfrm>
          <a:prstGeom prst="rect">
            <a:avLst/>
          </a:prstGeom>
        </p:spPr>
      </p:pic>
      <p:pic>
        <p:nvPicPr>
          <p:cNvPr id="9" name="Image 8" descr="Capture d’écran 2019-04-19 à 13.08.00.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985622" y="3158994"/>
            <a:ext cx="2764266" cy="3773490"/>
          </a:xfrm>
          <a:prstGeom prst="rect">
            <a:avLst/>
          </a:prstGeom>
        </p:spPr>
      </p:pic>
      <p:cxnSp>
        <p:nvCxnSpPr>
          <p:cNvPr id="6" name="Connecteur droit avec flèche 5"/>
          <p:cNvCxnSpPr/>
          <p:nvPr/>
        </p:nvCxnSpPr>
        <p:spPr>
          <a:xfrm flipV="1">
            <a:off x="1273175" y="1461268"/>
            <a:ext cx="2127250" cy="1269232"/>
          </a:xfrm>
          <a:prstGeom prst="straightConnector1">
            <a:avLst/>
          </a:prstGeom>
          <a:ln w="34925">
            <a:solidFill>
              <a:schemeClr val="accent2"/>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0" name="ZoneTexte 9"/>
          <p:cNvSpPr txBox="1"/>
          <p:nvPr/>
        </p:nvSpPr>
        <p:spPr>
          <a:xfrm rot="19629519">
            <a:off x="2111375" y="2063750"/>
            <a:ext cx="857249" cy="369332"/>
          </a:xfrm>
          <a:prstGeom prst="rect">
            <a:avLst/>
          </a:prstGeom>
          <a:noFill/>
        </p:spPr>
        <p:txBody>
          <a:bodyPr wrap="square" rtlCol="0">
            <a:spAutoFit/>
          </a:bodyPr>
          <a:lstStyle/>
          <a:p>
            <a:r>
              <a:rPr lang="en-US" dirty="0">
                <a:solidFill>
                  <a:srgbClr val="FF0000"/>
                </a:solidFill>
              </a:rPr>
              <a:t>62 cm</a:t>
            </a:r>
          </a:p>
        </p:txBody>
      </p:sp>
      <p:sp>
        <p:nvSpPr>
          <p:cNvPr id="12" name="ZoneTexte 11"/>
          <p:cNvSpPr txBox="1"/>
          <p:nvPr/>
        </p:nvSpPr>
        <p:spPr>
          <a:xfrm>
            <a:off x="4762500" y="4254500"/>
            <a:ext cx="3460749" cy="2308324"/>
          </a:xfrm>
          <a:prstGeom prst="rect">
            <a:avLst/>
          </a:prstGeom>
          <a:noFill/>
        </p:spPr>
        <p:txBody>
          <a:bodyPr wrap="square" rtlCol="0">
            <a:spAutoFit/>
          </a:bodyPr>
          <a:lstStyle/>
          <a:p>
            <a:r>
              <a:rPr lang="en-US" dirty="0"/>
              <a:t>A board hosting </a:t>
            </a:r>
          </a:p>
          <a:p>
            <a:pPr marL="285750" indent="-285750">
              <a:buFontTx/>
              <a:buChar char="-"/>
            </a:pPr>
            <a:r>
              <a:rPr lang="en-US" dirty="0"/>
              <a:t>One Hardroc2 ASIC</a:t>
            </a:r>
          </a:p>
          <a:p>
            <a:pPr marL="285750" indent="-285750">
              <a:buFontTx/>
              <a:buChar char="-"/>
            </a:pPr>
            <a:r>
              <a:rPr lang="en-US" dirty="0"/>
              <a:t>One Microcontroller </a:t>
            </a:r>
          </a:p>
          <a:p>
            <a:endParaRPr lang="en-US" dirty="0"/>
          </a:p>
          <a:p>
            <a:r>
              <a:rPr lang="en-US" dirty="0"/>
              <a:t>To be plugged directly on the back of  the  PCB, on the edge  to read out 64 woven strips (1 HR2 ASIC). </a:t>
            </a:r>
          </a:p>
          <a:p>
            <a:endParaRPr lang="en-US" dirty="0"/>
          </a:p>
        </p:txBody>
      </p:sp>
      <p:sp>
        <p:nvSpPr>
          <p:cNvPr id="13" name="ZoneTexte 12"/>
          <p:cNvSpPr txBox="1"/>
          <p:nvPr/>
        </p:nvSpPr>
        <p:spPr>
          <a:xfrm>
            <a:off x="2336800" y="304800"/>
            <a:ext cx="3924300" cy="523220"/>
          </a:xfrm>
          <a:prstGeom prst="rect">
            <a:avLst/>
          </a:prstGeom>
          <a:noFill/>
        </p:spPr>
        <p:txBody>
          <a:bodyPr wrap="square" rtlCol="0">
            <a:spAutoFit/>
          </a:bodyPr>
          <a:lstStyle/>
          <a:p>
            <a:pPr algn="ctr"/>
            <a:r>
              <a:rPr lang="en-US" sz="2800" dirty="0">
                <a:solidFill>
                  <a:srgbClr val="FF0000"/>
                </a:solidFill>
              </a:rPr>
              <a:t>Large surface detectors</a:t>
            </a:r>
          </a:p>
        </p:txBody>
      </p:sp>
      <p:sp>
        <p:nvSpPr>
          <p:cNvPr id="2" name="Espace réservé du pied de page 1">
            <a:extLst>
              <a:ext uri="{FF2B5EF4-FFF2-40B4-BE49-F238E27FC236}">
                <a16:creationId xmlns:a16="http://schemas.microsoft.com/office/drawing/2014/main" id="{17CDAAA3-8D8B-944B-87CF-00C73F632350}"/>
              </a:ext>
            </a:extLst>
          </p:cNvPr>
          <p:cNvSpPr>
            <a:spLocks noGrp="1"/>
          </p:cNvSpPr>
          <p:nvPr>
            <p:ph type="ftr" sz="quarter" idx="11"/>
          </p:nvPr>
        </p:nvSpPr>
        <p:spPr/>
        <p:txBody>
          <a:bodyPr/>
          <a:lstStyle/>
          <a:p>
            <a:r>
              <a:rPr lang="en-US"/>
              <a:t>I.Laktineh.  ILCX2021</a:t>
            </a:r>
          </a:p>
        </p:txBody>
      </p:sp>
      <p:sp>
        <p:nvSpPr>
          <p:cNvPr id="3" name="Espace réservé du numéro de diapositive 2">
            <a:extLst>
              <a:ext uri="{FF2B5EF4-FFF2-40B4-BE49-F238E27FC236}">
                <a16:creationId xmlns:a16="http://schemas.microsoft.com/office/drawing/2014/main" id="{EAB8F0F1-7C11-5542-8F04-C28A91A51BB7}"/>
              </a:ext>
            </a:extLst>
          </p:cNvPr>
          <p:cNvSpPr>
            <a:spLocks noGrp="1"/>
          </p:cNvSpPr>
          <p:nvPr>
            <p:ph type="sldNum" sz="quarter" idx="12"/>
          </p:nvPr>
        </p:nvSpPr>
        <p:spPr/>
        <p:txBody>
          <a:bodyPr/>
          <a:lstStyle/>
          <a:p>
            <a:fld id="{5FD889E0-CAB2-4699-909D-B9A88D47ACBE}" type="slidenum">
              <a:rPr lang="en-US" smtClean="0"/>
              <a:t>12</a:t>
            </a:fld>
            <a:endParaRPr lang="en-US"/>
          </a:p>
        </p:txBody>
      </p:sp>
    </p:spTree>
    <p:extLst>
      <p:ext uri="{BB962C8B-B14F-4D97-AF65-F5344CB8AC3E}">
        <p14:creationId xmlns:p14="http://schemas.microsoft.com/office/powerpoint/2010/main" val="2246869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349500" y="469900"/>
            <a:ext cx="4368800" cy="523220"/>
          </a:xfrm>
          <a:prstGeom prst="rect">
            <a:avLst/>
          </a:prstGeom>
          <a:noFill/>
        </p:spPr>
        <p:txBody>
          <a:bodyPr wrap="square" rtlCol="0">
            <a:spAutoFit/>
          </a:bodyPr>
          <a:lstStyle/>
          <a:p>
            <a:r>
              <a:rPr lang="en-US" dirty="0"/>
              <a:t>                            </a:t>
            </a:r>
            <a:r>
              <a:rPr lang="en-US" sz="2800" dirty="0">
                <a:solidFill>
                  <a:srgbClr val="FF0000"/>
                </a:solidFill>
              </a:rPr>
              <a:t>SETUP</a:t>
            </a:r>
          </a:p>
        </p:txBody>
      </p:sp>
      <p:pic>
        <p:nvPicPr>
          <p:cNvPr id="3" name="Image 2" descr="setup-8.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05400" y="2091730"/>
            <a:ext cx="3355275" cy="4296370"/>
          </a:xfrm>
          <a:prstGeom prst="rect">
            <a:avLst/>
          </a:prstGeom>
        </p:spPr>
      </p:pic>
      <p:pic>
        <p:nvPicPr>
          <p:cNvPr id="4" name="Image 3" descr="20200210_17462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118010" y="2518310"/>
            <a:ext cx="4305298" cy="3434282"/>
          </a:xfrm>
          <a:prstGeom prst="rect">
            <a:avLst/>
          </a:prstGeom>
        </p:spPr>
      </p:pic>
      <p:sp>
        <p:nvSpPr>
          <p:cNvPr id="5" name="ZoneTexte 4"/>
          <p:cNvSpPr txBox="1"/>
          <p:nvPr/>
        </p:nvSpPr>
        <p:spPr>
          <a:xfrm>
            <a:off x="236017" y="1168400"/>
            <a:ext cx="7973035" cy="646331"/>
          </a:xfrm>
          <a:prstGeom prst="rect">
            <a:avLst/>
          </a:prstGeom>
          <a:noFill/>
        </p:spPr>
        <p:txBody>
          <a:bodyPr wrap="square" rtlCol="0">
            <a:spAutoFit/>
          </a:bodyPr>
          <a:lstStyle/>
          <a:p>
            <a:r>
              <a:rPr lang="en-US" dirty="0"/>
              <a:t>The new readout scheme was tested first using a SC-PMT (trigger mode)  and then in a  triggerless mode.</a:t>
            </a:r>
          </a:p>
        </p:txBody>
      </p:sp>
      <p:sp>
        <p:nvSpPr>
          <p:cNvPr id="6" name="Espace réservé du pied de page 5">
            <a:extLst>
              <a:ext uri="{FF2B5EF4-FFF2-40B4-BE49-F238E27FC236}">
                <a16:creationId xmlns:a16="http://schemas.microsoft.com/office/drawing/2014/main" id="{65D0AF8B-8270-5743-9BC4-BCD7FFB08787}"/>
              </a:ext>
            </a:extLst>
          </p:cNvPr>
          <p:cNvSpPr>
            <a:spLocks noGrp="1"/>
          </p:cNvSpPr>
          <p:nvPr>
            <p:ph type="ftr" sz="quarter" idx="11"/>
          </p:nvPr>
        </p:nvSpPr>
        <p:spPr/>
        <p:txBody>
          <a:bodyPr/>
          <a:lstStyle/>
          <a:p>
            <a:r>
              <a:rPr lang="en-US"/>
              <a:t>I.Laktineh.  ILCX2021</a:t>
            </a:r>
          </a:p>
        </p:txBody>
      </p:sp>
      <p:sp>
        <p:nvSpPr>
          <p:cNvPr id="7" name="Espace réservé du numéro de diapositive 6">
            <a:extLst>
              <a:ext uri="{FF2B5EF4-FFF2-40B4-BE49-F238E27FC236}">
                <a16:creationId xmlns:a16="http://schemas.microsoft.com/office/drawing/2014/main" id="{FE58B49A-DD37-204C-BAA6-6CA6E0E00448}"/>
              </a:ext>
            </a:extLst>
          </p:cNvPr>
          <p:cNvSpPr>
            <a:spLocks noGrp="1"/>
          </p:cNvSpPr>
          <p:nvPr>
            <p:ph type="sldNum" sz="quarter" idx="12"/>
          </p:nvPr>
        </p:nvSpPr>
        <p:spPr/>
        <p:txBody>
          <a:bodyPr/>
          <a:lstStyle/>
          <a:p>
            <a:fld id="{5FD889E0-CAB2-4699-909D-B9A88D47ACBE}" type="slidenum">
              <a:rPr lang="en-US" smtClean="0"/>
              <a:t>13</a:t>
            </a:fld>
            <a:endParaRPr lang="en-US"/>
          </a:p>
        </p:txBody>
      </p:sp>
    </p:spTree>
    <p:extLst>
      <p:ext uri="{BB962C8B-B14F-4D97-AF65-F5344CB8AC3E}">
        <p14:creationId xmlns:p14="http://schemas.microsoft.com/office/powerpoint/2010/main" val="521631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nregistrement de l’écran 2021-01-20 à 15.29.00" descr="Enregistrement de l’écran 2021-01-20 à 15.29.00">
            <a:hlinkClick r:id="" action="ppaction://media"/>
            <a:extLst>
              <a:ext uri="{FF2B5EF4-FFF2-40B4-BE49-F238E27FC236}">
                <a16:creationId xmlns:a16="http://schemas.microsoft.com/office/drawing/2014/main" id="{C1C6DE7F-21F4-8F4B-84F1-3BD2EADCA9F5}"/>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9144000" cy="6858000"/>
          </a:xfrm>
          <a:prstGeom prst="rect">
            <a:avLst/>
          </a:prstGeom>
        </p:spPr>
      </p:pic>
      <p:sp>
        <p:nvSpPr>
          <p:cNvPr id="3" name="ZoneTexte 2">
            <a:extLst>
              <a:ext uri="{FF2B5EF4-FFF2-40B4-BE49-F238E27FC236}">
                <a16:creationId xmlns:a16="http://schemas.microsoft.com/office/drawing/2014/main" id="{295B5A3B-F290-564A-A272-5332E9AAE113}"/>
              </a:ext>
            </a:extLst>
          </p:cNvPr>
          <p:cNvSpPr txBox="1"/>
          <p:nvPr/>
        </p:nvSpPr>
        <p:spPr>
          <a:xfrm>
            <a:off x="3657600" y="390418"/>
            <a:ext cx="1500027" cy="369332"/>
          </a:xfrm>
          <a:prstGeom prst="rect">
            <a:avLst/>
          </a:prstGeom>
          <a:noFill/>
        </p:spPr>
        <p:txBody>
          <a:bodyPr wrap="square" rtlCol="0">
            <a:spAutoFit/>
          </a:bodyPr>
          <a:lstStyle/>
          <a:p>
            <a:r>
              <a:rPr lang="en-US" dirty="0"/>
              <a:t>      Movie</a:t>
            </a:r>
          </a:p>
        </p:txBody>
      </p:sp>
      <p:sp>
        <p:nvSpPr>
          <p:cNvPr id="4" name="Espace réservé du pied de page 3">
            <a:extLst>
              <a:ext uri="{FF2B5EF4-FFF2-40B4-BE49-F238E27FC236}">
                <a16:creationId xmlns:a16="http://schemas.microsoft.com/office/drawing/2014/main" id="{E1206074-6C32-3B47-A10A-FCE3AFC5E842}"/>
              </a:ext>
            </a:extLst>
          </p:cNvPr>
          <p:cNvSpPr>
            <a:spLocks noGrp="1"/>
          </p:cNvSpPr>
          <p:nvPr>
            <p:ph type="ftr" sz="quarter" idx="11"/>
          </p:nvPr>
        </p:nvSpPr>
        <p:spPr/>
        <p:txBody>
          <a:bodyPr/>
          <a:lstStyle/>
          <a:p>
            <a:r>
              <a:rPr lang="en-US"/>
              <a:t>I.Laktineh.  ILCX2021</a:t>
            </a:r>
          </a:p>
        </p:txBody>
      </p:sp>
      <p:sp>
        <p:nvSpPr>
          <p:cNvPr id="5" name="Espace réservé du numéro de diapositive 4">
            <a:extLst>
              <a:ext uri="{FF2B5EF4-FFF2-40B4-BE49-F238E27FC236}">
                <a16:creationId xmlns:a16="http://schemas.microsoft.com/office/drawing/2014/main" id="{B475F749-242C-4843-846A-16C0A3D2D6D7}"/>
              </a:ext>
            </a:extLst>
          </p:cNvPr>
          <p:cNvSpPr>
            <a:spLocks noGrp="1"/>
          </p:cNvSpPr>
          <p:nvPr>
            <p:ph type="sldNum" sz="quarter" idx="12"/>
          </p:nvPr>
        </p:nvSpPr>
        <p:spPr/>
        <p:txBody>
          <a:bodyPr/>
          <a:lstStyle/>
          <a:p>
            <a:fld id="{5FD889E0-CAB2-4699-909D-B9A88D47ACBE}" type="slidenum">
              <a:rPr lang="en-US" smtClean="0"/>
              <a:t>14</a:t>
            </a:fld>
            <a:endParaRPr lang="en-US"/>
          </a:p>
        </p:txBody>
      </p:sp>
    </p:spTree>
    <p:extLst>
      <p:ext uri="{BB962C8B-B14F-4D97-AF65-F5344CB8AC3E}">
        <p14:creationId xmlns:p14="http://schemas.microsoft.com/office/powerpoint/2010/main" val="386260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78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Eff-Pul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8537" y="325602"/>
            <a:ext cx="6906811" cy="5991084"/>
          </a:xfrm>
          <a:prstGeom prst="rect">
            <a:avLst/>
          </a:prstGeom>
        </p:spPr>
      </p:pic>
      <p:sp>
        <p:nvSpPr>
          <p:cNvPr id="4" name="ZoneTexte 3">
            <a:extLst>
              <a:ext uri="{FF2B5EF4-FFF2-40B4-BE49-F238E27FC236}">
                <a16:creationId xmlns:a16="http://schemas.microsoft.com/office/drawing/2014/main" id="{2468E6BC-FAC2-904F-8CEC-42C3CE09DBBB}"/>
              </a:ext>
            </a:extLst>
          </p:cNvPr>
          <p:cNvSpPr txBox="1"/>
          <p:nvPr/>
        </p:nvSpPr>
        <p:spPr>
          <a:xfrm>
            <a:off x="4939179" y="3945276"/>
            <a:ext cx="1931541" cy="923330"/>
          </a:xfrm>
          <a:prstGeom prst="rect">
            <a:avLst/>
          </a:prstGeom>
          <a:noFill/>
          <a:ln w="25400">
            <a:solidFill>
              <a:schemeClr val="accent1"/>
            </a:solidFill>
          </a:ln>
        </p:spPr>
        <p:txBody>
          <a:bodyPr wrap="square" rtlCol="0">
            <a:spAutoFit/>
          </a:bodyPr>
          <a:lstStyle/>
          <a:p>
            <a:r>
              <a:rPr lang="fr-FR" dirty="0"/>
              <a:t>TFE(93%)</a:t>
            </a:r>
          </a:p>
          <a:p>
            <a:r>
              <a:rPr lang="fr-FR" dirty="0"/>
              <a:t>CO2 (5%)</a:t>
            </a:r>
          </a:p>
          <a:p>
            <a:r>
              <a:rPr lang="fr-FR" dirty="0"/>
              <a:t>SF6 (2%)</a:t>
            </a:r>
          </a:p>
        </p:txBody>
      </p:sp>
      <p:sp>
        <p:nvSpPr>
          <p:cNvPr id="5" name="ZoneTexte 4">
            <a:extLst>
              <a:ext uri="{FF2B5EF4-FFF2-40B4-BE49-F238E27FC236}">
                <a16:creationId xmlns:a16="http://schemas.microsoft.com/office/drawing/2014/main" id="{3D7D5176-AC4A-574B-9886-EDA19A5888B0}"/>
              </a:ext>
            </a:extLst>
          </p:cNvPr>
          <p:cNvSpPr txBox="1"/>
          <p:nvPr/>
        </p:nvSpPr>
        <p:spPr>
          <a:xfrm>
            <a:off x="314234" y="158002"/>
            <a:ext cx="2638963" cy="461665"/>
          </a:xfrm>
          <a:prstGeom prst="rect">
            <a:avLst/>
          </a:prstGeom>
          <a:noFill/>
        </p:spPr>
        <p:txBody>
          <a:bodyPr wrap="square" rtlCol="0">
            <a:spAutoFit/>
          </a:bodyPr>
          <a:lstStyle/>
          <a:p>
            <a:r>
              <a:rPr lang="en-US" sz="2400" b="1" dirty="0">
                <a:solidFill>
                  <a:srgbClr val="C00000"/>
                </a:solidFill>
              </a:rPr>
              <a:t>Efficiency</a:t>
            </a:r>
          </a:p>
        </p:txBody>
      </p:sp>
      <p:sp>
        <p:nvSpPr>
          <p:cNvPr id="6" name="Espace réservé du pied de page 5">
            <a:extLst>
              <a:ext uri="{FF2B5EF4-FFF2-40B4-BE49-F238E27FC236}">
                <a16:creationId xmlns:a16="http://schemas.microsoft.com/office/drawing/2014/main" id="{AD66B792-3DFC-5E4E-9B06-FFA6AA540750}"/>
              </a:ext>
            </a:extLst>
          </p:cNvPr>
          <p:cNvSpPr>
            <a:spLocks noGrp="1"/>
          </p:cNvSpPr>
          <p:nvPr>
            <p:ph type="ftr" sz="quarter" idx="11"/>
          </p:nvPr>
        </p:nvSpPr>
        <p:spPr/>
        <p:txBody>
          <a:bodyPr/>
          <a:lstStyle/>
          <a:p>
            <a:r>
              <a:rPr lang="en-US"/>
              <a:t>I.Laktineh.  ILCX2021</a:t>
            </a:r>
          </a:p>
        </p:txBody>
      </p:sp>
      <p:sp>
        <p:nvSpPr>
          <p:cNvPr id="7" name="Espace réservé du numéro de diapositive 6">
            <a:extLst>
              <a:ext uri="{FF2B5EF4-FFF2-40B4-BE49-F238E27FC236}">
                <a16:creationId xmlns:a16="http://schemas.microsoft.com/office/drawing/2014/main" id="{E6C403F2-A190-3B4B-B81D-C477BD15B163}"/>
              </a:ext>
            </a:extLst>
          </p:cNvPr>
          <p:cNvSpPr>
            <a:spLocks noGrp="1"/>
          </p:cNvSpPr>
          <p:nvPr>
            <p:ph type="sldNum" sz="quarter" idx="12"/>
          </p:nvPr>
        </p:nvSpPr>
        <p:spPr/>
        <p:txBody>
          <a:bodyPr/>
          <a:lstStyle/>
          <a:p>
            <a:fld id="{5FD889E0-CAB2-4699-909D-B9A88D47ACBE}" type="slidenum">
              <a:rPr lang="en-US" smtClean="0"/>
              <a:t>15</a:t>
            </a:fld>
            <a:endParaRPr lang="en-US"/>
          </a:p>
        </p:txBody>
      </p:sp>
    </p:spTree>
    <p:extLst>
      <p:ext uri="{BB962C8B-B14F-4D97-AF65-F5344CB8AC3E}">
        <p14:creationId xmlns:p14="http://schemas.microsoft.com/office/powerpoint/2010/main" val="2003288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a:extLst>
              <a:ext uri="{FF2B5EF4-FFF2-40B4-BE49-F238E27FC236}">
                <a16:creationId xmlns:a16="http://schemas.microsoft.com/office/drawing/2014/main" id="{F3869054-F8B3-1C48-BF4E-BE0662A5C00B}"/>
              </a:ext>
            </a:extLst>
          </p:cNvPr>
          <p:cNvGrpSpPr/>
          <p:nvPr/>
        </p:nvGrpSpPr>
        <p:grpSpPr>
          <a:xfrm>
            <a:off x="10273" y="804333"/>
            <a:ext cx="4376792" cy="4147810"/>
            <a:chOff x="1848426" y="302813"/>
            <a:chExt cx="5241595" cy="3689639"/>
          </a:xfrm>
        </p:grpSpPr>
        <p:pic>
          <p:nvPicPr>
            <p:cNvPr id="2" name="Image 1" descr="dx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48426" y="429982"/>
              <a:ext cx="5241595" cy="3562470"/>
            </a:xfrm>
            <a:prstGeom prst="rect">
              <a:avLst/>
            </a:prstGeom>
          </p:spPr>
        </p:pic>
        <p:sp>
          <p:nvSpPr>
            <p:cNvPr id="4" name="ZoneTexte 3"/>
            <p:cNvSpPr txBox="1"/>
            <p:nvPr/>
          </p:nvSpPr>
          <p:spPr>
            <a:xfrm>
              <a:off x="3565611" y="302813"/>
              <a:ext cx="1807227" cy="369332"/>
            </a:xfrm>
            <a:prstGeom prst="rect">
              <a:avLst/>
            </a:prstGeom>
            <a:solidFill>
              <a:schemeClr val="bg1"/>
            </a:solidFill>
          </p:spPr>
          <p:txBody>
            <a:bodyPr wrap="square" rtlCol="0">
              <a:spAutoFit/>
            </a:bodyPr>
            <a:lstStyle/>
            <a:p>
              <a:pPr algn="ctr"/>
              <a:r>
                <a:rPr lang="en-US" dirty="0"/>
                <a:t>X-residuals (cm)</a:t>
              </a:r>
            </a:p>
          </p:txBody>
        </p:sp>
      </p:grpSp>
      <p:grpSp>
        <p:nvGrpSpPr>
          <p:cNvPr id="8" name="Groupe 7">
            <a:extLst>
              <a:ext uri="{FF2B5EF4-FFF2-40B4-BE49-F238E27FC236}">
                <a16:creationId xmlns:a16="http://schemas.microsoft.com/office/drawing/2014/main" id="{6CB1EA73-9F70-0A4A-87CA-C33A8C220A02}"/>
              </a:ext>
            </a:extLst>
          </p:cNvPr>
          <p:cNvGrpSpPr/>
          <p:nvPr/>
        </p:nvGrpSpPr>
        <p:grpSpPr>
          <a:xfrm>
            <a:off x="4387065" y="928429"/>
            <a:ext cx="4567766" cy="4023713"/>
            <a:chOff x="1791938" y="3680617"/>
            <a:chExt cx="5241595" cy="3177383"/>
          </a:xfrm>
        </p:grpSpPr>
        <p:pic>
          <p:nvPicPr>
            <p:cNvPr id="3" name="Image 2" descr="Dy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1938" y="3711868"/>
              <a:ext cx="5241595" cy="3146132"/>
            </a:xfrm>
            <a:prstGeom prst="rect">
              <a:avLst/>
            </a:prstGeom>
          </p:spPr>
        </p:pic>
        <p:sp>
          <p:nvSpPr>
            <p:cNvPr id="5" name="ZoneTexte 4"/>
            <p:cNvSpPr txBox="1"/>
            <p:nvPr/>
          </p:nvSpPr>
          <p:spPr>
            <a:xfrm>
              <a:off x="3441228" y="3680617"/>
              <a:ext cx="1807227" cy="369332"/>
            </a:xfrm>
            <a:prstGeom prst="rect">
              <a:avLst/>
            </a:prstGeom>
            <a:solidFill>
              <a:schemeClr val="bg1"/>
            </a:solidFill>
          </p:spPr>
          <p:txBody>
            <a:bodyPr wrap="square" rtlCol="0">
              <a:spAutoFit/>
            </a:bodyPr>
            <a:lstStyle/>
            <a:p>
              <a:pPr algn="ctr"/>
              <a:r>
                <a:rPr lang="en-US" dirty="0"/>
                <a:t>Y-residuals (cm)</a:t>
              </a:r>
            </a:p>
          </p:txBody>
        </p:sp>
      </p:grpSp>
      <p:sp>
        <p:nvSpPr>
          <p:cNvPr id="6" name="ZoneTexte 5">
            <a:extLst>
              <a:ext uri="{FF2B5EF4-FFF2-40B4-BE49-F238E27FC236}">
                <a16:creationId xmlns:a16="http://schemas.microsoft.com/office/drawing/2014/main" id="{3A19F022-A971-E14C-8DEE-439D628EC10D}"/>
              </a:ext>
            </a:extLst>
          </p:cNvPr>
          <p:cNvSpPr txBox="1"/>
          <p:nvPr/>
        </p:nvSpPr>
        <p:spPr>
          <a:xfrm>
            <a:off x="314234" y="158002"/>
            <a:ext cx="2638963" cy="461665"/>
          </a:xfrm>
          <a:prstGeom prst="rect">
            <a:avLst/>
          </a:prstGeom>
          <a:noFill/>
        </p:spPr>
        <p:txBody>
          <a:bodyPr wrap="square" rtlCol="0">
            <a:spAutoFit/>
          </a:bodyPr>
          <a:lstStyle/>
          <a:p>
            <a:r>
              <a:rPr lang="en-US" sz="2400" b="1" dirty="0">
                <a:solidFill>
                  <a:srgbClr val="C00000"/>
                </a:solidFill>
              </a:rPr>
              <a:t>Spatial resolution</a:t>
            </a:r>
          </a:p>
        </p:txBody>
      </p:sp>
      <p:sp>
        <p:nvSpPr>
          <p:cNvPr id="9" name="ZoneTexte 8">
            <a:extLst>
              <a:ext uri="{FF2B5EF4-FFF2-40B4-BE49-F238E27FC236}">
                <a16:creationId xmlns:a16="http://schemas.microsoft.com/office/drawing/2014/main" id="{1C1BD42D-17D4-C942-A788-5DD0C3DD51E3}"/>
              </a:ext>
            </a:extLst>
          </p:cNvPr>
          <p:cNvSpPr txBox="1"/>
          <p:nvPr/>
        </p:nvSpPr>
        <p:spPr>
          <a:xfrm>
            <a:off x="314234" y="5291191"/>
            <a:ext cx="8295510" cy="369332"/>
          </a:xfrm>
          <a:prstGeom prst="rect">
            <a:avLst/>
          </a:prstGeom>
          <a:noFill/>
        </p:spPr>
        <p:txBody>
          <a:bodyPr wrap="square" rtlCol="0">
            <a:spAutoFit/>
          </a:bodyPr>
          <a:lstStyle/>
          <a:p>
            <a:r>
              <a:rPr lang="en-US" dirty="0"/>
              <a:t>Similar to the one obtained with 1cm X 1cm pickup pads of the SDHCAL  RPC.</a:t>
            </a:r>
          </a:p>
        </p:txBody>
      </p:sp>
      <p:sp>
        <p:nvSpPr>
          <p:cNvPr id="10" name="Espace réservé du pied de page 9">
            <a:extLst>
              <a:ext uri="{FF2B5EF4-FFF2-40B4-BE49-F238E27FC236}">
                <a16:creationId xmlns:a16="http://schemas.microsoft.com/office/drawing/2014/main" id="{AE9158F9-B76A-D441-8DB6-18FA8F947A11}"/>
              </a:ext>
            </a:extLst>
          </p:cNvPr>
          <p:cNvSpPr>
            <a:spLocks noGrp="1"/>
          </p:cNvSpPr>
          <p:nvPr>
            <p:ph type="ftr" sz="quarter" idx="11"/>
          </p:nvPr>
        </p:nvSpPr>
        <p:spPr/>
        <p:txBody>
          <a:bodyPr/>
          <a:lstStyle/>
          <a:p>
            <a:r>
              <a:rPr lang="en-US"/>
              <a:t>I.Laktineh.  ILCX2021</a:t>
            </a:r>
          </a:p>
        </p:txBody>
      </p:sp>
      <p:sp>
        <p:nvSpPr>
          <p:cNvPr id="11" name="Espace réservé du numéro de diapositive 10">
            <a:extLst>
              <a:ext uri="{FF2B5EF4-FFF2-40B4-BE49-F238E27FC236}">
                <a16:creationId xmlns:a16="http://schemas.microsoft.com/office/drawing/2014/main" id="{CC816F49-79C4-2348-A637-27ABE831B4E2}"/>
              </a:ext>
            </a:extLst>
          </p:cNvPr>
          <p:cNvSpPr>
            <a:spLocks noGrp="1"/>
          </p:cNvSpPr>
          <p:nvPr>
            <p:ph type="sldNum" sz="quarter" idx="12"/>
          </p:nvPr>
        </p:nvSpPr>
        <p:spPr/>
        <p:txBody>
          <a:bodyPr/>
          <a:lstStyle/>
          <a:p>
            <a:fld id="{5FD889E0-CAB2-4699-909D-B9A88D47ACBE}" type="slidenum">
              <a:rPr lang="en-US" smtClean="0"/>
              <a:t>16</a:t>
            </a:fld>
            <a:endParaRPr lang="en-US"/>
          </a:p>
        </p:txBody>
      </p:sp>
    </p:spTree>
    <p:extLst>
      <p:ext uri="{BB962C8B-B14F-4D97-AF65-F5344CB8AC3E}">
        <p14:creationId xmlns:p14="http://schemas.microsoft.com/office/powerpoint/2010/main" val="2471673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apture d’écran 2019-04-23 à 23.45.5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90146" y="2753911"/>
            <a:ext cx="4029552" cy="3048424"/>
          </a:xfrm>
          <a:prstGeom prst="rect">
            <a:avLst/>
          </a:prstGeom>
        </p:spPr>
      </p:pic>
      <p:pic>
        <p:nvPicPr>
          <p:cNvPr id="6" name="Image 5" descr="Capture d’écran 2019-04-23 à 23.46.2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3225" y="3099242"/>
            <a:ext cx="3029512" cy="2580695"/>
          </a:xfrm>
          <a:prstGeom prst="rect">
            <a:avLst/>
          </a:prstGeom>
        </p:spPr>
      </p:pic>
      <p:cxnSp>
        <p:nvCxnSpPr>
          <p:cNvPr id="8" name="Connecteur droit avec flèche 7"/>
          <p:cNvCxnSpPr/>
          <p:nvPr/>
        </p:nvCxnSpPr>
        <p:spPr>
          <a:xfrm>
            <a:off x="3503829" y="4314458"/>
            <a:ext cx="7038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Titre 2"/>
          <p:cNvSpPr>
            <a:spLocks noGrp="1"/>
          </p:cNvSpPr>
          <p:nvPr>
            <p:ph type="title"/>
          </p:nvPr>
        </p:nvSpPr>
        <p:spPr>
          <a:xfrm>
            <a:off x="390098" y="52160"/>
            <a:ext cx="8229600" cy="1143000"/>
          </a:xfrm>
        </p:spPr>
        <p:txBody>
          <a:bodyPr>
            <a:normAutofit/>
          </a:bodyPr>
          <a:lstStyle/>
          <a:p>
            <a:r>
              <a:rPr lang="en-US" sz="3200" dirty="0">
                <a:solidFill>
                  <a:srgbClr val="FF0000"/>
                </a:solidFill>
              </a:rPr>
              <a:t>Next Step</a:t>
            </a:r>
          </a:p>
        </p:txBody>
      </p:sp>
      <p:sp>
        <p:nvSpPr>
          <p:cNvPr id="7" name="ZoneTexte 6"/>
          <p:cNvSpPr txBox="1"/>
          <p:nvPr/>
        </p:nvSpPr>
        <p:spPr>
          <a:xfrm>
            <a:off x="126406" y="999585"/>
            <a:ext cx="8162498" cy="1754326"/>
          </a:xfrm>
          <a:prstGeom prst="rect">
            <a:avLst/>
          </a:prstGeom>
          <a:noFill/>
        </p:spPr>
        <p:txBody>
          <a:bodyPr wrap="square" rtlCol="0">
            <a:spAutoFit/>
          </a:bodyPr>
          <a:lstStyle/>
          <a:p>
            <a:r>
              <a:rPr lang="en-US" dirty="0"/>
              <a:t>We are building  large detectors similar to those to be used  in muon system in  future experiments ( ILC, CEPC, FCC, </a:t>
            </a:r>
            <a:r>
              <a:rPr lang="en-US" dirty="0" err="1"/>
              <a:t>Mathusla</a:t>
            </a:r>
            <a:r>
              <a:rPr lang="en-US" dirty="0"/>
              <a:t>…) but also in the SDHCAL calorimetry concept and will instrument them with the new concept.</a:t>
            </a:r>
          </a:p>
          <a:p>
            <a:endParaRPr lang="en-US" dirty="0"/>
          </a:p>
          <a:p>
            <a:r>
              <a:rPr lang="en-US" dirty="0"/>
              <a:t>For this we need to associate several PCB with no dead zone in-between.</a:t>
            </a:r>
          </a:p>
          <a:p>
            <a:endParaRPr lang="en-US" dirty="0"/>
          </a:p>
        </p:txBody>
      </p:sp>
      <p:sp>
        <p:nvSpPr>
          <p:cNvPr id="2" name="ZoneTexte 1">
            <a:extLst>
              <a:ext uri="{FF2B5EF4-FFF2-40B4-BE49-F238E27FC236}">
                <a16:creationId xmlns:a16="http://schemas.microsoft.com/office/drawing/2014/main" id="{61BCE45B-6002-B44E-810C-F31DEBDD3E45}"/>
              </a:ext>
            </a:extLst>
          </p:cNvPr>
          <p:cNvSpPr txBox="1"/>
          <p:nvPr/>
        </p:nvSpPr>
        <p:spPr>
          <a:xfrm>
            <a:off x="935268" y="6025268"/>
            <a:ext cx="7458718" cy="369332"/>
          </a:xfrm>
          <a:prstGeom prst="rect">
            <a:avLst/>
          </a:prstGeom>
          <a:noFill/>
          <a:ln>
            <a:solidFill>
              <a:schemeClr val="accent1"/>
            </a:solidFill>
          </a:ln>
        </p:spPr>
        <p:txBody>
          <a:bodyPr wrap="square" rtlCol="0">
            <a:spAutoFit/>
          </a:bodyPr>
          <a:lstStyle/>
          <a:p>
            <a:r>
              <a:rPr lang="en-US" dirty="0"/>
              <a:t>Large detection area can be instrumented by assembling easily many PCB. </a:t>
            </a:r>
          </a:p>
        </p:txBody>
      </p:sp>
      <p:sp>
        <p:nvSpPr>
          <p:cNvPr id="5" name="Espace réservé du pied de page 4">
            <a:extLst>
              <a:ext uri="{FF2B5EF4-FFF2-40B4-BE49-F238E27FC236}">
                <a16:creationId xmlns:a16="http://schemas.microsoft.com/office/drawing/2014/main" id="{AAA7D1A0-F17F-794B-8DF7-537B62FFD73B}"/>
              </a:ext>
            </a:extLst>
          </p:cNvPr>
          <p:cNvSpPr>
            <a:spLocks noGrp="1"/>
          </p:cNvSpPr>
          <p:nvPr>
            <p:ph type="ftr" sz="quarter" idx="11"/>
          </p:nvPr>
        </p:nvSpPr>
        <p:spPr/>
        <p:txBody>
          <a:bodyPr/>
          <a:lstStyle/>
          <a:p>
            <a:r>
              <a:rPr lang="en-US"/>
              <a:t>I.Laktineh.  ILCX2021</a:t>
            </a:r>
          </a:p>
        </p:txBody>
      </p:sp>
      <p:sp>
        <p:nvSpPr>
          <p:cNvPr id="9" name="Espace réservé du numéro de diapositive 8">
            <a:extLst>
              <a:ext uri="{FF2B5EF4-FFF2-40B4-BE49-F238E27FC236}">
                <a16:creationId xmlns:a16="http://schemas.microsoft.com/office/drawing/2014/main" id="{E9B9F7D7-6273-E94C-9E1A-669DC0A2372A}"/>
              </a:ext>
            </a:extLst>
          </p:cNvPr>
          <p:cNvSpPr>
            <a:spLocks noGrp="1"/>
          </p:cNvSpPr>
          <p:nvPr>
            <p:ph type="sldNum" sz="quarter" idx="12"/>
          </p:nvPr>
        </p:nvSpPr>
        <p:spPr/>
        <p:txBody>
          <a:bodyPr/>
          <a:lstStyle/>
          <a:p>
            <a:fld id="{5FD889E0-CAB2-4699-909D-B9A88D47ACBE}" type="slidenum">
              <a:rPr lang="en-US" smtClean="0"/>
              <a:t>17</a:t>
            </a:fld>
            <a:endParaRPr lang="en-US"/>
          </a:p>
        </p:txBody>
      </p:sp>
    </p:spTree>
    <p:extLst>
      <p:ext uri="{BB962C8B-B14F-4D97-AF65-F5344CB8AC3E}">
        <p14:creationId xmlns:p14="http://schemas.microsoft.com/office/powerpoint/2010/main" val="34960022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20200210_174635.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2679036" y="918108"/>
            <a:ext cx="3362293" cy="5430256"/>
          </a:xfrm>
          <a:prstGeom prst="rect">
            <a:avLst/>
          </a:prstGeom>
        </p:spPr>
      </p:pic>
      <p:sp>
        <p:nvSpPr>
          <p:cNvPr id="4" name="ZoneTexte 3"/>
          <p:cNvSpPr txBox="1"/>
          <p:nvPr/>
        </p:nvSpPr>
        <p:spPr>
          <a:xfrm>
            <a:off x="1195276" y="5602069"/>
            <a:ext cx="6967971" cy="646331"/>
          </a:xfrm>
          <a:prstGeom prst="rect">
            <a:avLst/>
          </a:prstGeom>
          <a:noFill/>
        </p:spPr>
        <p:txBody>
          <a:bodyPr wrap="square" rtlCol="0">
            <a:spAutoFit/>
          </a:bodyPr>
          <a:lstStyle/>
          <a:p>
            <a:r>
              <a:rPr lang="en-US" dirty="0"/>
              <a:t>No signal loss was observed by injecting a signal on the furthest end of the first PCB and detecting it on the opposite side of the second one.</a:t>
            </a:r>
          </a:p>
        </p:txBody>
      </p:sp>
      <p:sp>
        <p:nvSpPr>
          <p:cNvPr id="6" name="ZoneTexte 5"/>
          <p:cNvSpPr txBox="1"/>
          <p:nvPr/>
        </p:nvSpPr>
        <p:spPr>
          <a:xfrm>
            <a:off x="1013147" y="1052319"/>
            <a:ext cx="7150100" cy="646331"/>
          </a:xfrm>
          <a:prstGeom prst="rect">
            <a:avLst/>
          </a:prstGeom>
          <a:noFill/>
        </p:spPr>
        <p:txBody>
          <a:bodyPr wrap="square" rtlCol="0">
            <a:spAutoFit/>
          </a:bodyPr>
          <a:lstStyle/>
          <a:p>
            <a:r>
              <a:rPr lang="en-US" dirty="0"/>
              <a:t>Connection of  two neighboring PCBs is made through the connectors on the backside of the PCB.</a:t>
            </a:r>
          </a:p>
        </p:txBody>
      </p:sp>
      <p:sp>
        <p:nvSpPr>
          <p:cNvPr id="2" name="Espace réservé du pied de page 1">
            <a:extLst>
              <a:ext uri="{FF2B5EF4-FFF2-40B4-BE49-F238E27FC236}">
                <a16:creationId xmlns:a16="http://schemas.microsoft.com/office/drawing/2014/main" id="{59E6187B-E11F-B048-B49B-D585185D5B0E}"/>
              </a:ext>
            </a:extLst>
          </p:cNvPr>
          <p:cNvSpPr>
            <a:spLocks noGrp="1"/>
          </p:cNvSpPr>
          <p:nvPr>
            <p:ph type="ftr" sz="quarter" idx="11"/>
          </p:nvPr>
        </p:nvSpPr>
        <p:spPr/>
        <p:txBody>
          <a:bodyPr/>
          <a:lstStyle/>
          <a:p>
            <a:r>
              <a:rPr lang="en-US"/>
              <a:t>I.Laktineh.  ILCX2021</a:t>
            </a:r>
          </a:p>
        </p:txBody>
      </p:sp>
      <p:sp>
        <p:nvSpPr>
          <p:cNvPr id="5" name="Espace réservé du numéro de diapositive 4">
            <a:extLst>
              <a:ext uri="{FF2B5EF4-FFF2-40B4-BE49-F238E27FC236}">
                <a16:creationId xmlns:a16="http://schemas.microsoft.com/office/drawing/2014/main" id="{3F3494C1-06A2-574D-9953-6B03CADAA311}"/>
              </a:ext>
            </a:extLst>
          </p:cNvPr>
          <p:cNvSpPr>
            <a:spLocks noGrp="1"/>
          </p:cNvSpPr>
          <p:nvPr>
            <p:ph type="sldNum" sz="quarter" idx="12"/>
          </p:nvPr>
        </p:nvSpPr>
        <p:spPr/>
        <p:txBody>
          <a:bodyPr/>
          <a:lstStyle/>
          <a:p>
            <a:fld id="{5FD889E0-CAB2-4699-909D-B9A88D47ACBE}" type="slidenum">
              <a:rPr lang="en-US" smtClean="0"/>
              <a:t>18</a:t>
            </a:fld>
            <a:endParaRPr lang="en-US"/>
          </a:p>
        </p:txBody>
      </p:sp>
      <p:sp>
        <p:nvSpPr>
          <p:cNvPr id="7" name="Titre 2">
            <a:extLst>
              <a:ext uri="{FF2B5EF4-FFF2-40B4-BE49-F238E27FC236}">
                <a16:creationId xmlns:a16="http://schemas.microsoft.com/office/drawing/2014/main" id="{B8EF54AE-A3BC-694B-85BD-2BF5AC3DDD45}"/>
              </a:ext>
            </a:extLst>
          </p:cNvPr>
          <p:cNvSpPr>
            <a:spLocks noGrp="1"/>
          </p:cNvSpPr>
          <p:nvPr>
            <p:ph type="title"/>
          </p:nvPr>
        </p:nvSpPr>
        <p:spPr>
          <a:xfrm>
            <a:off x="390098" y="52160"/>
            <a:ext cx="8229600" cy="1143000"/>
          </a:xfrm>
        </p:spPr>
        <p:txBody>
          <a:bodyPr>
            <a:normAutofit/>
          </a:bodyPr>
          <a:lstStyle/>
          <a:p>
            <a:r>
              <a:rPr lang="en-US" sz="3200" dirty="0">
                <a:solidFill>
                  <a:srgbClr val="FF0000"/>
                </a:solidFill>
              </a:rPr>
              <a:t>Next Step</a:t>
            </a:r>
          </a:p>
        </p:txBody>
      </p:sp>
    </p:spTree>
    <p:extLst>
      <p:ext uri="{BB962C8B-B14F-4D97-AF65-F5344CB8AC3E}">
        <p14:creationId xmlns:p14="http://schemas.microsoft.com/office/powerpoint/2010/main" val="12941939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AEF10DC1-C44D-4C48-B71A-5B71774238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1542" y="287676"/>
            <a:ext cx="5107176" cy="6570324"/>
          </a:xfrm>
          <a:prstGeom prst="rect">
            <a:avLst/>
          </a:prstGeom>
        </p:spPr>
      </p:pic>
      <p:sp>
        <p:nvSpPr>
          <p:cNvPr id="8" name="ZoneTexte 7">
            <a:extLst>
              <a:ext uri="{FF2B5EF4-FFF2-40B4-BE49-F238E27FC236}">
                <a16:creationId xmlns:a16="http://schemas.microsoft.com/office/drawing/2014/main" id="{C361C373-ADA8-B143-8568-0349EF7FDB82}"/>
              </a:ext>
            </a:extLst>
          </p:cNvPr>
          <p:cNvSpPr txBox="1"/>
          <p:nvPr/>
        </p:nvSpPr>
        <p:spPr>
          <a:xfrm>
            <a:off x="1931542" y="5260369"/>
            <a:ext cx="3462391"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FR" dirty="0"/>
              <a:t>   </a:t>
            </a:r>
            <a:r>
              <a:rPr lang="en-US" dirty="0"/>
              <a:t>We added  five of them</a:t>
            </a:r>
          </a:p>
        </p:txBody>
      </p:sp>
      <p:sp>
        <p:nvSpPr>
          <p:cNvPr id="2" name="Espace réservé du pied de page 1">
            <a:extLst>
              <a:ext uri="{FF2B5EF4-FFF2-40B4-BE49-F238E27FC236}">
                <a16:creationId xmlns:a16="http://schemas.microsoft.com/office/drawing/2014/main" id="{2F21C48F-A852-8D41-ACD7-0D4F1924798B}"/>
              </a:ext>
            </a:extLst>
          </p:cNvPr>
          <p:cNvSpPr>
            <a:spLocks noGrp="1"/>
          </p:cNvSpPr>
          <p:nvPr>
            <p:ph type="ftr" sz="quarter" idx="11"/>
          </p:nvPr>
        </p:nvSpPr>
        <p:spPr/>
        <p:txBody>
          <a:bodyPr/>
          <a:lstStyle/>
          <a:p>
            <a:r>
              <a:rPr lang="en-US"/>
              <a:t>I.Laktineh.  ILCX2021</a:t>
            </a:r>
          </a:p>
        </p:txBody>
      </p:sp>
      <p:sp>
        <p:nvSpPr>
          <p:cNvPr id="4" name="Espace réservé du numéro de diapositive 3">
            <a:extLst>
              <a:ext uri="{FF2B5EF4-FFF2-40B4-BE49-F238E27FC236}">
                <a16:creationId xmlns:a16="http://schemas.microsoft.com/office/drawing/2014/main" id="{450963AE-B54B-AD43-AF5C-24F425E25F26}"/>
              </a:ext>
            </a:extLst>
          </p:cNvPr>
          <p:cNvSpPr>
            <a:spLocks noGrp="1"/>
          </p:cNvSpPr>
          <p:nvPr>
            <p:ph type="sldNum" sz="quarter" idx="12"/>
          </p:nvPr>
        </p:nvSpPr>
        <p:spPr/>
        <p:txBody>
          <a:bodyPr/>
          <a:lstStyle/>
          <a:p>
            <a:fld id="{5FD889E0-CAB2-4699-909D-B9A88D47ACBE}" type="slidenum">
              <a:rPr lang="en-US" smtClean="0"/>
              <a:t>19</a:t>
            </a:fld>
            <a:endParaRPr lang="en-US"/>
          </a:p>
        </p:txBody>
      </p:sp>
    </p:spTree>
    <p:extLst>
      <p:ext uri="{BB962C8B-B14F-4D97-AF65-F5344CB8AC3E}">
        <p14:creationId xmlns:p14="http://schemas.microsoft.com/office/powerpoint/2010/main" val="557062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66FA48B0-5FD5-F841-87E8-6BD9B3C2DA1B}"/>
              </a:ext>
            </a:extLst>
          </p:cNvPr>
          <p:cNvPicPr>
            <a:picLocks noChangeAspect="1"/>
          </p:cNvPicPr>
          <p:nvPr/>
        </p:nvPicPr>
        <p:blipFill>
          <a:blip r:embed="rId2"/>
          <a:stretch>
            <a:fillRect/>
          </a:stretch>
        </p:blipFill>
        <p:spPr>
          <a:xfrm>
            <a:off x="4259327" y="2617597"/>
            <a:ext cx="3773273" cy="1396773"/>
          </a:xfrm>
          <a:prstGeom prst="rect">
            <a:avLst/>
          </a:prstGeom>
        </p:spPr>
      </p:pic>
      <p:pic>
        <p:nvPicPr>
          <p:cNvPr id="4" name="Image 3">
            <a:extLst>
              <a:ext uri="{FF2B5EF4-FFF2-40B4-BE49-F238E27FC236}">
                <a16:creationId xmlns:a16="http://schemas.microsoft.com/office/drawing/2014/main" id="{B7B06587-7B2B-FD4F-A748-17E356113724}"/>
              </a:ext>
            </a:extLst>
          </p:cNvPr>
          <p:cNvPicPr>
            <a:picLocks noChangeAspect="1"/>
          </p:cNvPicPr>
          <p:nvPr/>
        </p:nvPicPr>
        <p:blipFill>
          <a:blip r:embed="rId3"/>
          <a:stretch>
            <a:fillRect/>
          </a:stretch>
        </p:blipFill>
        <p:spPr>
          <a:xfrm>
            <a:off x="497113" y="2525133"/>
            <a:ext cx="3263900" cy="1396773"/>
          </a:xfrm>
          <a:prstGeom prst="rect">
            <a:avLst/>
          </a:prstGeom>
        </p:spPr>
      </p:pic>
      <p:pic>
        <p:nvPicPr>
          <p:cNvPr id="6" name="Image 5">
            <a:extLst>
              <a:ext uri="{FF2B5EF4-FFF2-40B4-BE49-F238E27FC236}">
                <a16:creationId xmlns:a16="http://schemas.microsoft.com/office/drawing/2014/main" id="{64AC8852-9593-C546-9932-9940EAD21AFB}"/>
              </a:ext>
            </a:extLst>
          </p:cNvPr>
          <p:cNvPicPr>
            <a:picLocks noChangeAspect="1"/>
          </p:cNvPicPr>
          <p:nvPr/>
        </p:nvPicPr>
        <p:blipFill>
          <a:blip r:embed="rId4"/>
          <a:stretch>
            <a:fillRect/>
          </a:stretch>
        </p:blipFill>
        <p:spPr>
          <a:xfrm>
            <a:off x="5742539" y="4484704"/>
            <a:ext cx="2867203" cy="2158835"/>
          </a:xfrm>
          <a:prstGeom prst="rect">
            <a:avLst/>
          </a:prstGeom>
        </p:spPr>
      </p:pic>
      <p:grpSp>
        <p:nvGrpSpPr>
          <p:cNvPr id="7" name="Grouper 17">
            <a:extLst>
              <a:ext uri="{FF2B5EF4-FFF2-40B4-BE49-F238E27FC236}">
                <a16:creationId xmlns:a16="http://schemas.microsoft.com/office/drawing/2014/main" id="{9036B4BF-53FF-6649-B1D6-D383BDE66246}"/>
              </a:ext>
            </a:extLst>
          </p:cNvPr>
          <p:cNvGrpSpPr/>
          <p:nvPr/>
        </p:nvGrpSpPr>
        <p:grpSpPr>
          <a:xfrm>
            <a:off x="761999" y="4453882"/>
            <a:ext cx="4564193" cy="2112801"/>
            <a:chOff x="3581400" y="457200"/>
            <a:chExt cx="5486400" cy="2438400"/>
          </a:xfrm>
        </p:grpSpPr>
        <p:pic>
          <p:nvPicPr>
            <p:cNvPr id="8" name="Picture 5">
              <a:extLst>
                <a:ext uri="{FF2B5EF4-FFF2-40B4-BE49-F238E27FC236}">
                  <a16:creationId xmlns:a16="http://schemas.microsoft.com/office/drawing/2014/main" id="{8E421944-0966-1B40-A631-EC3FF7B0F5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457200"/>
              <a:ext cx="2667000" cy="243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pic>
          <p:nvPicPr>
            <p:cNvPr id="9" name="Picture 4">
              <a:extLst>
                <a:ext uri="{FF2B5EF4-FFF2-40B4-BE49-F238E27FC236}">
                  <a16:creationId xmlns:a16="http://schemas.microsoft.com/office/drawing/2014/main" id="{7B64C99D-44F7-1D4D-BDEE-108E11B0067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457200"/>
              <a:ext cx="2743200" cy="243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grpSp>
      <p:pic>
        <p:nvPicPr>
          <p:cNvPr id="11" name="Image 10">
            <a:extLst>
              <a:ext uri="{FF2B5EF4-FFF2-40B4-BE49-F238E27FC236}">
                <a16:creationId xmlns:a16="http://schemas.microsoft.com/office/drawing/2014/main" id="{C7DEF9B5-DEF0-4248-B383-D70967371DEC}"/>
              </a:ext>
            </a:extLst>
          </p:cNvPr>
          <p:cNvPicPr>
            <a:picLocks noChangeAspect="1"/>
          </p:cNvPicPr>
          <p:nvPr/>
        </p:nvPicPr>
        <p:blipFill>
          <a:blip r:embed="rId7"/>
          <a:stretch>
            <a:fillRect/>
          </a:stretch>
        </p:blipFill>
        <p:spPr>
          <a:xfrm>
            <a:off x="4185128" y="4227856"/>
            <a:ext cx="1371749" cy="642095"/>
          </a:xfrm>
          <a:prstGeom prst="rect">
            <a:avLst/>
          </a:prstGeom>
        </p:spPr>
      </p:pic>
      <p:sp>
        <p:nvSpPr>
          <p:cNvPr id="12" name="Espace réservé du pied de page 11">
            <a:extLst>
              <a:ext uri="{FF2B5EF4-FFF2-40B4-BE49-F238E27FC236}">
                <a16:creationId xmlns:a16="http://schemas.microsoft.com/office/drawing/2014/main" id="{9B154FC3-4EE8-4B47-ABAE-27E0D726C5CA}"/>
              </a:ext>
            </a:extLst>
          </p:cNvPr>
          <p:cNvSpPr>
            <a:spLocks noGrp="1"/>
          </p:cNvSpPr>
          <p:nvPr>
            <p:ph type="ftr" sz="quarter" idx="11"/>
          </p:nvPr>
        </p:nvSpPr>
        <p:spPr/>
        <p:txBody>
          <a:bodyPr/>
          <a:lstStyle/>
          <a:p>
            <a:r>
              <a:rPr lang="en-US"/>
              <a:t>I.Laktineh.  ILCX2021</a:t>
            </a:r>
          </a:p>
        </p:txBody>
      </p:sp>
      <p:sp>
        <p:nvSpPr>
          <p:cNvPr id="13" name="Espace réservé du numéro de diapositive 12">
            <a:extLst>
              <a:ext uri="{FF2B5EF4-FFF2-40B4-BE49-F238E27FC236}">
                <a16:creationId xmlns:a16="http://schemas.microsoft.com/office/drawing/2014/main" id="{B37346CD-073E-1F43-A5E4-C184A73243AF}"/>
              </a:ext>
            </a:extLst>
          </p:cNvPr>
          <p:cNvSpPr>
            <a:spLocks noGrp="1"/>
          </p:cNvSpPr>
          <p:nvPr>
            <p:ph type="sldNum" sz="quarter" idx="12"/>
          </p:nvPr>
        </p:nvSpPr>
        <p:spPr/>
        <p:txBody>
          <a:bodyPr/>
          <a:lstStyle/>
          <a:p>
            <a:fld id="{5FD889E0-CAB2-4699-909D-B9A88D47ACBE}" type="slidenum">
              <a:rPr lang="en-US" smtClean="0"/>
              <a:t>2</a:t>
            </a:fld>
            <a:endParaRPr lang="en-US"/>
          </a:p>
        </p:txBody>
      </p:sp>
      <p:sp>
        <p:nvSpPr>
          <p:cNvPr id="2" name="ZoneTexte 1"/>
          <p:cNvSpPr txBox="1"/>
          <p:nvPr/>
        </p:nvSpPr>
        <p:spPr>
          <a:xfrm>
            <a:off x="251059" y="200819"/>
            <a:ext cx="7868138" cy="6217087"/>
          </a:xfrm>
          <a:prstGeom prst="rect">
            <a:avLst/>
          </a:prstGeom>
          <a:noFill/>
        </p:spPr>
        <p:txBody>
          <a:bodyPr wrap="square" rtlCol="0">
            <a:spAutoFit/>
          </a:bodyPr>
          <a:lstStyle/>
          <a:p>
            <a:r>
              <a:rPr lang="en-US" sz="2400" b="1" dirty="0">
                <a:solidFill>
                  <a:srgbClr val="FF0000"/>
                </a:solidFill>
              </a:rPr>
              <a:t>Resistive Plate Chambers (RPC):</a:t>
            </a:r>
            <a:endParaRPr lang="en-US" sz="1600" dirty="0"/>
          </a:p>
          <a:p>
            <a:pPr marL="285750" indent="-285750">
              <a:buFont typeface="Wingdings" charset="2"/>
              <a:buChar char="q"/>
            </a:pPr>
            <a:r>
              <a:rPr lang="en-US" sz="1600" dirty="0"/>
              <a:t>Are fast timing detectors </a:t>
            </a:r>
          </a:p>
          <a:p>
            <a:pPr marL="285750" indent="-285750">
              <a:buFont typeface="Wingdings" charset="2"/>
              <a:buChar char="q"/>
            </a:pPr>
            <a:r>
              <a:rPr lang="en-US" sz="1600" dirty="0"/>
              <a:t>Can be built with large surface, excellent homogeneity and very small dead zone</a:t>
            </a:r>
          </a:p>
          <a:p>
            <a:pPr marL="285750" indent="-285750">
              <a:buFont typeface="Wingdings" charset="2"/>
              <a:buChar char="q"/>
            </a:pPr>
            <a:r>
              <a:rPr lang="en-US" sz="1600" dirty="0"/>
              <a:t>Are robust and cheap.</a:t>
            </a:r>
          </a:p>
          <a:p>
            <a:r>
              <a:rPr lang="en-US" b="1" dirty="0">
                <a:solidFill>
                  <a:srgbClr val="FF0000"/>
                </a:solidFill>
              </a:rPr>
              <a:t>Several ways to read out RPC:</a:t>
            </a:r>
          </a:p>
          <a:p>
            <a:endParaRPr lang="en-US" sz="1400" dirty="0"/>
          </a:p>
          <a:p>
            <a:pPr marL="285750" indent="-285750">
              <a:buFont typeface="Wingdings" charset="2"/>
              <a:buChar char="u"/>
            </a:pPr>
            <a:r>
              <a:rPr lang="en-US" sz="1400" dirty="0"/>
              <a:t> Using  </a:t>
            </a:r>
            <a:r>
              <a:rPr lang="en-US" sz="1400" b="1" dirty="0"/>
              <a:t>one-end readout</a:t>
            </a:r>
            <a:r>
              <a:rPr lang="en-US" sz="1400" dirty="0"/>
              <a:t> </a:t>
            </a:r>
            <a:r>
              <a:rPr lang="en-US" sz="1400" b="1" dirty="0"/>
              <a:t>pick-up strips </a:t>
            </a:r>
            <a:r>
              <a:rPr lang="en-US" sz="1400" dirty="0"/>
              <a:t>(either one direction on the anode side as for current CMS RPC or two directions: one on the anode and one on the cathode as for ATLAS) </a:t>
            </a:r>
          </a:p>
          <a:p>
            <a:r>
              <a:rPr lang="en-US" sz="1400" dirty="0"/>
              <a:t>      or </a:t>
            </a:r>
            <a:r>
              <a:rPr lang="en-US" sz="1400" b="1" dirty="0"/>
              <a:t>two-end readout </a:t>
            </a:r>
            <a:r>
              <a:rPr lang="en-US" sz="1400" dirty="0"/>
              <a:t>using </a:t>
            </a:r>
            <a:r>
              <a:rPr lang="en-US" sz="1400" b="1" dirty="0"/>
              <a:t>excellent time measurement </a:t>
            </a:r>
            <a:r>
              <a:rPr lang="en-US" sz="1400" dirty="0"/>
              <a:t>as the one proposed for </a:t>
            </a:r>
            <a:r>
              <a:rPr lang="en-US" sz="1400" b="1" dirty="0">
                <a:solidFill>
                  <a:srgbClr val="FF0000"/>
                </a:solidFill>
              </a:rPr>
              <a:t>CMS </a:t>
            </a:r>
            <a:r>
              <a:rPr lang="en-US" sz="1400" b="1" dirty="0" err="1">
                <a:solidFill>
                  <a:srgbClr val="FF0000"/>
                </a:solidFill>
              </a:rPr>
              <a:t>iRPC</a:t>
            </a:r>
            <a:r>
              <a:rPr lang="en-US" sz="1400" b="1" dirty="0">
                <a:solidFill>
                  <a:srgbClr val="FF0000"/>
                </a:solidFill>
              </a:rPr>
              <a:t> </a:t>
            </a:r>
            <a:r>
              <a:rPr lang="en-US" sz="1400" dirty="0"/>
              <a:t>upgrade </a:t>
            </a:r>
          </a:p>
          <a:p>
            <a:r>
              <a:rPr lang="en-US" sz="1400" dirty="0"/>
              <a:t>    project</a:t>
            </a:r>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pPr marL="285750" indent="-285750">
              <a:buFont typeface="Wingdings" charset="2"/>
              <a:buChar char="u"/>
            </a:pPr>
            <a:r>
              <a:rPr lang="en-US" sz="1400" dirty="0"/>
              <a:t> Using </a:t>
            </a:r>
            <a:r>
              <a:rPr lang="en-US" sz="1400" b="1" dirty="0"/>
              <a:t>pick-up PADs  </a:t>
            </a:r>
            <a:r>
              <a:rPr lang="en-US" sz="1400" dirty="0"/>
              <a:t>as for SDHCAL (CALICE)</a:t>
            </a:r>
          </a:p>
          <a:p>
            <a:pPr marL="285750" indent="-285750">
              <a:buFont typeface="Wingdings" charset="2"/>
              <a:buChar char="u"/>
            </a:pPr>
            <a:endParaRPr lang="en-US" sz="1400" dirty="0"/>
          </a:p>
          <a:p>
            <a:pPr marL="285750" indent="-285750">
              <a:buFont typeface="Wingdings" charset="2"/>
              <a:buChar char="u"/>
            </a:pPr>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p:txBody>
      </p:sp>
    </p:spTree>
    <p:extLst>
      <p:ext uri="{BB962C8B-B14F-4D97-AF65-F5344CB8AC3E}">
        <p14:creationId xmlns:p14="http://schemas.microsoft.com/office/powerpoint/2010/main" val="275166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ADD4518-8928-9D49-9118-AA33A5C158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7964" y="0"/>
            <a:ext cx="4203051" cy="3993376"/>
          </a:xfrm>
          <a:prstGeom prst="rect">
            <a:avLst/>
          </a:prstGeom>
        </p:spPr>
      </p:pic>
      <p:pic>
        <p:nvPicPr>
          <p:cNvPr id="7" name="Image 6">
            <a:extLst>
              <a:ext uri="{FF2B5EF4-FFF2-40B4-BE49-F238E27FC236}">
                <a16:creationId xmlns:a16="http://schemas.microsoft.com/office/drawing/2014/main" id="{086EB64C-1AED-C54F-BD47-BBB9BC36D0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224" y="591207"/>
            <a:ext cx="8835776" cy="5675586"/>
          </a:xfrm>
          <a:prstGeom prst="rect">
            <a:avLst/>
          </a:prstGeom>
        </p:spPr>
      </p:pic>
      <p:sp>
        <p:nvSpPr>
          <p:cNvPr id="2" name="ZoneTexte 1">
            <a:extLst>
              <a:ext uri="{FF2B5EF4-FFF2-40B4-BE49-F238E27FC236}">
                <a16:creationId xmlns:a16="http://schemas.microsoft.com/office/drawing/2014/main" id="{BEC9CA99-546F-3249-AAD7-390F81CF2898}"/>
              </a:ext>
            </a:extLst>
          </p:cNvPr>
          <p:cNvSpPr txBox="1"/>
          <p:nvPr/>
        </p:nvSpPr>
        <p:spPr>
          <a:xfrm>
            <a:off x="1458930" y="3349375"/>
            <a:ext cx="1017142" cy="369332"/>
          </a:xfrm>
          <a:prstGeom prst="rect">
            <a:avLst/>
          </a:prstGeom>
          <a:noFill/>
        </p:spPr>
        <p:txBody>
          <a:bodyPr wrap="square" rtlCol="0">
            <a:spAutoFit/>
          </a:bodyPr>
          <a:lstStyle/>
          <a:p>
            <a:r>
              <a:rPr lang="fr-FR" dirty="0"/>
              <a:t>Probe</a:t>
            </a:r>
          </a:p>
        </p:txBody>
      </p:sp>
      <p:cxnSp>
        <p:nvCxnSpPr>
          <p:cNvPr id="6" name="Connecteur droit avec flèche 5">
            <a:extLst>
              <a:ext uri="{FF2B5EF4-FFF2-40B4-BE49-F238E27FC236}">
                <a16:creationId xmlns:a16="http://schemas.microsoft.com/office/drawing/2014/main" id="{3F25677E-7037-A04E-85C0-41080980A3AC}"/>
              </a:ext>
            </a:extLst>
          </p:cNvPr>
          <p:cNvCxnSpPr/>
          <p:nvPr/>
        </p:nvCxnSpPr>
        <p:spPr>
          <a:xfrm flipH="1">
            <a:off x="1510301" y="3719245"/>
            <a:ext cx="410966" cy="4417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Connecteur droit avec flèche 8">
            <a:extLst>
              <a:ext uri="{FF2B5EF4-FFF2-40B4-BE49-F238E27FC236}">
                <a16:creationId xmlns:a16="http://schemas.microsoft.com/office/drawing/2014/main" id="{118DEA01-596E-D44D-A83A-BD6CEF5CDE10}"/>
              </a:ext>
            </a:extLst>
          </p:cNvPr>
          <p:cNvCxnSpPr/>
          <p:nvPr/>
        </p:nvCxnSpPr>
        <p:spPr>
          <a:xfrm>
            <a:off x="5251015" y="3626778"/>
            <a:ext cx="0" cy="114043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ZoneTexte 9">
            <a:extLst>
              <a:ext uri="{FF2B5EF4-FFF2-40B4-BE49-F238E27FC236}">
                <a16:creationId xmlns:a16="http://schemas.microsoft.com/office/drawing/2014/main" id="{453127D5-CCB6-6744-A062-D01D3F498149}"/>
              </a:ext>
            </a:extLst>
          </p:cNvPr>
          <p:cNvSpPr txBox="1"/>
          <p:nvPr/>
        </p:nvSpPr>
        <p:spPr>
          <a:xfrm>
            <a:off x="4880224" y="2938409"/>
            <a:ext cx="1110523" cy="369332"/>
          </a:xfrm>
          <a:prstGeom prst="rect">
            <a:avLst/>
          </a:prstGeom>
          <a:noFill/>
        </p:spPr>
        <p:txBody>
          <a:bodyPr wrap="square" rtlCol="0">
            <a:spAutoFit/>
          </a:bodyPr>
          <a:lstStyle/>
          <a:p>
            <a:r>
              <a:rPr lang="fr-FR" dirty="0"/>
              <a:t>End point</a:t>
            </a:r>
          </a:p>
        </p:txBody>
      </p:sp>
      <p:cxnSp>
        <p:nvCxnSpPr>
          <p:cNvPr id="12" name="Connecteur droit avec flèche 11">
            <a:extLst>
              <a:ext uri="{FF2B5EF4-FFF2-40B4-BE49-F238E27FC236}">
                <a16:creationId xmlns:a16="http://schemas.microsoft.com/office/drawing/2014/main" id="{D4F4AB20-821D-A844-A4DB-CD6CDFA435A0}"/>
              </a:ext>
            </a:extLst>
          </p:cNvPr>
          <p:cNvCxnSpPr>
            <a:cxnSpLocks/>
          </p:cNvCxnSpPr>
          <p:nvPr/>
        </p:nvCxnSpPr>
        <p:spPr>
          <a:xfrm flipH="1">
            <a:off x="544530" y="4931596"/>
            <a:ext cx="60617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ZoneTexte 12">
            <a:extLst>
              <a:ext uri="{FF2B5EF4-FFF2-40B4-BE49-F238E27FC236}">
                <a16:creationId xmlns:a16="http://schemas.microsoft.com/office/drawing/2014/main" id="{B2F2D233-E92E-504F-8B78-6585C8FB90BF}"/>
              </a:ext>
            </a:extLst>
          </p:cNvPr>
          <p:cNvSpPr txBox="1"/>
          <p:nvPr/>
        </p:nvSpPr>
        <p:spPr>
          <a:xfrm>
            <a:off x="0" y="4746930"/>
            <a:ext cx="760288" cy="369332"/>
          </a:xfrm>
          <a:prstGeom prst="rect">
            <a:avLst/>
          </a:prstGeom>
          <a:noFill/>
        </p:spPr>
        <p:txBody>
          <a:bodyPr wrap="square" rtlCol="0">
            <a:spAutoFit/>
          </a:bodyPr>
          <a:lstStyle/>
          <a:p>
            <a:r>
              <a:rPr lang="fr-FR" dirty="0"/>
              <a:t>50</a:t>
            </a:r>
            <a:r>
              <a:rPr lang="fr-FR" dirty="0">
                <a:latin typeface="Symbol" pitchFamily="2" charset="2"/>
              </a:rPr>
              <a:t>W</a:t>
            </a:r>
            <a:endParaRPr lang="fr-FR" dirty="0"/>
          </a:p>
        </p:txBody>
      </p:sp>
      <p:sp>
        <p:nvSpPr>
          <p:cNvPr id="3" name="ZoneTexte 2">
            <a:extLst>
              <a:ext uri="{FF2B5EF4-FFF2-40B4-BE49-F238E27FC236}">
                <a16:creationId xmlns:a16="http://schemas.microsoft.com/office/drawing/2014/main" id="{A8183C92-EB0B-3346-AB85-4286E4C90FF2}"/>
              </a:ext>
            </a:extLst>
          </p:cNvPr>
          <p:cNvSpPr txBox="1"/>
          <p:nvPr/>
        </p:nvSpPr>
        <p:spPr>
          <a:xfrm>
            <a:off x="4006921" y="5548045"/>
            <a:ext cx="1880171" cy="646331"/>
          </a:xfrm>
          <a:prstGeom prst="rect">
            <a:avLst/>
          </a:prstGeom>
          <a:noFill/>
        </p:spPr>
        <p:txBody>
          <a:bodyPr wrap="square" rtlCol="0">
            <a:spAutoFit/>
          </a:bodyPr>
          <a:lstStyle/>
          <a:p>
            <a:r>
              <a:rPr lang="en-US" dirty="0"/>
              <a:t>TDR measurement</a:t>
            </a:r>
          </a:p>
        </p:txBody>
      </p:sp>
      <p:sp>
        <p:nvSpPr>
          <p:cNvPr id="4" name="Espace réservé du pied de page 3">
            <a:extLst>
              <a:ext uri="{FF2B5EF4-FFF2-40B4-BE49-F238E27FC236}">
                <a16:creationId xmlns:a16="http://schemas.microsoft.com/office/drawing/2014/main" id="{33971370-9122-5443-9F91-80D1CEB47155}"/>
              </a:ext>
            </a:extLst>
          </p:cNvPr>
          <p:cNvSpPr>
            <a:spLocks noGrp="1"/>
          </p:cNvSpPr>
          <p:nvPr>
            <p:ph type="ftr" sz="quarter" idx="11"/>
          </p:nvPr>
        </p:nvSpPr>
        <p:spPr/>
        <p:txBody>
          <a:bodyPr/>
          <a:lstStyle/>
          <a:p>
            <a:r>
              <a:rPr lang="en-US"/>
              <a:t>I.Laktineh.  ILCX2021</a:t>
            </a:r>
          </a:p>
        </p:txBody>
      </p:sp>
      <p:sp>
        <p:nvSpPr>
          <p:cNvPr id="8" name="Espace réservé du numéro de diapositive 7">
            <a:extLst>
              <a:ext uri="{FF2B5EF4-FFF2-40B4-BE49-F238E27FC236}">
                <a16:creationId xmlns:a16="http://schemas.microsoft.com/office/drawing/2014/main" id="{F7E799CB-35A9-B343-AA89-453F34F9C6BF}"/>
              </a:ext>
            </a:extLst>
          </p:cNvPr>
          <p:cNvSpPr>
            <a:spLocks noGrp="1"/>
          </p:cNvSpPr>
          <p:nvPr>
            <p:ph type="sldNum" sz="quarter" idx="12"/>
          </p:nvPr>
        </p:nvSpPr>
        <p:spPr/>
        <p:txBody>
          <a:bodyPr/>
          <a:lstStyle/>
          <a:p>
            <a:fld id="{5FD889E0-CAB2-4699-909D-B9A88D47ACBE}" type="slidenum">
              <a:rPr lang="en-US" smtClean="0"/>
              <a:t>20</a:t>
            </a:fld>
            <a:endParaRPr lang="en-US"/>
          </a:p>
        </p:txBody>
      </p:sp>
    </p:spTree>
    <p:extLst>
      <p:ext uri="{BB962C8B-B14F-4D97-AF65-F5344CB8AC3E}">
        <p14:creationId xmlns:p14="http://schemas.microsoft.com/office/powerpoint/2010/main" val="9455910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B8BFF2D-B41C-B846-A9B9-5210D02504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7545" y="0"/>
            <a:ext cx="5128909" cy="6858000"/>
          </a:xfrm>
          <a:prstGeom prst="rect">
            <a:avLst/>
          </a:prstGeom>
        </p:spPr>
      </p:pic>
      <p:sp>
        <p:nvSpPr>
          <p:cNvPr id="4" name="ZoneTexte 3">
            <a:extLst>
              <a:ext uri="{FF2B5EF4-FFF2-40B4-BE49-F238E27FC236}">
                <a16:creationId xmlns:a16="http://schemas.microsoft.com/office/drawing/2014/main" id="{ACEA1F58-3C22-0847-9E1B-A0F6B75CA123}"/>
              </a:ext>
            </a:extLst>
          </p:cNvPr>
          <p:cNvSpPr txBox="1"/>
          <p:nvPr/>
        </p:nvSpPr>
        <p:spPr>
          <a:xfrm>
            <a:off x="3133618" y="976045"/>
            <a:ext cx="2702103"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FR" dirty="0"/>
              <a:t>  </a:t>
            </a:r>
            <a:r>
              <a:rPr lang="en-US" dirty="0"/>
              <a:t>We added 10 of them</a:t>
            </a:r>
          </a:p>
        </p:txBody>
      </p:sp>
      <p:sp>
        <p:nvSpPr>
          <p:cNvPr id="2" name="Espace réservé du pied de page 1">
            <a:extLst>
              <a:ext uri="{FF2B5EF4-FFF2-40B4-BE49-F238E27FC236}">
                <a16:creationId xmlns:a16="http://schemas.microsoft.com/office/drawing/2014/main" id="{1F5C7C88-C394-AB49-AF96-F92F9331F395}"/>
              </a:ext>
            </a:extLst>
          </p:cNvPr>
          <p:cNvSpPr>
            <a:spLocks noGrp="1"/>
          </p:cNvSpPr>
          <p:nvPr>
            <p:ph type="ftr" sz="quarter" idx="11"/>
          </p:nvPr>
        </p:nvSpPr>
        <p:spPr/>
        <p:txBody>
          <a:bodyPr/>
          <a:lstStyle/>
          <a:p>
            <a:r>
              <a:rPr lang="en-US"/>
              <a:t>I.Laktineh.  ILCX2021</a:t>
            </a:r>
          </a:p>
        </p:txBody>
      </p:sp>
      <p:sp>
        <p:nvSpPr>
          <p:cNvPr id="5" name="Espace réservé du numéro de diapositive 4">
            <a:extLst>
              <a:ext uri="{FF2B5EF4-FFF2-40B4-BE49-F238E27FC236}">
                <a16:creationId xmlns:a16="http://schemas.microsoft.com/office/drawing/2014/main" id="{DE70E9D4-5532-6E4E-895C-CCA1DCA3DD82}"/>
              </a:ext>
            </a:extLst>
          </p:cNvPr>
          <p:cNvSpPr>
            <a:spLocks noGrp="1"/>
          </p:cNvSpPr>
          <p:nvPr>
            <p:ph type="sldNum" sz="quarter" idx="12"/>
          </p:nvPr>
        </p:nvSpPr>
        <p:spPr/>
        <p:txBody>
          <a:bodyPr/>
          <a:lstStyle/>
          <a:p>
            <a:fld id="{5FD889E0-CAB2-4699-909D-B9A88D47ACBE}" type="slidenum">
              <a:rPr lang="en-US" smtClean="0"/>
              <a:t>21</a:t>
            </a:fld>
            <a:endParaRPr lang="en-US"/>
          </a:p>
        </p:txBody>
      </p:sp>
    </p:spTree>
    <p:extLst>
      <p:ext uri="{BB962C8B-B14F-4D97-AF65-F5344CB8AC3E}">
        <p14:creationId xmlns:p14="http://schemas.microsoft.com/office/powerpoint/2010/main" val="2880699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7694109-DC0D-A641-8836-EEC61F998F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773" y="871"/>
            <a:ext cx="9144000" cy="6726955"/>
          </a:xfrm>
          <a:prstGeom prst="rect">
            <a:avLst/>
          </a:prstGeom>
        </p:spPr>
      </p:pic>
      <p:sp>
        <p:nvSpPr>
          <p:cNvPr id="4" name="ZoneTexte 3">
            <a:extLst>
              <a:ext uri="{FF2B5EF4-FFF2-40B4-BE49-F238E27FC236}">
                <a16:creationId xmlns:a16="http://schemas.microsoft.com/office/drawing/2014/main" id="{37FE0BE0-7B67-6045-BAA0-AB702B028B01}"/>
              </a:ext>
            </a:extLst>
          </p:cNvPr>
          <p:cNvSpPr txBox="1"/>
          <p:nvPr/>
        </p:nvSpPr>
        <p:spPr>
          <a:xfrm>
            <a:off x="1047964" y="5527497"/>
            <a:ext cx="7941923"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t>The shape of a RPC-like signal injected on one end and detected on the the opposite one ( &gt; 7  m) is different but the charge loss is rather small).</a:t>
            </a:r>
          </a:p>
          <a:p>
            <a:endParaRPr lang="en-US" dirty="0"/>
          </a:p>
        </p:txBody>
      </p:sp>
      <p:sp>
        <p:nvSpPr>
          <p:cNvPr id="2" name="Espace réservé du pied de page 1">
            <a:extLst>
              <a:ext uri="{FF2B5EF4-FFF2-40B4-BE49-F238E27FC236}">
                <a16:creationId xmlns:a16="http://schemas.microsoft.com/office/drawing/2014/main" id="{F29F02DA-6748-684F-B396-CA90CCE6BC36}"/>
              </a:ext>
            </a:extLst>
          </p:cNvPr>
          <p:cNvSpPr>
            <a:spLocks noGrp="1"/>
          </p:cNvSpPr>
          <p:nvPr>
            <p:ph type="ftr" sz="quarter" idx="11"/>
          </p:nvPr>
        </p:nvSpPr>
        <p:spPr/>
        <p:txBody>
          <a:bodyPr/>
          <a:lstStyle/>
          <a:p>
            <a:r>
              <a:rPr lang="en-US"/>
              <a:t>I.Laktineh.  ILCX2021</a:t>
            </a:r>
          </a:p>
        </p:txBody>
      </p:sp>
      <p:sp>
        <p:nvSpPr>
          <p:cNvPr id="5" name="Espace réservé du numéro de diapositive 4">
            <a:extLst>
              <a:ext uri="{FF2B5EF4-FFF2-40B4-BE49-F238E27FC236}">
                <a16:creationId xmlns:a16="http://schemas.microsoft.com/office/drawing/2014/main" id="{ADBD3815-5742-C340-8AF2-4C6C66929F2F}"/>
              </a:ext>
            </a:extLst>
          </p:cNvPr>
          <p:cNvSpPr>
            <a:spLocks noGrp="1"/>
          </p:cNvSpPr>
          <p:nvPr>
            <p:ph type="sldNum" sz="quarter" idx="12"/>
          </p:nvPr>
        </p:nvSpPr>
        <p:spPr/>
        <p:txBody>
          <a:bodyPr/>
          <a:lstStyle/>
          <a:p>
            <a:fld id="{5FD889E0-CAB2-4699-909D-B9A88D47ACBE}" type="slidenum">
              <a:rPr lang="en-US" smtClean="0"/>
              <a:t>22</a:t>
            </a:fld>
            <a:endParaRPr lang="en-US"/>
          </a:p>
        </p:txBody>
      </p:sp>
    </p:spTree>
    <p:extLst>
      <p:ext uri="{BB962C8B-B14F-4D97-AF65-F5344CB8AC3E}">
        <p14:creationId xmlns:p14="http://schemas.microsoft.com/office/powerpoint/2010/main" val="27673181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83F9B378-C4A0-C948-9DBD-65D4B981C07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4322" y="1725201"/>
            <a:ext cx="3744518" cy="4017197"/>
          </a:xfrm>
          <a:prstGeom prst="rect">
            <a:avLst/>
          </a:prstGeom>
        </p:spPr>
      </p:pic>
      <p:sp>
        <p:nvSpPr>
          <p:cNvPr id="7" name="AutoShape 2" descr="XYPM.pdf">
            <a:extLst>
              <a:ext uri="{FF2B5EF4-FFF2-40B4-BE49-F238E27FC236}">
                <a16:creationId xmlns:a16="http://schemas.microsoft.com/office/drawing/2014/main" id="{441A6F6C-AC2B-1443-B3CE-F2C3C03AA60C}"/>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4" descr="XYPM.pdf">
            <a:extLst>
              <a:ext uri="{FF2B5EF4-FFF2-40B4-BE49-F238E27FC236}">
                <a16:creationId xmlns:a16="http://schemas.microsoft.com/office/drawing/2014/main" id="{84678DE5-605F-874B-B193-884AD2C9CD48}"/>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Image 10">
            <a:extLst>
              <a:ext uri="{FF2B5EF4-FFF2-40B4-BE49-F238E27FC236}">
                <a16:creationId xmlns:a16="http://schemas.microsoft.com/office/drawing/2014/main" id="{E690ECA0-6B39-DD4F-93DE-9B94F4E384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00" y="1633052"/>
            <a:ext cx="4420901" cy="4674742"/>
          </a:xfrm>
          <a:prstGeom prst="rect">
            <a:avLst/>
          </a:prstGeom>
        </p:spPr>
      </p:pic>
      <p:sp>
        <p:nvSpPr>
          <p:cNvPr id="12" name="ZoneTexte 11">
            <a:extLst>
              <a:ext uri="{FF2B5EF4-FFF2-40B4-BE49-F238E27FC236}">
                <a16:creationId xmlns:a16="http://schemas.microsoft.com/office/drawing/2014/main" id="{612BFDF9-279E-084A-BF00-4B4B250161DC}"/>
              </a:ext>
            </a:extLst>
          </p:cNvPr>
          <p:cNvSpPr txBox="1"/>
          <p:nvPr/>
        </p:nvSpPr>
        <p:spPr>
          <a:xfrm>
            <a:off x="334322" y="910521"/>
            <a:ext cx="8203503" cy="646331"/>
          </a:xfrm>
          <a:prstGeom prst="rect">
            <a:avLst/>
          </a:prstGeom>
          <a:noFill/>
        </p:spPr>
        <p:txBody>
          <a:bodyPr wrap="square" rtlCol="0">
            <a:spAutoFit/>
          </a:bodyPr>
          <a:lstStyle/>
          <a:p>
            <a:r>
              <a:rPr lang="en-US" dirty="0"/>
              <a:t>The new scheme is being tested on a large GRPC  (2m x 1 m) with several PCBs</a:t>
            </a:r>
          </a:p>
          <a:p>
            <a:r>
              <a:rPr lang="en-US" dirty="0"/>
              <a:t>Reconstruction efficiency (1 direction efficiency is not included) is around 90%. </a:t>
            </a:r>
          </a:p>
        </p:txBody>
      </p:sp>
      <p:sp>
        <p:nvSpPr>
          <p:cNvPr id="13" name="ZoneTexte 12">
            <a:extLst>
              <a:ext uri="{FF2B5EF4-FFF2-40B4-BE49-F238E27FC236}">
                <a16:creationId xmlns:a16="http://schemas.microsoft.com/office/drawing/2014/main" id="{FDAFE2E8-E96D-6C41-9B45-E690601232D7}"/>
              </a:ext>
            </a:extLst>
          </p:cNvPr>
          <p:cNvSpPr txBox="1"/>
          <p:nvPr/>
        </p:nvSpPr>
        <p:spPr>
          <a:xfrm>
            <a:off x="626724" y="5938462"/>
            <a:ext cx="6904233" cy="369332"/>
          </a:xfrm>
          <a:prstGeom prst="rect">
            <a:avLst/>
          </a:prstGeom>
          <a:noFill/>
        </p:spPr>
        <p:txBody>
          <a:bodyPr wrap="square" rtlCol="0">
            <a:spAutoFit/>
          </a:bodyPr>
          <a:lstStyle/>
          <a:p>
            <a:r>
              <a:rPr lang="en-US" dirty="0"/>
              <a:t>Next step: study the possibility to use this scheme for tail catcher</a:t>
            </a:r>
          </a:p>
        </p:txBody>
      </p:sp>
      <p:sp>
        <p:nvSpPr>
          <p:cNvPr id="14" name="ZoneTexte 13">
            <a:extLst>
              <a:ext uri="{FF2B5EF4-FFF2-40B4-BE49-F238E27FC236}">
                <a16:creationId xmlns:a16="http://schemas.microsoft.com/office/drawing/2014/main" id="{87F70412-DF75-2145-9737-8BCF686AEBC7}"/>
              </a:ext>
            </a:extLst>
          </p:cNvPr>
          <p:cNvSpPr txBox="1"/>
          <p:nvPr/>
        </p:nvSpPr>
        <p:spPr>
          <a:xfrm>
            <a:off x="2799708" y="277302"/>
            <a:ext cx="3544584" cy="461665"/>
          </a:xfrm>
          <a:prstGeom prst="rect">
            <a:avLst/>
          </a:prstGeom>
          <a:noFill/>
        </p:spPr>
        <p:txBody>
          <a:bodyPr wrap="square" rtlCol="0">
            <a:spAutoFit/>
          </a:bodyPr>
          <a:lstStyle/>
          <a:p>
            <a:pPr algn="ctr"/>
            <a:r>
              <a:rPr lang="en-US" sz="2400" b="1" dirty="0">
                <a:solidFill>
                  <a:srgbClr val="FF0000"/>
                </a:solidFill>
              </a:rPr>
              <a:t>On large GRPC</a:t>
            </a:r>
          </a:p>
        </p:txBody>
      </p:sp>
    </p:spTree>
    <p:extLst>
      <p:ext uri="{BB962C8B-B14F-4D97-AF65-F5344CB8AC3E}">
        <p14:creationId xmlns:p14="http://schemas.microsoft.com/office/powerpoint/2010/main" val="35274738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383913" y="1074488"/>
            <a:ext cx="6707906" cy="523220"/>
          </a:xfrm>
          <a:prstGeom prst="rect">
            <a:avLst/>
          </a:prstGeom>
          <a:noFill/>
        </p:spPr>
        <p:txBody>
          <a:bodyPr wrap="square" rtlCol="0">
            <a:spAutoFit/>
          </a:bodyPr>
          <a:lstStyle/>
          <a:p>
            <a:pPr algn="ctr"/>
            <a:r>
              <a:rPr lang="en-US" sz="2800" b="1" dirty="0"/>
              <a:t>Conclusion</a:t>
            </a:r>
          </a:p>
        </p:txBody>
      </p:sp>
      <p:sp>
        <p:nvSpPr>
          <p:cNvPr id="3" name="ZoneTexte 2"/>
          <p:cNvSpPr txBox="1"/>
          <p:nvPr/>
        </p:nvSpPr>
        <p:spPr>
          <a:xfrm>
            <a:off x="770563" y="2360617"/>
            <a:ext cx="7939948" cy="3416320"/>
          </a:xfrm>
          <a:prstGeom prst="rect">
            <a:avLst/>
          </a:prstGeom>
          <a:noFill/>
        </p:spPr>
        <p:txBody>
          <a:bodyPr wrap="square" rtlCol="0">
            <a:spAutoFit/>
          </a:bodyPr>
          <a:lstStyle/>
          <a:p>
            <a:pPr marL="285750" indent="-285750">
              <a:buFont typeface="Wingdings" charset="2"/>
              <a:buChar char="q"/>
            </a:pPr>
            <a:r>
              <a:rPr lang="en-US" dirty="0"/>
              <a:t> A new scheme allowing a reduced cost and reduced power consumption without  reducing the granularity is proposed to equip large RPC detectors</a:t>
            </a:r>
          </a:p>
          <a:p>
            <a:endParaRPr lang="en-US" dirty="0"/>
          </a:p>
          <a:p>
            <a:pPr marL="285750" indent="-285750">
              <a:buFont typeface="Wingdings" charset="2"/>
              <a:buChar char="q"/>
            </a:pPr>
            <a:r>
              <a:rPr lang="en-US" dirty="0"/>
              <a:t>The scheme could be applied to resistive  MPGD in principle. Two resistive </a:t>
            </a:r>
            <a:r>
              <a:rPr lang="en-US" dirty="0" err="1"/>
              <a:t>MicroMegas</a:t>
            </a:r>
            <a:r>
              <a:rPr lang="en-US" dirty="0"/>
              <a:t> are being designed and built in collaboration with  CERN Technical Staff with this new scheme</a:t>
            </a:r>
          </a:p>
          <a:p>
            <a:pPr marL="285750" indent="-285750">
              <a:buFont typeface="Wingdings" charset="2"/>
              <a:buChar char="q"/>
            </a:pPr>
            <a:endParaRPr lang="en-US" dirty="0"/>
          </a:p>
          <a:p>
            <a:pPr marL="285750" indent="-285750">
              <a:buFont typeface="Wingdings" charset="2"/>
              <a:buChar char="q"/>
            </a:pPr>
            <a:r>
              <a:rPr lang="en-US" dirty="0"/>
              <a:t> Study to assess the possibility to use it in SDHCAL and SDHCAL tail catcher </a:t>
            </a:r>
            <a:r>
              <a:rPr lang="en-US" dirty="0" err="1"/>
              <a:t>os</a:t>
            </a:r>
            <a:r>
              <a:rPr lang="en-US" dirty="0"/>
              <a:t> to come soon</a:t>
            </a:r>
          </a:p>
          <a:p>
            <a:endParaRPr lang="en-US" dirty="0"/>
          </a:p>
          <a:p>
            <a:pPr marL="285750" indent="-285750">
              <a:buFont typeface="Wingdings" charset="2"/>
              <a:buChar char="q"/>
            </a:pPr>
            <a:r>
              <a:rPr lang="en-US" dirty="0"/>
              <a:t>Half-hexagonal PCB were designed and will be produced soon to adapt the hexagonal shape for the readout of rectangular RPC</a:t>
            </a:r>
          </a:p>
        </p:txBody>
      </p:sp>
      <p:sp>
        <p:nvSpPr>
          <p:cNvPr id="4" name="Espace réservé du pied de page 3">
            <a:extLst>
              <a:ext uri="{FF2B5EF4-FFF2-40B4-BE49-F238E27FC236}">
                <a16:creationId xmlns:a16="http://schemas.microsoft.com/office/drawing/2014/main" id="{859CB4A2-5A9C-9E4D-BDD7-29A640EB2100}"/>
              </a:ext>
            </a:extLst>
          </p:cNvPr>
          <p:cNvSpPr>
            <a:spLocks noGrp="1"/>
          </p:cNvSpPr>
          <p:nvPr>
            <p:ph type="ftr" sz="quarter" idx="11"/>
          </p:nvPr>
        </p:nvSpPr>
        <p:spPr/>
        <p:txBody>
          <a:bodyPr/>
          <a:lstStyle/>
          <a:p>
            <a:r>
              <a:rPr lang="en-US"/>
              <a:t>I.Laktineh.  ILCX2021</a:t>
            </a:r>
          </a:p>
        </p:txBody>
      </p:sp>
      <p:sp>
        <p:nvSpPr>
          <p:cNvPr id="5" name="Espace réservé du numéro de diapositive 4">
            <a:extLst>
              <a:ext uri="{FF2B5EF4-FFF2-40B4-BE49-F238E27FC236}">
                <a16:creationId xmlns:a16="http://schemas.microsoft.com/office/drawing/2014/main" id="{9F8D48E6-9BF2-0A4D-A3E4-BB4A5C4311D6}"/>
              </a:ext>
            </a:extLst>
          </p:cNvPr>
          <p:cNvSpPr>
            <a:spLocks noGrp="1"/>
          </p:cNvSpPr>
          <p:nvPr>
            <p:ph type="sldNum" sz="quarter" idx="12"/>
          </p:nvPr>
        </p:nvSpPr>
        <p:spPr/>
        <p:txBody>
          <a:bodyPr/>
          <a:lstStyle/>
          <a:p>
            <a:fld id="{5FD889E0-CAB2-4699-909D-B9A88D47ACBE}" type="slidenum">
              <a:rPr lang="en-US" smtClean="0"/>
              <a:t>24</a:t>
            </a:fld>
            <a:endParaRPr lang="en-US"/>
          </a:p>
        </p:txBody>
      </p:sp>
    </p:spTree>
    <p:extLst>
      <p:ext uri="{BB962C8B-B14F-4D97-AF65-F5344CB8AC3E}">
        <p14:creationId xmlns:p14="http://schemas.microsoft.com/office/powerpoint/2010/main" val="20061384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F1BA3159-EDF6-3B4A-BC9A-C7022EFD39F9}"/>
              </a:ext>
            </a:extLst>
          </p:cNvPr>
          <p:cNvSpPr>
            <a:spLocks noGrp="1"/>
          </p:cNvSpPr>
          <p:nvPr>
            <p:ph type="ftr" sz="quarter" idx="11"/>
          </p:nvPr>
        </p:nvSpPr>
        <p:spPr/>
        <p:txBody>
          <a:bodyPr/>
          <a:lstStyle/>
          <a:p>
            <a:r>
              <a:rPr lang="en-US"/>
              <a:t>I.Laktineh.  ILCX2021</a:t>
            </a:r>
          </a:p>
        </p:txBody>
      </p:sp>
      <p:sp>
        <p:nvSpPr>
          <p:cNvPr id="3" name="Espace réservé du numéro de diapositive 2">
            <a:extLst>
              <a:ext uri="{FF2B5EF4-FFF2-40B4-BE49-F238E27FC236}">
                <a16:creationId xmlns:a16="http://schemas.microsoft.com/office/drawing/2014/main" id="{0C2E8484-8D1C-3643-B18B-C000F9CE3D3E}"/>
              </a:ext>
            </a:extLst>
          </p:cNvPr>
          <p:cNvSpPr>
            <a:spLocks noGrp="1"/>
          </p:cNvSpPr>
          <p:nvPr>
            <p:ph type="sldNum" sz="quarter" idx="12"/>
          </p:nvPr>
        </p:nvSpPr>
        <p:spPr/>
        <p:txBody>
          <a:bodyPr/>
          <a:lstStyle/>
          <a:p>
            <a:fld id="{5FD889E0-CAB2-4699-909D-B9A88D47ACBE}" type="slidenum">
              <a:rPr lang="en-US" smtClean="0"/>
              <a:t>25</a:t>
            </a:fld>
            <a:endParaRPr lang="en-US"/>
          </a:p>
        </p:txBody>
      </p:sp>
      <p:grpSp>
        <p:nvGrpSpPr>
          <p:cNvPr id="4" name="Grouper 14">
            <a:extLst>
              <a:ext uri="{FF2B5EF4-FFF2-40B4-BE49-F238E27FC236}">
                <a16:creationId xmlns:a16="http://schemas.microsoft.com/office/drawing/2014/main" id="{53522612-E08D-3E4E-9645-D52A2152CF89}"/>
              </a:ext>
            </a:extLst>
          </p:cNvPr>
          <p:cNvGrpSpPr/>
          <p:nvPr/>
        </p:nvGrpSpPr>
        <p:grpSpPr>
          <a:xfrm>
            <a:off x="1941813" y="688369"/>
            <a:ext cx="5712431" cy="5486400"/>
            <a:chOff x="1624845" y="1549400"/>
            <a:chExt cx="2882900" cy="2844800"/>
          </a:xfrm>
        </p:grpSpPr>
        <p:cxnSp>
          <p:nvCxnSpPr>
            <p:cNvPr id="6" name="Connecteur droit 5">
              <a:extLst>
                <a:ext uri="{FF2B5EF4-FFF2-40B4-BE49-F238E27FC236}">
                  <a16:creationId xmlns:a16="http://schemas.microsoft.com/office/drawing/2014/main" id="{0B70D114-5B97-8A4D-994C-FFA54D88E157}"/>
                </a:ext>
              </a:extLst>
            </p:cNvPr>
            <p:cNvCxnSpPr/>
            <p:nvPr/>
          </p:nvCxnSpPr>
          <p:spPr>
            <a:xfrm>
              <a:off x="3213100" y="1549400"/>
              <a:ext cx="0" cy="284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Connecteur droit 6">
              <a:extLst>
                <a:ext uri="{FF2B5EF4-FFF2-40B4-BE49-F238E27FC236}">
                  <a16:creationId xmlns:a16="http://schemas.microsoft.com/office/drawing/2014/main" id="{BAC98135-3AF1-4241-AE77-9C78D8A37386}"/>
                </a:ext>
              </a:extLst>
            </p:cNvPr>
            <p:cNvCxnSpPr/>
            <p:nvPr/>
          </p:nvCxnSpPr>
          <p:spPr>
            <a:xfrm flipH="1" flipV="1">
              <a:off x="1624845" y="2228968"/>
              <a:ext cx="2882900" cy="1041400"/>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8" name="Connecteur droit 7">
            <a:extLst>
              <a:ext uri="{FF2B5EF4-FFF2-40B4-BE49-F238E27FC236}">
                <a16:creationId xmlns:a16="http://schemas.microsoft.com/office/drawing/2014/main" id="{2C79D8F3-79C0-6147-B2B3-829CEF89BC8C}"/>
              </a:ext>
            </a:extLst>
          </p:cNvPr>
          <p:cNvCxnSpPr/>
          <p:nvPr/>
        </p:nvCxnSpPr>
        <p:spPr>
          <a:xfrm flipH="1" flipV="1">
            <a:off x="1005155" y="4130395"/>
            <a:ext cx="5712431" cy="2008414"/>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Connecteur droit 8">
            <a:extLst>
              <a:ext uri="{FF2B5EF4-FFF2-40B4-BE49-F238E27FC236}">
                <a16:creationId xmlns:a16="http://schemas.microsoft.com/office/drawing/2014/main" id="{32A6A657-D0DD-7243-8F29-C17B634AEB67}"/>
              </a:ext>
            </a:extLst>
          </p:cNvPr>
          <p:cNvCxnSpPr/>
          <p:nvPr/>
        </p:nvCxnSpPr>
        <p:spPr>
          <a:xfrm>
            <a:off x="2950184" y="688369"/>
            <a:ext cx="0" cy="5486400"/>
          </a:xfrm>
          <a:prstGeom prst="line">
            <a:avLst/>
          </a:prstGeom>
        </p:spPr>
        <p:style>
          <a:lnRef idx="2">
            <a:schemeClr val="accent1"/>
          </a:lnRef>
          <a:fillRef idx="0">
            <a:schemeClr val="accent1"/>
          </a:fillRef>
          <a:effectRef idx="1">
            <a:schemeClr val="accent1"/>
          </a:effectRef>
          <a:fontRef idx="minor">
            <a:schemeClr val="tx1"/>
          </a:fontRef>
        </p:style>
      </p:cxnSp>
      <p:sp>
        <p:nvSpPr>
          <p:cNvPr id="11" name="Ellipse 10">
            <a:extLst>
              <a:ext uri="{FF2B5EF4-FFF2-40B4-BE49-F238E27FC236}">
                <a16:creationId xmlns:a16="http://schemas.microsoft.com/office/drawing/2014/main" id="{9C41CB37-C597-8C40-B089-60D70CDB40E6}"/>
              </a:ext>
            </a:extLst>
          </p:cNvPr>
          <p:cNvSpPr/>
          <p:nvPr/>
        </p:nvSpPr>
        <p:spPr>
          <a:xfrm>
            <a:off x="4777498" y="2825393"/>
            <a:ext cx="657522" cy="603607"/>
          </a:xfrm>
          <a:prstGeom prst="ellipse">
            <a:avLst/>
          </a:prstGeom>
          <a:gradFill flip="none" rotWithShape="1">
            <a:gsLst>
              <a:gs pos="0">
                <a:schemeClr val="accent2">
                  <a:lumMod val="5000"/>
                  <a:lumOff val="95000"/>
                  <a:alpha val="24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Ellipse 11">
            <a:extLst>
              <a:ext uri="{FF2B5EF4-FFF2-40B4-BE49-F238E27FC236}">
                <a16:creationId xmlns:a16="http://schemas.microsoft.com/office/drawing/2014/main" id="{E4EBE2A0-126D-9540-807D-FCCB3B646400}"/>
              </a:ext>
            </a:extLst>
          </p:cNvPr>
          <p:cNvSpPr/>
          <p:nvPr/>
        </p:nvSpPr>
        <p:spPr>
          <a:xfrm>
            <a:off x="2621423" y="4530995"/>
            <a:ext cx="657522" cy="603607"/>
          </a:xfrm>
          <a:prstGeom prst="ellipse">
            <a:avLst/>
          </a:prstGeom>
          <a:gradFill flip="none" rotWithShape="1">
            <a:gsLst>
              <a:gs pos="0">
                <a:schemeClr val="accent2">
                  <a:lumMod val="5000"/>
                  <a:lumOff val="95000"/>
                  <a:alpha val="24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Ellipse 12">
            <a:extLst>
              <a:ext uri="{FF2B5EF4-FFF2-40B4-BE49-F238E27FC236}">
                <a16:creationId xmlns:a16="http://schemas.microsoft.com/office/drawing/2014/main" id="{3ADBC3D5-46F1-E446-8E0C-7210FF288F0B}"/>
              </a:ext>
            </a:extLst>
          </p:cNvPr>
          <p:cNvSpPr/>
          <p:nvPr/>
        </p:nvSpPr>
        <p:spPr>
          <a:xfrm>
            <a:off x="2621423" y="2084033"/>
            <a:ext cx="657522" cy="603607"/>
          </a:xfrm>
          <a:prstGeom prst="ellipse">
            <a:avLst/>
          </a:prstGeom>
          <a:gradFill flip="none" rotWithShape="1">
            <a:gsLst>
              <a:gs pos="0">
                <a:schemeClr val="accent5">
                  <a:lumMod val="0"/>
                  <a:lumOff val="100000"/>
                  <a:alpha val="31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Ellipse 13">
            <a:extLst>
              <a:ext uri="{FF2B5EF4-FFF2-40B4-BE49-F238E27FC236}">
                <a16:creationId xmlns:a16="http://schemas.microsoft.com/office/drawing/2014/main" id="{B1A210AA-844A-3640-A91C-AE5C8C2C9C35}"/>
              </a:ext>
            </a:extLst>
          </p:cNvPr>
          <p:cNvSpPr/>
          <p:nvPr/>
        </p:nvSpPr>
        <p:spPr>
          <a:xfrm>
            <a:off x="4777498" y="5317973"/>
            <a:ext cx="657522" cy="603607"/>
          </a:xfrm>
          <a:prstGeom prst="ellipse">
            <a:avLst/>
          </a:prstGeom>
          <a:gradFill flip="none" rotWithShape="1">
            <a:gsLst>
              <a:gs pos="0">
                <a:schemeClr val="accent5">
                  <a:lumMod val="0"/>
                  <a:lumOff val="100000"/>
                  <a:alpha val="31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6491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F1BA3159-EDF6-3B4A-BC9A-C7022EFD39F9}"/>
              </a:ext>
            </a:extLst>
          </p:cNvPr>
          <p:cNvSpPr>
            <a:spLocks noGrp="1"/>
          </p:cNvSpPr>
          <p:nvPr>
            <p:ph type="ftr" sz="quarter" idx="11"/>
          </p:nvPr>
        </p:nvSpPr>
        <p:spPr/>
        <p:txBody>
          <a:bodyPr/>
          <a:lstStyle/>
          <a:p>
            <a:r>
              <a:rPr lang="en-US"/>
              <a:t>I.Laktineh.  ILCX2021</a:t>
            </a:r>
          </a:p>
        </p:txBody>
      </p:sp>
      <p:sp>
        <p:nvSpPr>
          <p:cNvPr id="3" name="Espace réservé du numéro de diapositive 2">
            <a:extLst>
              <a:ext uri="{FF2B5EF4-FFF2-40B4-BE49-F238E27FC236}">
                <a16:creationId xmlns:a16="http://schemas.microsoft.com/office/drawing/2014/main" id="{0C2E8484-8D1C-3643-B18B-C000F9CE3D3E}"/>
              </a:ext>
            </a:extLst>
          </p:cNvPr>
          <p:cNvSpPr>
            <a:spLocks noGrp="1"/>
          </p:cNvSpPr>
          <p:nvPr>
            <p:ph type="sldNum" sz="quarter" idx="12"/>
          </p:nvPr>
        </p:nvSpPr>
        <p:spPr/>
        <p:txBody>
          <a:bodyPr/>
          <a:lstStyle/>
          <a:p>
            <a:fld id="{5FD889E0-CAB2-4699-909D-B9A88D47ACBE}" type="slidenum">
              <a:rPr lang="en-US" smtClean="0"/>
              <a:t>26</a:t>
            </a:fld>
            <a:endParaRPr lang="en-US"/>
          </a:p>
        </p:txBody>
      </p:sp>
      <p:grpSp>
        <p:nvGrpSpPr>
          <p:cNvPr id="4" name="Grouper 14">
            <a:extLst>
              <a:ext uri="{FF2B5EF4-FFF2-40B4-BE49-F238E27FC236}">
                <a16:creationId xmlns:a16="http://schemas.microsoft.com/office/drawing/2014/main" id="{53522612-E08D-3E4E-9645-D52A2152CF89}"/>
              </a:ext>
            </a:extLst>
          </p:cNvPr>
          <p:cNvGrpSpPr/>
          <p:nvPr/>
        </p:nvGrpSpPr>
        <p:grpSpPr>
          <a:xfrm>
            <a:off x="1941813" y="688369"/>
            <a:ext cx="5712431" cy="5486400"/>
            <a:chOff x="1624845" y="1549400"/>
            <a:chExt cx="2882900" cy="2844800"/>
          </a:xfrm>
        </p:grpSpPr>
        <p:cxnSp>
          <p:nvCxnSpPr>
            <p:cNvPr id="5" name="Connecteur droit 4">
              <a:extLst>
                <a:ext uri="{FF2B5EF4-FFF2-40B4-BE49-F238E27FC236}">
                  <a16:creationId xmlns:a16="http://schemas.microsoft.com/office/drawing/2014/main" id="{B9CC2AFE-CF45-5149-9445-B05F895996C4}"/>
                </a:ext>
              </a:extLst>
            </p:cNvPr>
            <p:cNvCxnSpPr/>
            <p:nvPr/>
          </p:nvCxnSpPr>
          <p:spPr>
            <a:xfrm flipH="1">
              <a:off x="1714500" y="1879600"/>
              <a:ext cx="2527300" cy="1981200"/>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Connecteur droit 5">
              <a:extLst>
                <a:ext uri="{FF2B5EF4-FFF2-40B4-BE49-F238E27FC236}">
                  <a16:creationId xmlns:a16="http://schemas.microsoft.com/office/drawing/2014/main" id="{0B70D114-5B97-8A4D-994C-FFA54D88E157}"/>
                </a:ext>
              </a:extLst>
            </p:cNvPr>
            <p:cNvCxnSpPr/>
            <p:nvPr/>
          </p:nvCxnSpPr>
          <p:spPr>
            <a:xfrm>
              <a:off x="3213100" y="1549400"/>
              <a:ext cx="0" cy="284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Connecteur droit 6">
              <a:extLst>
                <a:ext uri="{FF2B5EF4-FFF2-40B4-BE49-F238E27FC236}">
                  <a16:creationId xmlns:a16="http://schemas.microsoft.com/office/drawing/2014/main" id="{BAC98135-3AF1-4241-AE77-9C78D8A37386}"/>
                </a:ext>
              </a:extLst>
            </p:cNvPr>
            <p:cNvCxnSpPr/>
            <p:nvPr/>
          </p:nvCxnSpPr>
          <p:spPr>
            <a:xfrm flipH="1" flipV="1">
              <a:off x="1624845" y="2228968"/>
              <a:ext cx="2882900" cy="1041400"/>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8" name="Connecteur droit 7">
            <a:extLst>
              <a:ext uri="{FF2B5EF4-FFF2-40B4-BE49-F238E27FC236}">
                <a16:creationId xmlns:a16="http://schemas.microsoft.com/office/drawing/2014/main" id="{2C79D8F3-79C0-6147-B2B3-829CEF89BC8C}"/>
              </a:ext>
            </a:extLst>
          </p:cNvPr>
          <p:cNvCxnSpPr/>
          <p:nvPr/>
        </p:nvCxnSpPr>
        <p:spPr>
          <a:xfrm flipH="1" flipV="1">
            <a:off x="1005155" y="4130395"/>
            <a:ext cx="5712431" cy="2008414"/>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Connecteur droit 8">
            <a:extLst>
              <a:ext uri="{FF2B5EF4-FFF2-40B4-BE49-F238E27FC236}">
                <a16:creationId xmlns:a16="http://schemas.microsoft.com/office/drawing/2014/main" id="{32A6A657-D0DD-7243-8F29-C17B634AEB67}"/>
              </a:ext>
            </a:extLst>
          </p:cNvPr>
          <p:cNvCxnSpPr/>
          <p:nvPr/>
        </p:nvCxnSpPr>
        <p:spPr>
          <a:xfrm>
            <a:off x="2950184" y="688369"/>
            <a:ext cx="0" cy="5486400"/>
          </a:xfrm>
          <a:prstGeom prst="line">
            <a:avLst/>
          </a:prstGeom>
        </p:spPr>
        <p:style>
          <a:lnRef idx="2">
            <a:schemeClr val="accent1"/>
          </a:lnRef>
          <a:fillRef idx="0">
            <a:schemeClr val="accent1"/>
          </a:fillRef>
          <a:effectRef idx="1">
            <a:schemeClr val="accent1"/>
          </a:effectRef>
          <a:fontRef idx="minor">
            <a:schemeClr val="tx1"/>
          </a:fontRef>
        </p:style>
      </p:cxnSp>
      <p:sp>
        <p:nvSpPr>
          <p:cNvPr id="11" name="Ellipse 10">
            <a:extLst>
              <a:ext uri="{FF2B5EF4-FFF2-40B4-BE49-F238E27FC236}">
                <a16:creationId xmlns:a16="http://schemas.microsoft.com/office/drawing/2014/main" id="{382D0CE6-37A9-0D46-94DF-F506E3DBFBE8}"/>
              </a:ext>
            </a:extLst>
          </p:cNvPr>
          <p:cNvSpPr/>
          <p:nvPr/>
        </p:nvSpPr>
        <p:spPr>
          <a:xfrm>
            <a:off x="4777498" y="2825393"/>
            <a:ext cx="657522" cy="603607"/>
          </a:xfrm>
          <a:prstGeom prst="ellipse">
            <a:avLst/>
          </a:prstGeom>
          <a:gradFill flip="none" rotWithShape="1">
            <a:gsLst>
              <a:gs pos="0">
                <a:schemeClr val="accent2">
                  <a:lumMod val="5000"/>
                  <a:lumOff val="95000"/>
                  <a:alpha val="24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Ellipse 11">
            <a:extLst>
              <a:ext uri="{FF2B5EF4-FFF2-40B4-BE49-F238E27FC236}">
                <a16:creationId xmlns:a16="http://schemas.microsoft.com/office/drawing/2014/main" id="{66DE4754-EB29-5945-BB9F-EDAE3DBA5901}"/>
              </a:ext>
            </a:extLst>
          </p:cNvPr>
          <p:cNvSpPr/>
          <p:nvPr/>
        </p:nvSpPr>
        <p:spPr>
          <a:xfrm>
            <a:off x="2611149" y="4500173"/>
            <a:ext cx="657522" cy="603607"/>
          </a:xfrm>
          <a:prstGeom prst="ellipse">
            <a:avLst/>
          </a:prstGeom>
          <a:gradFill flip="none" rotWithShape="1">
            <a:gsLst>
              <a:gs pos="0">
                <a:schemeClr val="accent2">
                  <a:lumMod val="5000"/>
                  <a:lumOff val="95000"/>
                  <a:alpha val="24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55319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6E89B678-1B2B-3A46-8A96-E882884D782F}"/>
              </a:ext>
            </a:extLst>
          </p:cNvPr>
          <p:cNvPicPr>
            <a:picLocks noChangeAspect="1"/>
          </p:cNvPicPr>
          <p:nvPr/>
        </p:nvPicPr>
        <p:blipFill>
          <a:blip r:embed="rId2"/>
          <a:stretch>
            <a:fillRect/>
          </a:stretch>
        </p:blipFill>
        <p:spPr>
          <a:xfrm>
            <a:off x="522614" y="3032611"/>
            <a:ext cx="3561345" cy="3132759"/>
          </a:xfrm>
          <a:prstGeom prst="rect">
            <a:avLst/>
          </a:prstGeom>
        </p:spPr>
      </p:pic>
      <p:sp>
        <p:nvSpPr>
          <p:cNvPr id="2" name="ZoneTexte 1">
            <a:extLst>
              <a:ext uri="{FF2B5EF4-FFF2-40B4-BE49-F238E27FC236}">
                <a16:creationId xmlns:a16="http://schemas.microsoft.com/office/drawing/2014/main" id="{DA23ECBA-A128-6A44-815B-C1B82381A1E6}"/>
              </a:ext>
            </a:extLst>
          </p:cNvPr>
          <p:cNvSpPr txBox="1"/>
          <p:nvPr/>
        </p:nvSpPr>
        <p:spPr>
          <a:xfrm>
            <a:off x="400691" y="256854"/>
            <a:ext cx="4633645" cy="2308324"/>
          </a:xfrm>
          <a:prstGeom prst="rect">
            <a:avLst/>
          </a:prstGeom>
          <a:noFill/>
        </p:spPr>
        <p:txBody>
          <a:bodyPr wrap="square" rtlCol="0">
            <a:spAutoFit/>
          </a:bodyPr>
          <a:lstStyle/>
          <a:p>
            <a:r>
              <a:rPr lang="en-US" dirty="0"/>
              <a:t>An attempt to use the new scheme in home security application is being attempted.</a:t>
            </a:r>
          </a:p>
          <a:p>
            <a:r>
              <a:rPr lang="en-US" dirty="0"/>
              <a:t>Hidden blocks of  different dense materials were found using multiple scattering techniques.</a:t>
            </a:r>
          </a:p>
          <a:p>
            <a:endParaRPr lang="en-US" dirty="0"/>
          </a:p>
          <a:p>
            <a:r>
              <a:rPr lang="en-US" dirty="0"/>
              <a:t>This is only possible with a precise angular measurement of the two segments.</a:t>
            </a:r>
          </a:p>
        </p:txBody>
      </p:sp>
      <p:grpSp>
        <p:nvGrpSpPr>
          <p:cNvPr id="4" name="Groupe 3">
            <a:extLst>
              <a:ext uri="{FF2B5EF4-FFF2-40B4-BE49-F238E27FC236}">
                <a16:creationId xmlns:a16="http://schemas.microsoft.com/office/drawing/2014/main" id="{494FE2FB-707B-0943-9587-512EF226C602}"/>
              </a:ext>
            </a:extLst>
          </p:cNvPr>
          <p:cNvGrpSpPr/>
          <p:nvPr/>
        </p:nvGrpSpPr>
        <p:grpSpPr>
          <a:xfrm>
            <a:off x="4150760" y="2619911"/>
            <a:ext cx="4828849" cy="3715123"/>
            <a:chOff x="-859167" y="538844"/>
            <a:chExt cx="11010246" cy="6126743"/>
          </a:xfrm>
        </p:grpSpPr>
        <p:pic>
          <p:nvPicPr>
            <p:cNvPr id="5" name="Image 4">
              <a:extLst>
                <a:ext uri="{FF2B5EF4-FFF2-40B4-BE49-F238E27FC236}">
                  <a16:creationId xmlns:a16="http://schemas.microsoft.com/office/drawing/2014/main" id="{89BC220B-AD6D-6E4C-9048-F66932BA8DA9}"/>
                </a:ext>
              </a:extLst>
            </p:cNvPr>
            <p:cNvPicPr>
              <a:picLocks noChangeAspect="1"/>
            </p:cNvPicPr>
            <p:nvPr/>
          </p:nvPicPr>
          <p:blipFill>
            <a:blip r:embed="rId3"/>
            <a:stretch>
              <a:fillRect/>
            </a:stretch>
          </p:blipFill>
          <p:spPr>
            <a:xfrm>
              <a:off x="551490" y="538844"/>
              <a:ext cx="8686800" cy="5702300"/>
            </a:xfrm>
            <a:prstGeom prst="rect">
              <a:avLst/>
            </a:prstGeom>
          </p:spPr>
        </p:pic>
        <p:grpSp>
          <p:nvGrpSpPr>
            <p:cNvPr id="6" name="Groupe 5">
              <a:extLst>
                <a:ext uri="{FF2B5EF4-FFF2-40B4-BE49-F238E27FC236}">
                  <a16:creationId xmlns:a16="http://schemas.microsoft.com/office/drawing/2014/main" id="{2DB2E235-C8A6-F241-BD9E-AFBAC22A8978}"/>
                </a:ext>
              </a:extLst>
            </p:cNvPr>
            <p:cNvGrpSpPr/>
            <p:nvPr/>
          </p:nvGrpSpPr>
          <p:grpSpPr>
            <a:xfrm>
              <a:off x="-859167" y="777539"/>
              <a:ext cx="11010246" cy="5888048"/>
              <a:chOff x="117216" y="534256"/>
              <a:chExt cx="9564199" cy="5053678"/>
            </a:xfrm>
          </p:grpSpPr>
          <p:cxnSp>
            <p:nvCxnSpPr>
              <p:cNvPr id="7" name="Connecteur droit avec flèche 6">
                <a:extLst>
                  <a:ext uri="{FF2B5EF4-FFF2-40B4-BE49-F238E27FC236}">
                    <a16:creationId xmlns:a16="http://schemas.microsoft.com/office/drawing/2014/main" id="{6788A503-3BB7-3B4A-B13E-912BEBF2A361}"/>
                  </a:ext>
                </a:extLst>
              </p:cNvPr>
              <p:cNvCxnSpPr/>
              <p:nvPr/>
            </p:nvCxnSpPr>
            <p:spPr>
              <a:xfrm>
                <a:off x="1592494" y="5223637"/>
                <a:ext cx="622614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Connecteur droit avec flèche 7">
                <a:extLst>
                  <a:ext uri="{FF2B5EF4-FFF2-40B4-BE49-F238E27FC236}">
                    <a16:creationId xmlns:a16="http://schemas.microsoft.com/office/drawing/2014/main" id="{79AB5AEE-49DC-5744-A2D3-28F84865A268}"/>
                  </a:ext>
                </a:extLst>
              </p:cNvPr>
              <p:cNvCxnSpPr/>
              <p:nvPr/>
            </p:nvCxnSpPr>
            <p:spPr>
              <a:xfrm flipV="1">
                <a:off x="1592494" y="534256"/>
                <a:ext cx="0" cy="47158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 name="ZoneTexte 8">
                <a:extLst>
                  <a:ext uri="{FF2B5EF4-FFF2-40B4-BE49-F238E27FC236}">
                    <a16:creationId xmlns:a16="http://schemas.microsoft.com/office/drawing/2014/main" id="{9475CC46-1F49-E245-B1FB-534394F956ED}"/>
                  </a:ext>
                </a:extLst>
              </p:cNvPr>
              <p:cNvSpPr txBox="1"/>
              <p:nvPr/>
            </p:nvSpPr>
            <p:spPr>
              <a:xfrm>
                <a:off x="117216" y="534256"/>
                <a:ext cx="1933657" cy="522769"/>
              </a:xfrm>
              <a:prstGeom prst="rect">
                <a:avLst/>
              </a:prstGeom>
              <a:noFill/>
            </p:spPr>
            <p:txBody>
              <a:bodyPr wrap="square" rtlCol="0">
                <a:spAutoFit/>
              </a:bodyPr>
              <a:lstStyle/>
              <a:p>
                <a:r>
                  <a:rPr lang="en-US" dirty="0"/>
                  <a:t>Y (cm)</a:t>
                </a:r>
              </a:p>
            </p:txBody>
          </p:sp>
          <p:sp>
            <p:nvSpPr>
              <p:cNvPr id="10" name="ZoneTexte 9">
                <a:extLst>
                  <a:ext uri="{FF2B5EF4-FFF2-40B4-BE49-F238E27FC236}">
                    <a16:creationId xmlns:a16="http://schemas.microsoft.com/office/drawing/2014/main" id="{089633DB-1228-8C41-8D7E-5E3F33FC168E}"/>
                  </a:ext>
                </a:extLst>
              </p:cNvPr>
              <p:cNvSpPr txBox="1"/>
              <p:nvPr/>
            </p:nvSpPr>
            <p:spPr>
              <a:xfrm>
                <a:off x="7950926" y="5065165"/>
                <a:ext cx="1730489" cy="522769"/>
              </a:xfrm>
              <a:prstGeom prst="rect">
                <a:avLst/>
              </a:prstGeom>
              <a:noFill/>
            </p:spPr>
            <p:txBody>
              <a:bodyPr wrap="square" rtlCol="0">
                <a:spAutoFit/>
              </a:bodyPr>
              <a:lstStyle/>
              <a:p>
                <a:r>
                  <a:rPr lang="en-US" dirty="0"/>
                  <a:t>X(cm)</a:t>
                </a:r>
              </a:p>
            </p:txBody>
          </p:sp>
        </p:grpSp>
      </p:grpSp>
      <p:pic>
        <p:nvPicPr>
          <p:cNvPr id="12" name="Image 11">
            <a:extLst>
              <a:ext uri="{FF2B5EF4-FFF2-40B4-BE49-F238E27FC236}">
                <a16:creationId xmlns:a16="http://schemas.microsoft.com/office/drawing/2014/main" id="{9554C435-F894-4447-A159-CF126B1F28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6368" y="0"/>
            <a:ext cx="3143503" cy="2807276"/>
          </a:xfrm>
          <a:prstGeom prst="rect">
            <a:avLst/>
          </a:prstGeom>
        </p:spPr>
      </p:pic>
      <p:sp>
        <p:nvSpPr>
          <p:cNvPr id="13" name="Espace réservé du pied de page 12">
            <a:extLst>
              <a:ext uri="{FF2B5EF4-FFF2-40B4-BE49-F238E27FC236}">
                <a16:creationId xmlns:a16="http://schemas.microsoft.com/office/drawing/2014/main" id="{39A20EA7-C57D-E34A-8C44-BCB4F675FCBF}"/>
              </a:ext>
            </a:extLst>
          </p:cNvPr>
          <p:cNvSpPr>
            <a:spLocks noGrp="1"/>
          </p:cNvSpPr>
          <p:nvPr>
            <p:ph type="ftr" sz="quarter" idx="11"/>
          </p:nvPr>
        </p:nvSpPr>
        <p:spPr/>
        <p:txBody>
          <a:bodyPr/>
          <a:lstStyle/>
          <a:p>
            <a:r>
              <a:rPr lang="en-US"/>
              <a:t>I.Laktineh.  ILCX2021</a:t>
            </a:r>
          </a:p>
        </p:txBody>
      </p:sp>
      <p:sp>
        <p:nvSpPr>
          <p:cNvPr id="14" name="Espace réservé du numéro de diapositive 13">
            <a:extLst>
              <a:ext uri="{FF2B5EF4-FFF2-40B4-BE49-F238E27FC236}">
                <a16:creationId xmlns:a16="http://schemas.microsoft.com/office/drawing/2014/main" id="{4A620EE6-42C2-2044-A99A-A1964A49391A}"/>
              </a:ext>
            </a:extLst>
          </p:cNvPr>
          <p:cNvSpPr>
            <a:spLocks noGrp="1"/>
          </p:cNvSpPr>
          <p:nvPr>
            <p:ph type="sldNum" sz="quarter" idx="12"/>
          </p:nvPr>
        </p:nvSpPr>
        <p:spPr/>
        <p:txBody>
          <a:bodyPr/>
          <a:lstStyle/>
          <a:p>
            <a:fld id="{5FD889E0-CAB2-4699-909D-B9A88D47ACBE}" type="slidenum">
              <a:rPr lang="en-US" smtClean="0"/>
              <a:t>27</a:t>
            </a:fld>
            <a:endParaRPr lang="en-US"/>
          </a:p>
        </p:txBody>
      </p:sp>
    </p:spTree>
    <p:extLst>
      <p:ext uri="{BB962C8B-B14F-4D97-AF65-F5344CB8AC3E}">
        <p14:creationId xmlns:p14="http://schemas.microsoft.com/office/powerpoint/2010/main" val="21846377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00E455AA-F569-F54C-A1E3-A6E973672EFD}"/>
              </a:ext>
            </a:extLst>
          </p:cNvPr>
          <p:cNvPicPr>
            <a:picLocks noChangeAspect="1"/>
          </p:cNvPicPr>
          <p:nvPr/>
        </p:nvPicPr>
        <p:blipFill>
          <a:blip r:embed="rId2"/>
          <a:stretch>
            <a:fillRect/>
          </a:stretch>
        </p:blipFill>
        <p:spPr>
          <a:xfrm>
            <a:off x="0" y="442608"/>
            <a:ext cx="9144000" cy="5972783"/>
          </a:xfrm>
          <a:prstGeom prst="rect">
            <a:avLst/>
          </a:prstGeom>
        </p:spPr>
      </p:pic>
      <p:sp>
        <p:nvSpPr>
          <p:cNvPr id="2" name="Espace réservé du pied de page 1">
            <a:extLst>
              <a:ext uri="{FF2B5EF4-FFF2-40B4-BE49-F238E27FC236}">
                <a16:creationId xmlns:a16="http://schemas.microsoft.com/office/drawing/2014/main" id="{43AC41AE-6A1B-4642-9F97-A998E602CE1C}"/>
              </a:ext>
            </a:extLst>
          </p:cNvPr>
          <p:cNvSpPr>
            <a:spLocks noGrp="1"/>
          </p:cNvSpPr>
          <p:nvPr>
            <p:ph type="ftr" sz="quarter" idx="11"/>
          </p:nvPr>
        </p:nvSpPr>
        <p:spPr/>
        <p:txBody>
          <a:bodyPr/>
          <a:lstStyle/>
          <a:p>
            <a:r>
              <a:rPr lang="en-US"/>
              <a:t>I.Laktineh.  ILCX2021</a:t>
            </a:r>
          </a:p>
        </p:txBody>
      </p:sp>
      <p:sp>
        <p:nvSpPr>
          <p:cNvPr id="4" name="Espace réservé du numéro de diapositive 3">
            <a:extLst>
              <a:ext uri="{FF2B5EF4-FFF2-40B4-BE49-F238E27FC236}">
                <a16:creationId xmlns:a16="http://schemas.microsoft.com/office/drawing/2014/main" id="{2826A6B4-B818-5F41-A688-84ECCFB8ED7B}"/>
              </a:ext>
            </a:extLst>
          </p:cNvPr>
          <p:cNvSpPr>
            <a:spLocks noGrp="1"/>
          </p:cNvSpPr>
          <p:nvPr>
            <p:ph type="sldNum" sz="quarter" idx="12"/>
          </p:nvPr>
        </p:nvSpPr>
        <p:spPr/>
        <p:txBody>
          <a:bodyPr/>
          <a:lstStyle/>
          <a:p>
            <a:fld id="{5FD889E0-CAB2-4699-909D-B9A88D47ACBE}" type="slidenum">
              <a:rPr lang="en-US" smtClean="0"/>
              <a:t>28</a:t>
            </a:fld>
            <a:endParaRPr lang="en-US"/>
          </a:p>
        </p:txBody>
      </p:sp>
    </p:spTree>
    <p:extLst>
      <p:ext uri="{BB962C8B-B14F-4D97-AF65-F5344CB8AC3E}">
        <p14:creationId xmlns:p14="http://schemas.microsoft.com/office/powerpoint/2010/main" val="6786245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BC9F9AD7-6C2A-3C48-97DA-3349F4D937C0}"/>
              </a:ext>
            </a:extLst>
          </p:cNvPr>
          <p:cNvPicPr>
            <a:picLocks noChangeAspect="1"/>
          </p:cNvPicPr>
          <p:nvPr/>
        </p:nvPicPr>
        <p:blipFill>
          <a:blip r:embed="rId2"/>
          <a:stretch>
            <a:fillRect/>
          </a:stretch>
        </p:blipFill>
        <p:spPr>
          <a:xfrm>
            <a:off x="436510" y="535826"/>
            <a:ext cx="8661400" cy="5765800"/>
          </a:xfrm>
          <a:prstGeom prst="rect">
            <a:avLst/>
          </a:prstGeom>
        </p:spPr>
      </p:pic>
      <p:grpSp>
        <p:nvGrpSpPr>
          <p:cNvPr id="4" name="Groupe 3">
            <a:extLst>
              <a:ext uri="{FF2B5EF4-FFF2-40B4-BE49-F238E27FC236}">
                <a16:creationId xmlns:a16="http://schemas.microsoft.com/office/drawing/2014/main" id="{1DF7BA29-33C2-1C44-A838-26B481BE967B}"/>
              </a:ext>
            </a:extLst>
          </p:cNvPr>
          <p:cNvGrpSpPr/>
          <p:nvPr/>
        </p:nvGrpSpPr>
        <p:grpSpPr>
          <a:xfrm>
            <a:off x="91028" y="777539"/>
            <a:ext cx="9701679" cy="5648608"/>
            <a:chOff x="951540" y="534256"/>
            <a:chExt cx="8427495" cy="4848168"/>
          </a:xfrm>
        </p:grpSpPr>
        <p:cxnSp>
          <p:nvCxnSpPr>
            <p:cNvPr id="5" name="Connecteur droit avec flèche 4">
              <a:extLst>
                <a:ext uri="{FF2B5EF4-FFF2-40B4-BE49-F238E27FC236}">
                  <a16:creationId xmlns:a16="http://schemas.microsoft.com/office/drawing/2014/main" id="{48205402-D23C-9E4F-889E-D72B4A38DFF5}"/>
                </a:ext>
              </a:extLst>
            </p:cNvPr>
            <p:cNvCxnSpPr/>
            <p:nvPr/>
          </p:nvCxnSpPr>
          <p:spPr>
            <a:xfrm>
              <a:off x="1592494" y="5223637"/>
              <a:ext cx="622614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 name="Connecteur droit avec flèche 5">
              <a:extLst>
                <a:ext uri="{FF2B5EF4-FFF2-40B4-BE49-F238E27FC236}">
                  <a16:creationId xmlns:a16="http://schemas.microsoft.com/office/drawing/2014/main" id="{149BF23F-F2BD-6644-85B1-0BD6F30ABCFB}"/>
                </a:ext>
              </a:extLst>
            </p:cNvPr>
            <p:cNvCxnSpPr/>
            <p:nvPr/>
          </p:nvCxnSpPr>
          <p:spPr>
            <a:xfrm flipV="1">
              <a:off x="1592494" y="534256"/>
              <a:ext cx="0" cy="47158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ZoneTexte 6">
              <a:extLst>
                <a:ext uri="{FF2B5EF4-FFF2-40B4-BE49-F238E27FC236}">
                  <a16:creationId xmlns:a16="http://schemas.microsoft.com/office/drawing/2014/main" id="{B80B2BE1-5610-A341-8DD3-0A79CBAC22D6}"/>
                </a:ext>
              </a:extLst>
            </p:cNvPr>
            <p:cNvSpPr txBox="1"/>
            <p:nvPr/>
          </p:nvSpPr>
          <p:spPr>
            <a:xfrm>
              <a:off x="951540" y="534256"/>
              <a:ext cx="1099333" cy="316996"/>
            </a:xfrm>
            <a:prstGeom prst="rect">
              <a:avLst/>
            </a:prstGeom>
            <a:noFill/>
          </p:spPr>
          <p:txBody>
            <a:bodyPr wrap="square" rtlCol="0">
              <a:spAutoFit/>
            </a:bodyPr>
            <a:lstStyle/>
            <a:p>
              <a:r>
                <a:rPr lang="en-US" dirty="0"/>
                <a:t>Y (cm)</a:t>
              </a:r>
            </a:p>
          </p:txBody>
        </p:sp>
        <p:sp>
          <p:nvSpPr>
            <p:cNvPr id="8" name="ZoneTexte 7">
              <a:extLst>
                <a:ext uri="{FF2B5EF4-FFF2-40B4-BE49-F238E27FC236}">
                  <a16:creationId xmlns:a16="http://schemas.microsoft.com/office/drawing/2014/main" id="{08858507-1E29-504A-BF7E-2375AFF1ED18}"/>
                </a:ext>
              </a:extLst>
            </p:cNvPr>
            <p:cNvSpPr txBox="1"/>
            <p:nvPr/>
          </p:nvSpPr>
          <p:spPr>
            <a:xfrm>
              <a:off x="7950928" y="5065428"/>
              <a:ext cx="1428107" cy="316996"/>
            </a:xfrm>
            <a:prstGeom prst="rect">
              <a:avLst/>
            </a:prstGeom>
            <a:noFill/>
          </p:spPr>
          <p:txBody>
            <a:bodyPr wrap="square" rtlCol="0">
              <a:spAutoFit/>
            </a:bodyPr>
            <a:lstStyle/>
            <a:p>
              <a:r>
                <a:rPr lang="en-US" dirty="0"/>
                <a:t>X(cm)</a:t>
              </a:r>
            </a:p>
          </p:txBody>
        </p:sp>
      </p:grpSp>
      <p:sp>
        <p:nvSpPr>
          <p:cNvPr id="2" name="Espace réservé du pied de page 1">
            <a:extLst>
              <a:ext uri="{FF2B5EF4-FFF2-40B4-BE49-F238E27FC236}">
                <a16:creationId xmlns:a16="http://schemas.microsoft.com/office/drawing/2014/main" id="{B822B169-1708-9346-A816-40A5C09756E1}"/>
              </a:ext>
            </a:extLst>
          </p:cNvPr>
          <p:cNvSpPr>
            <a:spLocks noGrp="1"/>
          </p:cNvSpPr>
          <p:nvPr>
            <p:ph type="ftr" sz="quarter" idx="11"/>
          </p:nvPr>
        </p:nvSpPr>
        <p:spPr/>
        <p:txBody>
          <a:bodyPr/>
          <a:lstStyle/>
          <a:p>
            <a:r>
              <a:rPr lang="en-US"/>
              <a:t>I.Laktineh.  ILCX2021</a:t>
            </a:r>
          </a:p>
        </p:txBody>
      </p:sp>
      <p:sp>
        <p:nvSpPr>
          <p:cNvPr id="9" name="Espace réservé du numéro de diapositive 8">
            <a:extLst>
              <a:ext uri="{FF2B5EF4-FFF2-40B4-BE49-F238E27FC236}">
                <a16:creationId xmlns:a16="http://schemas.microsoft.com/office/drawing/2014/main" id="{16558F1A-C66C-8C48-B63F-7C203942F7A5}"/>
              </a:ext>
            </a:extLst>
          </p:cNvPr>
          <p:cNvSpPr>
            <a:spLocks noGrp="1"/>
          </p:cNvSpPr>
          <p:nvPr>
            <p:ph type="sldNum" sz="quarter" idx="12"/>
          </p:nvPr>
        </p:nvSpPr>
        <p:spPr/>
        <p:txBody>
          <a:bodyPr/>
          <a:lstStyle/>
          <a:p>
            <a:fld id="{5FD889E0-CAB2-4699-909D-B9A88D47ACBE}" type="slidenum">
              <a:rPr lang="en-US" smtClean="0"/>
              <a:t>29</a:t>
            </a:fld>
            <a:endParaRPr lang="en-US"/>
          </a:p>
        </p:txBody>
      </p:sp>
    </p:spTree>
    <p:extLst>
      <p:ext uri="{BB962C8B-B14F-4D97-AF65-F5344CB8AC3E}">
        <p14:creationId xmlns:p14="http://schemas.microsoft.com/office/powerpoint/2010/main" val="3537189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56803" y="3429000"/>
            <a:ext cx="7924800" cy="3139321"/>
          </a:xfrm>
          <a:prstGeom prst="rect">
            <a:avLst/>
          </a:prstGeom>
          <a:noFill/>
        </p:spPr>
        <p:txBody>
          <a:bodyPr wrap="square" rtlCol="0">
            <a:spAutoFit/>
          </a:bodyPr>
          <a:lstStyle/>
          <a:p>
            <a:r>
              <a:rPr lang="en-GB" dirty="0"/>
              <a:t> ILC, CECP  calorimeters baselines are all </a:t>
            </a:r>
            <a:r>
              <a:rPr lang="en-GB" b="1" dirty="0">
                <a:solidFill>
                  <a:srgbClr val="FF0000"/>
                </a:solidFill>
              </a:rPr>
              <a:t>high-granularity PFA-</a:t>
            </a:r>
            <a:r>
              <a:rPr lang="en-GB" dirty="0">
                <a:solidFill>
                  <a:srgbClr val="FF0000"/>
                </a:solidFill>
              </a:rPr>
              <a:t>based</a:t>
            </a:r>
            <a:r>
              <a:rPr lang="en-GB" dirty="0"/>
              <a:t>.</a:t>
            </a:r>
          </a:p>
          <a:p>
            <a:endParaRPr lang="en-GB" dirty="0"/>
          </a:p>
          <a:p>
            <a:pPr marL="285750" indent="-285750">
              <a:buFont typeface="Wingdings" charset="2"/>
              <a:buChar char="q"/>
            </a:pPr>
            <a:r>
              <a:rPr lang="en-GB" b="1" dirty="0">
                <a:solidFill>
                  <a:srgbClr val="FF0000"/>
                </a:solidFill>
              </a:rPr>
              <a:t>SDHCAL</a:t>
            </a:r>
            <a:r>
              <a:rPr lang="en-GB" dirty="0"/>
              <a:t> is one of the HCAL baselines for both with </a:t>
            </a:r>
            <a:r>
              <a:rPr lang="en-GB" b="1" dirty="0">
                <a:solidFill>
                  <a:srgbClr val="FF0000"/>
                </a:solidFill>
              </a:rPr>
              <a:t>tens of millions of </a:t>
            </a:r>
            <a:r>
              <a:rPr lang="en-GB" b="1" baseline="30000" dirty="0">
                <a:solidFill>
                  <a:srgbClr val="FF0000"/>
                </a:solidFill>
              </a:rPr>
              <a:t> </a:t>
            </a:r>
            <a:r>
              <a:rPr lang="en-GB" b="1" dirty="0">
                <a:solidFill>
                  <a:srgbClr val="FF0000"/>
                </a:solidFill>
              </a:rPr>
              <a:t>channels</a:t>
            </a:r>
          </a:p>
          <a:p>
            <a:pPr marL="285750" indent="-285750">
              <a:buFont typeface="Wingdings" charset="2"/>
              <a:buChar char="q"/>
            </a:pPr>
            <a:r>
              <a:rPr lang="en-GB" dirty="0"/>
              <a:t>Only about 10</a:t>
            </a:r>
            <a:r>
              <a:rPr lang="en-GB" baseline="30000" dirty="0"/>
              <a:t>3</a:t>
            </a:r>
            <a:r>
              <a:rPr lang="en-GB" dirty="0"/>
              <a:t> will be fired for each collision.  So the channels are idle almost all of the time but continue to consume power and to produce heat,  necessitating in case of circular colliders </a:t>
            </a:r>
            <a:r>
              <a:rPr lang="en-GB" b="1" dirty="0">
                <a:solidFill>
                  <a:srgbClr val="FF0000"/>
                </a:solidFill>
              </a:rPr>
              <a:t>active cooling </a:t>
            </a:r>
            <a:r>
              <a:rPr lang="en-GB" dirty="0">
                <a:sym typeface="Wingdings"/>
              </a:rPr>
              <a:t> </a:t>
            </a:r>
            <a:r>
              <a:rPr lang="en-GB" b="1" dirty="0">
                <a:solidFill>
                  <a:srgbClr val="FF0000"/>
                </a:solidFill>
                <a:sym typeface="Wingdings"/>
              </a:rPr>
              <a:t>reduced PFA performance</a:t>
            </a:r>
            <a:r>
              <a:rPr lang="en-GB" b="1" dirty="0">
                <a:solidFill>
                  <a:srgbClr val="FF0000"/>
                </a:solidFill>
              </a:rPr>
              <a:t> </a:t>
            </a:r>
          </a:p>
          <a:p>
            <a:endParaRPr lang="en-GB" dirty="0"/>
          </a:p>
          <a:p>
            <a:r>
              <a:rPr lang="en-GB" b="1" dirty="0">
                <a:solidFill>
                  <a:srgbClr val="0000FF"/>
                </a:solidFill>
              </a:rPr>
              <a:t>This statement applies for all high granular calorimeters other options.</a:t>
            </a:r>
          </a:p>
          <a:p>
            <a:endParaRPr lang="en-GB" dirty="0"/>
          </a:p>
          <a:p>
            <a:r>
              <a:rPr lang="en-GB" dirty="0"/>
              <a:t>  </a:t>
            </a:r>
          </a:p>
        </p:txBody>
      </p:sp>
      <p:pic>
        <p:nvPicPr>
          <p:cNvPr id="5" name="Image 3" descr="DHCALview_global.png">
            <a:extLst>
              <a:ext uri="{FF2B5EF4-FFF2-40B4-BE49-F238E27FC236}">
                <a16:creationId xmlns:a16="http://schemas.microsoft.com/office/drawing/2014/main" id="{ED7E7E19-D492-554E-AF85-57769D29A062}"/>
              </a:ext>
            </a:extLst>
          </p:cNvPr>
          <p:cNvPicPr>
            <a:picLocks noChangeAspect="1"/>
          </p:cNvPicPr>
          <p:nvPr/>
        </p:nvPicPr>
        <p:blipFill>
          <a:blip r:embed="rId2"/>
          <a:srcRect/>
          <a:stretch>
            <a:fillRect/>
          </a:stretch>
        </p:blipFill>
        <p:spPr bwMode="auto">
          <a:xfrm>
            <a:off x="2344506" y="467612"/>
            <a:ext cx="3352800" cy="2795970"/>
          </a:xfrm>
          <a:prstGeom prst="rect">
            <a:avLst/>
          </a:prstGeom>
          <a:noFill/>
          <a:ln w="9525">
            <a:noFill/>
            <a:miter lim="800000"/>
            <a:headEnd/>
            <a:tailEnd/>
          </a:ln>
        </p:spPr>
      </p:pic>
      <p:sp>
        <p:nvSpPr>
          <p:cNvPr id="4" name="ZoneTexte 3">
            <a:extLst>
              <a:ext uri="{FF2B5EF4-FFF2-40B4-BE49-F238E27FC236}">
                <a16:creationId xmlns:a16="http://schemas.microsoft.com/office/drawing/2014/main" id="{6D72CA4B-B340-2548-8D60-320FDC1F9FFC}"/>
              </a:ext>
            </a:extLst>
          </p:cNvPr>
          <p:cNvSpPr txBox="1"/>
          <p:nvPr/>
        </p:nvSpPr>
        <p:spPr>
          <a:xfrm>
            <a:off x="325633" y="256854"/>
            <a:ext cx="4328559" cy="461665"/>
          </a:xfrm>
          <a:prstGeom prst="rect">
            <a:avLst/>
          </a:prstGeom>
          <a:noFill/>
        </p:spPr>
        <p:txBody>
          <a:bodyPr wrap="square" rtlCol="0">
            <a:spAutoFit/>
          </a:bodyPr>
          <a:lstStyle/>
          <a:p>
            <a:r>
              <a:rPr lang="en-US" sz="2400" dirty="0">
                <a:solidFill>
                  <a:srgbClr val="C00000"/>
                </a:solidFill>
              </a:rPr>
              <a:t>Why we need a new concept?</a:t>
            </a:r>
          </a:p>
        </p:txBody>
      </p:sp>
      <p:sp>
        <p:nvSpPr>
          <p:cNvPr id="6" name="Espace réservé du pied de page 5">
            <a:extLst>
              <a:ext uri="{FF2B5EF4-FFF2-40B4-BE49-F238E27FC236}">
                <a16:creationId xmlns:a16="http://schemas.microsoft.com/office/drawing/2014/main" id="{3B747A32-796F-2241-8743-B9C85A242363}"/>
              </a:ext>
            </a:extLst>
          </p:cNvPr>
          <p:cNvSpPr>
            <a:spLocks noGrp="1"/>
          </p:cNvSpPr>
          <p:nvPr>
            <p:ph type="ftr" sz="quarter" idx="11"/>
          </p:nvPr>
        </p:nvSpPr>
        <p:spPr/>
        <p:txBody>
          <a:bodyPr/>
          <a:lstStyle/>
          <a:p>
            <a:r>
              <a:rPr lang="en-US"/>
              <a:t>I.Laktineh.  ILCX2021</a:t>
            </a:r>
          </a:p>
        </p:txBody>
      </p:sp>
      <p:sp>
        <p:nvSpPr>
          <p:cNvPr id="7" name="Espace réservé du numéro de diapositive 6">
            <a:extLst>
              <a:ext uri="{FF2B5EF4-FFF2-40B4-BE49-F238E27FC236}">
                <a16:creationId xmlns:a16="http://schemas.microsoft.com/office/drawing/2014/main" id="{B09284C0-D177-AF43-9BDA-6E5A63532844}"/>
              </a:ext>
            </a:extLst>
          </p:cNvPr>
          <p:cNvSpPr>
            <a:spLocks noGrp="1"/>
          </p:cNvSpPr>
          <p:nvPr>
            <p:ph type="sldNum" sz="quarter" idx="12"/>
          </p:nvPr>
        </p:nvSpPr>
        <p:spPr/>
        <p:txBody>
          <a:bodyPr/>
          <a:lstStyle/>
          <a:p>
            <a:fld id="{5FD889E0-CAB2-4699-909D-B9A88D47ACBE}" type="slidenum">
              <a:rPr lang="en-US" smtClean="0"/>
              <a:t>3</a:t>
            </a:fld>
            <a:endParaRPr lang="en-US"/>
          </a:p>
        </p:txBody>
      </p:sp>
      <p:sp>
        <p:nvSpPr>
          <p:cNvPr id="8" name="ZoneTexte 7">
            <a:extLst>
              <a:ext uri="{FF2B5EF4-FFF2-40B4-BE49-F238E27FC236}">
                <a16:creationId xmlns:a16="http://schemas.microsoft.com/office/drawing/2014/main" id="{B03C0EBD-F476-0A4B-9B95-E99273B7B274}"/>
              </a:ext>
            </a:extLst>
          </p:cNvPr>
          <p:cNvSpPr txBox="1"/>
          <p:nvPr/>
        </p:nvSpPr>
        <p:spPr>
          <a:xfrm>
            <a:off x="5917915" y="1130157"/>
            <a:ext cx="2137024" cy="369332"/>
          </a:xfrm>
          <a:prstGeom prst="rect">
            <a:avLst/>
          </a:prstGeom>
          <a:noFill/>
          <a:ln>
            <a:solidFill>
              <a:schemeClr val="accent1"/>
            </a:solidFill>
          </a:ln>
        </p:spPr>
        <p:txBody>
          <a:bodyPr wrap="square" rtlCol="0">
            <a:spAutoFit/>
          </a:bodyPr>
          <a:lstStyle/>
          <a:p>
            <a:r>
              <a:rPr lang="en-US" dirty="0"/>
              <a:t>ILD  SDHCAL concept</a:t>
            </a:r>
          </a:p>
        </p:txBody>
      </p:sp>
    </p:spTree>
    <p:extLst>
      <p:ext uri="{BB962C8B-B14F-4D97-AF65-F5344CB8AC3E}">
        <p14:creationId xmlns:p14="http://schemas.microsoft.com/office/powerpoint/2010/main" val="42877136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498BC72A-8ED8-F745-B15B-B9223D15D70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39995" y="1571459"/>
            <a:ext cx="2864285" cy="3715082"/>
          </a:xfrm>
          <a:prstGeom prst="rect">
            <a:avLst/>
          </a:prstGeom>
        </p:spPr>
      </p:pic>
      <p:pic>
        <p:nvPicPr>
          <p:cNvPr id="9" name="Image 8">
            <a:extLst>
              <a:ext uri="{FF2B5EF4-FFF2-40B4-BE49-F238E27FC236}">
                <a16:creationId xmlns:a16="http://schemas.microsoft.com/office/drawing/2014/main" id="{547C20F4-4E4B-BE48-958D-006B9B32E50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6832" y="3249714"/>
            <a:ext cx="2864285" cy="2036827"/>
          </a:xfrm>
          <a:prstGeom prst="rect">
            <a:avLst/>
          </a:prstGeom>
        </p:spPr>
      </p:pic>
      <p:cxnSp>
        <p:nvCxnSpPr>
          <p:cNvPr id="3" name="Connecteur droit avec flèche 2">
            <a:extLst>
              <a:ext uri="{FF2B5EF4-FFF2-40B4-BE49-F238E27FC236}">
                <a16:creationId xmlns:a16="http://schemas.microsoft.com/office/drawing/2014/main" id="{BAE4C56E-4FF9-8441-8C69-995274DA7057}"/>
              </a:ext>
            </a:extLst>
          </p:cNvPr>
          <p:cNvCxnSpPr/>
          <p:nvPr/>
        </p:nvCxnSpPr>
        <p:spPr>
          <a:xfrm flipV="1">
            <a:off x="2157573" y="4089115"/>
            <a:ext cx="2835667" cy="308224"/>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cxnSp>
        <p:nvCxnSpPr>
          <p:cNvPr id="6" name="Connecteur droit avec flèche 5">
            <a:extLst>
              <a:ext uri="{FF2B5EF4-FFF2-40B4-BE49-F238E27FC236}">
                <a16:creationId xmlns:a16="http://schemas.microsoft.com/office/drawing/2014/main" id="{68631ACB-16B9-5E43-9846-4411B213175E}"/>
              </a:ext>
            </a:extLst>
          </p:cNvPr>
          <p:cNvCxnSpPr/>
          <p:nvPr/>
        </p:nvCxnSpPr>
        <p:spPr>
          <a:xfrm>
            <a:off x="5498167" y="282052"/>
            <a:ext cx="0" cy="2578814"/>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sp>
        <p:nvSpPr>
          <p:cNvPr id="8" name="ZoneTexte 7">
            <a:extLst>
              <a:ext uri="{FF2B5EF4-FFF2-40B4-BE49-F238E27FC236}">
                <a16:creationId xmlns:a16="http://schemas.microsoft.com/office/drawing/2014/main" id="{3F055542-A9BE-C743-93D9-C8202CE7FD27}"/>
              </a:ext>
            </a:extLst>
          </p:cNvPr>
          <p:cNvSpPr txBox="1"/>
          <p:nvPr/>
        </p:nvSpPr>
        <p:spPr>
          <a:xfrm>
            <a:off x="7156340" y="2491534"/>
            <a:ext cx="1083823" cy="369332"/>
          </a:xfrm>
          <a:prstGeom prst="rect">
            <a:avLst/>
          </a:prstGeom>
          <a:noFill/>
        </p:spPr>
        <p:txBody>
          <a:bodyPr wrap="none" rtlCol="0">
            <a:spAutoFit/>
          </a:bodyPr>
          <a:lstStyle/>
          <a:p>
            <a:r>
              <a:rPr lang="en-US" dirty="0"/>
              <a:t>First floor</a:t>
            </a:r>
          </a:p>
        </p:txBody>
      </p:sp>
      <p:sp>
        <p:nvSpPr>
          <p:cNvPr id="10" name="ZoneTexte 9">
            <a:extLst>
              <a:ext uri="{FF2B5EF4-FFF2-40B4-BE49-F238E27FC236}">
                <a16:creationId xmlns:a16="http://schemas.microsoft.com/office/drawing/2014/main" id="{A8EAC02A-A613-B349-8C0B-34978F0E17DC}"/>
              </a:ext>
            </a:extLst>
          </p:cNvPr>
          <p:cNvSpPr txBox="1"/>
          <p:nvPr/>
        </p:nvSpPr>
        <p:spPr>
          <a:xfrm>
            <a:off x="7156339" y="4334691"/>
            <a:ext cx="1271502" cy="369332"/>
          </a:xfrm>
          <a:prstGeom prst="rect">
            <a:avLst/>
          </a:prstGeom>
          <a:noFill/>
        </p:spPr>
        <p:txBody>
          <a:bodyPr wrap="none" rtlCol="0">
            <a:spAutoFit/>
          </a:bodyPr>
          <a:lstStyle/>
          <a:p>
            <a:r>
              <a:rPr lang="en-US" dirty="0" err="1"/>
              <a:t>Seond</a:t>
            </a:r>
            <a:r>
              <a:rPr lang="en-US" dirty="0"/>
              <a:t> floor</a:t>
            </a:r>
          </a:p>
        </p:txBody>
      </p:sp>
    </p:spTree>
    <p:extLst>
      <p:ext uri="{BB962C8B-B14F-4D97-AF65-F5344CB8AC3E}">
        <p14:creationId xmlns:p14="http://schemas.microsoft.com/office/powerpoint/2010/main" val="9189431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Enregistrement de l’écran 2021-01-02 à 15.28.11.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613250" y="1280521"/>
            <a:ext cx="8162925" cy="4599294"/>
          </a:xfrm>
          <a:prstGeom prst="rect">
            <a:avLst/>
          </a:prstGeom>
        </p:spPr>
      </p:pic>
      <p:sp>
        <p:nvSpPr>
          <p:cNvPr id="4" name="ZoneTexte 3">
            <a:extLst>
              <a:ext uri="{FF2B5EF4-FFF2-40B4-BE49-F238E27FC236}">
                <a16:creationId xmlns:a16="http://schemas.microsoft.com/office/drawing/2014/main" id="{C2562D9C-1B40-D245-859E-B6EE6FBFA963}"/>
              </a:ext>
            </a:extLst>
          </p:cNvPr>
          <p:cNvSpPr txBox="1"/>
          <p:nvPr/>
        </p:nvSpPr>
        <p:spPr>
          <a:xfrm>
            <a:off x="3154166" y="246580"/>
            <a:ext cx="2609636" cy="369332"/>
          </a:xfrm>
          <a:prstGeom prst="rect">
            <a:avLst/>
          </a:prstGeom>
          <a:noFill/>
        </p:spPr>
        <p:txBody>
          <a:bodyPr wrap="square" rtlCol="0">
            <a:spAutoFit/>
          </a:bodyPr>
          <a:lstStyle/>
          <a:p>
            <a:r>
              <a:rPr lang="fr-FR" dirty="0"/>
              <a:t>           </a:t>
            </a:r>
            <a:r>
              <a:rPr lang="fr-FR" dirty="0" err="1"/>
              <a:t>Movie-Zscan</a:t>
            </a:r>
            <a:endParaRPr lang="fr-FR" dirty="0"/>
          </a:p>
        </p:txBody>
      </p:sp>
      <p:grpSp>
        <p:nvGrpSpPr>
          <p:cNvPr id="5" name="Groupe 4">
            <a:extLst>
              <a:ext uri="{FF2B5EF4-FFF2-40B4-BE49-F238E27FC236}">
                <a16:creationId xmlns:a16="http://schemas.microsoft.com/office/drawing/2014/main" id="{92F2695A-E879-4145-97C1-7D56248B43E4}"/>
              </a:ext>
            </a:extLst>
          </p:cNvPr>
          <p:cNvGrpSpPr/>
          <p:nvPr/>
        </p:nvGrpSpPr>
        <p:grpSpPr>
          <a:xfrm>
            <a:off x="91028" y="777539"/>
            <a:ext cx="9701679" cy="5648608"/>
            <a:chOff x="951540" y="534256"/>
            <a:chExt cx="8427495" cy="4848168"/>
          </a:xfrm>
        </p:grpSpPr>
        <p:cxnSp>
          <p:nvCxnSpPr>
            <p:cNvPr id="6" name="Connecteur droit avec flèche 5">
              <a:extLst>
                <a:ext uri="{FF2B5EF4-FFF2-40B4-BE49-F238E27FC236}">
                  <a16:creationId xmlns:a16="http://schemas.microsoft.com/office/drawing/2014/main" id="{16FCD1B1-C63A-D74E-A2B3-8546B7F96D27}"/>
                </a:ext>
              </a:extLst>
            </p:cNvPr>
            <p:cNvCxnSpPr/>
            <p:nvPr/>
          </p:nvCxnSpPr>
          <p:spPr>
            <a:xfrm>
              <a:off x="1592494" y="5223637"/>
              <a:ext cx="622614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 name="Connecteur droit avec flèche 6">
              <a:extLst>
                <a:ext uri="{FF2B5EF4-FFF2-40B4-BE49-F238E27FC236}">
                  <a16:creationId xmlns:a16="http://schemas.microsoft.com/office/drawing/2014/main" id="{1AEE0C2C-97B6-D243-A664-66B8F1A32904}"/>
                </a:ext>
              </a:extLst>
            </p:cNvPr>
            <p:cNvCxnSpPr/>
            <p:nvPr/>
          </p:nvCxnSpPr>
          <p:spPr>
            <a:xfrm flipV="1">
              <a:off x="1592494" y="534256"/>
              <a:ext cx="0" cy="47158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ZoneTexte 7">
              <a:extLst>
                <a:ext uri="{FF2B5EF4-FFF2-40B4-BE49-F238E27FC236}">
                  <a16:creationId xmlns:a16="http://schemas.microsoft.com/office/drawing/2014/main" id="{65FDEAAF-FE08-3D4F-A3CA-6659C6FE16DB}"/>
                </a:ext>
              </a:extLst>
            </p:cNvPr>
            <p:cNvSpPr txBox="1"/>
            <p:nvPr/>
          </p:nvSpPr>
          <p:spPr>
            <a:xfrm>
              <a:off x="951540" y="534256"/>
              <a:ext cx="1099333" cy="316996"/>
            </a:xfrm>
            <a:prstGeom prst="rect">
              <a:avLst/>
            </a:prstGeom>
            <a:noFill/>
          </p:spPr>
          <p:txBody>
            <a:bodyPr wrap="square" rtlCol="0">
              <a:spAutoFit/>
            </a:bodyPr>
            <a:lstStyle/>
            <a:p>
              <a:r>
                <a:rPr lang="en-US" dirty="0"/>
                <a:t>Y (cm)</a:t>
              </a:r>
            </a:p>
          </p:txBody>
        </p:sp>
        <p:sp>
          <p:nvSpPr>
            <p:cNvPr id="9" name="ZoneTexte 8">
              <a:extLst>
                <a:ext uri="{FF2B5EF4-FFF2-40B4-BE49-F238E27FC236}">
                  <a16:creationId xmlns:a16="http://schemas.microsoft.com/office/drawing/2014/main" id="{FA4365E6-DEE3-0E45-8B7F-D8053EB705B1}"/>
                </a:ext>
              </a:extLst>
            </p:cNvPr>
            <p:cNvSpPr txBox="1"/>
            <p:nvPr/>
          </p:nvSpPr>
          <p:spPr>
            <a:xfrm>
              <a:off x="7950928" y="5065428"/>
              <a:ext cx="1428107" cy="316996"/>
            </a:xfrm>
            <a:prstGeom prst="rect">
              <a:avLst/>
            </a:prstGeom>
            <a:noFill/>
          </p:spPr>
          <p:txBody>
            <a:bodyPr wrap="square" rtlCol="0">
              <a:spAutoFit/>
            </a:bodyPr>
            <a:lstStyle/>
            <a:p>
              <a:r>
                <a:rPr lang="en-US" dirty="0"/>
                <a:t>X(cm)</a:t>
              </a:r>
            </a:p>
          </p:txBody>
        </p:sp>
      </p:grpSp>
      <p:sp>
        <p:nvSpPr>
          <p:cNvPr id="2" name="Espace réservé du pied de page 1">
            <a:extLst>
              <a:ext uri="{FF2B5EF4-FFF2-40B4-BE49-F238E27FC236}">
                <a16:creationId xmlns:a16="http://schemas.microsoft.com/office/drawing/2014/main" id="{147719AE-E529-114C-9B1A-F0BE824A8C8A}"/>
              </a:ext>
            </a:extLst>
          </p:cNvPr>
          <p:cNvSpPr>
            <a:spLocks noGrp="1"/>
          </p:cNvSpPr>
          <p:nvPr>
            <p:ph type="ftr" sz="quarter" idx="11"/>
          </p:nvPr>
        </p:nvSpPr>
        <p:spPr/>
        <p:txBody>
          <a:bodyPr/>
          <a:lstStyle/>
          <a:p>
            <a:r>
              <a:rPr lang="en-US"/>
              <a:t>I.Laktineh.  ILCX2021</a:t>
            </a:r>
          </a:p>
        </p:txBody>
      </p:sp>
      <p:sp>
        <p:nvSpPr>
          <p:cNvPr id="10" name="Espace réservé du numéro de diapositive 9">
            <a:extLst>
              <a:ext uri="{FF2B5EF4-FFF2-40B4-BE49-F238E27FC236}">
                <a16:creationId xmlns:a16="http://schemas.microsoft.com/office/drawing/2014/main" id="{EC07E139-FC96-434E-AD05-BC08737255F3}"/>
              </a:ext>
            </a:extLst>
          </p:cNvPr>
          <p:cNvSpPr>
            <a:spLocks noGrp="1"/>
          </p:cNvSpPr>
          <p:nvPr>
            <p:ph type="sldNum" sz="quarter" idx="12"/>
          </p:nvPr>
        </p:nvSpPr>
        <p:spPr/>
        <p:txBody>
          <a:bodyPr/>
          <a:lstStyle/>
          <a:p>
            <a:fld id="{5FD889E0-CAB2-4699-909D-B9A88D47ACBE}" type="slidenum">
              <a:rPr lang="en-US" smtClean="0"/>
              <a:t>31</a:t>
            </a:fld>
            <a:endParaRPr lang="en-US"/>
          </a:p>
        </p:txBody>
      </p:sp>
    </p:spTree>
    <p:extLst>
      <p:ext uri="{BB962C8B-B14F-4D97-AF65-F5344CB8AC3E}">
        <p14:creationId xmlns:p14="http://schemas.microsoft.com/office/powerpoint/2010/main" val="21769482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mute="1">
                <p:cTn id="7" fill="hold" display="0">
                  <p:stCondLst>
                    <p:cond delay="indefinite"/>
                  </p:stCondLst>
                </p:cTn>
                <p:tgtEl>
                  <p:spTgt spid="3"/>
                </p:tgtEl>
              </p:cMediaNode>
            </p:vide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243525" y="154571"/>
            <a:ext cx="2880675"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FR" sz="2400" dirty="0">
                <a:solidFill>
                  <a:schemeClr val="tx1"/>
                </a:solidFill>
              </a:rPr>
              <a:t>Large RPC</a:t>
            </a:r>
          </a:p>
        </p:txBody>
      </p:sp>
      <p:pic>
        <p:nvPicPr>
          <p:cNvPr id="4" name="Image 3" descr="Capture d’écran 2019-02-25 à 07.32.59.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66829" y="1366956"/>
            <a:ext cx="3469071" cy="5135444"/>
          </a:xfrm>
          <a:prstGeom prst="rect">
            <a:avLst/>
          </a:prstGeom>
        </p:spPr>
      </p:pic>
      <p:pic>
        <p:nvPicPr>
          <p:cNvPr id="9" name="Image 8" descr="Capture d’écran 2019-02-25 à 07.34.50.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4325" y="1366956"/>
            <a:ext cx="3680775" cy="5135444"/>
          </a:xfrm>
          <a:prstGeom prst="rect">
            <a:avLst/>
          </a:prstGeom>
        </p:spPr>
      </p:pic>
      <p:sp>
        <p:nvSpPr>
          <p:cNvPr id="2" name="Espace réservé du pied de page 1">
            <a:extLst>
              <a:ext uri="{FF2B5EF4-FFF2-40B4-BE49-F238E27FC236}">
                <a16:creationId xmlns:a16="http://schemas.microsoft.com/office/drawing/2014/main" id="{8159D00B-C19D-5242-8D31-0BE207F24E60}"/>
              </a:ext>
            </a:extLst>
          </p:cNvPr>
          <p:cNvSpPr>
            <a:spLocks noGrp="1"/>
          </p:cNvSpPr>
          <p:nvPr>
            <p:ph type="ftr" sz="quarter" idx="11"/>
          </p:nvPr>
        </p:nvSpPr>
        <p:spPr/>
        <p:txBody>
          <a:bodyPr/>
          <a:lstStyle/>
          <a:p>
            <a:r>
              <a:rPr lang="en-US"/>
              <a:t>I.Laktineh.  ILCX2021</a:t>
            </a:r>
          </a:p>
        </p:txBody>
      </p:sp>
      <p:sp>
        <p:nvSpPr>
          <p:cNvPr id="3" name="Espace réservé du numéro de diapositive 2">
            <a:extLst>
              <a:ext uri="{FF2B5EF4-FFF2-40B4-BE49-F238E27FC236}">
                <a16:creationId xmlns:a16="http://schemas.microsoft.com/office/drawing/2014/main" id="{5DF0D6E5-689D-D345-AACF-C8EC6A664275}"/>
              </a:ext>
            </a:extLst>
          </p:cNvPr>
          <p:cNvSpPr>
            <a:spLocks noGrp="1"/>
          </p:cNvSpPr>
          <p:nvPr>
            <p:ph type="sldNum" sz="quarter" idx="12"/>
          </p:nvPr>
        </p:nvSpPr>
        <p:spPr/>
        <p:txBody>
          <a:bodyPr/>
          <a:lstStyle/>
          <a:p>
            <a:fld id="{5FD889E0-CAB2-4699-909D-B9A88D47ACBE}" type="slidenum">
              <a:rPr lang="en-US" smtClean="0"/>
              <a:t>32</a:t>
            </a:fld>
            <a:endParaRPr lang="en-US"/>
          </a:p>
        </p:txBody>
      </p:sp>
    </p:spTree>
    <p:extLst>
      <p:ext uri="{BB962C8B-B14F-4D97-AF65-F5344CB8AC3E}">
        <p14:creationId xmlns:p14="http://schemas.microsoft.com/office/powerpoint/2010/main" val="2957884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9475" y="804386"/>
            <a:ext cx="7540625" cy="4431983"/>
          </a:xfrm>
          <a:prstGeom prst="rect">
            <a:avLst/>
          </a:prstGeom>
          <a:ln w="69850">
            <a:noFill/>
          </a:ln>
        </p:spPr>
        <p:txBody>
          <a:bodyPr wrap="square">
            <a:spAutoFit/>
          </a:bodyPr>
          <a:lstStyle/>
          <a:p>
            <a:endParaRPr lang="en-GB" dirty="0"/>
          </a:p>
          <a:p>
            <a:endParaRPr lang="en-GB" dirty="0"/>
          </a:p>
          <a:p>
            <a:endParaRPr lang="en-GB" dirty="0"/>
          </a:p>
          <a:p>
            <a:r>
              <a:rPr lang="en-GB" dirty="0"/>
              <a:t>Reducing the number of pads/pixels is not an option since this leads to less granularity </a:t>
            </a:r>
            <a:r>
              <a:rPr lang="en-GB" dirty="0">
                <a:sym typeface="Wingdings"/>
              </a:rPr>
              <a:t> inefficient PFA.</a:t>
            </a:r>
          </a:p>
          <a:p>
            <a:endParaRPr lang="en-GB" dirty="0">
              <a:sym typeface="Wingdings"/>
            </a:endParaRPr>
          </a:p>
          <a:p>
            <a:r>
              <a:rPr lang="en-GB" sz="2400" dirty="0">
                <a:solidFill>
                  <a:srgbClr val="FF0000"/>
                </a:solidFill>
              </a:rPr>
              <a:t>Can we do something to save power and money without impacting the physics</a:t>
            </a:r>
          </a:p>
          <a:p>
            <a:endParaRPr lang="en-GB" sz="2400" dirty="0">
              <a:solidFill>
                <a:srgbClr val="FF0000"/>
              </a:solidFill>
            </a:endParaRPr>
          </a:p>
          <a:p>
            <a:pPr algn="ctr"/>
            <a:r>
              <a:rPr lang="en-GB" sz="4800" dirty="0">
                <a:solidFill>
                  <a:srgbClr val="FF0000"/>
                </a:solidFill>
              </a:rPr>
              <a:t>?</a:t>
            </a:r>
          </a:p>
          <a:p>
            <a:endParaRPr lang="en-GB" dirty="0"/>
          </a:p>
          <a:p>
            <a:endParaRPr lang="en-GB" dirty="0">
              <a:sym typeface="Wingdings"/>
            </a:endParaRPr>
          </a:p>
          <a:p>
            <a:endParaRPr lang="en-GB" dirty="0">
              <a:sym typeface="Wingdings"/>
            </a:endParaRPr>
          </a:p>
        </p:txBody>
      </p:sp>
      <p:sp>
        <p:nvSpPr>
          <p:cNvPr id="3" name="Espace réservé du pied de page 2">
            <a:extLst>
              <a:ext uri="{FF2B5EF4-FFF2-40B4-BE49-F238E27FC236}">
                <a16:creationId xmlns:a16="http://schemas.microsoft.com/office/drawing/2014/main" id="{D51A3644-C580-574A-AEBA-008088A19D64}"/>
              </a:ext>
            </a:extLst>
          </p:cNvPr>
          <p:cNvSpPr>
            <a:spLocks noGrp="1"/>
          </p:cNvSpPr>
          <p:nvPr>
            <p:ph type="ftr" sz="quarter" idx="11"/>
          </p:nvPr>
        </p:nvSpPr>
        <p:spPr/>
        <p:txBody>
          <a:bodyPr/>
          <a:lstStyle/>
          <a:p>
            <a:r>
              <a:rPr lang="en-US"/>
              <a:t>I.Laktineh.  ILCX2021</a:t>
            </a:r>
          </a:p>
        </p:txBody>
      </p:sp>
      <p:sp>
        <p:nvSpPr>
          <p:cNvPr id="4" name="Espace réservé du numéro de diapositive 3">
            <a:extLst>
              <a:ext uri="{FF2B5EF4-FFF2-40B4-BE49-F238E27FC236}">
                <a16:creationId xmlns:a16="http://schemas.microsoft.com/office/drawing/2014/main" id="{879F28CB-3ADF-274F-81B1-F5683A377DCF}"/>
              </a:ext>
            </a:extLst>
          </p:cNvPr>
          <p:cNvSpPr>
            <a:spLocks noGrp="1"/>
          </p:cNvSpPr>
          <p:nvPr>
            <p:ph type="sldNum" sz="quarter" idx="12"/>
          </p:nvPr>
        </p:nvSpPr>
        <p:spPr/>
        <p:txBody>
          <a:bodyPr/>
          <a:lstStyle/>
          <a:p>
            <a:fld id="{5FD889E0-CAB2-4699-909D-B9A88D47ACBE}" type="slidenum">
              <a:rPr lang="en-US" smtClean="0"/>
              <a:t>4</a:t>
            </a:fld>
            <a:endParaRPr lang="en-US"/>
          </a:p>
        </p:txBody>
      </p:sp>
      <p:sp>
        <p:nvSpPr>
          <p:cNvPr id="5" name="ZoneTexte 4">
            <a:extLst>
              <a:ext uri="{FF2B5EF4-FFF2-40B4-BE49-F238E27FC236}">
                <a16:creationId xmlns:a16="http://schemas.microsoft.com/office/drawing/2014/main" id="{D6385978-DEA7-374E-BC9B-D703244DE1B9}"/>
              </a:ext>
            </a:extLst>
          </p:cNvPr>
          <p:cNvSpPr txBox="1"/>
          <p:nvPr/>
        </p:nvSpPr>
        <p:spPr>
          <a:xfrm>
            <a:off x="325633" y="256854"/>
            <a:ext cx="4328559" cy="461665"/>
          </a:xfrm>
          <a:prstGeom prst="rect">
            <a:avLst/>
          </a:prstGeom>
          <a:noFill/>
        </p:spPr>
        <p:txBody>
          <a:bodyPr wrap="square" rtlCol="0">
            <a:spAutoFit/>
          </a:bodyPr>
          <a:lstStyle/>
          <a:p>
            <a:r>
              <a:rPr lang="en-US" sz="2400" dirty="0">
                <a:solidFill>
                  <a:srgbClr val="C00000"/>
                </a:solidFill>
              </a:rPr>
              <a:t>Why we need a new concept?</a:t>
            </a:r>
          </a:p>
        </p:txBody>
      </p:sp>
    </p:spTree>
    <p:extLst>
      <p:ext uri="{BB962C8B-B14F-4D97-AF65-F5344CB8AC3E}">
        <p14:creationId xmlns:p14="http://schemas.microsoft.com/office/powerpoint/2010/main" val="3590255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1"/>
          <p:cNvGrpSpPr/>
          <p:nvPr/>
        </p:nvGrpSpPr>
        <p:grpSpPr>
          <a:xfrm>
            <a:off x="1577314" y="1746309"/>
            <a:ext cx="6421313" cy="4276768"/>
            <a:chOff x="2363591" y="1776266"/>
            <a:chExt cx="4180141" cy="2713307"/>
          </a:xfrm>
        </p:grpSpPr>
        <p:grpSp>
          <p:nvGrpSpPr>
            <p:cNvPr id="3" name="Grouper 2"/>
            <p:cNvGrpSpPr/>
            <p:nvPr/>
          </p:nvGrpSpPr>
          <p:grpSpPr>
            <a:xfrm>
              <a:off x="2363591" y="2162148"/>
              <a:ext cx="4180141" cy="2327425"/>
              <a:chOff x="1362638" y="2249109"/>
              <a:chExt cx="4180141" cy="2327425"/>
            </a:xfrm>
          </p:grpSpPr>
          <p:grpSp>
            <p:nvGrpSpPr>
              <p:cNvPr id="9" name="Grouper 8"/>
              <p:cNvGrpSpPr/>
              <p:nvPr/>
            </p:nvGrpSpPr>
            <p:grpSpPr>
              <a:xfrm>
                <a:off x="1362638" y="3132920"/>
                <a:ext cx="4180141" cy="1443614"/>
                <a:chOff x="28157" y="1147441"/>
                <a:chExt cx="8601902" cy="4729780"/>
              </a:xfrm>
            </p:grpSpPr>
            <p:grpSp>
              <p:nvGrpSpPr>
                <p:cNvPr id="13" name="Grouper 12"/>
                <p:cNvGrpSpPr/>
                <p:nvPr/>
              </p:nvGrpSpPr>
              <p:grpSpPr>
                <a:xfrm>
                  <a:off x="28157" y="1659342"/>
                  <a:ext cx="8601902" cy="4217879"/>
                  <a:chOff x="0" y="2438206"/>
                  <a:chExt cx="8601902" cy="4217879"/>
                </a:xfrm>
              </p:grpSpPr>
              <p:grpSp>
                <p:nvGrpSpPr>
                  <p:cNvPr id="49" name="Grouper 48"/>
                  <p:cNvGrpSpPr/>
                  <p:nvPr/>
                </p:nvGrpSpPr>
                <p:grpSpPr>
                  <a:xfrm>
                    <a:off x="0" y="2520783"/>
                    <a:ext cx="5289063" cy="4135302"/>
                    <a:chOff x="1630522" y="1072395"/>
                    <a:chExt cx="5289063" cy="4135302"/>
                  </a:xfrm>
                </p:grpSpPr>
                <p:grpSp>
                  <p:nvGrpSpPr>
                    <p:cNvPr id="72" name="Grouper 71"/>
                    <p:cNvGrpSpPr/>
                    <p:nvPr/>
                  </p:nvGrpSpPr>
                  <p:grpSpPr>
                    <a:xfrm>
                      <a:off x="4981929" y="1072395"/>
                      <a:ext cx="1102693" cy="3631507"/>
                      <a:chOff x="4981929" y="1072395"/>
                      <a:chExt cx="1102693" cy="3631507"/>
                    </a:xfrm>
                  </p:grpSpPr>
                  <p:sp>
                    <p:nvSpPr>
                      <p:cNvPr id="100" name="Hexagone 99"/>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1" name="Hexagone 100"/>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Hexagone 101"/>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 name="Hexagone 102"/>
                      <p:cNvSpPr/>
                      <p:nvPr/>
                    </p:nvSpPr>
                    <p:spPr>
                      <a:xfrm>
                        <a:off x="5023918" y="3789502"/>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3" name="Grouper 72"/>
                    <p:cNvGrpSpPr/>
                    <p:nvPr/>
                  </p:nvGrpSpPr>
                  <p:grpSpPr>
                    <a:xfrm>
                      <a:off x="3292393" y="1127096"/>
                      <a:ext cx="1088614" cy="3603593"/>
                      <a:chOff x="4968098" y="1072395"/>
                      <a:chExt cx="1088614" cy="3603593"/>
                    </a:xfrm>
                  </p:grpSpPr>
                  <p:sp>
                    <p:nvSpPr>
                      <p:cNvPr id="96" name="Hexagone 95"/>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Hexagone 96"/>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Hexagone 97"/>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Hexagone 98"/>
                      <p:cNvSpPr/>
                      <p:nvPr/>
                    </p:nvSpPr>
                    <p:spPr>
                      <a:xfrm>
                        <a:off x="4968098" y="376158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4" name="Grouper 73"/>
                    <p:cNvGrpSpPr/>
                    <p:nvPr/>
                  </p:nvGrpSpPr>
                  <p:grpSpPr>
                    <a:xfrm>
                      <a:off x="4142419" y="1543335"/>
                      <a:ext cx="1074659" cy="2736005"/>
                      <a:chOff x="4143524" y="1534103"/>
                      <a:chExt cx="1074659" cy="2736005"/>
                    </a:xfrm>
                  </p:grpSpPr>
                  <p:sp>
                    <p:nvSpPr>
                      <p:cNvPr id="93" name="Hexagone 92"/>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4" name="Hexagone 93"/>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5" name="Hexagone 94"/>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75" name="Hexagone 74"/>
                    <p:cNvSpPr/>
                    <p:nvPr/>
                  </p:nvSpPr>
                  <p:spPr>
                    <a:xfrm>
                      <a:off x="4170329" y="426538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76" name="Grouper 75"/>
                    <p:cNvGrpSpPr/>
                    <p:nvPr/>
                  </p:nvGrpSpPr>
                  <p:grpSpPr>
                    <a:xfrm>
                      <a:off x="2468926" y="1585206"/>
                      <a:ext cx="1088614" cy="3622491"/>
                      <a:chOff x="2468926" y="1585206"/>
                      <a:chExt cx="1088614" cy="3622491"/>
                    </a:xfrm>
                  </p:grpSpPr>
                  <p:grpSp>
                    <p:nvGrpSpPr>
                      <p:cNvPr id="88" name="Grouper 87"/>
                      <p:cNvGrpSpPr/>
                      <p:nvPr/>
                    </p:nvGrpSpPr>
                    <p:grpSpPr>
                      <a:xfrm>
                        <a:off x="2468926" y="1585206"/>
                        <a:ext cx="1074659" cy="2736005"/>
                        <a:chOff x="4143524" y="1534103"/>
                        <a:chExt cx="1074659" cy="2736005"/>
                      </a:xfrm>
                    </p:grpSpPr>
                    <p:sp>
                      <p:nvSpPr>
                        <p:cNvPr id="90" name="Hexagone 89"/>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Hexagone 90"/>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Hexagone 91"/>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9" name="Hexagone 88"/>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7" name="Grouper 76"/>
                    <p:cNvGrpSpPr/>
                    <p:nvPr/>
                  </p:nvGrpSpPr>
                  <p:grpSpPr>
                    <a:xfrm>
                      <a:off x="5830971" y="1472429"/>
                      <a:ext cx="1088614" cy="3622491"/>
                      <a:chOff x="2468926" y="1585206"/>
                      <a:chExt cx="1088614" cy="3622491"/>
                    </a:xfrm>
                  </p:grpSpPr>
                  <p:grpSp>
                    <p:nvGrpSpPr>
                      <p:cNvPr id="83" name="Grouper 82"/>
                      <p:cNvGrpSpPr/>
                      <p:nvPr/>
                    </p:nvGrpSpPr>
                    <p:grpSpPr>
                      <a:xfrm>
                        <a:off x="2468926" y="1585206"/>
                        <a:ext cx="1074659" cy="2736005"/>
                        <a:chOff x="4143524" y="1534103"/>
                        <a:chExt cx="1074659" cy="2736005"/>
                      </a:xfrm>
                    </p:grpSpPr>
                    <p:sp>
                      <p:nvSpPr>
                        <p:cNvPr id="85" name="Hexagone 84"/>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Hexagone 85"/>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Hexagone 86"/>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4" name="Hexagone 83"/>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8" name="Grouper 77"/>
                    <p:cNvGrpSpPr/>
                    <p:nvPr/>
                  </p:nvGrpSpPr>
                  <p:grpSpPr>
                    <a:xfrm>
                      <a:off x="1630522" y="1177983"/>
                      <a:ext cx="1074783" cy="3617550"/>
                      <a:chOff x="4981929" y="1072395"/>
                      <a:chExt cx="1074783" cy="3617550"/>
                    </a:xfrm>
                  </p:grpSpPr>
                  <p:sp>
                    <p:nvSpPr>
                      <p:cNvPr id="79" name="Hexagone 78"/>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Hexagone 79"/>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Hexagone 80"/>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Hexagone 81"/>
                      <p:cNvSpPr/>
                      <p:nvPr/>
                    </p:nvSpPr>
                    <p:spPr>
                      <a:xfrm>
                        <a:off x="4982053" y="377554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nvGrpSpPr>
                  <p:cNvPr id="50" name="Grouper 49"/>
                  <p:cNvGrpSpPr/>
                  <p:nvPr/>
                </p:nvGrpSpPr>
                <p:grpSpPr>
                  <a:xfrm>
                    <a:off x="5001391" y="2438206"/>
                    <a:ext cx="3600511" cy="4080601"/>
                    <a:chOff x="1630522" y="1127096"/>
                    <a:chExt cx="3600511" cy="4080601"/>
                  </a:xfrm>
                </p:grpSpPr>
                <p:grpSp>
                  <p:nvGrpSpPr>
                    <p:cNvPr id="51" name="Grouper 50"/>
                    <p:cNvGrpSpPr/>
                    <p:nvPr/>
                  </p:nvGrpSpPr>
                  <p:grpSpPr>
                    <a:xfrm>
                      <a:off x="3292393" y="1127096"/>
                      <a:ext cx="1088614" cy="3603593"/>
                      <a:chOff x="4968098" y="1072395"/>
                      <a:chExt cx="1088614" cy="3603593"/>
                    </a:xfrm>
                  </p:grpSpPr>
                  <p:sp>
                    <p:nvSpPr>
                      <p:cNvPr id="68" name="Hexagone 67"/>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Hexagone 68"/>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Hexagone 69"/>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Hexagone 70"/>
                      <p:cNvSpPr/>
                      <p:nvPr/>
                    </p:nvSpPr>
                    <p:spPr>
                      <a:xfrm>
                        <a:off x="4968098" y="376158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2" name="Grouper 51"/>
                    <p:cNvGrpSpPr/>
                    <p:nvPr/>
                  </p:nvGrpSpPr>
                  <p:grpSpPr>
                    <a:xfrm>
                      <a:off x="4142419" y="1543335"/>
                      <a:ext cx="1074659" cy="2736005"/>
                      <a:chOff x="4143524" y="1534103"/>
                      <a:chExt cx="1074659" cy="2736005"/>
                    </a:xfrm>
                  </p:grpSpPr>
                  <p:sp>
                    <p:nvSpPr>
                      <p:cNvPr id="65" name="Hexagone 64"/>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Hexagone 65"/>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Hexagone 66"/>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3" name="Hexagone 52"/>
                    <p:cNvSpPr/>
                    <p:nvPr/>
                  </p:nvSpPr>
                  <p:spPr>
                    <a:xfrm>
                      <a:off x="4170329" y="426538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54" name="Grouper 53"/>
                    <p:cNvGrpSpPr/>
                    <p:nvPr/>
                  </p:nvGrpSpPr>
                  <p:grpSpPr>
                    <a:xfrm>
                      <a:off x="2468926" y="1585206"/>
                      <a:ext cx="1088614" cy="3622491"/>
                      <a:chOff x="2468926" y="1585206"/>
                      <a:chExt cx="1088614" cy="3622491"/>
                    </a:xfrm>
                  </p:grpSpPr>
                  <p:grpSp>
                    <p:nvGrpSpPr>
                      <p:cNvPr id="60" name="Grouper 59"/>
                      <p:cNvGrpSpPr/>
                      <p:nvPr/>
                    </p:nvGrpSpPr>
                    <p:grpSpPr>
                      <a:xfrm>
                        <a:off x="2468926" y="1585206"/>
                        <a:ext cx="1074659" cy="2736005"/>
                        <a:chOff x="4143524" y="1534103"/>
                        <a:chExt cx="1074659" cy="2736005"/>
                      </a:xfrm>
                    </p:grpSpPr>
                    <p:sp>
                      <p:nvSpPr>
                        <p:cNvPr id="62" name="Hexagone 61"/>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Hexagone 62"/>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4" name="Hexagone 63"/>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61" name="Hexagone 60"/>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5" name="Grouper 54"/>
                    <p:cNvGrpSpPr/>
                    <p:nvPr/>
                  </p:nvGrpSpPr>
                  <p:grpSpPr>
                    <a:xfrm>
                      <a:off x="1630522" y="1177983"/>
                      <a:ext cx="1074783" cy="3617550"/>
                      <a:chOff x="4981929" y="1072395"/>
                      <a:chExt cx="1074783" cy="3617550"/>
                    </a:xfrm>
                  </p:grpSpPr>
                  <p:sp>
                    <p:nvSpPr>
                      <p:cNvPr id="56" name="Hexagone 55"/>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 name="Hexagone 56"/>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Hexagone 57"/>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Hexagone 58"/>
                      <p:cNvSpPr/>
                      <p:nvPr/>
                    </p:nvSpPr>
                    <p:spPr>
                      <a:xfrm>
                        <a:off x="4982053" y="377554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sp>
              <p:nvSpPr>
                <p:cNvPr id="14" name="Hexagone 13"/>
                <p:cNvSpPr/>
                <p:nvPr/>
              </p:nvSpPr>
              <p:spPr>
                <a:xfrm>
                  <a:off x="4228606" y="1253029"/>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Hexagone 14"/>
                <p:cNvSpPr/>
                <p:nvPr/>
              </p:nvSpPr>
              <p:spPr>
                <a:xfrm>
                  <a:off x="5867952" y="1176301"/>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Hexagone 15"/>
                <p:cNvSpPr/>
                <p:nvPr/>
              </p:nvSpPr>
              <p:spPr>
                <a:xfrm>
                  <a:off x="2540054" y="1274913"/>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Hexagone 16"/>
                <p:cNvSpPr/>
                <p:nvPr/>
              </p:nvSpPr>
              <p:spPr>
                <a:xfrm>
                  <a:off x="866561" y="1390307"/>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Hexagone 17"/>
                <p:cNvSpPr/>
                <p:nvPr/>
              </p:nvSpPr>
              <p:spPr>
                <a:xfrm>
                  <a:off x="7541445" y="1147441"/>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 name="Connecteur en arc 18"/>
                <p:cNvCxnSpPr/>
                <p:nvPr/>
              </p:nvCxnSpPr>
              <p:spPr>
                <a:xfrm rot="5400000">
                  <a:off x="5427186" y="2828623"/>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0" name="Connecteur en arc 19"/>
                <p:cNvCxnSpPr/>
                <p:nvPr/>
              </p:nvCxnSpPr>
              <p:spPr>
                <a:xfrm rot="5400000">
                  <a:off x="6148484" y="437817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1" name="Connecteur en arc 20"/>
                <p:cNvCxnSpPr/>
                <p:nvPr/>
              </p:nvCxnSpPr>
              <p:spPr>
                <a:xfrm rot="5400000">
                  <a:off x="7137897" y="2939151"/>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2" name="Connecteur en arc 21"/>
                <p:cNvCxnSpPr/>
                <p:nvPr/>
              </p:nvCxnSpPr>
              <p:spPr>
                <a:xfrm rot="5400000">
                  <a:off x="4532447" y="4430589"/>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3" name="Connecteur en arc 22"/>
                <p:cNvCxnSpPr/>
                <p:nvPr/>
              </p:nvCxnSpPr>
              <p:spPr>
                <a:xfrm rot="5400000">
                  <a:off x="3777202" y="285312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4" name="Connecteur en arc 23"/>
                <p:cNvCxnSpPr/>
                <p:nvPr/>
              </p:nvCxnSpPr>
              <p:spPr>
                <a:xfrm rot="5400000">
                  <a:off x="2868295" y="441911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5" name="Connecteur en arc 24"/>
                <p:cNvCxnSpPr/>
                <p:nvPr/>
              </p:nvCxnSpPr>
              <p:spPr>
                <a:xfrm rot="5400000">
                  <a:off x="2115576" y="2915402"/>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6" name="Connecteur en arc 25"/>
                <p:cNvCxnSpPr/>
                <p:nvPr/>
              </p:nvCxnSpPr>
              <p:spPr>
                <a:xfrm rot="5400000">
                  <a:off x="1054872" y="4515452"/>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7" name="Connecteur en arc 26"/>
                <p:cNvCxnSpPr/>
                <p:nvPr/>
              </p:nvCxnSpPr>
              <p:spPr>
                <a:xfrm rot="5400000">
                  <a:off x="231405" y="2924030"/>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8" name="Connecteur en arc 27"/>
                <p:cNvCxnSpPr/>
                <p:nvPr/>
              </p:nvCxnSpPr>
              <p:spPr>
                <a:xfrm rot="16200000" flipH="1">
                  <a:off x="5342191" y="2341612"/>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 name="Connecteur en arc 28"/>
                <p:cNvCxnSpPr/>
                <p:nvPr/>
              </p:nvCxnSpPr>
              <p:spPr>
                <a:xfrm rot="16200000" flipH="1">
                  <a:off x="6965695" y="2369576"/>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Connecteur en arc 29"/>
                <p:cNvCxnSpPr/>
                <p:nvPr/>
              </p:nvCxnSpPr>
              <p:spPr>
                <a:xfrm rot="16200000" flipH="1">
                  <a:off x="3652856" y="2285108"/>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Connecteur en arc 30"/>
                <p:cNvCxnSpPr/>
                <p:nvPr/>
              </p:nvCxnSpPr>
              <p:spPr>
                <a:xfrm rot="16200000" flipH="1">
                  <a:off x="341948" y="25366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Connecteur en arc 31"/>
                <p:cNvCxnSpPr/>
                <p:nvPr/>
              </p:nvCxnSpPr>
              <p:spPr>
                <a:xfrm rot="16200000" flipH="1">
                  <a:off x="2096484" y="2527998"/>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3" name="Connecteur en arc 32"/>
                <p:cNvCxnSpPr/>
                <p:nvPr/>
              </p:nvCxnSpPr>
              <p:spPr>
                <a:xfrm rot="16200000" flipH="1">
                  <a:off x="6352906" y="39101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4" name="Connecteur en arc 33"/>
                <p:cNvCxnSpPr/>
                <p:nvPr/>
              </p:nvCxnSpPr>
              <p:spPr>
                <a:xfrm rot="16200000" flipH="1">
                  <a:off x="4564084" y="3887636"/>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5" name="Connecteur en arc 34"/>
                <p:cNvCxnSpPr/>
                <p:nvPr/>
              </p:nvCxnSpPr>
              <p:spPr>
                <a:xfrm rot="16200000" flipH="1">
                  <a:off x="3025008" y="40625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6" name="Connecteur en arc 35"/>
                <p:cNvCxnSpPr/>
                <p:nvPr/>
              </p:nvCxnSpPr>
              <p:spPr>
                <a:xfrm rot="16200000" flipH="1">
                  <a:off x="1468005" y="40275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Connecteur en arc 36"/>
                <p:cNvCxnSpPr/>
                <p:nvPr/>
              </p:nvCxnSpPr>
              <p:spPr>
                <a:xfrm rot="10800000">
                  <a:off x="6393042" y="1505748"/>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38" name="Connecteur en arc 37"/>
                <p:cNvCxnSpPr/>
                <p:nvPr/>
              </p:nvCxnSpPr>
              <p:spPr>
                <a:xfrm rot="10800000">
                  <a:off x="4596693" y="1549971"/>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39" name="Connecteur en arc 38"/>
                <p:cNvCxnSpPr/>
                <p:nvPr/>
              </p:nvCxnSpPr>
              <p:spPr>
                <a:xfrm rot="10800000">
                  <a:off x="3015428" y="1578472"/>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0" name="Connecteur en arc 39"/>
                <p:cNvCxnSpPr/>
                <p:nvPr/>
              </p:nvCxnSpPr>
              <p:spPr>
                <a:xfrm rot="10800000">
                  <a:off x="1312540" y="1630910"/>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1" name="Connecteur en arc 40"/>
                <p:cNvCxnSpPr/>
                <p:nvPr/>
              </p:nvCxnSpPr>
              <p:spPr>
                <a:xfrm rot="10800000">
                  <a:off x="5448137" y="2921835"/>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2" name="Connecteur en arc 41"/>
                <p:cNvCxnSpPr/>
                <p:nvPr/>
              </p:nvCxnSpPr>
              <p:spPr>
                <a:xfrm rot="10800000">
                  <a:off x="3939994" y="3009377"/>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3" name="Connecteur en arc 42"/>
                <p:cNvCxnSpPr/>
                <p:nvPr/>
              </p:nvCxnSpPr>
              <p:spPr>
                <a:xfrm rot="10800000">
                  <a:off x="1911825" y="3115504"/>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4" name="Connecteur en arc 43"/>
                <p:cNvCxnSpPr/>
                <p:nvPr/>
              </p:nvCxnSpPr>
              <p:spPr>
                <a:xfrm rot="10800000">
                  <a:off x="260130" y="3185071"/>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5" name="Connecteur en arc 44"/>
                <p:cNvCxnSpPr/>
                <p:nvPr/>
              </p:nvCxnSpPr>
              <p:spPr>
                <a:xfrm rot="10800000">
                  <a:off x="6451981" y="4214017"/>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6" name="Connecteur en arc 45"/>
                <p:cNvCxnSpPr/>
                <p:nvPr/>
              </p:nvCxnSpPr>
              <p:spPr>
                <a:xfrm rot="10800000">
                  <a:off x="4718316" y="4341986"/>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7" name="Connecteur en arc 46"/>
                <p:cNvCxnSpPr/>
                <p:nvPr/>
              </p:nvCxnSpPr>
              <p:spPr>
                <a:xfrm rot="10800000">
                  <a:off x="2908873" y="4449708"/>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8" name="Connecteur en arc 47"/>
                <p:cNvCxnSpPr/>
                <p:nvPr/>
              </p:nvCxnSpPr>
              <p:spPr>
                <a:xfrm rot="10800000">
                  <a:off x="1285001" y="4514389"/>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grpSp>
          <p:cxnSp>
            <p:nvCxnSpPr>
              <p:cNvPr id="10" name="Connecteur en arc 9"/>
              <p:cNvCxnSpPr/>
              <p:nvPr/>
            </p:nvCxnSpPr>
            <p:spPr>
              <a:xfrm rot="5400000">
                <a:off x="3938720" y="2680066"/>
                <a:ext cx="1221773" cy="359860"/>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1" name="Connecteur en arc 10"/>
              <p:cNvCxnSpPr/>
              <p:nvPr/>
            </p:nvCxnSpPr>
            <p:spPr>
              <a:xfrm rot="16200000" flipH="1">
                <a:off x="4295040" y="2670045"/>
                <a:ext cx="1162901" cy="321031"/>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12" name="Ellipse 11"/>
              <p:cNvSpPr/>
              <p:nvPr/>
            </p:nvSpPr>
            <p:spPr>
              <a:xfrm>
                <a:off x="4371440" y="3363358"/>
                <a:ext cx="697749" cy="125611"/>
              </a:xfrm>
              <a:prstGeom prst="ellipse">
                <a:avLst/>
              </a:prstGeom>
              <a:pattFill prst="divot">
                <a:fgClr>
                  <a:schemeClr val="tx1"/>
                </a:fgClr>
                <a:bgClr>
                  <a:prstClr val="white"/>
                </a:bgClr>
              </a:patt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4" name="Connecteur en arc 3"/>
            <p:cNvCxnSpPr/>
            <p:nvPr/>
          </p:nvCxnSpPr>
          <p:spPr>
            <a:xfrm rot="16200000" flipH="1">
              <a:off x="4061349" y="3394019"/>
              <a:ext cx="1162901" cy="321031"/>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5" name="Connecteur en arc 4"/>
            <p:cNvCxnSpPr/>
            <p:nvPr/>
          </p:nvCxnSpPr>
          <p:spPr>
            <a:xfrm rot="5400000">
              <a:off x="3691467" y="3391959"/>
              <a:ext cx="1221773" cy="359860"/>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6" name="Ellipse 5"/>
            <p:cNvSpPr/>
            <p:nvPr/>
          </p:nvSpPr>
          <p:spPr>
            <a:xfrm>
              <a:off x="4109828" y="4052243"/>
              <a:ext cx="697749" cy="231445"/>
            </a:xfrm>
            <a:prstGeom prst="ellipse">
              <a:avLst/>
            </a:prstGeom>
            <a:pattFill prst="divot">
              <a:fgClr>
                <a:schemeClr val="tx1"/>
              </a:fgClr>
              <a:bgClr>
                <a:prstClr val="white"/>
              </a:bgClr>
            </a:patt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 name="Connecteur droit 7"/>
            <p:cNvCxnSpPr/>
            <p:nvPr/>
          </p:nvCxnSpPr>
          <p:spPr>
            <a:xfrm flipV="1">
              <a:off x="5716925" y="1776266"/>
              <a:ext cx="13565" cy="385884"/>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flipV="1">
              <a:off x="4482283" y="2139024"/>
              <a:ext cx="1" cy="788921"/>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sp>
        <p:nvSpPr>
          <p:cNvPr id="104" name="ZoneTexte 103"/>
          <p:cNvSpPr txBox="1"/>
          <p:nvPr/>
        </p:nvSpPr>
        <p:spPr>
          <a:xfrm>
            <a:off x="233553" y="6086293"/>
            <a:ext cx="8554403" cy="369332"/>
          </a:xfrm>
          <a:prstGeom prst="rect">
            <a:avLst/>
          </a:prstGeom>
          <a:noFill/>
          <a:ln>
            <a:solidFill>
              <a:schemeClr val="accent1"/>
            </a:solidFill>
          </a:ln>
        </p:spPr>
        <p:txBody>
          <a:bodyPr wrap="square" rtlCol="0">
            <a:spAutoFit/>
          </a:bodyPr>
          <a:lstStyle/>
          <a:p>
            <a:pPr algn="ctr"/>
            <a:r>
              <a:rPr lang="en-US" dirty="0">
                <a:solidFill>
                  <a:srgbClr val="000000"/>
                </a:solidFill>
              </a:rPr>
              <a:t>NXN </a:t>
            </a:r>
            <a:r>
              <a:rPr lang="en-US" dirty="0">
                <a:solidFill>
                  <a:srgbClr val="000000"/>
                </a:solidFill>
                <a:sym typeface="Wingdings"/>
              </a:rPr>
              <a:t> 3N : Reduction of electronic channels, power consumption and occupancy</a:t>
            </a:r>
            <a:endParaRPr lang="en-US" dirty="0">
              <a:solidFill>
                <a:srgbClr val="000000"/>
              </a:solidFill>
            </a:endParaRPr>
          </a:p>
        </p:txBody>
      </p:sp>
      <p:sp>
        <p:nvSpPr>
          <p:cNvPr id="105" name="ZoneTexte 104"/>
          <p:cNvSpPr txBox="1"/>
          <p:nvPr/>
        </p:nvSpPr>
        <p:spPr>
          <a:xfrm>
            <a:off x="413086" y="1511955"/>
            <a:ext cx="8278847" cy="1754326"/>
          </a:xfrm>
          <a:prstGeom prst="rect">
            <a:avLst/>
          </a:prstGeom>
          <a:noFill/>
        </p:spPr>
        <p:txBody>
          <a:bodyPr wrap="square" rtlCol="0">
            <a:spAutoFit/>
          </a:bodyPr>
          <a:lstStyle/>
          <a:p>
            <a:pPr marL="285750" indent="-285750">
              <a:buFont typeface="Wingdings" charset="2"/>
              <a:buChar char="q"/>
            </a:pPr>
            <a:r>
              <a:rPr lang="en-US" dirty="0">
                <a:solidFill>
                  <a:srgbClr val="000000"/>
                </a:solidFill>
              </a:rPr>
              <a:t> Use pickup pads/pixels to have excellent granularity </a:t>
            </a:r>
          </a:p>
          <a:p>
            <a:pPr marL="285750" indent="-285750">
              <a:buFont typeface="Wingdings" charset="2"/>
              <a:buChar char="q"/>
            </a:pPr>
            <a:r>
              <a:rPr lang="en-US" dirty="0">
                <a:solidFill>
                  <a:srgbClr val="000000"/>
                </a:solidFill>
              </a:rPr>
              <a:t> Connect the pads/pixels in a special way: </a:t>
            </a:r>
            <a:r>
              <a:rPr lang="en-US" b="1" dirty="0">
                <a:solidFill>
                  <a:srgbClr val="FF0000"/>
                </a:solidFill>
              </a:rPr>
              <a:t>woven strips</a:t>
            </a:r>
          </a:p>
          <a:p>
            <a:pPr marL="285750" indent="-285750">
              <a:buFont typeface="Wingdings" charset="2"/>
              <a:buChar char="q"/>
            </a:pPr>
            <a:r>
              <a:rPr lang="en-US" dirty="0">
                <a:solidFill>
                  <a:srgbClr val="000000"/>
                </a:solidFill>
              </a:rPr>
              <a:t> Two neighboring pixels are connected to two different strips of different directions</a:t>
            </a:r>
          </a:p>
          <a:p>
            <a:pPr marL="285750" indent="-285750">
              <a:buFont typeface="Wingdings" charset="2"/>
              <a:buChar char="q"/>
            </a:pPr>
            <a:r>
              <a:rPr lang="en-US" dirty="0">
                <a:solidFill>
                  <a:srgbClr val="000000"/>
                </a:solidFill>
              </a:rPr>
              <a:t> Each strip is connected to one electronic channel </a:t>
            </a:r>
          </a:p>
          <a:p>
            <a:pPr marL="285750" indent="-285750">
              <a:buFont typeface="Wingdings" charset="2"/>
              <a:buChar char="q"/>
            </a:pPr>
            <a:r>
              <a:rPr lang="en-US" dirty="0">
                <a:solidFill>
                  <a:srgbClr val="000000"/>
                </a:solidFill>
              </a:rPr>
              <a:t> Share the charge among a few ones</a:t>
            </a:r>
          </a:p>
          <a:p>
            <a:pPr marL="285750" indent="-285750">
              <a:buFont typeface="Wingdings" charset="2"/>
              <a:buChar char="q"/>
            </a:pPr>
            <a:r>
              <a:rPr lang="en-US" dirty="0">
                <a:solidFill>
                  <a:srgbClr val="000000"/>
                </a:solidFill>
              </a:rPr>
              <a:t> Cross the fired strip to determine the position</a:t>
            </a:r>
          </a:p>
        </p:txBody>
      </p:sp>
      <p:sp>
        <p:nvSpPr>
          <p:cNvPr id="106" name="Rectangle 105"/>
          <p:cNvSpPr/>
          <p:nvPr/>
        </p:nvSpPr>
        <p:spPr>
          <a:xfrm>
            <a:off x="384057" y="624959"/>
            <a:ext cx="3423253" cy="461665"/>
          </a:xfrm>
          <a:prstGeom prst="rect">
            <a:avLst/>
          </a:prstGeom>
        </p:spPr>
        <p:txBody>
          <a:bodyPr wrap="square">
            <a:spAutoFit/>
          </a:bodyPr>
          <a:lstStyle/>
          <a:p>
            <a:r>
              <a:rPr lang="en-GB" sz="2400" b="1" dirty="0">
                <a:solidFill>
                  <a:srgbClr val="FF0000"/>
                </a:solidFill>
              </a:rPr>
              <a:t>There is a solution </a:t>
            </a:r>
          </a:p>
        </p:txBody>
      </p:sp>
      <p:sp>
        <p:nvSpPr>
          <p:cNvPr id="108" name="Rectangle 107"/>
          <p:cNvSpPr/>
          <p:nvPr/>
        </p:nvSpPr>
        <p:spPr>
          <a:xfrm>
            <a:off x="6219879" y="630793"/>
            <a:ext cx="2119691" cy="369332"/>
          </a:xfrm>
          <a:prstGeom prst="rect">
            <a:avLst/>
          </a:prstGeom>
          <a:ln w="60325">
            <a:solidFill>
              <a:srgbClr val="FF0000">
                <a:alpha val="26000"/>
              </a:srgbClr>
            </a:solidFill>
          </a:ln>
        </p:spPr>
        <p:txBody>
          <a:bodyPr wrap="none">
            <a:spAutoFit/>
          </a:bodyPr>
          <a:lstStyle/>
          <a:p>
            <a:r>
              <a:rPr lang="fr-FR" dirty="0"/>
              <a:t>PCT/EP2018/053561 </a:t>
            </a:r>
          </a:p>
        </p:txBody>
      </p:sp>
      <p:sp>
        <p:nvSpPr>
          <p:cNvPr id="107" name="Espace réservé du pied de page 106">
            <a:extLst>
              <a:ext uri="{FF2B5EF4-FFF2-40B4-BE49-F238E27FC236}">
                <a16:creationId xmlns:a16="http://schemas.microsoft.com/office/drawing/2014/main" id="{C16CE949-9870-134E-8B6A-E807F01100CA}"/>
              </a:ext>
            </a:extLst>
          </p:cNvPr>
          <p:cNvSpPr>
            <a:spLocks noGrp="1"/>
          </p:cNvSpPr>
          <p:nvPr>
            <p:ph type="ftr" sz="quarter" idx="11"/>
          </p:nvPr>
        </p:nvSpPr>
        <p:spPr/>
        <p:txBody>
          <a:bodyPr/>
          <a:lstStyle/>
          <a:p>
            <a:r>
              <a:rPr lang="en-US"/>
              <a:t>I.Laktineh.  ILCX2021</a:t>
            </a:r>
          </a:p>
        </p:txBody>
      </p:sp>
      <p:sp>
        <p:nvSpPr>
          <p:cNvPr id="109" name="Espace réservé du numéro de diapositive 108">
            <a:extLst>
              <a:ext uri="{FF2B5EF4-FFF2-40B4-BE49-F238E27FC236}">
                <a16:creationId xmlns:a16="http://schemas.microsoft.com/office/drawing/2014/main" id="{A52BE0FF-2F12-C448-B4DB-79700D64A823}"/>
              </a:ext>
            </a:extLst>
          </p:cNvPr>
          <p:cNvSpPr>
            <a:spLocks noGrp="1"/>
          </p:cNvSpPr>
          <p:nvPr>
            <p:ph type="sldNum" sz="quarter" idx="12"/>
          </p:nvPr>
        </p:nvSpPr>
        <p:spPr/>
        <p:txBody>
          <a:bodyPr/>
          <a:lstStyle/>
          <a:p>
            <a:fld id="{5FD889E0-CAB2-4699-909D-B9A88D47ACBE}" type="slidenum">
              <a:rPr lang="en-US" smtClean="0"/>
              <a:t>5</a:t>
            </a:fld>
            <a:endParaRPr lang="en-US"/>
          </a:p>
        </p:txBody>
      </p:sp>
    </p:spTree>
    <p:extLst>
      <p:ext uri="{BB962C8B-B14F-4D97-AF65-F5344CB8AC3E}">
        <p14:creationId xmlns:p14="http://schemas.microsoft.com/office/powerpoint/2010/main" val="2689371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ZoneTexte 104"/>
          <p:cNvSpPr txBox="1"/>
          <p:nvPr/>
        </p:nvSpPr>
        <p:spPr>
          <a:xfrm>
            <a:off x="413086" y="1511955"/>
            <a:ext cx="8278847" cy="1754326"/>
          </a:xfrm>
          <a:prstGeom prst="rect">
            <a:avLst/>
          </a:prstGeom>
          <a:noFill/>
        </p:spPr>
        <p:txBody>
          <a:bodyPr wrap="square" rtlCol="0">
            <a:spAutoFit/>
          </a:bodyPr>
          <a:lstStyle/>
          <a:p>
            <a:pPr marL="285750" indent="-285750">
              <a:buFont typeface="Wingdings" charset="2"/>
              <a:buChar char="q"/>
            </a:pPr>
            <a:r>
              <a:rPr lang="en-US" dirty="0">
                <a:solidFill>
                  <a:srgbClr val="000000"/>
                </a:solidFill>
              </a:rPr>
              <a:t> Use pickup pads/pixels to have excellent granularity </a:t>
            </a:r>
          </a:p>
          <a:p>
            <a:pPr marL="285750" indent="-285750">
              <a:buFont typeface="Wingdings" charset="2"/>
              <a:buChar char="q"/>
            </a:pPr>
            <a:r>
              <a:rPr lang="en-US" dirty="0">
                <a:solidFill>
                  <a:srgbClr val="000000"/>
                </a:solidFill>
              </a:rPr>
              <a:t> Connect the pads/pixels in a special way: </a:t>
            </a:r>
            <a:r>
              <a:rPr lang="en-US" b="1" dirty="0">
                <a:solidFill>
                  <a:srgbClr val="FF0000"/>
                </a:solidFill>
              </a:rPr>
              <a:t>woven strips</a:t>
            </a:r>
          </a:p>
          <a:p>
            <a:pPr marL="285750" indent="-285750">
              <a:buFont typeface="Wingdings" charset="2"/>
              <a:buChar char="q"/>
            </a:pPr>
            <a:r>
              <a:rPr lang="en-US" dirty="0">
                <a:solidFill>
                  <a:srgbClr val="000000"/>
                </a:solidFill>
              </a:rPr>
              <a:t> Two neighboring pixels are connected to two different strips of different directions</a:t>
            </a:r>
          </a:p>
          <a:p>
            <a:pPr marL="285750" indent="-285750">
              <a:buFont typeface="Wingdings" charset="2"/>
              <a:buChar char="q"/>
            </a:pPr>
            <a:r>
              <a:rPr lang="en-US" dirty="0">
                <a:solidFill>
                  <a:srgbClr val="000000"/>
                </a:solidFill>
              </a:rPr>
              <a:t> Each strip is connected to one electronic channel </a:t>
            </a:r>
          </a:p>
          <a:p>
            <a:pPr marL="285750" indent="-285750">
              <a:buFont typeface="Wingdings" charset="2"/>
              <a:buChar char="q"/>
            </a:pPr>
            <a:r>
              <a:rPr lang="en-US" dirty="0">
                <a:solidFill>
                  <a:srgbClr val="000000"/>
                </a:solidFill>
              </a:rPr>
              <a:t> Share the charge among a few ones</a:t>
            </a:r>
          </a:p>
          <a:p>
            <a:pPr marL="285750" indent="-285750">
              <a:buFont typeface="Wingdings" charset="2"/>
              <a:buChar char="q"/>
            </a:pPr>
            <a:r>
              <a:rPr lang="en-US" dirty="0">
                <a:solidFill>
                  <a:srgbClr val="000000"/>
                </a:solidFill>
              </a:rPr>
              <a:t> Crossing the fired strip to determine the position</a:t>
            </a:r>
          </a:p>
        </p:txBody>
      </p:sp>
      <p:sp>
        <p:nvSpPr>
          <p:cNvPr id="106" name="Rectangle 105"/>
          <p:cNvSpPr/>
          <p:nvPr/>
        </p:nvSpPr>
        <p:spPr>
          <a:xfrm>
            <a:off x="384057" y="624959"/>
            <a:ext cx="3423253" cy="461665"/>
          </a:xfrm>
          <a:prstGeom prst="rect">
            <a:avLst/>
          </a:prstGeom>
        </p:spPr>
        <p:txBody>
          <a:bodyPr wrap="square">
            <a:spAutoFit/>
          </a:bodyPr>
          <a:lstStyle/>
          <a:p>
            <a:r>
              <a:rPr lang="en-GB" sz="2400" b="1" dirty="0">
                <a:solidFill>
                  <a:srgbClr val="FF0000"/>
                </a:solidFill>
              </a:rPr>
              <a:t>There is a solution </a:t>
            </a:r>
          </a:p>
        </p:txBody>
      </p:sp>
      <p:sp>
        <p:nvSpPr>
          <p:cNvPr id="108" name="Rectangle 107"/>
          <p:cNvSpPr/>
          <p:nvPr/>
        </p:nvSpPr>
        <p:spPr>
          <a:xfrm>
            <a:off x="6219879" y="630793"/>
            <a:ext cx="2119691" cy="369332"/>
          </a:xfrm>
          <a:prstGeom prst="rect">
            <a:avLst/>
          </a:prstGeom>
          <a:ln w="60325">
            <a:solidFill>
              <a:srgbClr val="FF0000">
                <a:alpha val="26000"/>
              </a:srgbClr>
            </a:solidFill>
          </a:ln>
        </p:spPr>
        <p:txBody>
          <a:bodyPr wrap="none">
            <a:spAutoFit/>
          </a:bodyPr>
          <a:lstStyle/>
          <a:p>
            <a:r>
              <a:rPr lang="fr-FR" dirty="0"/>
              <a:t>PCT/EP2018/053561 </a:t>
            </a:r>
          </a:p>
        </p:txBody>
      </p:sp>
      <p:pic>
        <p:nvPicPr>
          <p:cNvPr id="109" name="Image 108" descr="hexa2_bis.jpg">
            <a:extLst>
              <a:ext uri="{FF2B5EF4-FFF2-40B4-BE49-F238E27FC236}">
                <a16:creationId xmlns:a16="http://schemas.microsoft.com/office/drawing/2014/main" id="{713CA6B2-3CEB-AB47-82E5-99088BF337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3086" y="3357730"/>
            <a:ext cx="4991121" cy="2657662"/>
          </a:xfrm>
          <a:prstGeom prst="rect">
            <a:avLst/>
          </a:prstGeom>
        </p:spPr>
      </p:pic>
      <p:sp>
        <p:nvSpPr>
          <p:cNvPr id="107" name="Espace réservé du pied de page 106">
            <a:extLst>
              <a:ext uri="{FF2B5EF4-FFF2-40B4-BE49-F238E27FC236}">
                <a16:creationId xmlns:a16="http://schemas.microsoft.com/office/drawing/2014/main" id="{FCA4FB3A-4C75-6344-9898-4FCCDCEB0C41}"/>
              </a:ext>
            </a:extLst>
          </p:cNvPr>
          <p:cNvSpPr>
            <a:spLocks noGrp="1"/>
          </p:cNvSpPr>
          <p:nvPr>
            <p:ph type="ftr" sz="quarter" idx="11"/>
          </p:nvPr>
        </p:nvSpPr>
        <p:spPr/>
        <p:txBody>
          <a:bodyPr/>
          <a:lstStyle/>
          <a:p>
            <a:r>
              <a:rPr lang="en-US"/>
              <a:t>I.Laktineh.  ILCX2021</a:t>
            </a:r>
          </a:p>
        </p:txBody>
      </p:sp>
      <p:sp>
        <p:nvSpPr>
          <p:cNvPr id="110" name="Espace réservé du numéro de diapositive 109">
            <a:extLst>
              <a:ext uri="{FF2B5EF4-FFF2-40B4-BE49-F238E27FC236}">
                <a16:creationId xmlns:a16="http://schemas.microsoft.com/office/drawing/2014/main" id="{E8D3D130-0FF5-7945-BAA0-7AE59F552FB1}"/>
              </a:ext>
            </a:extLst>
          </p:cNvPr>
          <p:cNvSpPr>
            <a:spLocks noGrp="1"/>
          </p:cNvSpPr>
          <p:nvPr>
            <p:ph type="sldNum" sz="quarter" idx="12"/>
          </p:nvPr>
        </p:nvSpPr>
        <p:spPr/>
        <p:txBody>
          <a:bodyPr/>
          <a:lstStyle/>
          <a:p>
            <a:fld id="{5FD889E0-CAB2-4699-909D-B9A88D47ACBE}" type="slidenum">
              <a:rPr lang="en-US" smtClean="0"/>
              <a:t>6</a:t>
            </a:fld>
            <a:endParaRPr lang="en-US"/>
          </a:p>
        </p:txBody>
      </p:sp>
      <p:grpSp>
        <p:nvGrpSpPr>
          <p:cNvPr id="111" name="Grouper 14">
            <a:extLst>
              <a:ext uri="{FF2B5EF4-FFF2-40B4-BE49-F238E27FC236}">
                <a16:creationId xmlns:a16="http://schemas.microsoft.com/office/drawing/2014/main" id="{46F0BD30-309C-E047-8058-8A0EDBE5CC6F}"/>
              </a:ext>
            </a:extLst>
          </p:cNvPr>
          <p:cNvGrpSpPr/>
          <p:nvPr/>
        </p:nvGrpSpPr>
        <p:grpSpPr>
          <a:xfrm>
            <a:off x="5572549" y="3738567"/>
            <a:ext cx="1811584" cy="1638300"/>
            <a:chOff x="1536700" y="1549400"/>
            <a:chExt cx="2882900" cy="2844800"/>
          </a:xfrm>
        </p:grpSpPr>
        <p:cxnSp>
          <p:nvCxnSpPr>
            <p:cNvPr id="112" name="Connecteur droit 111">
              <a:extLst>
                <a:ext uri="{FF2B5EF4-FFF2-40B4-BE49-F238E27FC236}">
                  <a16:creationId xmlns:a16="http://schemas.microsoft.com/office/drawing/2014/main" id="{D9DC9815-5CDC-BE4C-A0FA-9450CF7F393E}"/>
                </a:ext>
              </a:extLst>
            </p:cNvPr>
            <p:cNvCxnSpPr/>
            <p:nvPr/>
          </p:nvCxnSpPr>
          <p:spPr>
            <a:xfrm flipH="1">
              <a:off x="1714500" y="1879600"/>
              <a:ext cx="2527300" cy="1981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3" name="Connecteur droit 112">
              <a:extLst>
                <a:ext uri="{FF2B5EF4-FFF2-40B4-BE49-F238E27FC236}">
                  <a16:creationId xmlns:a16="http://schemas.microsoft.com/office/drawing/2014/main" id="{8E95236A-1459-354F-8E56-F604F62D29A4}"/>
                </a:ext>
              </a:extLst>
            </p:cNvPr>
            <p:cNvCxnSpPr/>
            <p:nvPr/>
          </p:nvCxnSpPr>
          <p:spPr>
            <a:xfrm>
              <a:off x="3213100" y="1549400"/>
              <a:ext cx="0" cy="284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4" name="Connecteur droit 113">
              <a:extLst>
                <a:ext uri="{FF2B5EF4-FFF2-40B4-BE49-F238E27FC236}">
                  <a16:creationId xmlns:a16="http://schemas.microsoft.com/office/drawing/2014/main" id="{2BDBEAE1-B962-034E-A0CD-61866BDE3881}"/>
                </a:ext>
              </a:extLst>
            </p:cNvPr>
            <p:cNvCxnSpPr/>
            <p:nvPr/>
          </p:nvCxnSpPr>
          <p:spPr>
            <a:xfrm flipH="1" flipV="1">
              <a:off x="1536700" y="2527300"/>
              <a:ext cx="2882900" cy="10414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15" name="ZoneTexte 114">
            <a:extLst>
              <a:ext uri="{FF2B5EF4-FFF2-40B4-BE49-F238E27FC236}">
                <a16:creationId xmlns:a16="http://schemas.microsoft.com/office/drawing/2014/main" id="{71A9B18D-907E-9C44-AA5E-9F71FCB560C4}"/>
              </a:ext>
            </a:extLst>
          </p:cNvPr>
          <p:cNvSpPr txBox="1"/>
          <p:nvPr/>
        </p:nvSpPr>
        <p:spPr>
          <a:xfrm>
            <a:off x="7384133" y="4334259"/>
            <a:ext cx="1631349" cy="1200329"/>
          </a:xfrm>
          <a:prstGeom prst="rect">
            <a:avLst/>
          </a:prstGeom>
          <a:noFill/>
        </p:spPr>
        <p:txBody>
          <a:bodyPr wrap="square" rtlCol="0">
            <a:spAutoFit/>
          </a:bodyPr>
          <a:lstStyle/>
          <a:p>
            <a:r>
              <a:rPr lang="en-US" dirty="0"/>
              <a:t>1 intersection</a:t>
            </a:r>
          </a:p>
          <a:p>
            <a:r>
              <a:rPr lang="en-US" dirty="0"/>
              <a:t>=</a:t>
            </a:r>
          </a:p>
          <a:p>
            <a:r>
              <a:rPr lang="en-US" dirty="0"/>
              <a:t>1 “Hit”</a:t>
            </a:r>
          </a:p>
          <a:p>
            <a:endParaRPr lang="en-US" dirty="0"/>
          </a:p>
        </p:txBody>
      </p:sp>
      <p:sp>
        <p:nvSpPr>
          <p:cNvPr id="116" name="ZoneTexte 115">
            <a:extLst>
              <a:ext uri="{FF2B5EF4-FFF2-40B4-BE49-F238E27FC236}">
                <a16:creationId xmlns:a16="http://schemas.microsoft.com/office/drawing/2014/main" id="{C604448F-3BCF-AD40-88DB-7020E79BA35B}"/>
              </a:ext>
            </a:extLst>
          </p:cNvPr>
          <p:cNvSpPr txBox="1"/>
          <p:nvPr/>
        </p:nvSpPr>
        <p:spPr>
          <a:xfrm>
            <a:off x="233553" y="6086293"/>
            <a:ext cx="8554403" cy="369332"/>
          </a:xfrm>
          <a:prstGeom prst="rect">
            <a:avLst/>
          </a:prstGeom>
          <a:noFill/>
          <a:ln>
            <a:solidFill>
              <a:schemeClr val="accent1"/>
            </a:solidFill>
          </a:ln>
        </p:spPr>
        <p:txBody>
          <a:bodyPr wrap="square" rtlCol="0">
            <a:spAutoFit/>
          </a:bodyPr>
          <a:lstStyle/>
          <a:p>
            <a:pPr algn="ctr"/>
            <a:r>
              <a:rPr lang="en-US" dirty="0">
                <a:solidFill>
                  <a:srgbClr val="000000"/>
                </a:solidFill>
              </a:rPr>
              <a:t>NXN </a:t>
            </a:r>
            <a:r>
              <a:rPr lang="en-US" dirty="0">
                <a:solidFill>
                  <a:srgbClr val="000000"/>
                </a:solidFill>
                <a:sym typeface="Wingdings"/>
              </a:rPr>
              <a:t> 3N : Reduction of electronic channels, power consumption and occupancy</a:t>
            </a:r>
            <a:endParaRPr lang="en-US" dirty="0">
              <a:solidFill>
                <a:srgbClr val="000000"/>
              </a:solidFill>
            </a:endParaRPr>
          </a:p>
        </p:txBody>
      </p:sp>
    </p:spTree>
    <p:extLst>
      <p:ext uri="{BB962C8B-B14F-4D97-AF65-F5344CB8AC3E}">
        <p14:creationId xmlns:p14="http://schemas.microsoft.com/office/powerpoint/2010/main" val="2081256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ZoneTexte 93"/>
          <p:cNvSpPr txBox="1"/>
          <p:nvPr/>
        </p:nvSpPr>
        <p:spPr>
          <a:xfrm>
            <a:off x="495300" y="573340"/>
            <a:ext cx="8153400" cy="2123658"/>
          </a:xfrm>
          <a:prstGeom prst="rect">
            <a:avLst/>
          </a:prstGeom>
          <a:noFill/>
        </p:spPr>
        <p:txBody>
          <a:bodyPr wrap="square" rtlCol="0">
            <a:spAutoFit/>
          </a:bodyPr>
          <a:lstStyle/>
          <a:p>
            <a:r>
              <a:rPr lang="en-GB" sz="2400" dirty="0">
                <a:solidFill>
                  <a:srgbClr val="C00000"/>
                </a:solidFill>
              </a:rPr>
              <a:t>Important features:</a:t>
            </a:r>
          </a:p>
          <a:p>
            <a:endParaRPr lang="en-GB" dirty="0"/>
          </a:p>
          <a:p>
            <a:pPr marL="285750" indent="-285750">
              <a:buFont typeface="Wingdings" charset="2"/>
              <a:buChar char="q"/>
            </a:pPr>
            <a:r>
              <a:rPr lang="en-GB" dirty="0"/>
              <a:t>The pad/pixel size should be  slightly smaller than the charge extension to feed at least two pads/pixels. In gaseous detector this is always possible (RPC or resistive MPGD).</a:t>
            </a:r>
          </a:p>
          <a:p>
            <a:pPr marL="285750" indent="-285750">
              <a:buFont typeface="Wingdings" charset="2"/>
              <a:buChar char="q"/>
            </a:pPr>
            <a:r>
              <a:rPr lang="en-GB" dirty="0"/>
              <a:t>Having 3 or more directions allows one to eliminate ambiguities (ghost particles) </a:t>
            </a:r>
          </a:p>
          <a:p>
            <a:r>
              <a:rPr lang="en-GB" dirty="0"/>
              <a:t> </a:t>
            </a:r>
          </a:p>
        </p:txBody>
      </p:sp>
      <p:pic>
        <p:nvPicPr>
          <p:cNvPr id="4" name="Image 3" descr="Triangle-6dir.png">
            <a:extLst>
              <a:ext uri="{FF2B5EF4-FFF2-40B4-BE49-F238E27FC236}">
                <a16:creationId xmlns:a16="http://schemas.microsoft.com/office/drawing/2014/main" id="{BC264A77-8DB0-714B-B0B4-EDE6B274CD5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35094" y="2406321"/>
            <a:ext cx="4206803" cy="2987611"/>
          </a:xfrm>
          <a:prstGeom prst="rect">
            <a:avLst/>
          </a:prstGeom>
        </p:spPr>
      </p:pic>
      <p:sp>
        <p:nvSpPr>
          <p:cNvPr id="5" name="ZoneTexte 4">
            <a:extLst>
              <a:ext uri="{FF2B5EF4-FFF2-40B4-BE49-F238E27FC236}">
                <a16:creationId xmlns:a16="http://schemas.microsoft.com/office/drawing/2014/main" id="{2A2D3615-233B-7548-99EA-5FF3BFE1D70C}"/>
              </a:ext>
            </a:extLst>
          </p:cNvPr>
          <p:cNvSpPr txBox="1"/>
          <p:nvPr/>
        </p:nvSpPr>
        <p:spPr>
          <a:xfrm>
            <a:off x="574299" y="5538770"/>
            <a:ext cx="8261475" cy="646331"/>
          </a:xfrm>
          <a:prstGeom prst="rect">
            <a:avLst/>
          </a:prstGeom>
          <a:noFill/>
        </p:spPr>
        <p:txBody>
          <a:bodyPr wrap="square" rtlCol="0">
            <a:spAutoFit/>
          </a:bodyPr>
          <a:lstStyle/>
          <a:p>
            <a:r>
              <a:rPr lang="en-GB" dirty="0"/>
              <a:t>One can read the signal from both sides and get profit of the difference in </a:t>
            </a:r>
            <a:r>
              <a:rPr lang="en-GB" b="1" dirty="0"/>
              <a:t>time of signal arrival </a:t>
            </a:r>
            <a:r>
              <a:rPr lang="en-GB" dirty="0"/>
              <a:t>to confirm the position resolution and get the absolute time as well. </a:t>
            </a:r>
          </a:p>
        </p:txBody>
      </p:sp>
      <p:sp>
        <p:nvSpPr>
          <p:cNvPr id="2" name="Espace réservé du pied de page 1">
            <a:extLst>
              <a:ext uri="{FF2B5EF4-FFF2-40B4-BE49-F238E27FC236}">
                <a16:creationId xmlns:a16="http://schemas.microsoft.com/office/drawing/2014/main" id="{89F1D65D-4FD7-B74B-AFC2-7CCFFAB7D15C}"/>
              </a:ext>
            </a:extLst>
          </p:cNvPr>
          <p:cNvSpPr>
            <a:spLocks noGrp="1"/>
          </p:cNvSpPr>
          <p:nvPr>
            <p:ph type="ftr" sz="quarter" idx="11"/>
          </p:nvPr>
        </p:nvSpPr>
        <p:spPr/>
        <p:txBody>
          <a:bodyPr/>
          <a:lstStyle/>
          <a:p>
            <a:r>
              <a:rPr lang="en-US"/>
              <a:t>I.Laktineh.  ILCX2021</a:t>
            </a:r>
          </a:p>
        </p:txBody>
      </p:sp>
      <p:sp>
        <p:nvSpPr>
          <p:cNvPr id="3" name="Espace réservé du numéro de diapositive 2">
            <a:extLst>
              <a:ext uri="{FF2B5EF4-FFF2-40B4-BE49-F238E27FC236}">
                <a16:creationId xmlns:a16="http://schemas.microsoft.com/office/drawing/2014/main" id="{D43FFF54-492A-5E4A-BA09-B17786866FAE}"/>
              </a:ext>
            </a:extLst>
          </p:cNvPr>
          <p:cNvSpPr>
            <a:spLocks noGrp="1"/>
          </p:cNvSpPr>
          <p:nvPr>
            <p:ph type="sldNum" sz="quarter" idx="12"/>
          </p:nvPr>
        </p:nvSpPr>
        <p:spPr/>
        <p:txBody>
          <a:bodyPr/>
          <a:lstStyle/>
          <a:p>
            <a:fld id="{5FD889E0-CAB2-4699-909D-B9A88D47ACBE}" type="slidenum">
              <a:rPr lang="en-US" smtClean="0"/>
              <a:t>7</a:t>
            </a:fld>
            <a:endParaRPr lang="en-US"/>
          </a:p>
        </p:txBody>
      </p:sp>
    </p:spTree>
    <p:extLst>
      <p:ext uri="{BB962C8B-B14F-4D97-AF65-F5344CB8AC3E}">
        <p14:creationId xmlns:p14="http://schemas.microsoft.com/office/powerpoint/2010/main" val="3402697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a:extLst>
              <a:ext uri="{FF2B5EF4-FFF2-40B4-BE49-F238E27FC236}">
                <a16:creationId xmlns:a16="http://schemas.microsoft.com/office/drawing/2014/main" id="{5A255110-7962-564D-9504-FF2115E0D645}"/>
              </a:ext>
            </a:extLst>
          </p:cNvPr>
          <p:cNvGrpSpPr/>
          <p:nvPr/>
        </p:nvGrpSpPr>
        <p:grpSpPr>
          <a:xfrm>
            <a:off x="607671" y="1239036"/>
            <a:ext cx="7815067" cy="4167567"/>
            <a:chOff x="106308" y="139700"/>
            <a:chExt cx="8931384" cy="5187933"/>
          </a:xfrm>
        </p:grpSpPr>
        <p:pic>
          <p:nvPicPr>
            <p:cNvPr id="3" name="Image 2" descr="Capture d’écran 2018-06-18 à 18.27.18.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14934" y="139700"/>
              <a:ext cx="4722758" cy="4075373"/>
            </a:xfrm>
            <a:prstGeom prst="rect">
              <a:avLst/>
            </a:prstGeom>
          </p:spPr>
        </p:pic>
        <p:pic>
          <p:nvPicPr>
            <p:cNvPr id="2" name="Image 1" descr="Capture d’écran 2018-06-18 à 18.33.12.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6308" y="139700"/>
              <a:ext cx="4256142" cy="3898900"/>
            </a:xfrm>
            <a:prstGeom prst="rect">
              <a:avLst/>
            </a:prstGeom>
          </p:spPr>
        </p:pic>
        <p:sp>
          <p:nvSpPr>
            <p:cNvPr id="5" name="ZoneTexte 4"/>
            <p:cNvSpPr txBox="1"/>
            <p:nvPr/>
          </p:nvSpPr>
          <p:spPr>
            <a:xfrm>
              <a:off x="5047403" y="2711922"/>
              <a:ext cx="3523673" cy="804575"/>
            </a:xfrm>
            <a:prstGeom prst="rect">
              <a:avLst/>
            </a:prstGeom>
            <a:noFill/>
          </p:spPr>
          <p:txBody>
            <a:bodyPr wrap="square" rtlCol="0">
              <a:spAutoFit/>
            </a:bodyPr>
            <a:lstStyle/>
            <a:p>
              <a:r>
                <a:rPr lang="en-GB" b="1" dirty="0">
                  <a:solidFill>
                    <a:schemeClr val="bg1"/>
                  </a:solidFill>
                </a:rPr>
                <a:t>3 HR2 ASICs rather than 20 for the same surface</a:t>
              </a:r>
            </a:p>
          </p:txBody>
        </p:sp>
        <p:sp>
          <p:nvSpPr>
            <p:cNvPr id="6" name="ZoneTexte 5"/>
            <p:cNvSpPr txBox="1"/>
            <p:nvPr/>
          </p:nvSpPr>
          <p:spPr>
            <a:xfrm>
              <a:off x="1209616" y="4867876"/>
              <a:ext cx="2910631" cy="459757"/>
            </a:xfrm>
            <a:prstGeom prst="rect">
              <a:avLst/>
            </a:prstGeom>
            <a:noFill/>
          </p:spPr>
          <p:txBody>
            <a:bodyPr wrap="square" rtlCol="0">
              <a:spAutoFit/>
            </a:bodyPr>
            <a:lstStyle/>
            <a:p>
              <a:r>
                <a:rPr lang="en-GB" dirty="0">
                  <a:solidFill>
                    <a:srgbClr val="FFFFFF"/>
                  </a:solidFill>
                </a:rPr>
                <a:t>High  granularity</a:t>
              </a:r>
            </a:p>
          </p:txBody>
        </p:sp>
        <p:sp>
          <p:nvSpPr>
            <p:cNvPr id="13" name="ZoneTexte 12"/>
            <p:cNvSpPr txBox="1"/>
            <p:nvPr/>
          </p:nvSpPr>
          <p:spPr>
            <a:xfrm>
              <a:off x="2057400" y="1803400"/>
              <a:ext cx="977900" cy="369332"/>
            </a:xfrm>
            <a:prstGeom prst="rect">
              <a:avLst/>
            </a:prstGeom>
            <a:noFill/>
          </p:spPr>
          <p:txBody>
            <a:bodyPr wrap="square" rtlCol="0">
              <a:spAutoFit/>
            </a:bodyPr>
            <a:lstStyle/>
            <a:p>
              <a:r>
                <a:rPr lang="en-GB" dirty="0"/>
                <a:t>30 cm</a:t>
              </a:r>
            </a:p>
          </p:txBody>
        </p:sp>
        <p:cxnSp>
          <p:nvCxnSpPr>
            <p:cNvPr id="15" name="Connecteur droit avec flèche 14"/>
            <p:cNvCxnSpPr/>
            <p:nvPr/>
          </p:nvCxnSpPr>
          <p:spPr>
            <a:xfrm>
              <a:off x="1892300" y="685800"/>
              <a:ext cx="0" cy="2541032"/>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16" name="ZoneTexte 15"/>
          <p:cNvSpPr txBox="1"/>
          <p:nvPr/>
        </p:nvSpPr>
        <p:spPr>
          <a:xfrm>
            <a:off x="3938855" y="6572071"/>
            <a:ext cx="3403600" cy="369332"/>
          </a:xfrm>
          <a:prstGeom prst="rect">
            <a:avLst/>
          </a:prstGeom>
          <a:noFill/>
        </p:spPr>
        <p:txBody>
          <a:bodyPr wrap="square" rtlCol="0">
            <a:spAutoFit/>
          </a:bodyPr>
          <a:lstStyle/>
          <a:p>
            <a:r>
              <a:rPr lang="en-GB" dirty="0"/>
              <a:t>Lozenge’s large diagonal : 8 mm </a:t>
            </a:r>
          </a:p>
        </p:txBody>
      </p:sp>
      <p:sp>
        <p:nvSpPr>
          <p:cNvPr id="17" name="ZoneTexte 16"/>
          <p:cNvSpPr txBox="1"/>
          <p:nvPr/>
        </p:nvSpPr>
        <p:spPr>
          <a:xfrm>
            <a:off x="607671" y="181049"/>
            <a:ext cx="8536327" cy="1292662"/>
          </a:xfrm>
          <a:prstGeom prst="rect">
            <a:avLst/>
          </a:prstGeom>
          <a:solidFill>
            <a:schemeClr val="bg1"/>
          </a:solidFill>
        </p:spPr>
        <p:txBody>
          <a:bodyPr wrap="square" rtlCol="0">
            <a:spAutoFit/>
          </a:bodyPr>
          <a:lstStyle/>
          <a:p>
            <a:r>
              <a:rPr lang="en-GB" sz="2400" b="1" dirty="0">
                <a:solidFill>
                  <a:srgbClr val="C00000"/>
                </a:solidFill>
              </a:rPr>
              <a:t>Realization</a:t>
            </a:r>
          </a:p>
          <a:p>
            <a:r>
              <a:rPr lang="en-GB" dirty="0"/>
              <a:t>The new scheme was used to design a PCB with lozenges-based structure and </a:t>
            </a:r>
          </a:p>
          <a:p>
            <a:r>
              <a:rPr lang="en-GB" dirty="0"/>
              <a:t>3 directions. The readout electronics was set on the same PCB.  HARDROC2  ASICs (64-ch, 2-bit) conceived for SDHCAL are used.</a:t>
            </a:r>
          </a:p>
        </p:txBody>
      </p:sp>
      <p:pic>
        <p:nvPicPr>
          <p:cNvPr id="4" name="Image 3" descr="Capture d’écran 2018-06-18 à 18.28.31.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267" y="4181145"/>
            <a:ext cx="5778500" cy="2679700"/>
          </a:xfrm>
          <a:prstGeom prst="rect">
            <a:avLst/>
          </a:prstGeom>
        </p:spPr>
      </p:pic>
      <p:sp>
        <p:nvSpPr>
          <p:cNvPr id="8" name="Espace réservé du pied de page 7">
            <a:extLst>
              <a:ext uri="{FF2B5EF4-FFF2-40B4-BE49-F238E27FC236}">
                <a16:creationId xmlns:a16="http://schemas.microsoft.com/office/drawing/2014/main" id="{211EC7C8-3043-0F44-86AC-73F065DF8FA6}"/>
              </a:ext>
            </a:extLst>
          </p:cNvPr>
          <p:cNvSpPr>
            <a:spLocks noGrp="1"/>
          </p:cNvSpPr>
          <p:nvPr>
            <p:ph type="ftr" sz="quarter" idx="11"/>
          </p:nvPr>
        </p:nvSpPr>
        <p:spPr/>
        <p:txBody>
          <a:bodyPr/>
          <a:lstStyle/>
          <a:p>
            <a:r>
              <a:rPr lang="en-US"/>
              <a:t>I.Laktineh.  ILCX2021</a:t>
            </a:r>
          </a:p>
        </p:txBody>
      </p:sp>
      <p:sp>
        <p:nvSpPr>
          <p:cNvPr id="9" name="Espace réservé du numéro de diapositive 8">
            <a:extLst>
              <a:ext uri="{FF2B5EF4-FFF2-40B4-BE49-F238E27FC236}">
                <a16:creationId xmlns:a16="http://schemas.microsoft.com/office/drawing/2014/main" id="{19028921-C717-134E-B359-C1BBC0F9A176}"/>
              </a:ext>
            </a:extLst>
          </p:cNvPr>
          <p:cNvSpPr>
            <a:spLocks noGrp="1"/>
          </p:cNvSpPr>
          <p:nvPr>
            <p:ph type="sldNum" sz="quarter" idx="12"/>
          </p:nvPr>
        </p:nvSpPr>
        <p:spPr/>
        <p:txBody>
          <a:bodyPr/>
          <a:lstStyle/>
          <a:p>
            <a:fld id="{5FD889E0-CAB2-4699-909D-B9A88D47ACBE}" type="slidenum">
              <a:rPr lang="en-US" smtClean="0"/>
              <a:t>8</a:t>
            </a:fld>
            <a:endParaRPr lang="en-US"/>
          </a:p>
        </p:txBody>
      </p:sp>
    </p:spTree>
    <p:extLst>
      <p:ext uri="{BB962C8B-B14F-4D97-AF65-F5344CB8AC3E}">
        <p14:creationId xmlns:p14="http://schemas.microsoft.com/office/powerpoint/2010/main" val="1672547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95500" y="0"/>
            <a:ext cx="4950317" cy="6858000"/>
          </a:xfrm>
          <a:prstGeom prst="rect">
            <a:avLst/>
          </a:prstGeom>
        </p:spPr>
      </p:pic>
      <p:sp>
        <p:nvSpPr>
          <p:cNvPr id="3" name="ZoneTexte 2"/>
          <p:cNvSpPr txBox="1"/>
          <p:nvPr/>
        </p:nvSpPr>
        <p:spPr>
          <a:xfrm>
            <a:off x="2819399" y="5499100"/>
            <a:ext cx="3406739" cy="646331"/>
          </a:xfrm>
          <a:prstGeom prst="rect">
            <a:avLst/>
          </a:prstGeom>
          <a:solidFill>
            <a:schemeClr val="bg1"/>
          </a:solidFill>
        </p:spPr>
        <p:txBody>
          <a:bodyPr wrap="square" rtlCol="0">
            <a:spAutoFit/>
          </a:bodyPr>
          <a:lstStyle/>
          <a:p>
            <a:pPr algn="ctr"/>
            <a:r>
              <a:rPr lang="en-GB" dirty="0"/>
              <a:t>Setup with 5 detectors equipped with the new readout scheme</a:t>
            </a:r>
          </a:p>
        </p:txBody>
      </p:sp>
      <p:sp>
        <p:nvSpPr>
          <p:cNvPr id="4" name="Espace réservé du pied de page 3">
            <a:extLst>
              <a:ext uri="{FF2B5EF4-FFF2-40B4-BE49-F238E27FC236}">
                <a16:creationId xmlns:a16="http://schemas.microsoft.com/office/drawing/2014/main" id="{416D9191-CFD1-9F48-89C9-38EFFB4DF39A}"/>
              </a:ext>
            </a:extLst>
          </p:cNvPr>
          <p:cNvSpPr>
            <a:spLocks noGrp="1"/>
          </p:cNvSpPr>
          <p:nvPr>
            <p:ph type="ftr" sz="quarter" idx="11"/>
          </p:nvPr>
        </p:nvSpPr>
        <p:spPr/>
        <p:txBody>
          <a:bodyPr/>
          <a:lstStyle/>
          <a:p>
            <a:r>
              <a:rPr lang="en-US"/>
              <a:t>I.Laktineh.  ILCX2021</a:t>
            </a:r>
          </a:p>
        </p:txBody>
      </p:sp>
      <p:sp>
        <p:nvSpPr>
          <p:cNvPr id="5" name="Espace réservé du numéro de diapositive 4">
            <a:extLst>
              <a:ext uri="{FF2B5EF4-FFF2-40B4-BE49-F238E27FC236}">
                <a16:creationId xmlns:a16="http://schemas.microsoft.com/office/drawing/2014/main" id="{86D02849-4E28-AF4A-944E-D33FF2EE7356}"/>
              </a:ext>
            </a:extLst>
          </p:cNvPr>
          <p:cNvSpPr>
            <a:spLocks noGrp="1"/>
          </p:cNvSpPr>
          <p:nvPr>
            <p:ph type="sldNum" sz="quarter" idx="12"/>
          </p:nvPr>
        </p:nvSpPr>
        <p:spPr/>
        <p:txBody>
          <a:bodyPr/>
          <a:lstStyle/>
          <a:p>
            <a:fld id="{5FD889E0-CAB2-4699-909D-B9A88D47ACBE}" type="slidenum">
              <a:rPr lang="en-US" smtClean="0"/>
              <a:t>9</a:t>
            </a:fld>
            <a:endParaRPr lang="en-US"/>
          </a:p>
        </p:txBody>
      </p:sp>
    </p:spTree>
    <p:extLst>
      <p:ext uri="{BB962C8B-B14F-4D97-AF65-F5344CB8AC3E}">
        <p14:creationId xmlns:p14="http://schemas.microsoft.com/office/powerpoint/2010/main" val="3087735621"/>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26099</TotalTime>
  <Words>1321</Words>
  <Application>Microsoft Macintosh PowerPoint</Application>
  <PresentationFormat>Affichage à l'écran (4:3)</PresentationFormat>
  <Paragraphs>212</Paragraphs>
  <Slides>32</Slides>
  <Notes>0</Notes>
  <HiddenSlides>0</HiddenSlides>
  <MMClips>2</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32</vt:i4>
      </vt:variant>
    </vt:vector>
  </HeadingPairs>
  <TitlesOfParts>
    <vt:vector size="38" baseType="lpstr">
      <vt:lpstr>Arial</vt:lpstr>
      <vt:lpstr>Calibri</vt:lpstr>
      <vt:lpstr>Symbol</vt:lpstr>
      <vt:lpstr>Times New Roman</vt:lpstr>
      <vt:lpstr>Wingdings</vt:lpstr>
      <vt:lpstr>Thème Office</vt:lpstr>
      <vt:lpstr> A New Readout Scheme for RPC and Other Gaseous Detectors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Next Step</vt:lpstr>
      <vt:lpstr>Next Step</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COSMICA status</dc:title>
  <dc:creator>admin admin</dc:creator>
  <cp:lastModifiedBy>laktineh imad</cp:lastModifiedBy>
  <cp:revision>68</cp:revision>
  <cp:lastPrinted>2019-04-23T21:48:04Z</cp:lastPrinted>
  <dcterms:created xsi:type="dcterms:W3CDTF">2019-04-19T11:01:44Z</dcterms:created>
  <dcterms:modified xsi:type="dcterms:W3CDTF">2021-10-28T09:25:26Z</dcterms:modified>
</cp:coreProperties>
</file>