
<file path=[Content_Types].xml><?xml version="1.0" encoding="utf-8"?>
<Types xmlns="http://schemas.openxmlformats.org/package/2006/content-types">
  <Default Extension="bin" ContentType="application/vnd.openxmlformats-officedocument.oleObject"/>
  <Default Extension="docx" ContentType="application/vnd.openxmlformats-officedocument.wordprocessingml.documen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03" r:id="rId3"/>
    <p:sldId id="300" r:id="rId4"/>
    <p:sldId id="290" r:id="rId5"/>
    <p:sldId id="292" r:id="rId6"/>
    <p:sldId id="302" r:id="rId7"/>
    <p:sldId id="298" r:id="rId8"/>
    <p:sldId id="301" r:id="rId9"/>
    <p:sldId id="293" r:id="rId10"/>
    <p:sldId id="294" r:id="rId11"/>
    <p:sldId id="295" r:id="rId12"/>
    <p:sldId id="296" r:id="rId13"/>
    <p:sldId id="297" r:id="rId14"/>
    <p:sldId id="299" r:id="rId15"/>
    <p:sldId id="287" r:id="rId16"/>
    <p:sldId id="288" r:id="rId17"/>
    <p:sldId id="289" r:id="rId18"/>
    <p:sldId id="277" r:id="rId19"/>
    <p:sldId id="274" r:id="rId20"/>
    <p:sldId id="282" r:id="rId21"/>
    <p:sldId id="304" r:id="rId22"/>
    <p:sldId id="427" r:id="rId23"/>
    <p:sldId id="428" r:id="rId24"/>
    <p:sldId id="390"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C0000"/>
    <a:srgbClr val="700000"/>
    <a:srgbClr val="2A3513"/>
    <a:srgbClr val="26103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31" autoAdjust="0"/>
    <p:restoredTop sz="94660"/>
  </p:normalViewPr>
  <p:slideViewPr>
    <p:cSldViewPr snapToGrid="0">
      <p:cViewPr>
        <p:scale>
          <a:sx n="75" d="100"/>
          <a:sy n="75" d="100"/>
        </p:scale>
        <p:origin x="43" y="2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 Id="rId4" Type="http://schemas.openxmlformats.org/officeDocument/2006/relationships/image" Target="../media/image4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56B8E5E-16EF-4489-928A-C6D7FA0A7CFB}" type="datetimeFigureOut">
              <a:rPr lang="en-US" smtClean="0"/>
              <a:t>10/26/2021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CF0EEE-EA81-449F-9D6B-E1CB112423DB}" type="slidenum">
              <a:rPr lang="en-US" smtClean="0"/>
              <a:t>‹#›</a:t>
            </a:fld>
            <a:endParaRPr lang="en-US"/>
          </a:p>
        </p:txBody>
      </p:sp>
    </p:spTree>
    <p:extLst>
      <p:ext uri="{BB962C8B-B14F-4D97-AF65-F5344CB8AC3E}">
        <p14:creationId xmlns:p14="http://schemas.microsoft.com/office/powerpoint/2010/main" val="8460724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56B8E5E-16EF-4489-928A-C6D7FA0A7CFB}" type="datetimeFigureOut">
              <a:rPr lang="en-US" smtClean="0"/>
              <a:t>10/26/2021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CF0EEE-EA81-449F-9D6B-E1CB112423DB}" type="slidenum">
              <a:rPr lang="en-US" smtClean="0"/>
              <a:t>‹#›</a:t>
            </a:fld>
            <a:endParaRPr lang="en-US"/>
          </a:p>
        </p:txBody>
      </p:sp>
    </p:spTree>
    <p:extLst>
      <p:ext uri="{BB962C8B-B14F-4D97-AF65-F5344CB8AC3E}">
        <p14:creationId xmlns:p14="http://schemas.microsoft.com/office/powerpoint/2010/main" val="38195622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56B8E5E-16EF-4489-928A-C6D7FA0A7CFB}" type="datetimeFigureOut">
              <a:rPr lang="en-US" smtClean="0"/>
              <a:t>10/26/2021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CF0EEE-EA81-449F-9D6B-E1CB112423DB}" type="slidenum">
              <a:rPr lang="en-US" smtClean="0"/>
              <a:t>‹#›</a:t>
            </a:fld>
            <a:endParaRPr lang="en-US"/>
          </a:p>
        </p:txBody>
      </p:sp>
    </p:spTree>
    <p:extLst>
      <p:ext uri="{BB962C8B-B14F-4D97-AF65-F5344CB8AC3E}">
        <p14:creationId xmlns:p14="http://schemas.microsoft.com/office/powerpoint/2010/main" val="1839992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56B8E5E-16EF-4489-928A-C6D7FA0A7CFB}" type="datetimeFigureOut">
              <a:rPr lang="en-US" smtClean="0"/>
              <a:t>10/26/2021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CF0EEE-EA81-449F-9D6B-E1CB112423DB}" type="slidenum">
              <a:rPr lang="en-US" smtClean="0"/>
              <a:t>‹#›</a:t>
            </a:fld>
            <a:endParaRPr lang="en-US"/>
          </a:p>
        </p:txBody>
      </p:sp>
    </p:spTree>
    <p:extLst>
      <p:ext uri="{BB962C8B-B14F-4D97-AF65-F5344CB8AC3E}">
        <p14:creationId xmlns:p14="http://schemas.microsoft.com/office/powerpoint/2010/main" val="2675266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56B8E5E-16EF-4489-928A-C6D7FA0A7CFB}" type="datetimeFigureOut">
              <a:rPr lang="en-US" smtClean="0"/>
              <a:t>10/26/2021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CF0EEE-EA81-449F-9D6B-E1CB112423DB}" type="slidenum">
              <a:rPr lang="en-US" smtClean="0"/>
              <a:t>‹#›</a:t>
            </a:fld>
            <a:endParaRPr lang="en-US"/>
          </a:p>
        </p:txBody>
      </p:sp>
    </p:spTree>
    <p:extLst>
      <p:ext uri="{BB962C8B-B14F-4D97-AF65-F5344CB8AC3E}">
        <p14:creationId xmlns:p14="http://schemas.microsoft.com/office/powerpoint/2010/main" val="3523488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6B8E5E-16EF-4489-928A-C6D7FA0A7CFB}" type="datetimeFigureOut">
              <a:rPr lang="en-US" smtClean="0"/>
              <a:t>10/26/2021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CF0EEE-EA81-449F-9D6B-E1CB112423DB}" type="slidenum">
              <a:rPr lang="en-US" smtClean="0"/>
              <a:t>‹#›</a:t>
            </a:fld>
            <a:endParaRPr lang="en-US"/>
          </a:p>
        </p:txBody>
      </p:sp>
    </p:spTree>
    <p:extLst>
      <p:ext uri="{BB962C8B-B14F-4D97-AF65-F5344CB8AC3E}">
        <p14:creationId xmlns:p14="http://schemas.microsoft.com/office/powerpoint/2010/main" val="2579207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56B8E5E-16EF-4489-928A-C6D7FA0A7CFB}" type="datetimeFigureOut">
              <a:rPr lang="en-US" smtClean="0"/>
              <a:t>10/26/2021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CF0EEE-EA81-449F-9D6B-E1CB112423DB}" type="slidenum">
              <a:rPr lang="en-US" smtClean="0"/>
              <a:t>‹#›</a:t>
            </a:fld>
            <a:endParaRPr lang="en-US"/>
          </a:p>
        </p:txBody>
      </p:sp>
    </p:spTree>
    <p:extLst>
      <p:ext uri="{BB962C8B-B14F-4D97-AF65-F5344CB8AC3E}">
        <p14:creationId xmlns:p14="http://schemas.microsoft.com/office/powerpoint/2010/main" val="1018838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56B8E5E-16EF-4489-928A-C6D7FA0A7CFB}" type="datetimeFigureOut">
              <a:rPr lang="en-US" smtClean="0"/>
              <a:t>10/26/2021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CF0EEE-EA81-449F-9D6B-E1CB112423DB}" type="slidenum">
              <a:rPr lang="en-US" smtClean="0"/>
              <a:t>‹#›</a:t>
            </a:fld>
            <a:endParaRPr lang="en-US"/>
          </a:p>
        </p:txBody>
      </p:sp>
    </p:spTree>
    <p:extLst>
      <p:ext uri="{BB962C8B-B14F-4D97-AF65-F5344CB8AC3E}">
        <p14:creationId xmlns:p14="http://schemas.microsoft.com/office/powerpoint/2010/main" val="3650687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6B8E5E-16EF-4489-928A-C6D7FA0A7CFB}" type="datetimeFigureOut">
              <a:rPr lang="en-US" smtClean="0"/>
              <a:t>10/26/2021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CF0EEE-EA81-449F-9D6B-E1CB112423DB}" type="slidenum">
              <a:rPr lang="en-US" smtClean="0"/>
              <a:t>‹#›</a:t>
            </a:fld>
            <a:endParaRPr lang="en-US"/>
          </a:p>
        </p:txBody>
      </p:sp>
    </p:spTree>
    <p:extLst>
      <p:ext uri="{BB962C8B-B14F-4D97-AF65-F5344CB8AC3E}">
        <p14:creationId xmlns:p14="http://schemas.microsoft.com/office/powerpoint/2010/main" val="3292228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56B8E5E-16EF-4489-928A-C6D7FA0A7CFB}" type="datetimeFigureOut">
              <a:rPr lang="en-US" smtClean="0"/>
              <a:t>10/26/2021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CF0EEE-EA81-449F-9D6B-E1CB112423DB}" type="slidenum">
              <a:rPr lang="en-US" smtClean="0"/>
              <a:t>‹#›</a:t>
            </a:fld>
            <a:endParaRPr lang="en-US"/>
          </a:p>
        </p:txBody>
      </p:sp>
    </p:spTree>
    <p:extLst>
      <p:ext uri="{BB962C8B-B14F-4D97-AF65-F5344CB8AC3E}">
        <p14:creationId xmlns:p14="http://schemas.microsoft.com/office/powerpoint/2010/main" val="479942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56B8E5E-16EF-4489-928A-C6D7FA0A7CFB}" type="datetimeFigureOut">
              <a:rPr lang="en-US" smtClean="0"/>
              <a:t>10/26/2021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CF0EEE-EA81-449F-9D6B-E1CB112423DB}" type="slidenum">
              <a:rPr lang="en-US" smtClean="0"/>
              <a:t>‹#›</a:t>
            </a:fld>
            <a:endParaRPr lang="en-US"/>
          </a:p>
        </p:txBody>
      </p:sp>
    </p:spTree>
    <p:extLst>
      <p:ext uri="{BB962C8B-B14F-4D97-AF65-F5344CB8AC3E}">
        <p14:creationId xmlns:p14="http://schemas.microsoft.com/office/powerpoint/2010/main" val="26976764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6B8E5E-16EF-4489-928A-C6D7FA0A7CFB}" type="datetimeFigureOut">
              <a:rPr lang="en-US" smtClean="0"/>
              <a:t>10/26/2021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CF0EEE-EA81-449F-9D6B-E1CB112423DB}" type="slidenum">
              <a:rPr lang="en-US" smtClean="0"/>
              <a:t>‹#›</a:t>
            </a:fld>
            <a:endParaRPr lang="en-US"/>
          </a:p>
        </p:txBody>
      </p:sp>
    </p:spTree>
    <p:extLst>
      <p:ext uri="{BB962C8B-B14F-4D97-AF65-F5344CB8AC3E}">
        <p14:creationId xmlns:p14="http://schemas.microsoft.com/office/powerpoint/2010/main" val="262612274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3.tmp"/><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3.wdp"/><Relationship Id="rId7" Type="http://schemas.microsoft.com/office/2007/relationships/hdphoto" Target="../media/hdphoto5.wdp"/><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1.png"/><Relationship Id="rId5" Type="http://schemas.microsoft.com/office/2007/relationships/hdphoto" Target="../media/hdphoto4.wdp"/><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8" Type="http://schemas.openxmlformats.org/officeDocument/2006/relationships/image" Target="../media/image41.png"/><Relationship Id="rId3" Type="http://schemas.microsoft.com/office/2007/relationships/hdphoto" Target="../media/hdphoto6.wdp"/><Relationship Id="rId7" Type="http://schemas.openxmlformats.org/officeDocument/2006/relationships/image" Target="../media/image40.pn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 Id="rId9"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33.png"/><Relationship Id="rId2" Type="http://schemas.openxmlformats.org/officeDocument/2006/relationships/image" Target="../media/image410.png"/><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jpg"/></Relationships>
</file>

<file path=ppt/slides/_rels/slide19.xml.rels><?xml version="1.0" encoding="UTF-8" standalone="yes"?>
<Relationships xmlns="http://schemas.openxmlformats.org/package/2006/relationships"><Relationship Id="rId8" Type="http://schemas.openxmlformats.org/officeDocument/2006/relationships/image" Target="../media/image47.wmf"/><Relationship Id="rId3" Type="http://schemas.openxmlformats.org/officeDocument/2006/relationships/image" Target="../media/image30.png"/><Relationship Id="rId7" Type="http://schemas.openxmlformats.org/officeDocument/2006/relationships/oleObject" Target="../embeddings/oleObject2.bin"/><Relationship Id="rId12" Type="http://schemas.openxmlformats.org/officeDocument/2006/relationships/image" Target="../media/image49.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6.wmf"/><Relationship Id="rId11" Type="http://schemas.openxmlformats.org/officeDocument/2006/relationships/oleObject" Target="../embeddings/oleObject4.bin"/><Relationship Id="rId5" Type="http://schemas.openxmlformats.org/officeDocument/2006/relationships/oleObject" Target="../embeddings/oleObject1.bin"/><Relationship Id="rId10" Type="http://schemas.openxmlformats.org/officeDocument/2006/relationships/image" Target="../media/image48.wmf"/><Relationship Id="rId4" Type="http://schemas.microsoft.com/office/2007/relationships/hdphoto" Target="../media/hdphoto4.wdp"/><Relationship Id="rId9" Type="http://schemas.openxmlformats.org/officeDocument/2006/relationships/oleObject" Target="../embeddings/oleObject3.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0.jpg"/><Relationship Id="rId7" Type="http://schemas.microsoft.com/office/2007/relationships/hdphoto" Target="../media/hdphoto5.wdp"/><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51.png"/><Relationship Id="rId4" Type="http://schemas.openxmlformats.org/officeDocument/2006/relationships/image" Target="../media/image5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52.emf"/></Relationships>
</file>

<file path=ppt/slides/_rels/slide23.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microsoft.com/office/2007/relationships/hdphoto" Target="../media/hdphoto1.wdp"/><Relationship Id="rId7" Type="http://schemas.openxmlformats.org/officeDocument/2006/relationships/image" Target="../media/image8.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 Id="rId9"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sv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doi.org/10.1016/j.scitotenv.2013.01.007" TargetMode="Externa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0149B103-0A58-401E-AC0E-A79019582F67}"/>
              </a:ext>
            </a:extLst>
          </p:cNvPr>
          <p:cNvSpPr/>
          <p:nvPr/>
        </p:nvSpPr>
        <p:spPr>
          <a:xfrm>
            <a:off x="5034845" y="2972438"/>
            <a:ext cx="6666970" cy="3608388"/>
          </a:xfrm>
          <a:prstGeom prst="roundRect">
            <a:avLst/>
          </a:prstGeom>
          <a:blipFill dpi="0" rotWithShape="1">
            <a:blip r:embed="rId2">
              <a:alphaModFix amt="21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6BF03AD-633C-4059-AAD5-DD058F2EEC85}"/>
              </a:ext>
            </a:extLst>
          </p:cNvPr>
          <p:cNvSpPr/>
          <p:nvPr/>
        </p:nvSpPr>
        <p:spPr>
          <a:xfrm>
            <a:off x="0" y="1002511"/>
            <a:ext cx="12112978" cy="1938992"/>
          </a:xfrm>
          <a:prstGeom prst="rect">
            <a:avLst/>
          </a:prstGeom>
          <a:noFill/>
          <a:ln w="69850" cmpd="dbl">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A">
            <a:extLst>
              <a:ext uri="{FF2B5EF4-FFF2-40B4-BE49-F238E27FC236}">
                <a16:creationId xmlns:a16="http://schemas.microsoft.com/office/drawing/2014/main" id="{8C6DC114-C7A0-4FB4-B82E-9A448365F3A2}"/>
              </a:ext>
            </a:extLst>
          </p:cNvPr>
          <p:cNvSpPr/>
          <p:nvPr/>
        </p:nvSpPr>
        <p:spPr>
          <a:xfrm>
            <a:off x="265175" y="1002511"/>
            <a:ext cx="11713465" cy="1938992"/>
          </a:xfrm>
          <a:prstGeom prst="rect">
            <a:avLst/>
          </a:prstGeom>
          <a:noFill/>
        </p:spPr>
        <p:txBody>
          <a:bodyPr wrap="square" lIns="91440" tIns="45720" rIns="91440" bIns="45720">
            <a:spAutoFit/>
          </a:bodyPr>
          <a:lstStyle/>
          <a:p>
            <a:pPr algn="ctr"/>
            <a:r>
              <a:rPr lang="en-US" sz="4000" cap="none" spc="0" dirty="0">
                <a:ln w="9525">
                  <a:solidFill>
                    <a:schemeClr val="bg1"/>
                  </a:solidFill>
                  <a:prstDash val="solid"/>
                </a:ln>
                <a:solidFill>
                  <a:schemeClr val="accent4">
                    <a:lumMod val="50000"/>
                  </a:schemeClr>
                </a:solidFill>
                <a:effectLst>
                  <a:outerShdw blurRad="12700" dist="38100" dir="2700000" algn="tl" rotWithShape="0">
                    <a:schemeClr val="bg1">
                      <a:lumMod val="50000"/>
                    </a:schemeClr>
                  </a:outerShdw>
                </a:effectLst>
                <a:latin typeface="Times New Roman" panose="02020603050405020304" pitchFamily="18" charset="0"/>
                <a:cs typeface="Times New Roman" panose="02020603050405020304" pitchFamily="18" charset="0"/>
              </a:rPr>
              <a:t>ACCELERATOR TECHNOLOGY : A SUSTAINABLE APPROACH</a:t>
            </a:r>
          </a:p>
          <a:p>
            <a:pPr algn="ctr"/>
            <a:r>
              <a:rPr lang="en-US" sz="4000" cap="none" spc="0" dirty="0">
                <a:ln w="9525">
                  <a:solidFill>
                    <a:schemeClr val="bg1"/>
                  </a:solidFill>
                  <a:prstDash val="solid"/>
                </a:ln>
                <a:solidFill>
                  <a:schemeClr val="accent4">
                    <a:lumMod val="50000"/>
                  </a:schemeClr>
                </a:solidFill>
                <a:effectLst>
                  <a:outerShdw blurRad="12700" dist="38100" dir="2700000" algn="tl" rotWithShape="0">
                    <a:schemeClr val="bg1">
                      <a:lumMod val="50000"/>
                    </a:schemeClr>
                  </a:outerShdw>
                </a:effectLst>
                <a:latin typeface="Times New Roman" panose="02020603050405020304" pitchFamily="18" charset="0"/>
                <a:cs typeface="Times New Roman" panose="02020603050405020304" pitchFamily="18" charset="0"/>
              </a:rPr>
              <a:t> TO  CLEAN INDIAN RIVERS</a:t>
            </a:r>
          </a:p>
        </p:txBody>
      </p:sp>
      <p:sp>
        <p:nvSpPr>
          <p:cNvPr id="2" name="TextBox 1">
            <a:extLst>
              <a:ext uri="{FF2B5EF4-FFF2-40B4-BE49-F238E27FC236}">
                <a16:creationId xmlns:a16="http://schemas.microsoft.com/office/drawing/2014/main" id="{202CCF0F-073D-4932-BFEA-1B78E8C8C7D3}"/>
              </a:ext>
            </a:extLst>
          </p:cNvPr>
          <p:cNvSpPr txBox="1"/>
          <p:nvPr/>
        </p:nvSpPr>
        <p:spPr>
          <a:xfrm>
            <a:off x="4610608" y="3152000"/>
            <a:ext cx="2697480" cy="400110"/>
          </a:xfrm>
          <a:prstGeom prst="rect">
            <a:avLst/>
          </a:prstGeom>
          <a:noFill/>
        </p:spPr>
        <p:txBody>
          <a:bodyPr wrap="square" rtlCol="0">
            <a:spAutoFit/>
          </a:bodyPr>
          <a:lstStyle/>
          <a:p>
            <a:pPr algn="ctr"/>
            <a:r>
              <a:rPr lang="en-US" sz="2000" dirty="0">
                <a:solidFill>
                  <a:schemeClr val="bg1"/>
                </a:solidFill>
              </a:rPr>
              <a:t>Raghava Varma</a:t>
            </a:r>
          </a:p>
        </p:txBody>
      </p:sp>
      <p:sp>
        <p:nvSpPr>
          <p:cNvPr id="12" name="TextBox 11">
            <a:extLst>
              <a:ext uri="{FF2B5EF4-FFF2-40B4-BE49-F238E27FC236}">
                <a16:creationId xmlns:a16="http://schemas.microsoft.com/office/drawing/2014/main" id="{842CECFC-8C5B-49B5-BD94-FBCF71DE569F}"/>
              </a:ext>
            </a:extLst>
          </p:cNvPr>
          <p:cNvSpPr txBox="1"/>
          <p:nvPr/>
        </p:nvSpPr>
        <p:spPr>
          <a:xfrm>
            <a:off x="3380142" y="3553393"/>
            <a:ext cx="6044946" cy="646331"/>
          </a:xfrm>
          <a:prstGeom prst="rect">
            <a:avLst/>
          </a:prstGeom>
          <a:noFill/>
        </p:spPr>
        <p:txBody>
          <a:bodyPr wrap="square" rtlCol="0">
            <a:spAutoFit/>
          </a:bodyPr>
          <a:lstStyle/>
          <a:p>
            <a:pPr algn="ctr"/>
            <a:r>
              <a:rPr lang="en-US" b="1" dirty="0">
                <a:solidFill>
                  <a:srgbClr val="C00000"/>
                </a:solidFill>
                <a:latin typeface="Times New Roman" panose="02020603050405020304" pitchFamily="18" charset="0"/>
                <a:cs typeface="Times New Roman" panose="02020603050405020304" pitchFamily="18" charset="0"/>
              </a:rPr>
              <a:t>INDIAN INSTITUTE OF  TECHNOLOGY BOMBAY</a:t>
            </a:r>
          </a:p>
          <a:p>
            <a:pPr algn="ctr"/>
            <a:r>
              <a:rPr lang="en-US" b="1" dirty="0">
                <a:solidFill>
                  <a:srgbClr val="C00000"/>
                </a:solidFill>
                <a:latin typeface="Times New Roman" panose="02020603050405020304" pitchFamily="18" charset="0"/>
                <a:cs typeface="Times New Roman" panose="02020603050405020304" pitchFamily="18" charset="0"/>
              </a:rPr>
              <a:t>MUMBAI, INDIA</a:t>
            </a:r>
          </a:p>
        </p:txBody>
      </p:sp>
      <p:pic>
        <p:nvPicPr>
          <p:cNvPr id="2050" name="Picture 2" descr="ILC Workshop on Potential Experiments (ILCX2021)">
            <a:extLst>
              <a:ext uri="{FF2B5EF4-FFF2-40B4-BE49-F238E27FC236}">
                <a16:creationId xmlns:a16="http://schemas.microsoft.com/office/drawing/2014/main" id="{9B343E67-6987-3549-A07E-968B24849F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588000"/>
            <a:ext cx="11557000" cy="127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8394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0E5AA312-6AF9-4FFF-A33D-9AA40A84ED9C}"/>
              </a:ext>
            </a:extLst>
          </p:cNvPr>
          <p:cNvSpPr/>
          <p:nvPr/>
        </p:nvSpPr>
        <p:spPr>
          <a:xfrm>
            <a:off x="-35052" y="221461"/>
            <a:ext cx="12262104" cy="702464"/>
          </a:xfrm>
          <a:prstGeom prst="rect">
            <a:avLst/>
          </a:prstGeom>
          <a:gradFill flip="none" rotWithShape="1">
            <a:gsLst>
              <a:gs pos="0">
                <a:schemeClr val="bg1">
                  <a:alpha val="0"/>
                </a:schemeClr>
              </a:gs>
              <a:gs pos="23000">
                <a:schemeClr val="bg1">
                  <a:lumMod val="75000"/>
                  <a:lumOff val="25000"/>
                </a:schemeClr>
              </a:gs>
              <a:gs pos="69000">
                <a:schemeClr val="bg1">
                  <a:lumMod val="75000"/>
                  <a:lumOff val="25000"/>
                </a:schemeClr>
              </a:gs>
              <a:gs pos="83000">
                <a:schemeClr val="bg1">
                  <a:lumMod val="85000"/>
                  <a:lumOff val="15000"/>
                </a:schemeClr>
              </a:gs>
              <a:gs pos="97000">
                <a:schemeClr val="bg1">
                  <a:lumMod val="85000"/>
                  <a:lumOff val="15000"/>
                </a:schemeClr>
              </a:gs>
            </a:gsLst>
            <a:lin ang="15600000" scaled="0"/>
            <a:tileRect/>
          </a:gradFill>
          <a:ln w="34925"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0D35FA3A-33B8-446E-8CB7-0DC03F417F58}"/>
              </a:ext>
            </a:extLst>
          </p:cNvPr>
          <p:cNvSpPr txBox="1"/>
          <p:nvPr/>
        </p:nvSpPr>
        <p:spPr>
          <a:xfrm>
            <a:off x="1320801" y="261195"/>
            <a:ext cx="10528298" cy="584775"/>
          </a:xfrm>
          <a:prstGeom prst="rect">
            <a:avLst/>
          </a:prstGeom>
          <a:noFill/>
        </p:spPr>
        <p:txBody>
          <a:bodyPr wrap="square">
            <a:spAutoFit/>
          </a:bodyPr>
          <a:lstStyle/>
          <a:p>
            <a:pPr algn="ctr"/>
            <a:r>
              <a:rPr lang="en-US" sz="3200" b="1" cap="all" dirty="0" err="1">
                <a:ln w="9525">
                  <a:solidFill>
                    <a:schemeClr val="bg1"/>
                  </a:solidFill>
                  <a:prstDash val="solid"/>
                </a:ln>
                <a:effectLst>
                  <a:outerShdw blurRad="12700" dist="38100" dir="2700000" algn="tl" rotWithShape="0">
                    <a:schemeClr val="bg1">
                      <a:lumMod val="50000"/>
                    </a:schemeClr>
                  </a:outerShdw>
                </a:effectLst>
              </a:rPr>
              <a:t>EBT+conventional</a:t>
            </a:r>
            <a:r>
              <a:rPr lang="en-US" sz="3200" b="1" cap="all" dirty="0">
                <a:ln w="9525">
                  <a:solidFill>
                    <a:schemeClr val="bg1"/>
                  </a:solidFill>
                  <a:prstDash val="solid"/>
                </a:ln>
                <a:effectLst>
                  <a:outerShdw blurRad="12700" dist="38100" dir="2700000" algn="tl" rotWithShape="0">
                    <a:schemeClr val="bg1">
                      <a:lumMod val="50000"/>
                    </a:schemeClr>
                  </a:outerShdw>
                </a:effectLst>
              </a:rPr>
              <a:t> techniques (Another Example)</a:t>
            </a:r>
            <a:endParaRPr lang="en-US" sz="3200" b="1" cap="all"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7" name="TextBox 16">
            <a:extLst>
              <a:ext uri="{FF2B5EF4-FFF2-40B4-BE49-F238E27FC236}">
                <a16:creationId xmlns:a16="http://schemas.microsoft.com/office/drawing/2014/main" id="{D50FA1B6-D96E-442B-BDC4-F09C6DE46514}"/>
              </a:ext>
            </a:extLst>
          </p:cNvPr>
          <p:cNvSpPr txBox="1"/>
          <p:nvPr/>
        </p:nvSpPr>
        <p:spPr>
          <a:xfrm>
            <a:off x="619760" y="1110734"/>
            <a:ext cx="10952480" cy="584775"/>
          </a:xfrm>
          <a:prstGeom prst="rect">
            <a:avLst/>
          </a:prstGeom>
          <a:noFill/>
        </p:spPr>
        <p:txBody>
          <a:bodyPr wrap="square">
            <a:spAutoFit/>
          </a:bodyPr>
          <a:lstStyle/>
          <a:p>
            <a:pPr algn="ctr"/>
            <a:r>
              <a:rPr lang="en-IN" sz="3200" dirty="0">
                <a:solidFill>
                  <a:srgbClr val="FF0000"/>
                </a:solidFill>
              </a:rPr>
              <a:t>Commercial Plant Design for Wastewater from Papermill</a:t>
            </a:r>
            <a:endParaRPr lang="en-US" sz="3200" dirty="0">
              <a:solidFill>
                <a:srgbClr val="FF0000"/>
              </a:solidFill>
            </a:endParaRPr>
          </a:p>
        </p:txBody>
      </p:sp>
      <p:sp>
        <p:nvSpPr>
          <p:cNvPr id="18" name="Content Placeholder 2">
            <a:extLst>
              <a:ext uri="{FF2B5EF4-FFF2-40B4-BE49-F238E27FC236}">
                <a16:creationId xmlns:a16="http://schemas.microsoft.com/office/drawing/2014/main" id="{52EFB867-7D15-485A-B9F0-5AA2EC78265D}"/>
              </a:ext>
            </a:extLst>
          </p:cNvPr>
          <p:cNvSpPr>
            <a:spLocks noGrp="1"/>
          </p:cNvSpPr>
          <p:nvPr>
            <p:ph idx="1"/>
          </p:nvPr>
        </p:nvSpPr>
        <p:spPr>
          <a:xfrm>
            <a:off x="-4572" y="1840833"/>
            <a:ext cx="5562832" cy="1968695"/>
          </a:xfrm>
        </p:spPr>
        <p:txBody>
          <a:bodyPr>
            <a:normAutofit/>
          </a:bodyPr>
          <a:lstStyle/>
          <a:p>
            <a:pPr algn="just">
              <a:buFont typeface="Wingdings" panose="05000000000000000000" pitchFamily="2" charset="2"/>
              <a:buChar char="Ø"/>
            </a:pPr>
            <a:r>
              <a:rPr lang="en-IN" sz="1800" dirty="0">
                <a:solidFill>
                  <a:schemeClr val="bg1"/>
                </a:solidFill>
              </a:rPr>
              <a:t>Major products of company are papers for newsprint (made of recycled paper)</a:t>
            </a:r>
          </a:p>
          <a:p>
            <a:pPr algn="just">
              <a:buFont typeface="Wingdings" panose="05000000000000000000" pitchFamily="2" charset="2"/>
              <a:buChar char="Ø"/>
            </a:pPr>
            <a:r>
              <a:rPr lang="en-IN" sz="1800" dirty="0">
                <a:solidFill>
                  <a:schemeClr val="bg1"/>
                </a:solidFill>
              </a:rPr>
              <a:t>Papermill company consumes 18,000 m</a:t>
            </a:r>
            <a:r>
              <a:rPr lang="en-IN" sz="1800" baseline="30000" dirty="0">
                <a:solidFill>
                  <a:schemeClr val="bg1"/>
                </a:solidFill>
              </a:rPr>
              <a:t>3</a:t>
            </a:r>
            <a:r>
              <a:rPr lang="en-IN" sz="1800" dirty="0">
                <a:solidFill>
                  <a:schemeClr val="bg1"/>
                </a:solidFill>
              </a:rPr>
              <a:t> water per day</a:t>
            </a:r>
          </a:p>
          <a:p>
            <a:pPr algn="just">
              <a:buFont typeface="Wingdings" panose="05000000000000000000" pitchFamily="2" charset="2"/>
              <a:buChar char="Ø"/>
            </a:pPr>
            <a:r>
              <a:rPr lang="en-IN" sz="1800" dirty="0">
                <a:solidFill>
                  <a:schemeClr val="bg1"/>
                </a:solidFill>
              </a:rPr>
              <a:t>Previous purification plant use 2 stages of chemical and biological treatment</a:t>
            </a:r>
          </a:p>
          <a:p>
            <a:pPr algn="just">
              <a:buFont typeface="Wingdings" panose="05000000000000000000" pitchFamily="2" charset="2"/>
              <a:buChar char="Ø"/>
            </a:pPr>
            <a:endParaRPr lang="en-IN" sz="1800" b="1" dirty="0">
              <a:solidFill>
                <a:schemeClr val="bg1"/>
              </a:solidFill>
            </a:endParaRPr>
          </a:p>
          <a:p>
            <a:pPr algn="just">
              <a:buFont typeface="Wingdings" panose="05000000000000000000" pitchFamily="2" charset="2"/>
              <a:buChar char="Ø"/>
            </a:pPr>
            <a:endParaRPr lang="en-IN" sz="1800" b="1" dirty="0">
              <a:solidFill>
                <a:schemeClr val="bg1"/>
              </a:solidFill>
            </a:endParaRPr>
          </a:p>
          <a:p>
            <a:pPr algn="just">
              <a:buFont typeface="Wingdings" panose="05000000000000000000" pitchFamily="2" charset="2"/>
              <a:buChar char="Ø"/>
            </a:pPr>
            <a:endParaRPr lang="en-IN" sz="1800" b="1" dirty="0">
              <a:solidFill>
                <a:schemeClr val="bg1"/>
              </a:solidFill>
            </a:endParaRPr>
          </a:p>
        </p:txBody>
      </p:sp>
      <p:sp>
        <p:nvSpPr>
          <p:cNvPr id="21" name="TextBox 20">
            <a:extLst>
              <a:ext uri="{FF2B5EF4-FFF2-40B4-BE49-F238E27FC236}">
                <a16:creationId xmlns:a16="http://schemas.microsoft.com/office/drawing/2014/main" id="{0C2393F0-6F2A-48A2-BA2C-0138C5A841C8}"/>
              </a:ext>
            </a:extLst>
          </p:cNvPr>
          <p:cNvSpPr txBox="1"/>
          <p:nvPr/>
        </p:nvSpPr>
        <p:spPr>
          <a:xfrm>
            <a:off x="7383144" y="4435842"/>
            <a:ext cx="5276850" cy="2062103"/>
          </a:xfrm>
          <a:prstGeom prst="rect">
            <a:avLst/>
          </a:prstGeom>
          <a:noFill/>
        </p:spPr>
        <p:txBody>
          <a:bodyPr wrap="square" rtlCol="0">
            <a:spAutoFit/>
          </a:bodyPr>
          <a:lstStyle/>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r>
              <a:rPr kumimoji="0" lang="en-IN" sz="1600" b="0" i="0" u="none" strike="noStrike" kern="1200" cap="none" spc="0" normalizeH="0" baseline="0" noProof="0" dirty="0">
                <a:ln>
                  <a:noFill/>
                </a:ln>
                <a:solidFill>
                  <a:schemeClr val="accent2">
                    <a:lumMod val="75000"/>
                  </a:schemeClr>
                </a:solidFill>
                <a:effectLst/>
                <a:uLnTx/>
                <a:uFillTx/>
                <a:latin typeface="Calibri" panose="020F0502020204030204"/>
                <a:ea typeface="+mn-ea"/>
                <a:cs typeface="+mn-cs"/>
              </a:rPr>
              <a:t>Raw wastewater from papermill </a:t>
            </a: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r>
              <a:rPr kumimoji="0" lang="en-IN" sz="1600" b="0" i="0" u="none" strike="noStrike" kern="1200" cap="none" spc="0" normalizeH="0" baseline="0" noProof="0" dirty="0">
                <a:ln>
                  <a:noFill/>
                </a:ln>
                <a:solidFill>
                  <a:schemeClr val="accent2">
                    <a:lumMod val="75000"/>
                  </a:schemeClr>
                </a:solidFill>
                <a:effectLst/>
                <a:uLnTx/>
                <a:uFillTx/>
                <a:latin typeface="Calibri" panose="020F0502020204030204"/>
                <a:ea typeface="+mn-ea"/>
                <a:cs typeface="+mn-cs"/>
              </a:rPr>
              <a:t>Coagulation</a:t>
            </a: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r>
              <a:rPr kumimoji="0" lang="en-IN" sz="1600" b="0" i="0" u="none" strike="noStrike" kern="1200" cap="none" spc="0" normalizeH="0" baseline="0" noProof="0" dirty="0">
                <a:ln>
                  <a:noFill/>
                </a:ln>
                <a:solidFill>
                  <a:schemeClr val="accent2">
                    <a:lumMod val="75000"/>
                  </a:schemeClr>
                </a:solidFill>
                <a:effectLst/>
                <a:uLnTx/>
                <a:uFillTx/>
                <a:latin typeface="Calibri" panose="020F0502020204030204"/>
                <a:ea typeface="+mn-ea"/>
                <a:cs typeface="+mn-cs"/>
              </a:rPr>
              <a:t>Biological treatment</a:t>
            </a: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r>
              <a:rPr kumimoji="0" lang="en-IN" sz="1600" b="0" i="0" u="none" strike="noStrike" kern="1200" cap="none" spc="0" normalizeH="0" baseline="0" noProof="0" dirty="0">
                <a:ln>
                  <a:noFill/>
                </a:ln>
                <a:solidFill>
                  <a:schemeClr val="accent2">
                    <a:lumMod val="75000"/>
                  </a:schemeClr>
                </a:solidFill>
                <a:effectLst/>
                <a:uLnTx/>
                <a:uFillTx/>
                <a:latin typeface="Calibri" panose="020F0502020204030204"/>
                <a:ea typeface="+mn-ea"/>
                <a:cs typeface="+mn-cs"/>
              </a:rPr>
              <a:t>Sedimentation</a:t>
            </a: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r>
              <a:rPr kumimoji="0" lang="en-IN" sz="1600" b="0" i="0" u="none" strike="noStrike" kern="1200" cap="none" spc="0" normalizeH="0" baseline="0" noProof="0" dirty="0">
                <a:ln>
                  <a:noFill/>
                </a:ln>
                <a:solidFill>
                  <a:schemeClr val="accent2">
                    <a:lumMod val="75000"/>
                  </a:schemeClr>
                </a:solidFill>
                <a:effectLst/>
                <a:uLnTx/>
                <a:uFillTx/>
                <a:latin typeface="Calibri" panose="020F0502020204030204"/>
                <a:ea typeface="+mn-ea"/>
                <a:cs typeface="+mn-cs"/>
              </a:rPr>
              <a:t>Irradiation (+coagulation)</a:t>
            </a: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r>
              <a:rPr kumimoji="0" lang="en-IN" sz="1600" b="0" i="0" u="none" strike="noStrike" kern="1200" cap="none" spc="0" normalizeH="0" baseline="0" noProof="0" dirty="0">
                <a:ln>
                  <a:noFill/>
                </a:ln>
                <a:solidFill>
                  <a:schemeClr val="accent2">
                    <a:lumMod val="75000"/>
                  </a:schemeClr>
                </a:solidFill>
                <a:effectLst/>
                <a:uLnTx/>
                <a:uFillTx/>
                <a:latin typeface="Calibri" panose="020F0502020204030204"/>
                <a:ea typeface="+mn-ea"/>
                <a:cs typeface="+mn-cs"/>
              </a:rPr>
              <a:t>Filtration by sand filter</a:t>
            </a: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r>
              <a:rPr kumimoji="0" lang="en-IN" sz="1600" b="0" i="0" u="none" strike="noStrike" kern="1200" cap="none" spc="0" normalizeH="0" baseline="0" noProof="0" dirty="0">
                <a:ln>
                  <a:noFill/>
                </a:ln>
                <a:solidFill>
                  <a:schemeClr val="accent2">
                    <a:lumMod val="75000"/>
                  </a:schemeClr>
                </a:solidFill>
                <a:effectLst/>
                <a:uLnTx/>
                <a:uFillTx/>
                <a:latin typeface="Calibri" panose="020F0502020204030204"/>
                <a:ea typeface="+mn-ea"/>
                <a:cs typeface="+mn-cs"/>
              </a:rPr>
              <a:t>Effluent</a:t>
            </a: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r>
              <a:rPr kumimoji="0" lang="en-IN" sz="1600" b="0" i="0" u="none" strike="noStrike" kern="1200" cap="none" spc="0" normalizeH="0" baseline="0" noProof="0" dirty="0">
                <a:ln>
                  <a:noFill/>
                </a:ln>
                <a:solidFill>
                  <a:schemeClr val="accent2">
                    <a:lumMod val="75000"/>
                  </a:schemeClr>
                </a:solidFill>
                <a:effectLst/>
                <a:uLnTx/>
                <a:uFillTx/>
                <a:latin typeface="Calibri" panose="020F0502020204030204"/>
                <a:ea typeface="+mn-ea"/>
                <a:cs typeface="+mn-cs"/>
              </a:rPr>
              <a:t>Recirculated waste water (70-80%)</a:t>
            </a:r>
          </a:p>
        </p:txBody>
      </p:sp>
      <p:grpSp>
        <p:nvGrpSpPr>
          <p:cNvPr id="8" name="Group 7">
            <a:extLst>
              <a:ext uri="{FF2B5EF4-FFF2-40B4-BE49-F238E27FC236}">
                <a16:creationId xmlns:a16="http://schemas.microsoft.com/office/drawing/2014/main" id="{A913FBCE-F864-4170-A5E2-7BB7E4E2F9E6}"/>
              </a:ext>
            </a:extLst>
          </p:cNvPr>
          <p:cNvGrpSpPr/>
          <p:nvPr/>
        </p:nvGrpSpPr>
        <p:grpSpPr>
          <a:xfrm>
            <a:off x="6096000" y="1653205"/>
            <a:ext cx="5753099" cy="2609253"/>
            <a:chOff x="5991224" y="1825925"/>
            <a:chExt cx="5857875" cy="2717809"/>
          </a:xfrm>
        </p:grpSpPr>
        <p:pic>
          <p:nvPicPr>
            <p:cNvPr id="20" name="Picture 19">
              <a:extLst>
                <a:ext uri="{FF2B5EF4-FFF2-40B4-BE49-F238E27FC236}">
                  <a16:creationId xmlns:a16="http://schemas.microsoft.com/office/drawing/2014/main" id="{F36CA690-C2EA-4E4A-B75F-0E78C6211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91224" y="1825925"/>
              <a:ext cx="5857875" cy="2717809"/>
            </a:xfrm>
            <a:prstGeom prst="rect">
              <a:avLst/>
            </a:prstGeom>
          </p:spPr>
        </p:pic>
        <p:sp>
          <p:nvSpPr>
            <p:cNvPr id="19" name="TextBox 18">
              <a:extLst>
                <a:ext uri="{FF2B5EF4-FFF2-40B4-BE49-F238E27FC236}">
                  <a16:creationId xmlns:a16="http://schemas.microsoft.com/office/drawing/2014/main" id="{C517936C-4D42-4A00-B3A7-AB70F783F3ED}"/>
                </a:ext>
              </a:extLst>
            </p:cNvPr>
            <p:cNvSpPr txBox="1"/>
            <p:nvPr/>
          </p:nvSpPr>
          <p:spPr>
            <a:xfrm>
              <a:off x="6560820" y="2924203"/>
              <a:ext cx="4438650" cy="73866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400" b="1" i="0" u="none" strike="noStrike" kern="1200" cap="none" spc="0" normalizeH="0" baseline="0" noProof="0" dirty="0">
                  <a:ln>
                    <a:noFill/>
                  </a:ln>
                  <a:solidFill>
                    <a:srgbClr val="FF0000"/>
                  </a:solidFill>
                  <a:effectLst/>
                  <a:uLnTx/>
                  <a:uFillTx/>
                  <a:latin typeface="Calibri" panose="020F0502020204030204"/>
                  <a:ea typeface="+mn-ea"/>
                  <a:cs typeface="+mn-cs"/>
                </a:rPr>
                <a:t>Dose: 1 </a:t>
              </a:r>
              <a:r>
                <a:rPr kumimoji="0" lang="en-IN" sz="1400" b="1" i="0" u="none" strike="noStrike" kern="1200" cap="none" spc="0" normalizeH="0" baseline="0" noProof="0" dirty="0" err="1">
                  <a:ln>
                    <a:noFill/>
                  </a:ln>
                  <a:solidFill>
                    <a:srgbClr val="FF0000"/>
                  </a:solidFill>
                  <a:effectLst/>
                  <a:uLnTx/>
                  <a:uFillTx/>
                  <a:latin typeface="Calibri" panose="020F0502020204030204"/>
                  <a:ea typeface="+mn-ea"/>
                  <a:cs typeface="+mn-cs"/>
                </a:rPr>
                <a:t>kGy</a:t>
              </a:r>
              <a:r>
                <a:rPr kumimoji="0" lang="en-IN" sz="1400" b="1" i="0" u="none" strike="noStrike" kern="1200" cap="none" spc="0" normalizeH="0" baseline="0" noProof="0" dirty="0">
                  <a:ln>
                    <a:noFill/>
                  </a:ln>
                  <a:solidFill>
                    <a:srgbClr val="FF0000"/>
                  </a:solidFill>
                  <a:effectLst/>
                  <a:uLnTx/>
                  <a:uFillTx/>
                  <a:latin typeface="Calibri" panose="020F0502020204030204"/>
                  <a:ea typeface="+mn-ea"/>
                  <a:cs typeface="+mn-cs"/>
                </a:rPr>
                <a:t>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400" b="1" i="0" u="none" strike="noStrike" kern="1200" cap="none" spc="0" normalizeH="0" baseline="0" noProof="0" dirty="0">
                  <a:ln>
                    <a:noFill/>
                  </a:ln>
                  <a:solidFill>
                    <a:srgbClr val="FF0000"/>
                  </a:solidFill>
                  <a:effectLst/>
                  <a:uLnTx/>
                  <a:uFillTx/>
                  <a:latin typeface="Calibri" panose="020F0502020204030204"/>
                  <a:ea typeface="+mn-ea"/>
                  <a:cs typeface="+mn-cs"/>
                </a:rPr>
                <a:t>Flow rate: 15,000 m</a:t>
              </a:r>
              <a:r>
                <a:rPr kumimoji="0" lang="en-IN" sz="1400" b="1" i="0" u="none" strike="noStrike" kern="1200" cap="none" spc="0" normalizeH="0" baseline="30000" noProof="0" dirty="0">
                  <a:ln>
                    <a:noFill/>
                  </a:ln>
                  <a:solidFill>
                    <a:srgbClr val="FF0000"/>
                  </a:solidFill>
                  <a:effectLst/>
                  <a:uLnTx/>
                  <a:uFillTx/>
                  <a:latin typeface="Calibri" panose="020F0502020204030204"/>
                  <a:ea typeface="+mn-ea"/>
                  <a:cs typeface="+mn-cs"/>
                </a:rPr>
                <a:t>3</a:t>
              </a:r>
              <a:r>
                <a:rPr kumimoji="0" lang="en-IN" sz="1400" b="1" i="0" u="none" strike="noStrike" kern="1200" cap="none" spc="0" normalizeH="0" baseline="0" noProof="0" dirty="0">
                  <a:ln>
                    <a:noFill/>
                  </a:ln>
                  <a:solidFill>
                    <a:srgbClr val="FF0000"/>
                  </a:solidFill>
                  <a:effectLst/>
                  <a:uLnTx/>
                  <a:uFillTx/>
                  <a:latin typeface="Calibri" panose="020F0502020204030204"/>
                  <a:ea typeface="+mn-ea"/>
                  <a:cs typeface="+mn-cs"/>
                </a:rPr>
                <a:t> per day</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400" b="1" i="0" u="none" strike="noStrike" kern="1200" cap="none" spc="0" normalizeH="0" baseline="0" noProof="0" dirty="0">
                  <a:ln>
                    <a:noFill/>
                  </a:ln>
                  <a:solidFill>
                    <a:srgbClr val="FF0000"/>
                  </a:solidFill>
                  <a:effectLst/>
                  <a:uLnTx/>
                  <a:uFillTx/>
                  <a:latin typeface="Calibri" panose="020F0502020204030204"/>
                  <a:ea typeface="+mn-ea"/>
                  <a:cs typeface="+mn-cs"/>
                </a:rPr>
                <a:t>3 EB accelerators with total power 300 kW</a:t>
              </a:r>
            </a:p>
          </p:txBody>
        </p:sp>
      </p:grpSp>
      <p:sp>
        <p:nvSpPr>
          <p:cNvPr id="23" name="TextBox 22">
            <a:extLst>
              <a:ext uri="{FF2B5EF4-FFF2-40B4-BE49-F238E27FC236}">
                <a16:creationId xmlns:a16="http://schemas.microsoft.com/office/drawing/2014/main" id="{B3DA4140-F407-4C24-9CB3-D4A9E3026250}"/>
              </a:ext>
            </a:extLst>
          </p:cNvPr>
          <p:cNvSpPr txBox="1"/>
          <p:nvPr/>
        </p:nvSpPr>
        <p:spPr>
          <a:xfrm>
            <a:off x="-35052" y="4589730"/>
            <a:ext cx="6781800" cy="2031325"/>
          </a:xfrm>
          <a:prstGeom prst="rect">
            <a:avLst/>
          </a:prstGeom>
          <a:noFill/>
        </p:spPr>
        <p:txBody>
          <a:bodyPr wrap="square">
            <a:spAutoFit/>
          </a:bodyPr>
          <a:lstStyle/>
          <a:p>
            <a:pPr marL="285750" indent="-285750" algn="just">
              <a:buFont typeface="Wingdings" panose="05000000000000000000" pitchFamily="2" charset="2"/>
              <a:buChar char="Ø"/>
            </a:pPr>
            <a:r>
              <a:rPr lang="en-IN" dirty="0">
                <a:solidFill>
                  <a:schemeClr val="bg1"/>
                </a:solidFill>
              </a:rPr>
              <a:t>Best results obtained by EB treatment after biological treatment combined with coagulation and filtration</a:t>
            </a:r>
          </a:p>
          <a:p>
            <a:pPr algn="just"/>
            <a:endParaRPr lang="en-IN" sz="600" dirty="0">
              <a:solidFill>
                <a:schemeClr val="bg1"/>
              </a:solidFill>
            </a:endParaRPr>
          </a:p>
          <a:p>
            <a:pPr marL="285750" indent="-285750" algn="just">
              <a:buFont typeface="Wingdings" panose="05000000000000000000" pitchFamily="2" charset="2"/>
              <a:buChar char="Ø"/>
            </a:pPr>
            <a:r>
              <a:rPr lang="en-IN" dirty="0">
                <a:solidFill>
                  <a:schemeClr val="bg1"/>
                </a:solidFill>
              </a:rPr>
              <a:t>70-80% of water can be reused in paper producing process after EB treatment as compared to 20-30% recycle before EB treatment</a:t>
            </a:r>
          </a:p>
          <a:p>
            <a:pPr marL="285750" indent="-285750" algn="just">
              <a:buFont typeface="Wingdings" panose="05000000000000000000" pitchFamily="2" charset="2"/>
              <a:buChar char="Ø"/>
            </a:pPr>
            <a:endParaRPr lang="en-IN" sz="1000" dirty="0">
              <a:solidFill>
                <a:schemeClr val="bg1"/>
              </a:solidFill>
            </a:endParaRPr>
          </a:p>
          <a:p>
            <a:pPr marL="285750" indent="-285750" algn="just">
              <a:buFont typeface="Wingdings" panose="05000000000000000000" pitchFamily="2" charset="2"/>
              <a:buChar char="Ø"/>
            </a:pPr>
            <a:r>
              <a:rPr lang="en-IN" dirty="0">
                <a:solidFill>
                  <a:schemeClr val="bg1"/>
                </a:solidFill>
              </a:rPr>
              <a:t>Additional removal of impurities is </a:t>
            </a:r>
            <a:r>
              <a:rPr lang="en-IN" dirty="0" err="1">
                <a:solidFill>
                  <a:schemeClr val="bg1"/>
                </a:solidFill>
              </a:rPr>
              <a:t>upto</a:t>
            </a:r>
            <a:r>
              <a:rPr lang="en-IN" dirty="0">
                <a:solidFill>
                  <a:schemeClr val="bg1"/>
                </a:solidFill>
              </a:rPr>
              <a:t> 80% in TOC (Total Organic Compounds) values</a:t>
            </a:r>
          </a:p>
        </p:txBody>
      </p:sp>
      <p:sp>
        <p:nvSpPr>
          <p:cNvPr id="25" name="Rectangle 24">
            <a:extLst>
              <a:ext uri="{FF2B5EF4-FFF2-40B4-BE49-F238E27FC236}">
                <a16:creationId xmlns:a16="http://schemas.microsoft.com/office/drawing/2014/main" id="{7E4732AF-C1A2-4459-8E94-EE93A4343C0B}"/>
              </a:ext>
            </a:extLst>
          </p:cNvPr>
          <p:cNvSpPr/>
          <p:nvPr/>
        </p:nvSpPr>
        <p:spPr>
          <a:xfrm>
            <a:off x="0" y="3942724"/>
            <a:ext cx="5425440" cy="325516"/>
          </a:xfrm>
          <a:prstGeom prst="rect">
            <a:avLst/>
          </a:prstGeom>
          <a:gradFill>
            <a:gsLst>
              <a:gs pos="0">
                <a:schemeClr val="bg1">
                  <a:alpha val="0"/>
                  <a:lumMod val="0"/>
                </a:schemeClr>
              </a:gs>
              <a:gs pos="23000">
                <a:schemeClr val="bg1">
                  <a:lumMod val="75000"/>
                  <a:lumOff val="25000"/>
                </a:schemeClr>
              </a:gs>
              <a:gs pos="69000">
                <a:schemeClr val="bg1">
                  <a:lumMod val="75000"/>
                  <a:lumOff val="25000"/>
                </a:schemeClr>
              </a:gs>
              <a:gs pos="83000">
                <a:schemeClr val="bg1">
                  <a:lumMod val="85000"/>
                  <a:lumOff val="15000"/>
                </a:schemeClr>
              </a:gs>
              <a:gs pos="97000">
                <a:schemeClr val="bg1">
                  <a:lumMod val="85000"/>
                  <a:lumOff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07CD310D-24FD-4A87-AFAF-B6839E08E2B8}"/>
              </a:ext>
            </a:extLst>
          </p:cNvPr>
          <p:cNvSpPr txBox="1"/>
          <p:nvPr/>
        </p:nvSpPr>
        <p:spPr>
          <a:xfrm>
            <a:off x="486204" y="3898908"/>
            <a:ext cx="3058717" cy="369332"/>
          </a:xfrm>
          <a:prstGeom prst="rect">
            <a:avLst/>
          </a:prstGeom>
          <a:noFill/>
        </p:spPr>
        <p:txBody>
          <a:bodyPr wrap="square" rtlCol="0">
            <a:spAutoFit/>
          </a:bodyPr>
          <a:lstStyle/>
          <a:p>
            <a:r>
              <a:rPr lang="en-US" cap="small" dirty="0">
                <a:latin typeface="Times New Roman" panose="02020603050405020304" pitchFamily="18" charset="0"/>
              </a:rPr>
              <a:t>RESULTS</a:t>
            </a:r>
          </a:p>
        </p:txBody>
      </p:sp>
    </p:spTree>
    <p:extLst>
      <p:ext uri="{BB962C8B-B14F-4D97-AF65-F5344CB8AC3E}">
        <p14:creationId xmlns:p14="http://schemas.microsoft.com/office/powerpoint/2010/main" val="14054981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0E5AA312-6AF9-4FFF-A33D-9AA40A84ED9C}"/>
              </a:ext>
            </a:extLst>
          </p:cNvPr>
          <p:cNvSpPr/>
          <p:nvPr/>
        </p:nvSpPr>
        <p:spPr>
          <a:xfrm>
            <a:off x="-35052" y="221461"/>
            <a:ext cx="12262104" cy="702464"/>
          </a:xfrm>
          <a:prstGeom prst="rect">
            <a:avLst/>
          </a:prstGeom>
          <a:gradFill flip="none" rotWithShape="1">
            <a:gsLst>
              <a:gs pos="0">
                <a:schemeClr val="bg1">
                  <a:alpha val="0"/>
                </a:schemeClr>
              </a:gs>
              <a:gs pos="23000">
                <a:schemeClr val="bg1">
                  <a:lumMod val="75000"/>
                  <a:lumOff val="25000"/>
                </a:schemeClr>
              </a:gs>
              <a:gs pos="69000">
                <a:schemeClr val="bg1">
                  <a:lumMod val="75000"/>
                  <a:lumOff val="25000"/>
                </a:schemeClr>
              </a:gs>
              <a:gs pos="83000">
                <a:schemeClr val="bg1">
                  <a:lumMod val="85000"/>
                  <a:lumOff val="15000"/>
                </a:schemeClr>
              </a:gs>
              <a:gs pos="97000">
                <a:schemeClr val="bg1">
                  <a:lumMod val="85000"/>
                  <a:lumOff val="15000"/>
                </a:schemeClr>
              </a:gs>
            </a:gsLst>
            <a:lin ang="15600000" scaled="0"/>
            <a:tileRect/>
          </a:gradFill>
          <a:ln w="34925"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0D35FA3A-33B8-446E-8CB7-0DC03F417F58}"/>
              </a:ext>
            </a:extLst>
          </p:cNvPr>
          <p:cNvSpPr txBox="1"/>
          <p:nvPr/>
        </p:nvSpPr>
        <p:spPr>
          <a:xfrm>
            <a:off x="2315766" y="216039"/>
            <a:ext cx="7560468" cy="707886"/>
          </a:xfrm>
          <a:prstGeom prst="rect">
            <a:avLst/>
          </a:prstGeom>
          <a:noFill/>
        </p:spPr>
        <p:txBody>
          <a:bodyPr wrap="square">
            <a:spAutoFit/>
          </a:bodyPr>
          <a:lstStyle/>
          <a:p>
            <a:pPr algn="ctr"/>
            <a:r>
              <a:rPr lang="en-US" sz="4000" b="1" cap="all" spc="0" dirty="0">
                <a:ln w="9525">
                  <a:solidFill>
                    <a:schemeClr val="bg1"/>
                  </a:solidFill>
                  <a:prstDash val="solid"/>
                </a:ln>
                <a:solidFill>
                  <a:schemeClr val="tx1"/>
                </a:solidFill>
                <a:effectLst>
                  <a:outerShdw blurRad="12700" dist="38100" dir="2700000" algn="tl" rotWithShape="0">
                    <a:schemeClr val="bg1">
                      <a:lumMod val="50000"/>
                    </a:schemeClr>
                  </a:outerShdw>
                </a:effectLst>
              </a:rPr>
              <a:t>EXPERIMENTAL SETUP</a:t>
            </a:r>
          </a:p>
        </p:txBody>
      </p:sp>
      <p:grpSp>
        <p:nvGrpSpPr>
          <p:cNvPr id="16" name="Group 15">
            <a:extLst>
              <a:ext uri="{FF2B5EF4-FFF2-40B4-BE49-F238E27FC236}">
                <a16:creationId xmlns:a16="http://schemas.microsoft.com/office/drawing/2014/main" id="{DA478D5E-A2E7-421E-8A7B-69A327A93D25}"/>
              </a:ext>
            </a:extLst>
          </p:cNvPr>
          <p:cNvGrpSpPr/>
          <p:nvPr/>
        </p:nvGrpSpPr>
        <p:grpSpPr>
          <a:xfrm>
            <a:off x="8696010" y="4524155"/>
            <a:ext cx="3541213" cy="2015457"/>
            <a:chOff x="8345909" y="3198023"/>
            <a:chExt cx="3541213" cy="1922209"/>
          </a:xfrm>
        </p:grpSpPr>
        <p:grpSp>
          <p:nvGrpSpPr>
            <p:cNvPr id="22" name="Group 21">
              <a:extLst>
                <a:ext uri="{FF2B5EF4-FFF2-40B4-BE49-F238E27FC236}">
                  <a16:creationId xmlns:a16="http://schemas.microsoft.com/office/drawing/2014/main" id="{BCA0C4E5-1666-4F17-805D-271FD26AF2DD}"/>
                </a:ext>
              </a:extLst>
            </p:cNvPr>
            <p:cNvGrpSpPr/>
            <p:nvPr/>
          </p:nvGrpSpPr>
          <p:grpSpPr>
            <a:xfrm>
              <a:off x="8345909" y="3198023"/>
              <a:ext cx="3541213" cy="1451669"/>
              <a:chOff x="8370675" y="3182753"/>
              <a:chExt cx="3541213" cy="1451669"/>
            </a:xfrm>
          </p:grpSpPr>
          <p:grpSp>
            <p:nvGrpSpPr>
              <p:cNvPr id="29" name="Group 28">
                <a:extLst>
                  <a:ext uri="{FF2B5EF4-FFF2-40B4-BE49-F238E27FC236}">
                    <a16:creationId xmlns:a16="http://schemas.microsoft.com/office/drawing/2014/main" id="{F239391B-1E81-4E67-A153-F11FE8709906}"/>
                  </a:ext>
                </a:extLst>
              </p:cNvPr>
              <p:cNvGrpSpPr/>
              <p:nvPr/>
            </p:nvGrpSpPr>
            <p:grpSpPr>
              <a:xfrm>
                <a:off x="8370675" y="3182753"/>
                <a:ext cx="3541213" cy="1012177"/>
                <a:chOff x="8574455" y="2349114"/>
                <a:chExt cx="3541213" cy="1012177"/>
              </a:xfrm>
            </p:grpSpPr>
            <p:sp>
              <p:nvSpPr>
                <p:cNvPr id="31" name="TextBox 30">
                  <a:extLst>
                    <a:ext uri="{FF2B5EF4-FFF2-40B4-BE49-F238E27FC236}">
                      <a16:creationId xmlns:a16="http://schemas.microsoft.com/office/drawing/2014/main" id="{FC6D510E-C812-4FF1-81BE-23C7CB3358D1}"/>
                    </a:ext>
                  </a:extLst>
                </p:cNvPr>
                <p:cNvSpPr txBox="1"/>
                <p:nvPr/>
              </p:nvSpPr>
              <p:spPr>
                <a:xfrm>
                  <a:off x="8762867" y="2359648"/>
                  <a:ext cx="3352801" cy="968672"/>
                </a:xfrm>
                <a:prstGeom prst="rect">
                  <a:avLst/>
                </a:prstGeom>
                <a:noFill/>
              </p:spPr>
              <p:txBody>
                <a:bodyPr wrap="square" rtlCol="0">
                  <a:spAutoFit/>
                </a:bodyPr>
                <a:lstStyle/>
                <a:p>
                  <a:r>
                    <a:rPr lang="en-IN" sz="2000" b="1" dirty="0">
                      <a:solidFill>
                        <a:schemeClr val="bg1"/>
                      </a:solidFill>
                    </a:rPr>
                    <a:t>Our proposed system  will have power of 40kW and larger beam scan area.</a:t>
                  </a:r>
                </a:p>
              </p:txBody>
            </p:sp>
            <p:sp>
              <p:nvSpPr>
                <p:cNvPr id="32" name="Rectangle: Rounded Corners 31">
                  <a:extLst>
                    <a:ext uri="{FF2B5EF4-FFF2-40B4-BE49-F238E27FC236}">
                      <a16:creationId xmlns:a16="http://schemas.microsoft.com/office/drawing/2014/main" id="{3753B81D-4096-40DA-910A-0EA0E4130C07}"/>
                    </a:ext>
                  </a:extLst>
                </p:cNvPr>
                <p:cNvSpPr/>
                <p:nvPr/>
              </p:nvSpPr>
              <p:spPr>
                <a:xfrm>
                  <a:off x="8574455" y="2349114"/>
                  <a:ext cx="3169371" cy="1012177"/>
                </a:xfrm>
                <a:prstGeom prst="roundRect">
                  <a:avLst/>
                </a:prstGeom>
                <a:noFill/>
                <a:ln w="38100"/>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IN" dirty="0"/>
                </a:p>
              </p:txBody>
            </p:sp>
          </p:grpSp>
          <p:sp>
            <p:nvSpPr>
              <p:cNvPr id="30" name="Arrow: Down 29">
                <a:extLst>
                  <a:ext uri="{FF2B5EF4-FFF2-40B4-BE49-F238E27FC236}">
                    <a16:creationId xmlns:a16="http://schemas.microsoft.com/office/drawing/2014/main" id="{DE6139BD-6635-4712-BA89-59AEF11E5CD7}"/>
                  </a:ext>
                </a:extLst>
              </p:cNvPr>
              <p:cNvSpPr/>
              <p:nvPr/>
            </p:nvSpPr>
            <p:spPr>
              <a:xfrm>
                <a:off x="9812559" y="4132303"/>
                <a:ext cx="330836" cy="5021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grpSp>
          <p:nvGrpSpPr>
            <p:cNvPr id="24" name="Group 23">
              <a:extLst>
                <a:ext uri="{FF2B5EF4-FFF2-40B4-BE49-F238E27FC236}">
                  <a16:creationId xmlns:a16="http://schemas.microsoft.com/office/drawing/2014/main" id="{88D89B99-A187-4994-8F8B-2F8D8575F97A}"/>
                </a:ext>
              </a:extLst>
            </p:cNvPr>
            <p:cNvGrpSpPr/>
            <p:nvPr/>
          </p:nvGrpSpPr>
          <p:grpSpPr>
            <a:xfrm>
              <a:off x="8837341" y="4621765"/>
              <a:ext cx="2527135" cy="498467"/>
              <a:chOff x="8837341" y="4621765"/>
              <a:chExt cx="2527135" cy="498467"/>
            </a:xfrm>
          </p:grpSpPr>
          <p:sp>
            <p:nvSpPr>
              <p:cNvPr id="27" name="TextBox 26">
                <a:extLst>
                  <a:ext uri="{FF2B5EF4-FFF2-40B4-BE49-F238E27FC236}">
                    <a16:creationId xmlns:a16="http://schemas.microsoft.com/office/drawing/2014/main" id="{C7066C92-9E72-428B-ADD9-836920819319}"/>
                  </a:ext>
                </a:extLst>
              </p:cNvPr>
              <p:cNvSpPr txBox="1"/>
              <p:nvPr/>
            </p:nvSpPr>
            <p:spPr>
              <a:xfrm>
                <a:off x="9000471" y="4621765"/>
                <a:ext cx="2364005" cy="440305"/>
              </a:xfrm>
              <a:prstGeom prst="rect">
                <a:avLst/>
              </a:prstGeom>
              <a:noFill/>
            </p:spPr>
            <p:txBody>
              <a:bodyPr wrap="square" rtlCol="0">
                <a:spAutoFit/>
              </a:bodyPr>
              <a:lstStyle/>
              <a:p>
                <a:r>
                  <a:rPr lang="en-IN" sz="2400" dirty="0">
                    <a:solidFill>
                      <a:srgbClr val="C00000"/>
                    </a:solidFill>
                  </a:rPr>
                  <a:t>Better Results</a:t>
                </a:r>
              </a:p>
            </p:txBody>
          </p:sp>
          <p:sp>
            <p:nvSpPr>
              <p:cNvPr id="28" name="Rectangle: Rounded Corners 27">
                <a:extLst>
                  <a:ext uri="{FF2B5EF4-FFF2-40B4-BE49-F238E27FC236}">
                    <a16:creationId xmlns:a16="http://schemas.microsoft.com/office/drawing/2014/main" id="{0655F524-097B-4C9D-8447-5A11880E0B48}"/>
                  </a:ext>
                </a:extLst>
              </p:cNvPr>
              <p:cNvSpPr/>
              <p:nvPr/>
            </p:nvSpPr>
            <p:spPr>
              <a:xfrm>
                <a:off x="8837341" y="4658567"/>
                <a:ext cx="2312570" cy="46166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grpSp>
      <p:sp>
        <p:nvSpPr>
          <p:cNvPr id="79" name="Arrow: Left 78">
            <a:extLst>
              <a:ext uri="{FF2B5EF4-FFF2-40B4-BE49-F238E27FC236}">
                <a16:creationId xmlns:a16="http://schemas.microsoft.com/office/drawing/2014/main" id="{3A376BED-222D-4ABB-AE73-8AA54D7FA6A4}"/>
              </a:ext>
            </a:extLst>
          </p:cNvPr>
          <p:cNvSpPr/>
          <p:nvPr/>
        </p:nvSpPr>
        <p:spPr>
          <a:xfrm rot="10800000">
            <a:off x="4697431" y="4975416"/>
            <a:ext cx="552307" cy="282489"/>
          </a:xfrm>
          <a:prstGeom prst="lef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80" name="Group 79">
            <a:extLst>
              <a:ext uri="{FF2B5EF4-FFF2-40B4-BE49-F238E27FC236}">
                <a16:creationId xmlns:a16="http://schemas.microsoft.com/office/drawing/2014/main" id="{440F88C4-6A2D-42A3-83C0-B26AFCD88C4F}"/>
              </a:ext>
            </a:extLst>
          </p:cNvPr>
          <p:cNvGrpSpPr/>
          <p:nvPr/>
        </p:nvGrpSpPr>
        <p:grpSpPr>
          <a:xfrm>
            <a:off x="5242920" y="4250177"/>
            <a:ext cx="2784087" cy="2015457"/>
            <a:chOff x="1057854" y="5318268"/>
            <a:chExt cx="5579799" cy="1066651"/>
          </a:xfrm>
        </p:grpSpPr>
        <p:sp>
          <p:nvSpPr>
            <p:cNvPr id="81" name="Rectangle: Rounded Corners 80">
              <a:extLst>
                <a:ext uri="{FF2B5EF4-FFF2-40B4-BE49-F238E27FC236}">
                  <a16:creationId xmlns:a16="http://schemas.microsoft.com/office/drawing/2014/main" id="{F8139809-691B-48D4-A168-29AA412CB4A4}"/>
                </a:ext>
              </a:extLst>
            </p:cNvPr>
            <p:cNvSpPr/>
            <p:nvPr/>
          </p:nvSpPr>
          <p:spPr>
            <a:xfrm>
              <a:off x="1057854" y="5318268"/>
              <a:ext cx="5579799" cy="106665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2" name="TextBox 81">
              <a:extLst>
                <a:ext uri="{FF2B5EF4-FFF2-40B4-BE49-F238E27FC236}">
                  <a16:creationId xmlns:a16="http://schemas.microsoft.com/office/drawing/2014/main" id="{5939EB7D-FB19-4E29-B408-CD6F01A1D8E7}"/>
                </a:ext>
              </a:extLst>
            </p:cNvPr>
            <p:cNvSpPr txBox="1"/>
            <p:nvPr/>
          </p:nvSpPr>
          <p:spPr>
            <a:xfrm>
              <a:off x="1249686" y="5396399"/>
              <a:ext cx="5387967" cy="923330"/>
            </a:xfrm>
            <a:prstGeom prst="rect">
              <a:avLst/>
            </a:prstGeom>
            <a:noFill/>
          </p:spPr>
          <p:txBody>
            <a:bodyPr wrap="square" rtlCol="0">
              <a:spAutoFit/>
            </a:bodyPr>
            <a:lstStyle/>
            <a:p>
              <a:pPr algn="ctr"/>
              <a:r>
                <a:rPr lang="en-US" b="1" dirty="0">
                  <a:solidFill>
                    <a:schemeClr val="bg1"/>
                  </a:solidFill>
                </a:rPr>
                <a:t>Electron energy deposition is not uniform due to small beam scan area (pencil beam) as the accelerator used to test is of medical application </a:t>
              </a:r>
              <a:endParaRPr lang="en-IN" b="1" dirty="0">
                <a:solidFill>
                  <a:schemeClr val="bg1"/>
                </a:solidFill>
              </a:endParaRPr>
            </a:p>
          </p:txBody>
        </p:sp>
      </p:grpSp>
      <p:pic>
        <p:nvPicPr>
          <p:cNvPr id="83" name="Picture 2">
            <a:extLst>
              <a:ext uri="{FF2B5EF4-FFF2-40B4-BE49-F238E27FC236}">
                <a16:creationId xmlns:a16="http://schemas.microsoft.com/office/drawing/2014/main" id="{23F092C0-C57E-4E14-8962-E29D5BD7C359}"/>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8166340" y="865596"/>
            <a:ext cx="3190085" cy="335205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84" name="TextBox 83">
            <a:extLst>
              <a:ext uri="{FF2B5EF4-FFF2-40B4-BE49-F238E27FC236}">
                <a16:creationId xmlns:a16="http://schemas.microsoft.com/office/drawing/2014/main" id="{EE466A4A-03F1-487A-84A4-396DF54274FE}"/>
              </a:ext>
            </a:extLst>
          </p:cNvPr>
          <p:cNvSpPr txBox="1"/>
          <p:nvPr/>
        </p:nvSpPr>
        <p:spPr>
          <a:xfrm>
            <a:off x="5406471" y="2904103"/>
            <a:ext cx="2552700" cy="649142"/>
          </a:xfrm>
          <a:prstGeom prst="rect">
            <a:avLst/>
          </a:prstGeom>
          <a:noFill/>
        </p:spPr>
        <p:txBody>
          <a:bodyPr wrap="square" rtlCol="0">
            <a:spAutoFit/>
          </a:bodyPr>
          <a:lstStyle/>
          <a:p>
            <a:pPr algn="ctr"/>
            <a:r>
              <a:rPr lang="en-US" b="1" dirty="0">
                <a:solidFill>
                  <a:schemeClr val="accent4">
                    <a:lumMod val="50000"/>
                  </a:schemeClr>
                </a:solidFill>
              </a:rPr>
              <a:t>Energy : 6 MeV</a:t>
            </a:r>
          </a:p>
          <a:p>
            <a:pPr algn="ctr"/>
            <a:r>
              <a:rPr lang="en-US" b="1" dirty="0">
                <a:solidFill>
                  <a:schemeClr val="accent4">
                    <a:lumMod val="50000"/>
                  </a:schemeClr>
                </a:solidFill>
              </a:rPr>
              <a:t>Beam current: 15.9 </a:t>
            </a:r>
            <a:r>
              <a:rPr lang="en-US" b="1" dirty="0" err="1">
                <a:solidFill>
                  <a:schemeClr val="accent4">
                    <a:lumMod val="50000"/>
                  </a:schemeClr>
                </a:solidFill>
              </a:rPr>
              <a:t>μA</a:t>
            </a:r>
            <a:endParaRPr lang="en-IN" b="1" dirty="0">
              <a:solidFill>
                <a:schemeClr val="accent4">
                  <a:lumMod val="50000"/>
                </a:schemeClr>
              </a:solidFill>
            </a:endParaRPr>
          </a:p>
        </p:txBody>
      </p:sp>
      <p:pic>
        <p:nvPicPr>
          <p:cNvPr id="7" name="Picture 6">
            <a:extLst>
              <a:ext uri="{FF2B5EF4-FFF2-40B4-BE49-F238E27FC236}">
                <a16:creationId xmlns:a16="http://schemas.microsoft.com/office/drawing/2014/main" id="{6AF39E75-1382-415F-8734-54B4874D3895}"/>
              </a:ext>
            </a:extLst>
          </p:cNvPr>
          <p:cNvPicPr>
            <a:picLocks noChangeAspect="1"/>
          </p:cNvPicPr>
          <p:nvPr/>
        </p:nvPicPr>
        <p:blipFill>
          <a:blip r:embed="rId3"/>
          <a:stretch>
            <a:fillRect/>
          </a:stretch>
        </p:blipFill>
        <p:spPr>
          <a:xfrm>
            <a:off x="734370" y="3406594"/>
            <a:ext cx="3897895" cy="313764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85" name="TextBox 84">
            <a:extLst>
              <a:ext uri="{FF2B5EF4-FFF2-40B4-BE49-F238E27FC236}">
                <a16:creationId xmlns:a16="http://schemas.microsoft.com/office/drawing/2014/main" id="{EE27EF43-C634-4FB3-81DA-459B758CB49C}"/>
              </a:ext>
            </a:extLst>
          </p:cNvPr>
          <p:cNvSpPr txBox="1"/>
          <p:nvPr/>
        </p:nvSpPr>
        <p:spPr>
          <a:xfrm>
            <a:off x="425512" y="1210557"/>
            <a:ext cx="5690004" cy="1569660"/>
          </a:xfrm>
          <a:prstGeom prst="rect">
            <a:avLst/>
          </a:prstGeom>
          <a:noFill/>
        </p:spPr>
        <p:txBody>
          <a:bodyPr wrap="square">
            <a:spAutoFit/>
          </a:bodyPr>
          <a:lstStyle/>
          <a:p>
            <a:pPr marL="342900" indent="-342900" algn="just">
              <a:buFont typeface="Wingdings" panose="05000000000000000000" pitchFamily="2" charset="2"/>
              <a:buChar char="Ø"/>
            </a:pPr>
            <a:r>
              <a:rPr lang="en-IN" sz="2400" dirty="0">
                <a:solidFill>
                  <a:schemeClr val="bg1"/>
                </a:solidFill>
              </a:rPr>
              <a:t>We have irradiated water samples from pharmaceutical industry with EB accelerator (Beam power 90W) at SAMEER (Beam radius 0.6 cm)</a:t>
            </a:r>
            <a:endParaRPr lang="en-US" sz="2400" dirty="0">
              <a:solidFill>
                <a:schemeClr val="bg1"/>
              </a:solidFill>
            </a:endParaRPr>
          </a:p>
        </p:txBody>
      </p:sp>
      <p:sp>
        <p:nvSpPr>
          <p:cNvPr id="86" name="Arrow: Left 85">
            <a:extLst>
              <a:ext uri="{FF2B5EF4-FFF2-40B4-BE49-F238E27FC236}">
                <a16:creationId xmlns:a16="http://schemas.microsoft.com/office/drawing/2014/main" id="{71535B9A-9B3D-437F-ACAA-53D5995C0729}"/>
              </a:ext>
            </a:extLst>
          </p:cNvPr>
          <p:cNvSpPr/>
          <p:nvPr/>
        </p:nvSpPr>
        <p:spPr>
          <a:xfrm rot="10800000">
            <a:off x="8085355" y="4975416"/>
            <a:ext cx="552307" cy="282489"/>
          </a:xfrm>
          <a:prstGeom prst="lef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11" name="Connector: Elbow 10">
            <a:extLst>
              <a:ext uri="{FF2B5EF4-FFF2-40B4-BE49-F238E27FC236}">
                <a16:creationId xmlns:a16="http://schemas.microsoft.com/office/drawing/2014/main" id="{C10716BB-ABB9-4A41-9308-32F41802F77C}"/>
              </a:ext>
            </a:extLst>
          </p:cNvPr>
          <p:cNvCxnSpPr>
            <a:cxnSpLocks/>
          </p:cNvCxnSpPr>
          <p:nvPr/>
        </p:nvCxnSpPr>
        <p:spPr>
          <a:xfrm flipV="1">
            <a:off x="7691120" y="2780926"/>
            <a:ext cx="2185114" cy="447748"/>
          </a:xfrm>
          <a:prstGeom prst="bentConnector3">
            <a:avLst/>
          </a:prstGeom>
          <a:ln w="22225">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55347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0E5AA312-6AF9-4FFF-A33D-9AA40A84ED9C}"/>
              </a:ext>
            </a:extLst>
          </p:cNvPr>
          <p:cNvSpPr/>
          <p:nvPr/>
        </p:nvSpPr>
        <p:spPr>
          <a:xfrm>
            <a:off x="-35052" y="221461"/>
            <a:ext cx="12262104" cy="702464"/>
          </a:xfrm>
          <a:prstGeom prst="rect">
            <a:avLst/>
          </a:prstGeom>
          <a:gradFill flip="none" rotWithShape="1">
            <a:gsLst>
              <a:gs pos="0">
                <a:schemeClr val="bg1">
                  <a:alpha val="0"/>
                </a:schemeClr>
              </a:gs>
              <a:gs pos="23000">
                <a:schemeClr val="bg1">
                  <a:lumMod val="75000"/>
                  <a:lumOff val="25000"/>
                </a:schemeClr>
              </a:gs>
              <a:gs pos="69000">
                <a:schemeClr val="bg1">
                  <a:lumMod val="75000"/>
                  <a:lumOff val="25000"/>
                </a:schemeClr>
              </a:gs>
              <a:gs pos="83000">
                <a:schemeClr val="bg1">
                  <a:lumMod val="85000"/>
                  <a:lumOff val="15000"/>
                </a:schemeClr>
              </a:gs>
              <a:gs pos="97000">
                <a:schemeClr val="bg1">
                  <a:lumMod val="85000"/>
                  <a:lumOff val="15000"/>
                </a:schemeClr>
              </a:gs>
            </a:gsLst>
            <a:lin ang="15600000" scaled="0"/>
            <a:tileRect/>
          </a:gradFill>
          <a:ln w="34925"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0D35FA3A-33B8-446E-8CB7-0DC03F417F58}"/>
              </a:ext>
            </a:extLst>
          </p:cNvPr>
          <p:cNvSpPr txBox="1"/>
          <p:nvPr/>
        </p:nvSpPr>
        <p:spPr>
          <a:xfrm>
            <a:off x="2315766" y="216039"/>
            <a:ext cx="7560468" cy="707886"/>
          </a:xfrm>
          <a:prstGeom prst="rect">
            <a:avLst/>
          </a:prstGeom>
          <a:noFill/>
        </p:spPr>
        <p:txBody>
          <a:bodyPr wrap="square">
            <a:spAutoFit/>
          </a:bodyPr>
          <a:lstStyle/>
          <a:p>
            <a:pPr algn="ctr"/>
            <a:r>
              <a:rPr lang="en-US" sz="4000" b="1" cap="all" spc="0" dirty="0">
                <a:ln w="9525">
                  <a:solidFill>
                    <a:schemeClr val="bg1"/>
                  </a:solidFill>
                  <a:prstDash val="solid"/>
                </a:ln>
                <a:solidFill>
                  <a:schemeClr val="tx1"/>
                </a:solidFill>
                <a:effectLst>
                  <a:outerShdw blurRad="12700" dist="38100" dir="2700000" algn="tl" rotWithShape="0">
                    <a:schemeClr val="bg1">
                      <a:lumMod val="50000"/>
                    </a:schemeClr>
                  </a:outerShdw>
                </a:effectLst>
              </a:rPr>
              <a:t>EXPERIMENTAL </a:t>
            </a:r>
            <a:r>
              <a:rPr lang="en-US" sz="4000" b="1" cap="all" dirty="0">
                <a:ln w="9525">
                  <a:solidFill>
                    <a:schemeClr val="bg1"/>
                  </a:solidFill>
                  <a:prstDash val="solid"/>
                </a:ln>
                <a:effectLst>
                  <a:outerShdw blurRad="12700" dist="38100" dir="2700000" algn="tl" rotWithShape="0">
                    <a:schemeClr val="bg1">
                      <a:lumMod val="50000"/>
                    </a:schemeClr>
                  </a:outerShdw>
                </a:effectLst>
              </a:rPr>
              <a:t>results</a:t>
            </a:r>
            <a:endParaRPr lang="en-US" sz="4000" b="1" cap="all"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graphicFrame>
        <p:nvGraphicFramePr>
          <p:cNvPr id="25" name="Table 4">
            <a:extLst>
              <a:ext uri="{FF2B5EF4-FFF2-40B4-BE49-F238E27FC236}">
                <a16:creationId xmlns:a16="http://schemas.microsoft.com/office/drawing/2014/main" id="{BFFE125F-E6B7-4607-94B2-B04339786700}"/>
              </a:ext>
            </a:extLst>
          </p:cNvPr>
          <p:cNvGraphicFramePr>
            <a:graphicFrameLocks noGrp="1"/>
          </p:cNvGraphicFramePr>
          <p:nvPr>
            <p:extLst>
              <p:ext uri="{D42A27DB-BD31-4B8C-83A1-F6EECF244321}">
                <p14:modId xmlns:p14="http://schemas.microsoft.com/office/powerpoint/2010/main" val="3680912800"/>
              </p:ext>
            </p:extLst>
          </p:nvPr>
        </p:nvGraphicFramePr>
        <p:xfrm>
          <a:off x="6013637" y="968382"/>
          <a:ext cx="6190391" cy="5889960"/>
        </p:xfrm>
        <a:graphic>
          <a:graphicData uri="http://schemas.openxmlformats.org/drawingml/2006/table">
            <a:tbl>
              <a:tblPr firstRow="1" bandRow="1">
                <a:tableStyleId>{5C22544A-7EE6-4342-B048-85BDC9FD1C3A}</a:tableStyleId>
              </a:tblPr>
              <a:tblGrid>
                <a:gridCol w="1217781">
                  <a:extLst>
                    <a:ext uri="{9D8B030D-6E8A-4147-A177-3AD203B41FA5}">
                      <a16:colId xmlns:a16="http://schemas.microsoft.com/office/drawing/2014/main" val="698808436"/>
                    </a:ext>
                  </a:extLst>
                </a:gridCol>
                <a:gridCol w="1832946">
                  <a:extLst>
                    <a:ext uri="{9D8B030D-6E8A-4147-A177-3AD203B41FA5}">
                      <a16:colId xmlns:a16="http://schemas.microsoft.com/office/drawing/2014/main" val="1984171187"/>
                    </a:ext>
                  </a:extLst>
                </a:gridCol>
                <a:gridCol w="1689319">
                  <a:extLst>
                    <a:ext uri="{9D8B030D-6E8A-4147-A177-3AD203B41FA5}">
                      <a16:colId xmlns:a16="http://schemas.microsoft.com/office/drawing/2014/main" val="3907955588"/>
                    </a:ext>
                  </a:extLst>
                </a:gridCol>
                <a:gridCol w="1450345">
                  <a:extLst>
                    <a:ext uri="{9D8B030D-6E8A-4147-A177-3AD203B41FA5}">
                      <a16:colId xmlns:a16="http://schemas.microsoft.com/office/drawing/2014/main" val="2047016008"/>
                    </a:ext>
                  </a:extLst>
                </a:gridCol>
              </a:tblGrid>
              <a:tr h="535165">
                <a:tc>
                  <a:txBody>
                    <a:bodyPr/>
                    <a:lstStyle/>
                    <a:p>
                      <a:pPr algn="ctr"/>
                      <a:r>
                        <a:rPr lang="en-IN" sz="1500" b="1" dirty="0">
                          <a:solidFill>
                            <a:schemeClr val="bg1"/>
                          </a:solidFill>
                        </a:rPr>
                        <a:t>Sample</a:t>
                      </a:r>
                    </a:p>
                  </a:txBody>
                  <a:tcPr/>
                </a:tc>
                <a:tc>
                  <a:txBody>
                    <a:bodyPr/>
                    <a:lstStyle/>
                    <a:p>
                      <a:pPr algn="ctr"/>
                      <a:r>
                        <a:rPr lang="en-US" sz="1500" b="1" dirty="0" err="1">
                          <a:solidFill>
                            <a:schemeClr val="bg1"/>
                          </a:solidFill>
                        </a:rPr>
                        <a:t>Process_irradiation</a:t>
                      </a:r>
                      <a:r>
                        <a:rPr lang="en-US" sz="1500" b="1" dirty="0">
                          <a:solidFill>
                            <a:schemeClr val="bg1"/>
                          </a:solidFill>
                        </a:rPr>
                        <a:t> time</a:t>
                      </a:r>
                      <a:endParaRPr lang="en-IN" sz="1500" b="1" dirty="0">
                        <a:solidFill>
                          <a:schemeClr val="bg1"/>
                        </a:solidFill>
                      </a:endParaRPr>
                    </a:p>
                  </a:txBody>
                  <a:tcPr/>
                </a:tc>
                <a:tc>
                  <a:txBody>
                    <a:bodyPr/>
                    <a:lstStyle/>
                    <a:p>
                      <a:pPr algn="ctr"/>
                      <a:r>
                        <a:rPr lang="en-IN" sz="1500" b="1" dirty="0">
                          <a:solidFill>
                            <a:schemeClr val="bg1"/>
                          </a:solidFill>
                        </a:rPr>
                        <a:t>COD(Cr) (mg/L)</a:t>
                      </a:r>
                    </a:p>
                  </a:txBody>
                  <a:tcPr/>
                </a:tc>
                <a:tc>
                  <a:txBody>
                    <a:bodyPr/>
                    <a:lstStyle/>
                    <a:p>
                      <a:pPr algn="ctr"/>
                      <a:r>
                        <a:rPr lang="en-US" sz="1500" b="1" dirty="0">
                          <a:solidFill>
                            <a:schemeClr val="bg1"/>
                          </a:solidFill>
                        </a:rPr>
                        <a:t>% reduction in COD</a:t>
                      </a:r>
                      <a:endParaRPr lang="en-IN" sz="1500" b="1" dirty="0">
                        <a:solidFill>
                          <a:schemeClr val="bg1"/>
                        </a:solidFill>
                      </a:endParaRPr>
                    </a:p>
                  </a:txBody>
                  <a:tcPr/>
                </a:tc>
                <a:extLst>
                  <a:ext uri="{0D108BD9-81ED-4DB2-BD59-A6C34878D82A}">
                    <a16:rowId xmlns:a16="http://schemas.microsoft.com/office/drawing/2014/main" val="2920648065"/>
                  </a:ext>
                </a:extLst>
              </a:tr>
              <a:tr h="309841">
                <a:tc rowSpan="4">
                  <a:txBody>
                    <a:bodyPr/>
                    <a:lstStyle/>
                    <a:p>
                      <a:pPr algn="ctr"/>
                      <a:endParaRPr lang="en-IN" sz="1500" b="1" dirty="0">
                        <a:solidFill>
                          <a:schemeClr val="bg1"/>
                        </a:solidFill>
                      </a:endParaRPr>
                    </a:p>
                    <a:p>
                      <a:pPr algn="ctr"/>
                      <a:endParaRPr lang="en-IN" sz="1500" b="1" dirty="0">
                        <a:solidFill>
                          <a:schemeClr val="bg1"/>
                        </a:solidFill>
                      </a:endParaRPr>
                    </a:p>
                    <a:p>
                      <a:pPr algn="ctr"/>
                      <a:r>
                        <a:rPr lang="en-IN" sz="1500" b="1" dirty="0">
                          <a:solidFill>
                            <a:schemeClr val="bg1"/>
                          </a:solidFill>
                        </a:rPr>
                        <a:t>S1</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500" b="1" dirty="0">
                          <a:solidFill>
                            <a:schemeClr val="bg1"/>
                          </a:solidFill>
                          <a:sym typeface="Calibri"/>
                        </a:rPr>
                        <a:t>EBC_15s</a:t>
                      </a:r>
                      <a:endParaRPr lang="en-US" sz="1500" b="1" dirty="0">
                        <a:solidFill>
                          <a:schemeClr val="bg1"/>
                        </a:solidFill>
                        <a:latin typeface="Calibri"/>
                        <a:ea typeface="Calibri"/>
                        <a:cs typeface="Calibri"/>
                        <a:sym typeface="Calibri"/>
                      </a:endParaRPr>
                    </a:p>
                  </a:txBody>
                  <a:tcPr marL="91450" marR="91450" marT="45725" marB="45725"/>
                </a:tc>
                <a:tc>
                  <a:txBody>
                    <a:bodyPr/>
                    <a:lstStyle/>
                    <a:p>
                      <a:pPr marL="0" marR="0" lvl="0" indent="0" algn="ctr" rtl="0">
                        <a:spcBef>
                          <a:spcPts val="0"/>
                        </a:spcBef>
                        <a:spcAft>
                          <a:spcPts val="0"/>
                        </a:spcAft>
                        <a:buNone/>
                      </a:pPr>
                      <a:r>
                        <a:rPr lang="en-US" sz="1500" b="1" dirty="0">
                          <a:solidFill>
                            <a:schemeClr val="bg1"/>
                          </a:solidFill>
                        </a:rPr>
                        <a:t>14640</a:t>
                      </a:r>
                      <a:endParaRPr sz="1500" b="1" dirty="0">
                        <a:solidFill>
                          <a:schemeClr val="bg1"/>
                        </a:solidFill>
                      </a:endParaRPr>
                    </a:p>
                  </a:txBody>
                  <a:tcPr marL="91450" marR="91450" marT="45725" marB="45725"/>
                </a:tc>
                <a:tc>
                  <a:txBody>
                    <a:bodyPr/>
                    <a:lstStyle/>
                    <a:p>
                      <a:pPr algn="ctr"/>
                      <a:r>
                        <a:rPr lang="en-US" sz="1500" b="1" dirty="0">
                          <a:solidFill>
                            <a:schemeClr val="bg1"/>
                          </a:solidFill>
                        </a:rPr>
                        <a:t>26.20%</a:t>
                      </a:r>
                      <a:endParaRPr lang="en-IN" sz="1500" b="1" dirty="0">
                        <a:solidFill>
                          <a:schemeClr val="bg1"/>
                        </a:solidFill>
                      </a:endParaRPr>
                    </a:p>
                  </a:txBody>
                  <a:tcPr/>
                </a:tc>
                <a:extLst>
                  <a:ext uri="{0D108BD9-81ED-4DB2-BD59-A6C34878D82A}">
                    <a16:rowId xmlns:a16="http://schemas.microsoft.com/office/drawing/2014/main" val="757010826"/>
                  </a:ext>
                </a:extLst>
              </a:tr>
              <a:tr h="412847">
                <a:tc vMerge="1">
                  <a:txBody>
                    <a:bodyPr/>
                    <a:lstStyle/>
                    <a:p>
                      <a:pPr algn="ctr"/>
                      <a:endParaRPr lang="en-IN" sz="1500" b="1" dirty="0">
                        <a:solidFill>
                          <a:schemeClr val="bg1"/>
                        </a:solidFill>
                      </a:endParaRPr>
                    </a:p>
                  </a:txBody>
                  <a:tcPr/>
                </a:tc>
                <a:tc>
                  <a:txBody>
                    <a:bodyPr/>
                    <a:lstStyle/>
                    <a:p>
                      <a:pPr marL="0" marR="0" lvl="0" indent="0" algn="ctr" defTabSz="914400" rtl="0" eaLnBrk="1" fontAlgn="auto" latinLnBrk="0" hangingPunct="1">
                        <a:lnSpc>
                          <a:spcPct val="115000"/>
                        </a:lnSpc>
                        <a:spcBef>
                          <a:spcPts val="0"/>
                        </a:spcBef>
                        <a:spcAft>
                          <a:spcPts val="0"/>
                        </a:spcAft>
                        <a:buClr>
                          <a:srgbClr val="000000"/>
                        </a:buClr>
                        <a:buSzTx/>
                        <a:buFont typeface="Arial"/>
                        <a:buNone/>
                        <a:tabLst/>
                        <a:defRPr/>
                      </a:pPr>
                      <a:r>
                        <a:rPr lang="en-US" sz="1500" b="1" dirty="0">
                          <a:solidFill>
                            <a:schemeClr val="bg1"/>
                          </a:solidFill>
                          <a:sym typeface="Calibri"/>
                        </a:rPr>
                        <a:t>EBC_60s</a:t>
                      </a:r>
                      <a:endParaRPr lang="en-US" sz="1500" b="1" dirty="0">
                        <a:solidFill>
                          <a:schemeClr val="bg1"/>
                        </a:solidFill>
                        <a:latin typeface="Calibri"/>
                        <a:ea typeface="Calibri"/>
                        <a:cs typeface="Calibri"/>
                        <a:sym typeface="Calibri"/>
                      </a:endParaRPr>
                    </a:p>
                  </a:txBody>
                  <a:tcPr marL="91425" marR="91425" marT="91425" marB="91425"/>
                </a:tc>
                <a:tc>
                  <a:txBody>
                    <a:bodyPr/>
                    <a:lstStyle/>
                    <a:p>
                      <a:pPr marL="0" lvl="0" indent="0" algn="ctr" rtl="0">
                        <a:lnSpc>
                          <a:spcPct val="115000"/>
                        </a:lnSpc>
                        <a:spcBef>
                          <a:spcPts val="0"/>
                        </a:spcBef>
                        <a:spcAft>
                          <a:spcPts val="0"/>
                        </a:spcAft>
                        <a:buNone/>
                      </a:pPr>
                      <a:r>
                        <a:rPr lang="en-US" sz="1500" b="1" dirty="0">
                          <a:solidFill>
                            <a:schemeClr val="bg1"/>
                          </a:solidFill>
                          <a:sym typeface="Calibri"/>
                        </a:rPr>
                        <a:t>13120</a:t>
                      </a:r>
                      <a:endParaRPr sz="1500" b="1" dirty="0">
                        <a:solidFill>
                          <a:schemeClr val="bg1"/>
                        </a:solidFill>
                        <a:latin typeface="Calibri"/>
                        <a:ea typeface="Calibri"/>
                        <a:cs typeface="Calibri"/>
                        <a:sym typeface="Calibri"/>
                      </a:endParaRPr>
                    </a:p>
                  </a:txBody>
                  <a:tcPr marL="91425" marR="91425" marT="91425" marB="91425"/>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500" b="1" dirty="0">
                          <a:solidFill>
                            <a:schemeClr val="bg1"/>
                          </a:solidFill>
                        </a:rPr>
                        <a:t>33.87%</a:t>
                      </a:r>
                      <a:endParaRPr lang="en-IN" sz="1500" b="1" dirty="0">
                        <a:solidFill>
                          <a:schemeClr val="bg1"/>
                        </a:solidFill>
                      </a:endParaRPr>
                    </a:p>
                  </a:txBody>
                  <a:tcPr/>
                </a:tc>
                <a:extLst>
                  <a:ext uri="{0D108BD9-81ED-4DB2-BD59-A6C34878D82A}">
                    <a16:rowId xmlns:a16="http://schemas.microsoft.com/office/drawing/2014/main" val="916778756"/>
                  </a:ext>
                </a:extLst>
              </a:tr>
              <a:tr h="309841">
                <a:tc vMerge="1">
                  <a:txBody>
                    <a:bodyPr/>
                    <a:lstStyle/>
                    <a:p>
                      <a:pPr algn="ctr"/>
                      <a:endParaRPr lang="en-IN" sz="1500" b="1" dirty="0">
                        <a:solidFill>
                          <a:schemeClr val="bg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500" b="1" dirty="0">
                          <a:solidFill>
                            <a:schemeClr val="bg1"/>
                          </a:solidFill>
                          <a:sym typeface="Calibri"/>
                        </a:rPr>
                        <a:t>CEB_15s</a:t>
                      </a:r>
                      <a:endParaRPr lang="en-US" sz="1500" b="1" dirty="0">
                        <a:solidFill>
                          <a:schemeClr val="bg1"/>
                        </a:solidFill>
                        <a:latin typeface="Calibri"/>
                        <a:ea typeface="Calibri"/>
                        <a:cs typeface="Calibri"/>
                        <a:sym typeface="Calibri"/>
                      </a:endParaRPr>
                    </a:p>
                  </a:txBody>
                  <a:tcPr marL="91450" marR="91450" marT="45725" marB="45725"/>
                </a:tc>
                <a:tc>
                  <a:txBody>
                    <a:bodyPr/>
                    <a:lstStyle/>
                    <a:p>
                      <a:pPr marL="0" marR="0" lvl="0" indent="0" algn="ctr" rtl="0">
                        <a:spcBef>
                          <a:spcPts val="0"/>
                        </a:spcBef>
                        <a:spcAft>
                          <a:spcPts val="0"/>
                        </a:spcAft>
                        <a:buNone/>
                      </a:pPr>
                      <a:r>
                        <a:rPr lang="en-US" sz="1500" b="1" dirty="0">
                          <a:solidFill>
                            <a:schemeClr val="bg1"/>
                          </a:solidFill>
                        </a:rPr>
                        <a:t>12320</a:t>
                      </a:r>
                      <a:endParaRPr sz="1500" b="1" dirty="0">
                        <a:solidFill>
                          <a:schemeClr val="bg1"/>
                        </a:solidFill>
                      </a:endParaRPr>
                    </a:p>
                  </a:txBody>
                  <a:tcPr marL="91450" marR="91450" marT="45725" marB="45725"/>
                </a:tc>
                <a:tc>
                  <a:txBody>
                    <a:bodyPr/>
                    <a:lstStyle/>
                    <a:p>
                      <a:pPr algn="ctr"/>
                      <a:r>
                        <a:rPr lang="en-US" sz="1500" b="1" dirty="0">
                          <a:solidFill>
                            <a:schemeClr val="bg1"/>
                          </a:solidFill>
                        </a:rPr>
                        <a:t>37.90%</a:t>
                      </a:r>
                      <a:endParaRPr lang="en-IN" sz="1500" b="1" dirty="0">
                        <a:solidFill>
                          <a:schemeClr val="bg1"/>
                        </a:solidFill>
                      </a:endParaRPr>
                    </a:p>
                  </a:txBody>
                  <a:tcPr/>
                </a:tc>
                <a:extLst>
                  <a:ext uri="{0D108BD9-81ED-4DB2-BD59-A6C34878D82A}">
                    <a16:rowId xmlns:a16="http://schemas.microsoft.com/office/drawing/2014/main" val="823786939"/>
                  </a:ext>
                </a:extLst>
              </a:tr>
              <a:tr h="309841">
                <a:tc vMerge="1">
                  <a:txBody>
                    <a:bodyPr/>
                    <a:lstStyle/>
                    <a:p>
                      <a:pPr algn="ctr"/>
                      <a:endParaRPr lang="en-IN" sz="1500" b="1" dirty="0">
                        <a:solidFill>
                          <a:schemeClr val="bg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500" b="1" u="none" dirty="0">
                          <a:solidFill>
                            <a:schemeClr val="bg1"/>
                          </a:solidFill>
                          <a:highlight>
                            <a:srgbClr val="FFFF00"/>
                          </a:highlight>
                          <a:sym typeface="Calibri"/>
                        </a:rPr>
                        <a:t>CEB_60s</a:t>
                      </a:r>
                      <a:endParaRPr lang="en-US" sz="1500" b="1" u="none" dirty="0">
                        <a:solidFill>
                          <a:schemeClr val="bg1"/>
                        </a:solidFill>
                        <a:highlight>
                          <a:srgbClr val="FFFF00"/>
                        </a:highlight>
                        <a:latin typeface="Calibri"/>
                        <a:ea typeface="Calibri"/>
                        <a:cs typeface="Calibri"/>
                        <a:sym typeface="Calibri"/>
                      </a:endParaRPr>
                    </a:p>
                  </a:txBody>
                  <a:tcPr marL="91450" marR="91450" marT="45725" marB="45725"/>
                </a:tc>
                <a:tc>
                  <a:txBody>
                    <a:bodyPr/>
                    <a:lstStyle/>
                    <a:p>
                      <a:pPr marL="0" marR="0" lvl="0" indent="0" algn="ctr" rtl="0">
                        <a:spcBef>
                          <a:spcPts val="0"/>
                        </a:spcBef>
                        <a:spcAft>
                          <a:spcPts val="0"/>
                        </a:spcAft>
                        <a:buNone/>
                      </a:pPr>
                      <a:r>
                        <a:rPr lang="en-US" sz="1500" b="1" u="none" dirty="0">
                          <a:solidFill>
                            <a:schemeClr val="bg1"/>
                          </a:solidFill>
                          <a:highlight>
                            <a:srgbClr val="FFFF00"/>
                          </a:highlight>
                        </a:rPr>
                        <a:t>11120</a:t>
                      </a:r>
                      <a:endParaRPr sz="1500" b="1" u="none" dirty="0">
                        <a:solidFill>
                          <a:schemeClr val="bg1"/>
                        </a:solidFill>
                        <a:highlight>
                          <a:srgbClr val="FFFF00"/>
                        </a:highlight>
                      </a:endParaRPr>
                    </a:p>
                  </a:txBody>
                  <a:tcPr marL="91450" marR="91450" marT="45725" marB="45725"/>
                </a:tc>
                <a:tc>
                  <a:txBody>
                    <a:bodyPr/>
                    <a:lstStyle/>
                    <a:p>
                      <a:pPr algn="ctr"/>
                      <a:r>
                        <a:rPr lang="en-US" sz="1500" b="1" u="none" dirty="0">
                          <a:solidFill>
                            <a:schemeClr val="bg1"/>
                          </a:solidFill>
                          <a:highlight>
                            <a:srgbClr val="FFFF00"/>
                          </a:highlight>
                        </a:rPr>
                        <a:t>43.95%</a:t>
                      </a:r>
                      <a:endParaRPr lang="en-IN" sz="1500" b="1" u="none" dirty="0">
                        <a:solidFill>
                          <a:schemeClr val="bg1"/>
                        </a:solidFill>
                        <a:highlight>
                          <a:srgbClr val="FFFF00"/>
                        </a:highlight>
                      </a:endParaRPr>
                    </a:p>
                  </a:txBody>
                  <a:tcPr/>
                </a:tc>
                <a:extLst>
                  <a:ext uri="{0D108BD9-81ED-4DB2-BD59-A6C34878D82A}">
                    <a16:rowId xmlns:a16="http://schemas.microsoft.com/office/drawing/2014/main" val="400779317"/>
                  </a:ext>
                </a:extLst>
              </a:tr>
              <a:tr h="412847">
                <a:tc rowSpan="7">
                  <a:txBody>
                    <a:bodyPr/>
                    <a:lstStyle/>
                    <a:p>
                      <a:pPr algn="ctr"/>
                      <a:endParaRPr lang="en-IN" sz="1500" b="1" dirty="0">
                        <a:solidFill>
                          <a:schemeClr val="bg1"/>
                        </a:solidFill>
                      </a:endParaRPr>
                    </a:p>
                    <a:p>
                      <a:pPr algn="ctr"/>
                      <a:endParaRPr lang="en-IN" sz="1500" b="1" dirty="0">
                        <a:solidFill>
                          <a:schemeClr val="bg1"/>
                        </a:solidFill>
                      </a:endParaRPr>
                    </a:p>
                    <a:p>
                      <a:pPr algn="ctr"/>
                      <a:endParaRPr lang="en-IN" sz="1500" b="1" dirty="0">
                        <a:solidFill>
                          <a:schemeClr val="bg1"/>
                        </a:solidFill>
                      </a:endParaRPr>
                    </a:p>
                    <a:p>
                      <a:pPr algn="ctr"/>
                      <a:endParaRPr lang="en-IN" sz="1500" b="1" dirty="0">
                        <a:solidFill>
                          <a:schemeClr val="bg1"/>
                        </a:solidFill>
                      </a:endParaRPr>
                    </a:p>
                    <a:p>
                      <a:pPr algn="ctr"/>
                      <a:r>
                        <a:rPr lang="en-IN" sz="1500" b="1" dirty="0">
                          <a:solidFill>
                            <a:schemeClr val="bg1"/>
                          </a:solidFill>
                        </a:rPr>
                        <a:t>S2</a:t>
                      </a:r>
                    </a:p>
                  </a:txBody>
                  <a:tcPr/>
                </a:tc>
                <a:tc>
                  <a:txBody>
                    <a:bodyPr/>
                    <a:lstStyle/>
                    <a:p>
                      <a:pPr marL="0" lvl="0" indent="0" algn="ctr" rtl="0">
                        <a:lnSpc>
                          <a:spcPct val="115000"/>
                        </a:lnSpc>
                        <a:spcBef>
                          <a:spcPts val="0"/>
                        </a:spcBef>
                        <a:spcAft>
                          <a:spcPts val="0"/>
                        </a:spcAft>
                        <a:buNone/>
                      </a:pPr>
                      <a:r>
                        <a:rPr lang="en-US" sz="1500" b="1" dirty="0">
                          <a:solidFill>
                            <a:schemeClr val="bg1"/>
                          </a:solidFill>
                          <a:sym typeface="Calibri"/>
                        </a:rPr>
                        <a:t>EB_15s</a:t>
                      </a:r>
                      <a:endParaRPr sz="1500" b="1" dirty="0">
                        <a:solidFill>
                          <a:schemeClr val="bg1"/>
                        </a:solidFill>
                        <a:latin typeface="Calibri"/>
                        <a:ea typeface="Calibri"/>
                        <a:cs typeface="Calibri"/>
                        <a:sym typeface="Calibri"/>
                      </a:endParaRPr>
                    </a:p>
                  </a:txBody>
                  <a:tcPr marL="91425" marR="91425" marT="91425" marB="91425"/>
                </a:tc>
                <a:tc>
                  <a:txBody>
                    <a:bodyPr/>
                    <a:lstStyle/>
                    <a:p>
                      <a:pPr marL="0" lvl="0" indent="0" algn="ctr" rtl="0">
                        <a:lnSpc>
                          <a:spcPct val="115000"/>
                        </a:lnSpc>
                        <a:spcBef>
                          <a:spcPts val="0"/>
                        </a:spcBef>
                        <a:spcAft>
                          <a:spcPts val="0"/>
                        </a:spcAft>
                        <a:buNone/>
                      </a:pPr>
                      <a:r>
                        <a:rPr lang="en-US" sz="1500" b="1" dirty="0">
                          <a:solidFill>
                            <a:schemeClr val="bg1"/>
                          </a:solidFill>
                          <a:sym typeface="Calibri"/>
                        </a:rPr>
                        <a:t>512 </a:t>
                      </a:r>
                      <a:endParaRPr sz="1500" b="1" dirty="0">
                        <a:solidFill>
                          <a:schemeClr val="bg1"/>
                        </a:solidFill>
                        <a:latin typeface="Calibri"/>
                        <a:ea typeface="Calibri"/>
                        <a:cs typeface="Calibri"/>
                        <a:sym typeface="Calibri"/>
                      </a:endParaRPr>
                    </a:p>
                  </a:txBody>
                  <a:tcPr marL="91425" marR="91425" marT="91425" marB="91425"/>
                </a:tc>
                <a:tc>
                  <a:txBody>
                    <a:bodyPr/>
                    <a:lstStyle/>
                    <a:p>
                      <a:pPr algn="ctr"/>
                      <a:r>
                        <a:rPr lang="en-US" sz="1500" b="1" dirty="0">
                          <a:solidFill>
                            <a:schemeClr val="bg1"/>
                          </a:solidFill>
                        </a:rPr>
                        <a:t>27.27%</a:t>
                      </a:r>
                      <a:endParaRPr lang="en-IN" sz="1500" b="1" dirty="0">
                        <a:solidFill>
                          <a:schemeClr val="bg1"/>
                        </a:solidFill>
                      </a:endParaRPr>
                    </a:p>
                  </a:txBody>
                  <a:tcPr/>
                </a:tc>
                <a:extLst>
                  <a:ext uri="{0D108BD9-81ED-4DB2-BD59-A6C34878D82A}">
                    <a16:rowId xmlns:a16="http://schemas.microsoft.com/office/drawing/2014/main" val="3992210505"/>
                  </a:ext>
                </a:extLst>
              </a:tr>
              <a:tr h="309841">
                <a:tc vMerge="1">
                  <a:txBody>
                    <a:bodyPr/>
                    <a:lstStyle/>
                    <a:p>
                      <a:pPr algn="ctr"/>
                      <a:endParaRPr lang="en-IN" sz="1500" b="1" dirty="0">
                        <a:solidFill>
                          <a:schemeClr val="bg1"/>
                        </a:solidFill>
                      </a:endParaRPr>
                    </a:p>
                  </a:txBody>
                  <a:tcPr/>
                </a:tc>
                <a:tc>
                  <a:txBody>
                    <a:bodyPr/>
                    <a:lstStyle/>
                    <a:p>
                      <a:pPr marL="0" marR="0" lvl="0" indent="0" algn="ctr" rtl="0">
                        <a:lnSpc>
                          <a:spcPct val="100000"/>
                        </a:lnSpc>
                        <a:spcBef>
                          <a:spcPts val="0"/>
                        </a:spcBef>
                        <a:spcAft>
                          <a:spcPts val="0"/>
                        </a:spcAft>
                        <a:buClr>
                          <a:schemeClr val="dk1"/>
                        </a:buClr>
                        <a:buSzPts val="1800"/>
                        <a:buFont typeface="Calibri"/>
                        <a:buNone/>
                      </a:pPr>
                      <a:r>
                        <a:rPr lang="en-US" sz="1500" b="1" dirty="0">
                          <a:solidFill>
                            <a:schemeClr val="bg1"/>
                          </a:solidFill>
                        </a:rPr>
                        <a:t>EB_60s</a:t>
                      </a:r>
                      <a:endParaRPr sz="1500" b="1" dirty="0">
                        <a:solidFill>
                          <a:schemeClr val="bg1"/>
                        </a:solidFill>
                      </a:endParaRPr>
                    </a:p>
                  </a:txBody>
                  <a:tcPr marL="91450" marR="91450" marT="45725" marB="45725"/>
                </a:tc>
                <a:tc>
                  <a:txBody>
                    <a:bodyPr/>
                    <a:lstStyle/>
                    <a:p>
                      <a:pPr marL="0" marR="0" lvl="0" indent="0" algn="ctr" rtl="0">
                        <a:spcBef>
                          <a:spcPts val="0"/>
                        </a:spcBef>
                        <a:spcAft>
                          <a:spcPts val="0"/>
                        </a:spcAft>
                        <a:buNone/>
                      </a:pPr>
                      <a:r>
                        <a:rPr lang="en-US" sz="1500" b="1" dirty="0">
                          <a:solidFill>
                            <a:schemeClr val="bg1"/>
                          </a:solidFill>
                        </a:rPr>
                        <a:t>672</a:t>
                      </a:r>
                      <a:endParaRPr sz="1500" b="1" dirty="0">
                        <a:solidFill>
                          <a:schemeClr val="bg1"/>
                        </a:solidFill>
                      </a:endParaRPr>
                    </a:p>
                  </a:txBody>
                  <a:tcPr marL="91450" marR="91450" marT="45725" marB="45725"/>
                </a:tc>
                <a:tc>
                  <a:txBody>
                    <a:bodyPr/>
                    <a:lstStyle/>
                    <a:p>
                      <a:pPr algn="ctr"/>
                      <a:r>
                        <a:rPr lang="en-US" sz="1500" b="1" dirty="0">
                          <a:solidFill>
                            <a:schemeClr val="bg1"/>
                          </a:solidFill>
                        </a:rPr>
                        <a:t>4.5%</a:t>
                      </a:r>
                      <a:endParaRPr lang="en-IN" sz="1500" b="1" dirty="0">
                        <a:solidFill>
                          <a:schemeClr val="bg1"/>
                        </a:solidFill>
                      </a:endParaRPr>
                    </a:p>
                  </a:txBody>
                  <a:tcPr/>
                </a:tc>
                <a:extLst>
                  <a:ext uri="{0D108BD9-81ED-4DB2-BD59-A6C34878D82A}">
                    <a16:rowId xmlns:a16="http://schemas.microsoft.com/office/drawing/2014/main" val="3457571949"/>
                  </a:ext>
                </a:extLst>
              </a:tr>
              <a:tr h="309841">
                <a:tc vMerge="1">
                  <a:txBody>
                    <a:bodyPr/>
                    <a:lstStyle/>
                    <a:p>
                      <a:pPr algn="ctr"/>
                      <a:endParaRPr lang="en-IN" sz="1500" b="1" dirty="0">
                        <a:solidFill>
                          <a:schemeClr val="bg1"/>
                        </a:solidFill>
                      </a:endParaRPr>
                    </a:p>
                  </a:txBody>
                  <a:tcPr/>
                </a:tc>
                <a:tc>
                  <a:txBody>
                    <a:bodyPr/>
                    <a:lstStyle/>
                    <a:p>
                      <a:pPr marL="0" marR="0" lvl="0" indent="0" algn="ctr" rtl="0">
                        <a:lnSpc>
                          <a:spcPct val="100000"/>
                        </a:lnSpc>
                        <a:spcBef>
                          <a:spcPts val="0"/>
                        </a:spcBef>
                        <a:spcAft>
                          <a:spcPts val="0"/>
                        </a:spcAft>
                        <a:buClr>
                          <a:schemeClr val="dk1"/>
                        </a:buClr>
                        <a:buSzPts val="1800"/>
                        <a:buFont typeface="Calibri"/>
                        <a:buNone/>
                      </a:pPr>
                      <a:r>
                        <a:rPr lang="en-US" sz="1500" b="1" dirty="0">
                          <a:solidFill>
                            <a:schemeClr val="bg1"/>
                          </a:solidFill>
                        </a:rPr>
                        <a:t>EB_120s</a:t>
                      </a:r>
                      <a:endParaRPr sz="1500" b="1" dirty="0">
                        <a:solidFill>
                          <a:schemeClr val="bg1"/>
                        </a:solidFill>
                      </a:endParaRPr>
                    </a:p>
                  </a:txBody>
                  <a:tcPr marL="91450" marR="91450" marT="45725" marB="45725"/>
                </a:tc>
                <a:tc>
                  <a:txBody>
                    <a:bodyPr/>
                    <a:lstStyle/>
                    <a:p>
                      <a:pPr marL="0" marR="0" lvl="0" indent="0" algn="ctr" rtl="0">
                        <a:spcBef>
                          <a:spcPts val="0"/>
                        </a:spcBef>
                        <a:spcAft>
                          <a:spcPts val="0"/>
                        </a:spcAft>
                        <a:buNone/>
                      </a:pPr>
                      <a:r>
                        <a:rPr lang="en-US" sz="1500" b="1" dirty="0">
                          <a:solidFill>
                            <a:schemeClr val="bg1"/>
                          </a:solidFill>
                        </a:rPr>
                        <a:t>608</a:t>
                      </a:r>
                      <a:endParaRPr sz="1500" b="1" dirty="0">
                        <a:solidFill>
                          <a:schemeClr val="bg1"/>
                        </a:solidFill>
                      </a:endParaRPr>
                    </a:p>
                  </a:txBody>
                  <a:tcPr marL="91450" marR="91450" marT="45725" marB="45725"/>
                </a:tc>
                <a:tc>
                  <a:txBody>
                    <a:bodyPr/>
                    <a:lstStyle/>
                    <a:p>
                      <a:pPr algn="ctr"/>
                      <a:r>
                        <a:rPr lang="en-US" sz="1500" b="1" dirty="0">
                          <a:solidFill>
                            <a:schemeClr val="bg1"/>
                          </a:solidFill>
                        </a:rPr>
                        <a:t>13.63%</a:t>
                      </a:r>
                      <a:endParaRPr lang="en-IN" sz="1500" b="1" dirty="0">
                        <a:solidFill>
                          <a:schemeClr val="bg1"/>
                        </a:solidFill>
                      </a:endParaRPr>
                    </a:p>
                  </a:txBody>
                  <a:tcPr/>
                </a:tc>
                <a:extLst>
                  <a:ext uri="{0D108BD9-81ED-4DB2-BD59-A6C34878D82A}">
                    <a16:rowId xmlns:a16="http://schemas.microsoft.com/office/drawing/2014/main" val="3686153886"/>
                  </a:ext>
                </a:extLst>
              </a:tr>
              <a:tr h="309841">
                <a:tc vMerge="1">
                  <a:txBody>
                    <a:bodyPr/>
                    <a:lstStyle/>
                    <a:p>
                      <a:pPr algn="ctr"/>
                      <a:endParaRPr lang="en-IN" sz="1500" b="1" dirty="0">
                        <a:solidFill>
                          <a:schemeClr val="bg1"/>
                        </a:solidFill>
                      </a:endParaRPr>
                    </a:p>
                  </a:txBody>
                  <a:tcPr/>
                </a:tc>
                <a:tc>
                  <a:txBody>
                    <a:bodyPr/>
                    <a:lstStyle/>
                    <a:p>
                      <a:pPr marL="0" marR="0" lvl="0" indent="0" algn="ctr" rtl="0">
                        <a:spcBef>
                          <a:spcPts val="0"/>
                        </a:spcBef>
                        <a:spcAft>
                          <a:spcPts val="0"/>
                        </a:spcAft>
                        <a:buNone/>
                      </a:pPr>
                      <a:r>
                        <a:rPr lang="en-US" sz="1500" b="1" u="none" dirty="0">
                          <a:solidFill>
                            <a:schemeClr val="bg1"/>
                          </a:solidFill>
                        </a:rPr>
                        <a:t>EB_8min</a:t>
                      </a:r>
                      <a:endParaRPr sz="1500" b="1" u="none" dirty="0">
                        <a:solidFill>
                          <a:schemeClr val="bg1"/>
                        </a:solidFill>
                      </a:endParaRPr>
                    </a:p>
                  </a:txBody>
                  <a:tcPr marL="91450" marR="91450" marT="45725" marB="45725"/>
                </a:tc>
                <a:tc>
                  <a:txBody>
                    <a:bodyPr/>
                    <a:lstStyle/>
                    <a:p>
                      <a:pPr marL="0" marR="0" lvl="0" indent="0" algn="ctr" rtl="0">
                        <a:spcBef>
                          <a:spcPts val="0"/>
                        </a:spcBef>
                        <a:spcAft>
                          <a:spcPts val="0"/>
                        </a:spcAft>
                        <a:buNone/>
                      </a:pPr>
                      <a:r>
                        <a:rPr lang="en-US" sz="1500" b="1" u="none" dirty="0">
                          <a:solidFill>
                            <a:schemeClr val="bg1"/>
                          </a:solidFill>
                        </a:rPr>
                        <a:t>320 </a:t>
                      </a:r>
                      <a:endParaRPr sz="1500" b="1" u="none" dirty="0">
                        <a:solidFill>
                          <a:schemeClr val="bg1"/>
                        </a:solidFill>
                      </a:endParaRPr>
                    </a:p>
                  </a:txBody>
                  <a:tcPr marL="91450" marR="91450" marT="45725" marB="45725"/>
                </a:tc>
                <a:tc>
                  <a:txBody>
                    <a:bodyPr/>
                    <a:lstStyle/>
                    <a:p>
                      <a:pPr algn="ctr"/>
                      <a:r>
                        <a:rPr lang="en-US" sz="1500" b="1" u="none" dirty="0">
                          <a:solidFill>
                            <a:schemeClr val="bg1"/>
                          </a:solidFill>
                        </a:rPr>
                        <a:t>54.54%</a:t>
                      </a:r>
                      <a:endParaRPr lang="en-IN" sz="1500" b="1" u="none" dirty="0">
                        <a:solidFill>
                          <a:schemeClr val="bg1"/>
                        </a:solidFill>
                      </a:endParaRPr>
                    </a:p>
                  </a:txBody>
                  <a:tcPr/>
                </a:tc>
                <a:extLst>
                  <a:ext uri="{0D108BD9-81ED-4DB2-BD59-A6C34878D82A}">
                    <a16:rowId xmlns:a16="http://schemas.microsoft.com/office/drawing/2014/main" val="1042744838"/>
                  </a:ext>
                </a:extLst>
              </a:tr>
              <a:tr h="309841">
                <a:tc vMerge="1">
                  <a:txBody>
                    <a:bodyPr/>
                    <a:lstStyle/>
                    <a:p>
                      <a:pPr algn="ctr"/>
                      <a:endParaRPr lang="en-IN" sz="1500" b="1" dirty="0">
                        <a:solidFill>
                          <a:schemeClr val="bg1"/>
                        </a:solidFill>
                      </a:endParaRPr>
                    </a:p>
                  </a:txBody>
                  <a:tcPr/>
                </a:tc>
                <a:tc>
                  <a:txBody>
                    <a:bodyPr/>
                    <a:lstStyle/>
                    <a:p>
                      <a:pPr marL="0" lvl="0" indent="0" algn="ctr" rtl="0">
                        <a:spcBef>
                          <a:spcPts val="0"/>
                        </a:spcBef>
                        <a:spcAft>
                          <a:spcPts val="0"/>
                        </a:spcAft>
                        <a:buClr>
                          <a:schemeClr val="dk1"/>
                        </a:buClr>
                        <a:buSzPts val="1100"/>
                        <a:buFont typeface="Arial"/>
                        <a:buNone/>
                      </a:pPr>
                      <a:r>
                        <a:rPr lang="en-US" sz="1500" b="1" dirty="0">
                          <a:solidFill>
                            <a:schemeClr val="bg1"/>
                          </a:solidFill>
                        </a:rPr>
                        <a:t>EBC_15s</a:t>
                      </a:r>
                      <a:endParaRPr sz="1500" b="1" dirty="0">
                        <a:solidFill>
                          <a:schemeClr val="bg1"/>
                        </a:solidFill>
                      </a:endParaRPr>
                    </a:p>
                  </a:txBody>
                  <a:tcPr marL="91450" marR="91450" marT="45725" marB="45725"/>
                </a:tc>
                <a:tc>
                  <a:txBody>
                    <a:bodyPr/>
                    <a:lstStyle/>
                    <a:p>
                      <a:pPr marL="0" marR="0" lvl="0" indent="0" algn="ctr" rtl="0">
                        <a:spcBef>
                          <a:spcPts val="0"/>
                        </a:spcBef>
                        <a:spcAft>
                          <a:spcPts val="0"/>
                        </a:spcAft>
                        <a:buNone/>
                      </a:pPr>
                      <a:r>
                        <a:rPr lang="en-US" sz="1500" b="1" dirty="0">
                          <a:solidFill>
                            <a:schemeClr val="bg1"/>
                          </a:solidFill>
                        </a:rPr>
                        <a:t>320</a:t>
                      </a:r>
                      <a:endParaRPr sz="1500" b="1" dirty="0">
                        <a:solidFill>
                          <a:schemeClr val="bg1"/>
                        </a:solidFill>
                      </a:endParaRPr>
                    </a:p>
                  </a:txBody>
                  <a:tcPr marL="91450" marR="91450" marT="45725" marB="45725"/>
                </a:tc>
                <a:tc>
                  <a:txBody>
                    <a:bodyPr/>
                    <a:lstStyle/>
                    <a:p>
                      <a:pPr algn="ctr"/>
                      <a:r>
                        <a:rPr lang="en-US" sz="1500" b="1" dirty="0">
                          <a:solidFill>
                            <a:schemeClr val="bg1"/>
                          </a:solidFill>
                        </a:rPr>
                        <a:t>54.54%</a:t>
                      </a:r>
                      <a:endParaRPr lang="en-IN" sz="1500" b="1" dirty="0">
                        <a:solidFill>
                          <a:schemeClr val="bg1"/>
                        </a:solidFill>
                      </a:endParaRPr>
                    </a:p>
                  </a:txBody>
                  <a:tcPr/>
                </a:tc>
                <a:extLst>
                  <a:ext uri="{0D108BD9-81ED-4DB2-BD59-A6C34878D82A}">
                    <a16:rowId xmlns:a16="http://schemas.microsoft.com/office/drawing/2014/main" val="1082587943"/>
                  </a:ext>
                </a:extLst>
              </a:tr>
              <a:tr h="309841">
                <a:tc vMerge="1">
                  <a:txBody>
                    <a:bodyPr/>
                    <a:lstStyle/>
                    <a:p>
                      <a:pPr algn="ctr"/>
                      <a:endParaRPr lang="en-IN" sz="1500" b="1" dirty="0">
                        <a:solidFill>
                          <a:schemeClr val="bg1"/>
                        </a:solidFill>
                      </a:endParaRPr>
                    </a:p>
                  </a:txBody>
                  <a:tcPr/>
                </a:tc>
                <a:tc>
                  <a:txBody>
                    <a:bodyPr/>
                    <a:lstStyle/>
                    <a:p>
                      <a:pPr marL="0" lvl="0" indent="0" algn="ctr" rtl="0">
                        <a:spcBef>
                          <a:spcPts val="0"/>
                        </a:spcBef>
                        <a:spcAft>
                          <a:spcPts val="0"/>
                        </a:spcAft>
                        <a:buClr>
                          <a:schemeClr val="dk1"/>
                        </a:buClr>
                        <a:buSzPts val="1100"/>
                        <a:buFont typeface="Arial"/>
                        <a:buNone/>
                      </a:pPr>
                      <a:r>
                        <a:rPr lang="en-US" sz="1500" b="1" dirty="0">
                          <a:solidFill>
                            <a:schemeClr val="bg1"/>
                          </a:solidFill>
                        </a:rPr>
                        <a:t>EBC_60s</a:t>
                      </a:r>
                      <a:endParaRPr sz="1500" b="1" dirty="0">
                        <a:solidFill>
                          <a:schemeClr val="bg1"/>
                        </a:solidFill>
                      </a:endParaRPr>
                    </a:p>
                  </a:txBody>
                  <a:tcPr marL="91450" marR="91450" marT="45725" marB="45725"/>
                </a:tc>
                <a:tc>
                  <a:txBody>
                    <a:bodyPr/>
                    <a:lstStyle/>
                    <a:p>
                      <a:pPr marL="0" marR="0" lvl="0" indent="0" algn="ctr" rtl="0">
                        <a:spcBef>
                          <a:spcPts val="0"/>
                        </a:spcBef>
                        <a:spcAft>
                          <a:spcPts val="0"/>
                        </a:spcAft>
                        <a:buNone/>
                      </a:pPr>
                      <a:r>
                        <a:rPr lang="en-US" sz="1500" b="1" dirty="0">
                          <a:solidFill>
                            <a:schemeClr val="bg1"/>
                          </a:solidFill>
                        </a:rPr>
                        <a:t>358.4</a:t>
                      </a:r>
                      <a:endParaRPr sz="1500" b="1" dirty="0">
                        <a:solidFill>
                          <a:schemeClr val="bg1"/>
                        </a:solidFill>
                      </a:endParaRPr>
                    </a:p>
                  </a:txBody>
                  <a:tcPr marL="91450" marR="91450" marT="45725" marB="45725"/>
                </a:tc>
                <a:tc>
                  <a:txBody>
                    <a:bodyPr/>
                    <a:lstStyle/>
                    <a:p>
                      <a:pPr algn="ctr"/>
                      <a:r>
                        <a:rPr lang="en-US" sz="1500" b="1" dirty="0">
                          <a:solidFill>
                            <a:schemeClr val="bg1"/>
                          </a:solidFill>
                        </a:rPr>
                        <a:t>49.09%</a:t>
                      </a:r>
                      <a:endParaRPr lang="en-IN" sz="1500" b="1" dirty="0">
                        <a:solidFill>
                          <a:schemeClr val="bg1"/>
                        </a:solidFill>
                      </a:endParaRPr>
                    </a:p>
                  </a:txBody>
                  <a:tcPr/>
                </a:tc>
                <a:extLst>
                  <a:ext uri="{0D108BD9-81ED-4DB2-BD59-A6C34878D82A}">
                    <a16:rowId xmlns:a16="http://schemas.microsoft.com/office/drawing/2014/main" val="4108339698"/>
                  </a:ext>
                </a:extLst>
              </a:tr>
              <a:tr h="309841">
                <a:tc vMerge="1">
                  <a:txBody>
                    <a:bodyPr/>
                    <a:lstStyle/>
                    <a:p>
                      <a:pPr algn="ctr"/>
                      <a:endParaRPr lang="en-IN" sz="1500" b="1" dirty="0">
                        <a:solidFill>
                          <a:schemeClr val="bg1"/>
                        </a:solidFill>
                      </a:endParaRPr>
                    </a:p>
                  </a:txBody>
                  <a:tcPr/>
                </a:tc>
                <a:tc>
                  <a:txBody>
                    <a:bodyPr/>
                    <a:lstStyle/>
                    <a:p>
                      <a:pPr marL="0" marR="0" lvl="0" indent="0" algn="ctr" rtl="0">
                        <a:spcBef>
                          <a:spcPts val="0"/>
                        </a:spcBef>
                        <a:spcAft>
                          <a:spcPts val="0"/>
                        </a:spcAft>
                        <a:buNone/>
                      </a:pPr>
                      <a:r>
                        <a:rPr lang="en-US" sz="1500" b="1" u="none" dirty="0">
                          <a:solidFill>
                            <a:schemeClr val="bg1"/>
                          </a:solidFill>
                          <a:highlight>
                            <a:srgbClr val="FFFF00"/>
                          </a:highlight>
                        </a:rPr>
                        <a:t>EBC_120s</a:t>
                      </a:r>
                      <a:endParaRPr sz="1500" b="1" u="none" dirty="0">
                        <a:solidFill>
                          <a:schemeClr val="bg1"/>
                        </a:solidFill>
                        <a:highlight>
                          <a:srgbClr val="FFFF00"/>
                        </a:highlight>
                      </a:endParaRPr>
                    </a:p>
                  </a:txBody>
                  <a:tcPr marL="91450" marR="91450" marT="45725" marB="45725"/>
                </a:tc>
                <a:tc>
                  <a:txBody>
                    <a:bodyPr/>
                    <a:lstStyle/>
                    <a:p>
                      <a:pPr marL="0" marR="0" lvl="0" indent="0" algn="ctr" rtl="0">
                        <a:spcBef>
                          <a:spcPts val="0"/>
                        </a:spcBef>
                        <a:spcAft>
                          <a:spcPts val="0"/>
                        </a:spcAft>
                        <a:buNone/>
                      </a:pPr>
                      <a:r>
                        <a:rPr lang="en-US" sz="1500" b="1" u="none" dirty="0">
                          <a:solidFill>
                            <a:schemeClr val="bg1"/>
                          </a:solidFill>
                          <a:highlight>
                            <a:srgbClr val="FFFF00"/>
                          </a:highlight>
                        </a:rPr>
                        <a:t>233.6</a:t>
                      </a:r>
                      <a:endParaRPr sz="1500" b="1" u="none" dirty="0">
                        <a:solidFill>
                          <a:schemeClr val="bg1"/>
                        </a:solidFill>
                        <a:highlight>
                          <a:srgbClr val="FFFF00"/>
                        </a:highlight>
                      </a:endParaRPr>
                    </a:p>
                  </a:txBody>
                  <a:tcPr marL="91450" marR="91450" marT="45725" marB="45725"/>
                </a:tc>
                <a:tc>
                  <a:txBody>
                    <a:bodyPr/>
                    <a:lstStyle/>
                    <a:p>
                      <a:pPr algn="ctr"/>
                      <a:r>
                        <a:rPr lang="en-US" sz="1500" b="1" dirty="0">
                          <a:solidFill>
                            <a:schemeClr val="bg1"/>
                          </a:solidFill>
                          <a:highlight>
                            <a:srgbClr val="FFFF00"/>
                          </a:highlight>
                        </a:rPr>
                        <a:t>66.81%</a:t>
                      </a:r>
                      <a:endParaRPr lang="en-IN" sz="1500" b="1" dirty="0">
                        <a:solidFill>
                          <a:schemeClr val="bg1"/>
                        </a:solidFill>
                        <a:highlight>
                          <a:srgbClr val="FFFF00"/>
                        </a:highlight>
                      </a:endParaRPr>
                    </a:p>
                  </a:txBody>
                  <a:tcPr/>
                </a:tc>
                <a:extLst>
                  <a:ext uri="{0D108BD9-81ED-4DB2-BD59-A6C34878D82A}">
                    <a16:rowId xmlns:a16="http://schemas.microsoft.com/office/drawing/2014/main" val="2265405541"/>
                  </a:ext>
                </a:extLst>
              </a:tr>
              <a:tr h="309841">
                <a:tc rowSpan="5">
                  <a:txBody>
                    <a:bodyPr/>
                    <a:lstStyle/>
                    <a:p>
                      <a:pPr algn="ctr"/>
                      <a:endParaRPr lang="en-IN" sz="1500" b="1" dirty="0">
                        <a:solidFill>
                          <a:schemeClr val="bg1"/>
                        </a:solidFill>
                      </a:endParaRPr>
                    </a:p>
                    <a:p>
                      <a:pPr algn="ctr"/>
                      <a:endParaRPr lang="en-IN" sz="1500" b="1" dirty="0">
                        <a:solidFill>
                          <a:schemeClr val="bg1"/>
                        </a:solidFill>
                      </a:endParaRPr>
                    </a:p>
                    <a:p>
                      <a:pPr algn="ctr"/>
                      <a:r>
                        <a:rPr lang="en-IN" sz="1500" b="1" dirty="0">
                          <a:solidFill>
                            <a:schemeClr val="bg1"/>
                          </a:solidFill>
                        </a:rPr>
                        <a:t>S3</a:t>
                      </a:r>
                    </a:p>
                  </a:txBody>
                  <a:tcPr/>
                </a:tc>
                <a:tc>
                  <a:txBody>
                    <a:bodyPr/>
                    <a:lstStyle/>
                    <a:p>
                      <a:pPr marL="0" marR="0" lvl="0" indent="0" algn="ctr" rtl="0">
                        <a:spcBef>
                          <a:spcPts val="0"/>
                        </a:spcBef>
                        <a:spcAft>
                          <a:spcPts val="0"/>
                        </a:spcAft>
                        <a:buNone/>
                      </a:pPr>
                      <a:r>
                        <a:rPr lang="en-US" sz="1500" b="1" dirty="0">
                          <a:solidFill>
                            <a:schemeClr val="bg1"/>
                          </a:solidFill>
                        </a:rPr>
                        <a:t>EB_15s</a:t>
                      </a:r>
                      <a:endParaRPr sz="1500" b="1" dirty="0">
                        <a:solidFill>
                          <a:schemeClr val="bg1"/>
                        </a:solidFill>
                      </a:endParaRPr>
                    </a:p>
                  </a:txBody>
                  <a:tcPr marL="91450" marR="91450" marT="45725" marB="45725"/>
                </a:tc>
                <a:tc>
                  <a:txBody>
                    <a:bodyPr/>
                    <a:lstStyle/>
                    <a:p>
                      <a:pPr marL="0" marR="0" lvl="0" indent="0" algn="ctr" rtl="0">
                        <a:spcBef>
                          <a:spcPts val="0"/>
                        </a:spcBef>
                        <a:spcAft>
                          <a:spcPts val="0"/>
                        </a:spcAft>
                        <a:buNone/>
                      </a:pPr>
                      <a:r>
                        <a:rPr lang="en-US" sz="1500" b="1" dirty="0">
                          <a:solidFill>
                            <a:schemeClr val="bg1"/>
                          </a:solidFill>
                        </a:rPr>
                        <a:t>1728</a:t>
                      </a:r>
                      <a:endParaRPr sz="1500" b="1" dirty="0">
                        <a:solidFill>
                          <a:schemeClr val="bg1"/>
                        </a:solidFill>
                      </a:endParaRPr>
                    </a:p>
                  </a:txBody>
                  <a:tcPr marL="91450" marR="91450" marT="45725" marB="45725"/>
                </a:tc>
                <a:tc>
                  <a:txBody>
                    <a:bodyPr/>
                    <a:lstStyle/>
                    <a:p>
                      <a:pPr algn="ctr"/>
                      <a:r>
                        <a:rPr lang="en-US" sz="1500" b="1" dirty="0">
                          <a:solidFill>
                            <a:schemeClr val="bg1"/>
                          </a:solidFill>
                        </a:rPr>
                        <a:t>18.18%</a:t>
                      </a:r>
                      <a:endParaRPr lang="en-IN" sz="1500" b="1" dirty="0">
                        <a:solidFill>
                          <a:schemeClr val="bg1"/>
                        </a:solidFill>
                      </a:endParaRPr>
                    </a:p>
                  </a:txBody>
                  <a:tcPr/>
                </a:tc>
                <a:extLst>
                  <a:ext uri="{0D108BD9-81ED-4DB2-BD59-A6C34878D82A}">
                    <a16:rowId xmlns:a16="http://schemas.microsoft.com/office/drawing/2014/main" val="1581412932"/>
                  </a:ext>
                </a:extLst>
              </a:tr>
              <a:tr h="309841">
                <a:tc vMerge="1">
                  <a:txBody>
                    <a:bodyPr/>
                    <a:lstStyle/>
                    <a:p>
                      <a:pPr algn="ctr"/>
                      <a:endParaRPr lang="en-IN" sz="1500" b="1" dirty="0">
                        <a:solidFill>
                          <a:schemeClr val="bg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500" b="1" dirty="0">
                          <a:solidFill>
                            <a:schemeClr val="bg1"/>
                          </a:solidFill>
                        </a:rPr>
                        <a:t>EB_60s(cont.)</a:t>
                      </a:r>
                    </a:p>
                  </a:txBody>
                  <a:tcPr marL="91450" marR="91450" marT="45725" marB="45725"/>
                </a:tc>
                <a:tc>
                  <a:txBody>
                    <a:bodyPr/>
                    <a:lstStyle/>
                    <a:p>
                      <a:pPr marL="0" marR="0" lvl="0" indent="0" algn="ctr" rtl="0">
                        <a:spcBef>
                          <a:spcPts val="0"/>
                        </a:spcBef>
                        <a:spcAft>
                          <a:spcPts val="0"/>
                        </a:spcAft>
                        <a:buNone/>
                      </a:pPr>
                      <a:r>
                        <a:rPr lang="en-US" sz="1500" b="1" dirty="0">
                          <a:solidFill>
                            <a:schemeClr val="bg1"/>
                          </a:solidFill>
                        </a:rPr>
                        <a:t>1856</a:t>
                      </a:r>
                      <a:endParaRPr sz="1500" b="1" dirty="0">
                        <a:solidFill>
                          <a:schemeClr val="bg1"/>
                        </a:solidFill>
                      </a:endParaRPr>
                    </a:p>
                  </a:txBody>
                  <a:tcPr marL="91450" marR="91450" marT="45725" marB="45725"/>
                </a:tc>
                <a:tc>
                  <a:txBody>
                    <a:bodyPr/>
                    <a:lstStyle/>
                    <a:p>
                      <a:pPr algn="ctr"/>
                      <a:r>
                        <a:rPr lang="en-US" sz="1500" b="1" dirty="0">
                          <a:solidFill>
                            <a:schemeClr val="bg1"/>
                          </a:solidFill>
                        </a:rPr>
                        <a:t>12.12%</a:t>
                      </a:r>
                      <a:endParaRPr lang="en-IN" sz="1500" b="1" dirty="0">
                        <a:solidFill>
                          <a:schemeClr val="bg1"/>
                        </a:solidFill>
                      </a:endParaRPr>
                    </a:p>
                  </a:txBody>
                  <a:tcPr/>
                </a:tc>
                <a:extLst>
                  <a:ext uri="{0D108BD9-81ED-4DB2-BD59-A6C34878D82A}">
                    <a16:rowId xmlns:a16="http://schemas.microsoft.com/office/drawing/2014/main" val="2169114383"/>
                  </a:ext>
                </a:extLst>
              </a:tr>
              <a:tr h="309841">
                <a:tc vMerge="1">
                  <a:txBody>
                    <a:bodyPr/>
                    <a:lstStyle/>
                    <a:p>
                      <a:pPr algn="ctr"/>
                      <a:endParaRPr lang="en-IN" sz="1500" b="1" dirty="0">
                        <a:solidFill>
                          <a:schemeClr val="bg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500" b="1" dirty="0">
                          <a:solidFill>
                            <a:schemeClr val="bg1"/>
                          </a:solidFill>
                        </a:rPr>
                        <a:t>EB_60s(break)</a:t>
                      </a:r>
                    </a:p>
                  </a:txBody>
                  <a:tcPr marL="91450" marR="91450" marT="45725" marB="45725"/>
                </a:tc>
                <a:tc>
                  <a:txBody>
                    <a:bodyPr/>
                    <a:lstStyle/>
                    <a:p>
                      <a:pPr marL="0" marR="0" lvl="0" indent="0" algn="ctr" rtl="0">
                        <a:spcBef>
                          <a:spcPts val="0"/>
                        </a:spcBef>
                        <a:spcAft>
                          <a:spcPts val="0"/>
                        </a:spcAft>
                        <a:buNone/>
                      </a:pPr>
                      <a:r>
                        <a:rPr lang="en-US" sz="1500" b="1" dirty="0">
                          <a:solidFill>
                            <a:schemeClr val="bg1"/>
                          </a:solidFill>
                        </a:rPr>
                        <a:t>1504</a:t>
                      </a:r>
                      <a:endParaRPr sz="1500" b="1" dirty="0">
                        <a:solidFill>
                          <a:schemeClr val="bg1"/>
                        </a:solidFill>
                      </a:endParaRPr>
                    </a:p>
                  </a:txBody>
                  <a:tcPr marL="91450" marR="91450" marT="45725" marB="45725"/>
                </a:tc>
                <a:tc>
                  <a:txBody>
                    <a:bodyPr/>
                    <a:lstStyle/>
                    <a:p>
                      <a:pPr algn="ctr"/>
                      <a:r>
                        <a:rPr lang="en-US" sz="1500" b="1" dirty="0">
                          <a:solidFill>
                            <a:schemeClr val="bg1"/>
                          </a:solidFill>
                        </a:rPr>
                        <a:t>28.78%</a:t>
                      </a:r>
                      <a:endParaRPr lang="en-IN" sz="1500" b="1" dirty="0">
                        <a:solidFill>
                          <a:schemeClr val="bg1"/>
                        </a:solidFill>
                      </a:endParaRPr>
                    </a:p>
                  </a:txBody>
                  <a:tcPr/>
                </a:tc>
                <a:extLst>
                  <a:ext uri="{0D108BD9-81ED-4DB2-BD59-A6C34878D82A}">
                    <a16:rowId xmlns:a16="http://schemas.microsoft.com/office/drawing/2014/main" val="931101635"/>
                  </a:ext>
                </a:extLst>
              </a:tr>
              <a:tr h="309841">
                <a:tc vMerge="1">
                  <a:txBody>
                    <a:bodyPr/>
                    <a:lstStyle/>
                    <a:p>
                      <a:pPr algn="ctr"/>
                      <a:endParaRPr lang="en-IN" sz="1500" b="1" dirty="0">
                        <a:solidFill>
                          <a:schemeClr val="bg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500" b="1" dirty="0">
                          <a:solidFill>
                            <a:schemeClr val="bg1"/>
                          </a:solidFill>
                        </a:rPr>
                        <a:t>EB_120s</a:t>
                      </a:r>
                    </a:p>
                  </a:txBody>
                  <a:tcPr marL="91450" marR="91450" marT="45725" marB="45725"/>
                </a:tc>
                <a:tc>
                  <a:txBody>
                    <a:bodyPr/>
                    <a:lstStyle/>
                    <a:p>
                      <a:pPr marL="0" marR="0" lvl="0" indent="0" algn="ctr" rtl="0">
                        <a:spcBef>
                          <a:spcPts val="0"/>
                        </a:spcBef>
                        <a:spcAft>
                          <a:spcPts val="0"/>
                        </a:spcAft>
                        <a:buNone/>
                      </a:pPr>
                      <a:r>
                        <a:rPr lang="en-US" sz="1500" b="1" dirty="0">
                          <a:solidFill>
                            <a:schemeClr val="bg1"/>
                          </a:solidFill>
                        </a:rPr>
                        <a:t>1632</a:t>
                      </a:r>
                      <a:endParaRPr sz="1500" b="1" dirty="0">
                        <a:solidFill>
                          <a:schemeClr val="bg1"/>
                        </a:solidFill>
                      </a:endParaRPr>
                    </a:p>
                  </a:txBody>
                  <a:tcPr marL="91450" marR="91450" marT="45725" marB="45725"/>
                </a:tc>
                <a:tc>
                  <a:txBody>
                    <a:bodyPr/>
                    <a:lstStyle/>
                    <a:p>
                      <a:pPr algn="ctr"/>
                      <a:r>
                        <a:rPr lang="en-US" sz="1500" b="1" dirty="0">
                          <a:solidFill>
                            <a:schemeClr val="bg1"/>
                          </a:solidFill>
                        </a:rPr>
                        <a:t>22.72%</a:t>
                      </a:r>
                      <a:endParaRPr lang="en-IN" sz="1500" b="1" dirty="0">
                        <a:solidFill>
                          <a:schemeClr val="bg1"/>
                        </a:solidFill>
                      </a:endParaRPr>
                    </a:p>
                  </a:txBody>
                  <a:tcPr/>
                </a:tc>
                <a:extLst>
                  <a:ext uri="{0D108BD9-81ED-4DB2-BD59-A6C34878D82A}">
                    <a16:rowId xmlns:a16="http://schemas.microsoft.com/office/drawing/2014/main" val="3461183777"/>
                  </a:ext>
                </a:extLst>
              </a:tr>
              <a:tr h="309841">
                <a:tc vMerge="1">
                  <a:txBody>
                    <a:bodyPr/>
                    <a:lstStyle/>
                    <a:p>
                      <a:pPr algn="ctr"/>
                      <a:endParaRPr lang="en-IN" sz="1500" b="1" dirty="0">
                        <a:solidFill>
                          <a:schemeClr val="bg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500" b="1" dirty="0">
                          <a:solidFill>
                            <a:schemeClr val="bg1"/>
                          </a:solidFill>
                          <a:highlight>
                            <a:srgbClr val="FFFF00"/>
                          </a:highlight>
                          <a:sym typeface="Calibri"/>
                        </a:rPr>
                        <a:t>EB_8min</a:t>
                      </a:r>
                      <a:endParaRPr lang="en-US" sz="1500" b="1" dirty="0">
                        <a:solidFill>
                          <a:schemeClr val="bg1"/>
                        </a:solidFill>
                        <a:highlight>
                          <a:srgbClr val="FFFF00"/>
                        </a:highlight>
                        <a:latin typeface="Calibri"/>
                        <a:ea typeface="Calibri"/>
                        <a:cs typeface="Calibri"/>
                        <a:sym typeface="Calibri"/>
                      </a:endParaRPr>
                    </a:p>
                  </a:txBody>
                  <a:tcPr marL="91450" marR="91450" marT="45725" marB="45725"/>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500" b="1" dirty="0">
                          <a:solidFill>
                            <a:schemeClr val="bg1"/>
                          </a:solidFill>
                          <a:highlight>
                            <a:srgbClr val="FFFF00"/>
                          </a:highlight>
                        </a:rPr>
                        <a:t>960 </a:t>
                      </a:r>
                    </a:p>
                  </a:txBody>
                  <a:tcPr marL="91450" marR="91450" marT="45725" marB="45725"/>
                </a:tc>
                <a:tc>
                  <a:txBody>
                    <a:bodyPr/>
                    <a:lstStyle/>
                    <a:p>
                      <a:pPr algn="ctr"/>
                      <a:r>
                        <a:rPr lang="en-US" sz="1500" b="1" dirty="0">
                          <a:solidFill>
                            <a:schemeClr val="bg1"/>
                          </a:solidFill>
                          <a:highlight>
                            <a:srgbClr val="FFFF00"/>
                          </a:highlight>
                        </a:rPr>
                        <a:t>54.54%</a:t>
                      </a:r>
                      <a:endParaRPr lang="en-IN" sz="1500" b="1" dirty="0">
                        <a:solidFill>
                          <a:schemeClr val="bg1"/>
                        </a:solidFill>
                        <a:highlight>
                          <a:srgbClr val="FFFF00"/>
                        </a:highlight>
                      </a:endParaRPr>
                    </a:p>
                  </a:txBody>
                  <a:tcPr/>
                </a:tc>
                <a:extLst>
                  <a:ext uri="{0D108BD9-81ED-4DB2-BD59-A6C34878D82A}">
                    <a16:rowId xmlns:a16="http://schemas.microsoft.com/office/drawing/2014/main" val="3735177929"/>
                  </a:ext>
                </a:extLst>
              </a:tr>
            </a:tbl>
          </a:graphicData>
        </a:graphic>
      </p:graphicFrame>
      <p:cxnSp>
        <p:nvCxnSpPr>
          <p:cNvPr id="37" name="Straight Connector 36">
            <a:extLst>
              <a:ext uri="{FF2B5EF4-FFF2-40B4-BE49-F238E27FC236}">
                <a16:creationId xmlns:a16="http://schemas.microsoft.com/office/drawing/2014/main" id="{F0D73A5C-0870-4560-B04B-A3B7B23B85B7}"/>
              </a:ext>
            </a:extLst>
          </p:cNvPr>
          <p:cNvCxnSpPr>
            <a:cxnSpLocks/>
          </p:cNvCxnSpPr>
          <p:nvPr/>
        </p:nvCxnSpPr>
        <p:spPr>
          <a:xfrm>
            <a:off x="6013637" y="2922607"/>
            <a:ext cx="6213415" cy="0"/>
          </a:xfrm>
          <a:prstGeom prst="line">
            <a:avLst/>
          </a:prstGeom>
        </p:spPr>
        <p:style>
          <a:lnRef idx="2">
            <a:schemeClr val="dk1"/>
          </a:lnRef>
          <a:fillRef idx="0">
            <a:schemeClr val="dk1"/>
          </a:fillRef>
          <a:effectRef idx="1">
            <a:schemeClr val="dk1"/>
          </a:effectRef>
          <a:fontRef idx="minor">
            <a:schemeClr val="tx1"/>
          </a:fontRef>
        </p:style>
      </p:cxnSp>
      <p:cxnSp>
        <p:nvCxnSpPr>
          <p:cNvPr id="38" name="Straight Connector 37">
            <a:extLst>
              <a:ext uri="{FF2B5EF4-FFF2-40B4-BE49-F238E27FC236}">
                <a16:creationId xmlns:a16="http://schemas.microsoft.com/office/drawing/2014/main" id="{B98749AE-EED8-4DD7-B45A-BD20350ADE22}"/>
              </a:ext>
            </a:extLst>
          </p:cNvPr>
          <p:cNvCxnSpPr>
            <a:cxnSpLocks/>
          </p:cNvCxnSpPr>
          <p:nvPr/>
        </p:nvCxnSpPr>
        <p:spPr>
          <a:xfrm>
            <a:off x="6013637" y="5242368"/>
            <a:ext cx="6232379" cy="0"/>
          </a:xfrm>
          <a:prstGeom prst="line">
            <a:avLst/>
          </a:prstGeom>
        </p:spPr>
        <p:style>
          <a:lnRef idx="2">
            <a:schemeClr val="dk1"/>
          </a:lnRef>
          <a:fillRef idx="0">
            <a:schemeClr val="dk1"/>
          </a:fillRef>
          <a:effectRef idx="1">
            <a:schemeClr val="dk1"/>
          </a:effectRef>
          <a:fontRef idx="minor">
            <a:schemeClr val="tx1"/>
          </a:fontRef>
        </p:style>
      </p:cxnSp>
      <p:sp>
        <p:nvSpPr>
          <p:cNvPr id="39" name="TextBox 38">
            <a:extLst>
              <a:ext uri="{FF2B5EF4-FFF2-40B4-BE49-F238E27FC236}">
                <a16:creationId xmlns:a16="http://schemas.microsoft.com/office/drawing/2014/main" id="{C5FDABF0-2774-448C-85F0-4541A8D73E70}"/>
              </a:ext>
            </a:extLst>
          </p:cNvPr>
          <p:cNvSpPr txBox="1"/>
          <p:nvPr/>
        </p:nvSpPr>
        <p:spPr>
          <a:xfrm>
            <a:off x="401671" y="5651848"/>
            <a:ext cx="6304673" cy="1015663"/>
          </a:xfrm>
          <a:prstGeom prst="rect">
            <a:avLst/>
          </a:prstGeom>
          <a:noFill/>
        </p:spPr>
        <p:txBody>
          <a:bodyPr wrap="square" rtlCol="0">
            <a:spAutoFit/>
          </a:bodyPr>
          <a:lstStyle/>
          <a:p>
            <a:r>
              <a:rPr lang="en-US" sz="2000" u="sng" dirty="0">
                <a:solidFill>
                  <a:schemeClr val="bg1"/>
                </a:solidFill>
              </a:rPr>
              <a:t>EB</a:t>
            </a:r>
            <a:r>
              <a:rPr lang="en-US" sz="2000" dirty="0">
                <a:solidFill>
                  <a:schemeClr val="bg1"/>
                </a:solidFill>
              </a:rPr>
              <a:t> : Electron beam irradiation</a:t>
            </a:r>
          </a:p>
          <a:p>
            <a:r>
              <a:rPr lang="en-US" sz="2000" u="sng" dirty="0">
                <a:solidFill>
                  <a:schemeClr val="bg1"/>
                </a:solidFill>
              </a:rPr>
              <a:t>EBC</a:t>
            </a:r>
            <a:r>
              <a:rPr lang="en-US" sz="2000" dirty="0">
                <a:solidFill>
                  <a:schemeClr val="bg1"/>
                </a:solidFill>
              </a:rPr>
              <a:t> : Coagulation after electron beam irradiation</a:t>
            </a:r>
          </a:p>
          <a:p>
            <a:r>
              <a:rPr lang="en-US" sz="2000" u="sng" dirty="0">
                <a:solidFill>
                  <a:schemeClr val="bg1"/>
                </a:solidFill>
              </a:rPr>
              <a:t>CEB</a:t>
            </a:r>
            <a:r>
              <a:rPr lang="en-US" sz="2000" dirty="0">
                <a:solidFill>
                  <a:schemeClr val="bg1"/>
                </a:solidFill>
              </a:rPr>
              <a:t> : coagulation before irradiation </a:t>
            </a:r>
            <a:endParaRPr lang="en-IN" sz="2000" dirty="0">
              <a:solidFill>
                <a:schemeClr val="bg1"/>
              </a:solidFill>
            </a:endParaRPr>
          </a:p>
        </p:txBody>
      </p:sp>
      <p:sp>
        <p:nvSpPr>
          <p:cNvPr id="40" name="TextBox 39">
            <a:extLst>
              <a:ext uri="{FF2B5EF4-FFF2-40B4-BE49-F238E27FC236}">
                <a16:creationId xmlns:a16="http://schemas.microsoft.com/office/drawing/2014/main" id="{1FB2E012-7C4A-4D7B-ACBE-117CF18487C9}"/>
              </a:ext>
            </a:extLst>
          </p:cNvPr>
          <p:cNvSpPr txBox="1"/>
          <p:nvPr/>
        </p:nvSpPr>
        <p:spPr>
          <a:xfrm>
            <a:off x="146614" y="1190986"/>
            <a:ext cx="5949386" cy="1200329"/>
          </a:xfrm>
          <a:prstGeom prst="rect">
            <a:avLst/>
          </a:prstGeom>
          <a:noFill/>
        </p:spPr>
        <p:txBody>
          <a:bodyPr wrap="square">
            <a:spAutoFit/>
          </a:bodyPr>
          <a:lstStyle/>
          <a:p>
            <a:pPr marL="342900" indent="-342900">
              <a:buFont typeface="Wingdings" panose="05000000000000000000" pitchFamily="2" charset="2"/>
              <a:buChar char="Ø"/>
            </a:pPr>
            <a:r>
              <a:rPr lang="en-IN" sz="2400" u="sng" dirty="0">
                <a:solidFill>
                  <a:schemeClr val="bg1"/>
                </a:solidFill>
              </a:rPr>
              <a:t>S1</a:t>
            </a:r>
            <a:r>
              <a:rPr lang="en-IN" sz="2400" dirty="0">
                <a:solidFill>
                  <a:schemeClr val="bg1"/>
                </a:solidFill>
              </a:rPr>
              <a:t>: feed to striper (Initial COD -&gt; 19,840)</a:t>
            </a:r>
          </a:p>
          <a:p>
            <a:pPr marL="342900" indent="-342900">
              <a:buFont typeface="Wingdings" panose="05000000000000000000" pitchFamily="2" charset="2"/>
              <a:buChar char="Ø"/>
            </a:pPr>
            <a:r>
              <a:rPr lang="en-IN" sz="2400" u="sng" dirty="0">
                <a:solidFill>
                  <a:schemeClr val="bg1"/>
                </a:solidFill>
              </a:rPr>
              <a:t>S2</a:t>
            </a:r>
            <a:r>
              <a:rPr lang="en-IN" sz="2400" dirty="0">
                <a:solidFill>
                  <a:schemeClr val="bg1"/>
                </a:solidFill>
              </a:rPr>
              <a:t>: feed to RO (Initial COD -&gt; 704)</a:t>
            </a:r>
          </a:p>
          <a:p>
            <a:pPr marL="342900" indent="-342900">
              <a:buFont typeface="Wingdings" panose="05000000000000000000" pitchFamily="2" charset="2"/>
              <a:buChar char="Ø"/>
            </a:pPr>
            <a:r>
              <a:rPr lang="en-IN" sz="2400" u="sng" dirty="0">
                <a:solidFill>
                  <a:schemeClr val="bg1"/>
                </a:solidFill>
              </a:rPr>
              <a:t>S3</a:t>
            </a:r>
            <a:r>
              <a:rPr lang="en-IN" sz="2400" dirty="0">
                <a:solidFill>
                  <a:schemeClr val="bg1"/>
                </a:solidFill>
              </a:rPr>
              <a:t>: MEE-3 feed water (Initial COD -&gt; 2336) </a:t>
            </a:r>
          </a:p>
        </p:txBody>
      </p:sp>
      <p:pic>
        <p:nvPicPr>
          <p:cNvPr id="5" name="Picture 4">
            <a:extLst>
              <a:ext uri="{FF2B5EF4-FFF2-40B4-BE49-F238E27FC236}">
                <a16:creationId xmlns:a16="http://schemas.microsoft.com/office/drawing/2014/main" id="{4D19E607-9607-41F0-A2AC-BE11E29112B3}"/>
              </a:ext>
            </a:extLst>
          </p:cNvPr>
          <p:cNvPicPr>
            <a:picLocks noChangeAspect="1"/>
          </p:cNvPicPr>
          <p:nvPr/>
        </p:nvPicPr>
        <p:blipFill>
          <a:blip r:embed="rId2"/>
          <a:stretch>
            <a:fillRect/>
          </a:stretch>
        </p:blipFill>
        <p:spPr>
          <a:xfrm>
            <a:off x="1723289" y="2404447"/>
            <a:ext cx="2437645" cy="3262567"/>
          </a:xfrm>
          <a:prstGeom prst="roundRect">
            <a:avLst>
              <a:gd name="adj" fmla="val 4167"/>
            </a:avLst>
          </a:prstGeom>
          <a:solidFill>
            <a:srgbClr val="FFFFFF"/>
          </a:solidFill>
          <a:ln w="76200" cap="sq">
            <a:no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2745285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0E5AA312-6AF9-4FFF-A33D-9AA40A84ED9C}"/>
              </a:ext>
            </a:extLst>
          </p:cNvPr>
          <p:cNvSpPr/>
          <p:nvPr/>
        </p:nvSpPr>
        <p:spPr>
          <a:xfrm>
            <a:off x="-35052" y="221461"/>
            <a:ext cx="12262104" cy="702464"/>
          </a:xfrm>
          <a:prstGeom prst="rect">
            <a:avLst/>
          </a:prstGeom>
          <a:gradFill flip="none" rotWithShape="1">
            <a:gsLst>
              <a:gs pos="0">
                <a:schemeClr val="bg1">
                  <a:alpha val="0"/>
                </a:schemeClr>
              </a:gs>
              <a:gs pos="23000">
                <a:schemeClr val="bg1">
                  <a:lumMod val="75000"/>
                  <a:lumOff val="25000"/>
                </a:schemeClr>
              </a:gs>
              <a:gs pos="69000">
                <a:schemeClr val="bg1">
                  <a:lumMod val="75000"/>
                  <a:lumOff val="25000"/>
                </a:schemeClr>
              </a:gs>
              <a:gs pos="83000">
                <a:schemeClr val="bg1">
                  <a:lumMod val="85000"/>
                  <a:lumOff val="15000"/>
                </a:schemeClr>
              </a:gs>
              <a:gs pos="97000">
                <a:schemeClr val="bg1">
                  <a:lumMod val="85000"/>
                  <a:lumOff val="15000"/>
                </a:schemeClr>
              </a:gs>
            </a:gsLst>
            <a:lin ang="15600000" scaled="0"/>
            <a:tileRect/>
          </a:gradFill>
          <a:ln w="34925"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0D35FA3A-33B8-446E-8CB7-0DC03F417F58}"/>
              </a:ext>
            </a:extLst>
          </p:cNvPr>
          <p:cNvSpPr txBox="1"/>
          <p:nvPr/>
        </p:nvSpPr>
        <p:spPr>
          <a:xfrm>
            <a:off x="2315766" y="216039"/>
            <a:ext cx="7560468" cy="707886"/>
          </a:xfrm>
          <a:prstGeom prst="rect">
            <a:avLst/>
          </a:prstGeom>
          <a:noFill/>
        </p:spPr>
        <p:txBody>
          <a:bodyPr wrap="square">
            <a:spAutoFit/>
          </a:bodyPr>
          <a:lstStyle/>
          <a:p>
            <a:pPr algn="ctr"/>
            <a:r>
              <a:rPr lang="en-US" sz="4000" b="1" cap="all" spc="0" dirty="0">
                <a:ln w="9525">
                  <a:solidFill>
                    <a:schemeClr val="bg1"/>
                  </a:solidFill>
                  <a:prstDash val="solid"/>
                </a:ln>
                <a:solidFill>
                  <a:schemeClr val="tx1"/>
                </a:solidFill>
                <a:effectLst>
                  <a:outerShdw blurRad="12700" dist="38100" dir="2700000" algn="tl" rotWithShape="0">
                    <a:schemeClr val="bg1">
                      <a:lumMod val="50000"/>
                    </a:schemeClr>
                  </a:outerShdw>
                </a:effectLst>
              </a:rPr>
              <a:t>EXPERIMENTAL results</a:t>
            </a:r>
          </a:p>
        </p:txBody>
      </p:sp>
      <p:sp>
        <p:nvSpPr>
          <p:cNvPr id="9" name="Title 1">
            <a:extLst>
              <a:ext uri="{FF2B5EF4-FFF2-40B4-BE49-F238E27FC236}">
                <a16:creationId xmlns:a16="http://schemas.microsoft.com/office/drawing/2014/main" id="{815B6F55-966B-48E2-926A-B18EEEB2F63F}"/>
              </a:ext>
            </a:extLst>
          </p:cNvPr>
          <p:cNvSpPr>
            <a:spLocks noGrp="1"/>
          </p:cNvSpPr>
          <p:nvPr>
            <p:ph type="title"/>
          </p:nvPr>
        </p:nvSpPr>
        <p:spPr>
          <a:xfrm>
            <a:off x="685800" y="564266"/>
            <a:ext cx="10595610" cy="8863965"/>
          </a:xfrm>
        </p:spPr>
        <p:txBody>
          <a:bodyPr>
            <a:normAutofit fontScale="90000"/>
          </a:bodyPr>
          <a:lstStyle/>
          <a:p>
            <a:br>
              <a:rPr lang="en-IN" dirty="0"/>
            </a:br>
            <a:br>
              <a:rPr lang="en-IN" dirty="0"/>
            </a:br>
            <a:br>
              <a:rPr lang="en-IN" dirty="0"/>
            </a:br>
            <a:br>
              <a:rPr lang="en-IN" dirty="0"/>
            </a:br>
            <a:br>
              <a:rPr lang="en-IN" dirty="0"/>
            </a:br>
            <a:br>
              <a:rPr lang="en-IN" dirty="0"/>
            </a:br>
            <a:br>
              <a:rPr lang="en-IN" dirty="0"/>
            </a:br>
            <a:br>
              <a:rPr lang="en-IN" dirty="0"/>
            </a:br>
            <a:br>
              <a:rPr lang="en-IN" dirty="0"/>
            </a:br>
            <a:br>
              <a:rPr lang="en-IN" dirty="0"/>
            </a:br>
            <a:br>
              <a:rPr lang="en-IN" dirty="0"/>
            </a:br>
            <a:br>
              <a:rPr lang="en-IN" dirty="0"/>
            </a:br>
            <a:br>
              <a:rPr lang="en-IN" dirty="0"/>
            </a:br>
            <a:br>
              <a:rPr lang="en-IN" dirty="0"/>
            </a:br>
            <a:br>
              <a:rPr lang="en-IN" dirty="0"/>
            </a:br>
            <a:br>
              <a:rPr lang="en-IN" dirty="0"/>
            </a:br>
            <a:br>
              <a:rPr lang="en-IN" dirty="0"/>
            </a:br>
            <a:br>
              <a:rPr lang="en-IN" dirty="0"/>
            </a:br>
            <a:br>
              <a:rPr lang="en-IN" dirty="0"/>
            </a:br>
            <a:br>
              <a:rPr lang="en-IN" dirty="0"/>
            </a:br>
            <a:br>
              <a:rPr lang="en-IN" dirty="0"/>
            </a:br>
            <a:br>
              <a:rPr lang="en-IN" dirty="0"/>
            </a:br>
            <a:br>
              <a:rPr lang="en-IN" dirty="0"/>
            </a:br>
            <a:endParaRPr lang="en-IN" dirty="0"/>
          </a:p>
        </p:txBody>
      </p:sp>
      <p:graphicFrame>
        <p:nvGraphicFramePr>
          <p:cNvPr id="10" name="Table 4">
            <a:extLst>
              <a:ext uri="{FF2B5EF4-FFF2-40B4-BE49-F238E27FC236}">
                <a16:creationId xmlns:a16="http://schemas.microsoft.com/office/drawing/2014/main" id="{96CAA290-FE82-4B8E-8A21-5A40E9501BCC}"/>
              </a:ext>
            </a:extLst>
          </p:cNvPr>
          <p:cNvGraphicFramePr>
            <a:graphicFrameLocks noGrp="1"/>
          </p:cNvGraphicFramePr>
          <p:nvPr>
            <p:extLst>
              <p:ext uri="{D42A27DB-BD31-4B8C-83A1-F6EECF244321}">
                <p14:modId xmlns:p14="http://schemas.microsoft.com/office/powerpoint/2010/main" val="3527541916"/>
              </p:ext>
            </p:extLst>
          </p:nvPr>
        </p:nvGraphicFramePr>
        <p:xfrm>
          <a:off x="5892400" y="1067121"/>
          <a:ext cx="6118624" cy="5395090"/>
        </p:xfrm>
        <a:graphic>
          <a:graphicData uri="http://schemas.openxmlformats.org/drawingml/2006/table">
            <a:tbl>
              <a:tblPr firstRow="1" bandRow="1">
                <a:tableStyleId>{5C22544A-7EE6-4342-B048-85BDC9FD1C3A}</a:tableStyleId>
              </a:tblPr>
              <a:tblGrid>
                <a:gridCol w="1203665">
                  <a:extLst>
                    <a:ext uri="{9D8B030D-6E8A-4147-A177-3AD203B41FA5}">
                      <a16:colId xmlns:a16="http://schemas.microsoft.com/office/drawing/2014/main" val="698808436"/>
                    </a:ext>
                  </a:extLst>
                </a:gridCol>
                <a:gridCol w="1918083">
                  <a:extLst>
                    <a:ext uri="{9D8B030D-6E8A-4147-A177-3AD203B41FA5}">
                      <a16:colId xmlns:a16="http://schemas.microsoft.com/office/drawing/2014/main" val="1984171187"/>
                    </a:ext>
                  </a:extLst>
                </a:gridCol>
                <a:gridCol w="1563346">
                  <a:extLst>
                    <a:ext uri="{9D8B030D-6E8A-4147-A177-3AD203B41FA5}">
                      <a16:colId xmlns:a16="http://schemas.microsoft.com/office/drawing/2014/main" val="3907955588"/>
                    </a:ext>
                  </a:extLst>
                </a:gridCol>
                <a:gridCol w="1433530">
                  <a:extLst>
                    <a:ext uri="{9D8B030D-6E8A-4147-A177-3AD203B41FA5}">
                      <a16:colId xmlns:a16="http://schemas.microsoft.com/office/drawing/2014/main" val="2047016008"/>
                    </a:ext>
                  </a:extLst>
                </a:gridCol>
              </a:tblGrid>
              <a:tr h="577134">
                <a:tc>
                  <a:txBody>
                    <a:bodyPr/>
                    <a:lstStyle/>
                    <a:p>
                      <a:r>
                        <a:rPr lang="en-IN" sz="1800" b="0" dirty="0"/>
                        <a:t>Sample</a:t>
                      </a:r>
                    </a:p>
                  </a:txBody>
                  <a:tcPr/>
                </a:tc>
                <a:tc>
                  <a:txBody>
                    <a:bodyPr/>
                    <a:lstStyle/>
                    <a:p>
                      <a:r>
                        <a:rPr lang="en-US" sz="1600" b="0" dirty="0" err="1"/>
                        <a:t>Process_irradiation</a:t>
                      </a:r>
                      <a:r>
                        <a:rPr lang="en-US" sz="1600" b="0" dirty="0"/>
                        <a:t> time</a:t>
                      </a:r>
                      <a:endParaRPr lang="en-IN" sz="1600" b="0" dirty="0"/>
                    </a:p>
                  </a:txBody>
                  <a:tcPr/>
                </a:tc>
                <a:tc>
                  <a:txBody>
                    <a:bodyPr/>
                    <a:lstStyle/>
                    <a:p>
                      <a:r>
                        <a:rPr lang="en-IN" sz="1800" b="0" dirty="0"/>
                        <a:t>COD(Cr) (mg/L)</a:t>
                      </a:r>
                    </a:p>
                  </a:txBody>
                  <a:tcPr/>
                </a:tc>
                <a:tc>
                  <a:txBody>
                    <a:bodyPr/>
                    <a:lstStyle/>
                    <a:p>
                      <a:r>
                        <a:rPr lang="en-US" sz="1800" b="0" dirty="0"/>
                        <a:t>% reduction in COD</a:t>
                      </a:r>
                      <a:endParaRPr lang="en-IN" sz="1800" b="0" dirty="0"/>
                    </a:p>
                  </a:txBody>
                  <a:tcPr/>
                </a:tc>
                <a:extLst>
                  <a:ext uri="{0D108BD9-81ED-4DB2-BD59-A6C34878D82A}">
                    <a16:rowId xmlns:a16="http://schemas.microsoft.com/office/drawing/2014/main" val="2920648065"/>
                  </a:ext>
                </a:extLst>
              </a:tr>
              <a:tr h="329800">
                <a:tc>
                  <a:txBody>
                    <a:bodyPr/>
                    <a:lstStyle/>
                    <a:p>
                      <a:endParaRPr lang="en-IN" sz="1800" b="0" dirty="0"/>
                    </a:p>
                  </a:txBody>
                  <a:tcPr/>
                </a:tc>
                <a:tc>
                  <a:txBody>
                    <a:bodyPr/>
                    <a:lstStyle/>
                    <a:p>
                      <a:pPr marL="0" marR="0" lvl="0" indent="0" algn="l" defTabSz="914400" rtl="0" eaLnBrk="1" fontAlgn="auto" latinLnBrk="0" hangingPunct="1">
                        <a:lnSpc>
                          <a:spcPct val="100000"/>
                        </a:lnSpc>
                        <a:spcBef>
                          <a:spcPts val="0"/>
                        </a:spcBef>
                        <a:spcAft>
                          <a:spcPts val="0"/>
                        </a:spcAft>
                        <a:buClr>
                          <a:schemeClr val="dk1"/>
                        </a:buClr>
                        <a:buSzTx/>
                        <a:buFont typeface="Arial"/>
                        <a:buNone/>
                        <a:tabLst/>
                        <a:defRPr/>
                      </a:pPr>
                      <a:r>
                        <a:rPr lang="en-US" sz="1800" dirty="0"/>
                        <a:t>EBA_15s</a:t>
                      </a:r>
                    </a:p>
                  </a:txBody>
                  <a:tcPr marL="91450" marR="91450" marT="45725" marB="45725"/>
                </a:tc>
                <a:tc>
                  <a:txBody>
                    <a:bodyPr/>
                    <a:lstStyle/>
                    <a:p>
                      <a:pPr marL="0" lvl="0" indent="0" algn="l" rtl="0">
                        <a:spcBef>
                          <a:spcPts val="0"/>
                        </a:spcBef>
                        <a:spcAft>
                          <a:spcPts val="0"/>
                        </a:spcAft>
                        <a:buNone/>
                      </a:pPr>
                      <a:r>
                        <a:rPr lang="en-US" sz="1800" dirty="0"/>
                        <a:t>584</a:t>
                      </a:r>
                      <a:endParaRPr sz="1800" dirty="0"/>
                    </a:p>
                  </a:txBody>
                  <a:tcPr marL="91450" marR="91450" marT="45725" marB="45725"/>
                </a:tc>
                <a:tc>
                  <a:txBody>
                    <a:bodyPr/>
                    <a:lstStyle/>
                    <a:p>
                      <a:r>
                        <a:rPr lang="en-US" sz="1800" b="0" dirty="0"/>
                        <a:t>17.04%</a:t>
                      </a:r>
                      <a:endParaRPr lang="en-IN" sz="1800" b="0" dirty="0"/>
                    </a:p>
                  </a:txBody>
                  <a:tcPr/>
                </a:tc>
                <a:extLst>
                  <a:ext uri="{0D108BD9-81ED-4DB2-BD59-A6C34878D82A}">
                    <a16:rowId xmlns:a16="http://schemas.microsoft.com/office/drawing/2014/main" val="757010826"/>
                  </a:ext>
                </a:extLst>
              </a:tr>
              <a:tr h="329800">
                <a:tc>
                  <a:txBody>
                    <a:bodyPr/>
                    <a:lstStyle/>
                    <a:p>
                      <a:endParaRPr lang="en-IN" sz="1800" b="0" dirty="0"/>
                    </a:p>
                  </a:txBody>
                  <a:tcPr/>
                </a:tc>
                <a:tc>
                  <a:txBody>
                    <a:bodyPr/>
                    <a:lstStyle/>
                    <a:p>
                      <a:pPr marL="0" lvl="0" indent="0" algn="l" rtl="0">
                        <a:spcBef>
                          <a:spcPts val="0"/>
                        </a:spcBef>
                        <a:spcAft>
                          <a:spcPts val="0"/>
                        </a:spcAft>
                        <a:buClr>
                          <a:schemeClr val="dk1"/>
                        </a:buClr>
                        <a:buFont typeface="Arial"/>
                        <a:buNone/>
                      </a:pPr>
                      <a:r>
                        <a:rPr lang="en-US" sz="1800" dirty="0"/>
                        <a:t>EBA_60s</a:t>
                      </a:r>
                      <a:endParaRPr sz="1800" dirty="0"/>
                    </a:p>
                  </a:txBody>
                  <a:tcPr marL="91450" marR="91450" marT="45725" marB="45725"/>
                </a:tc>
                <a:tc>
                  <a:txBody>
                    <a:bodyPr/>
                    <a:lstStyle/>
                    <a:p>
                      <a:pPr marL="0" lvl="0" indent="0" algn="l" rtl="0">
                        <a:spcBef>
                          <a:spcPts val="0"/>
                        </a:spcBef>
                        <a:spcAft>
                          <a:spcPts val="0"/>
                        </a:spcAft>
                        <a:buNone/>
                      </a:pPr>
                      <a:r>
                        <a:rPr lang="en-US" sz="1800" dirty="0"/>
                        <a:t>480</a:t>
                      </a:r>
                      <a:endParaRPr sz="1800" dirty="0"/>
                    </a:p>
                  </a:txBody>
                  <a:tcPr marL="91450" marR="91450" marT="45725" marB="45725"/>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800" b="0" dirty="0"/>
                        <a:t>31.18%</a:t>
                      </a:r>
                      <a:endParaRPr lang="en-IN" sz="1800" b="0" dirty="0"/>
                    </a:p>
                  </a:txBody>
                  <a:tcPr/>
                </a:tc>
                <a:extLst>
                  <a:ext uri="{0D108BD9-81ED-4DB2-BD59-A6C34878D82A}">
                    <a16:rowId xmlns:a16="http://schemas.microsoft.com/office/drawing/2014/main" val="916778756"/>
                  </a:ext>
                </a:extLst>
              </a:tr>
              <a:tr h="329800">
                <a:tc>
                  <a:txBody>
                    <a:bodyPr/>
                    <a:lstStyle/>
                    <a:p>
                      <a:endParaRPr lang="en-IN" sz="1800" b="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dirty="0">
                          <a:ln>
                            <a:noFill/>
                          </a:ln>
                          <a:solidFill>
                            <a:srgbClr val="C00000"/>
                          </a:solidFill>
                          <a:effectLst/>
                          <a:uLnTx/>
                          <a:uFillTx/>
                          <a:latin typeface="Calibri"/>
                          <a:cs typeface="Calibri"/>
                          <a:sym typeface="Arial"/>
                        </a:rPr>
                        <a:t>EBO_15s</a:t>
                      </a:r>
                    </a:p>
                  </a:txBody>
                  <a:tcPr marL="91450" marR="91450" marT="45725" marB="45725"/>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0" i="0" u="none" strike="noStrike" kern="0" cap="none" spc="0" normalizeH="0" baseline="0" noProof="0" dirty="0">
                          <a:ln>
                            <a:noFill/>
                          </a:ln>
                          <a:solidFill>
                            <a:srgbClr val="C00000"/>
                          </a:solidFill>
                          <a:effectLst/>
                          <a:uLnTx/>
                          <a:uFillTx/>
                          <a:latin typeface="Calibri"/>
                          <a:cs typeface="Calibri"/>
                          <a:sym typeface="Arial"/>
                        </a:rPr>
                        <a:t>504</a:t>
                      </a:r>
                    </a:p>
                  </a:txBody>
                  <a:tcPr marL="91450" marR="91450" marT="45725" marB="45725"/>
                </a:tc>
                <a:tc>
                  <a:txBody>
                    <a:bodyPr/>
                    <a:lstStyle/>
                    <a:p>
                      <a:r>
                        <a:rPr lang="en-US" sz="1800" b="0" u="none" dirty="0">
                          <a:solidFill>
                            <a:srgbClr val="C00000"/>
                          </a:solidFill>
                        </a:rPr>
                        <a:t>28.40%</a:t>
                      </a:r>
                      <a:endParaRPr lang="en-IN" sz="1800" b="0" u="none" dirty="0">
                        <a:solidFill>
                          <a:srgbClr val="C00000"/>
                        </a:solidFill>
                      </a:endParaRPr>
                    </a:p>
                  </a:txBody>
                  <a:tcPr/>
                </a:tc>
                <a:extLst>
                  <a:ext uri="{0D108BD9-81ED-4DB2-BD59-A6C34878D82A}">
                    <a16:rowId xmlns:a16="http://schemas.microsoft.com/office/drawing/2014/main" val="400779317"/>
                  </a:ext>
                </a:extLst>
              </a:tr>
              <a:tr h="329800">
                <a:tc>
                  <a:txBody>
                    <a:bodyPr/>
                    <a:lstStyle/>
                    <a:p>
                      <a:endParaRPr lang="en-IN" sz="1800" b="0" dirty="0"/>
                    </a:p>
                  </a:txBody>
                  <a:tcPr/>
                </a:tc>
                <a:tc>
                  <a:txBody>
                    <a:bodyPr/>
                    <a:lstStyle/>
                    <a:p>
                      <a:pPr marL="0" lvl="0" indent="0" algn="l" rtl="0">
                        <a:spcBef>
                          <a:spcPts val="0"/>
                        </a:spcBef>
                        <a:spcAft>
                          <a:spcPts val="0"/>
                        </a:spcAft>
                        <a:buClr>
                          <a:schemeClr val="dk1"/>
                        </a:buClr>
                        <a:buFont typeface="Arial"/>
                        <a:buNone/>
                      </a:pPr>
                      <a:r>
                        <a:rPr lang="en-US" sz="1800" dirty="0"/>
                        <a:t>EBO_60s </a:t>
                      </a:r>
                      <a:endParaRPr sz="1800" b="1" dirty="0">
                        <a:solidFill>
                          <a:srgbClr val="000000"/>
                        </a:solidFill>
                      </a:endParaRPr>
                    </a:p>
                  </a:txBody>
                  <a:tcPr marL="91450" marR="91450" marT="45725" marB="45725"/>
                </a:tc>
                <a:tc>
                  <a:txBody>
                    <a:bodyPr/>
                    <a:lstStyle/>
                    <a:p>
                      <a:pPr marL="0" lvl="0" indent="0" algn="l" rtl="0">
                        <a:spcBef>
                          <a:spcPts val="0"/>
                        </a:spcBef>
                        <a:spcAft>
                          <a:spcPts val="0"/>
                        </a:spcAft>
                        <a:buNone/>
                      </a:pPr>
                      <a:r>
                        <a:rPr lang="en-US" sz="1800" dirty="0"/>
                        <a:t>520</a:t>
                      </a:r>
                      <a:endParaRPr sz="1800" dirty="0"/>
                    </a:p>
                  </a:txBody>
                  <a:tcPr marL="91450" marR="91450" marT="45725" marB="45725"/>
                </a:tc>
                <a:tc>
                  <a:txBody>
                    <a:bodyPr/>
                    <a:lstStyle/>
                    <a:p>
                      <a:r>
                        <a:rPr lang="en-US" sz="1800" b="0" dirty="0"/>
                        <a:t>26.13%</a:t>
                      </a:r>
                      <a:endParaRPr lang="en-IN" sz="1800" b="0" dirty="0"/>
                    </a:p>
                  </a:txBody>
                  <a:tcPr/>
                </a:tc>
                <a:extLst>
                  <a:ext uri="{0D108BD9-81ED-4DB2-BD59-A6C34878D82A}">
                    <a16:rowId xmlns:a16="http://schemas.microsoft.com/office/drawing/2014/main" val="3992210505"/>
                  </a:ext>
                </a:extLst>
              </a:tr>
              <a:tr h="329800">
                <a:tc>
                  <a:txBody>
                    <a:bodyPr/>
                    <a:lstStyle/>
                    <a:p>
                      <a:endParaRPr lang="en-IN" sz="1800" b="0" dirty="0"/>
                    </a:p>
                  </a:txBody>
                  <a:tcPr/>
                </a:tc>
                <a:tc>
                  <a:txBody>
                    <a:bodyPr/>
                    <a:lstStyle/>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US" sz="1800" dirty="0"/>
                        <a:t>EBTA_15s</a:t>
                      </a:r>
                    </a:p>
                  </a:txBody>
                  <a:tcPr marL="91450" marR="91450" marT="45725" marB="45725"/>
                </a:tc>
                <a:tc>
                  <a:txBody>
                    <a:bodyPr/>
                    <a:lstStyle/>
                    <a:p>
                      <a:pPr marL="0" lvl="0" indent="0" algn="l" rtl="0">
                        <a:spcBef>
                          <a:spcPts val="0"/>
                        </a:spcBef>
                        <a:spcAft>
                          <a:spcPts val="0"/>
                        </a:spcAft>
                        <a:buNone/>
                      </a:pPr>
                      <a:r>
                        <a:rPr lang="en-US" sz="1800" dirty="0"/>
                        <a:t>512</a:t>
                      </a:r>
                      <a:endParaRPr sz="1800" dirty="0"/>
                    </a:p>
                  </a:txBody>
                  <a:tcPr marL="91450" marR="91450" marT="45725" marB="45725"/>
                </a:tc>
                <a:tc>
                  <a:txBody>
                    <a:bodyPr/>
                    <a:lstStyle/>
                    <a:p>
                      <a:r>
                        <a:rPr lang="en-US" sz="1800" b="0" dirty="0"/>
                        <a:t>27.27%</a:t>
                      </a:r>
                      <a:endParaRPr lang="en-IN" sz="1800" b="0" dirty="0"/>
                    </a:p>
                  </a:txBody>
                  <a:tcPr/>
                </a:tc>
                <a:extLst>
                  <a:ext uri="{0D108BD9-81ED-4DB2-BD59-A6C34878D82A}">
                    <a16:rowId xmlns:a16="http://schemas.microsoft.com/office/drawing/2014/main" val="3686153886"/>
                  </a:ext>
                </a:extLst>
              </a:tr>
              <a:tr h="329800">
                <a:tc>
                  <a:txBody>
                    <a:bodyPr/>
                    <a:lstStyle/>
                    <a:p>
                      <a:endParaRPr lang="en-IN" sz="1800" b="0" dirty="0"/>
                    </a:p>
                  </a:txBody>
                  <a:tcPr/>
                </a:tc>
                <a:tc>
                  <a:txBody>
                    <a:bodyPr/>
                    <a:lstStyle/>
                    <a:p>
                      <a:pPr marL="0" lvl="0" indent="0" algn="l" rtl="0">
                        <a:spcBef>
                          <a:spcPts val="0"/>
                        </a:spcBef>
                        <a:spcAft>
                          <a:spcPts val="0"/>
                        </a:spcAft>
                        <a:buClr>
                          <a:schemeClr val="dk1"/>
                        </a:buClr>
                        <a:buSzPts val="1100"/>
                        <a:buFont typeface="Arial"/>
                        <a:buNone/>
                      </a:pPr>
                      <a:r>
                        <a:rPr lang="en-US" sz="1800" dirty="0"/>
                        <a:t>EBTA_60s</a:t>
                      </a:r>
                      <a:endParaRPr sz="1800" dirty="0"/>
                    </a:p>
                  </a:txBody>
                  <a:tcPr marL="91450" marR="91450" marT="45725" marB="45725"/>
                </a:tc>
                <a:tc>
                  <a:txBody>
                    <a:bodyPr/>
                    <a:lstStyle/>
                    <a:p>
                      <a:pPr marL="0" lvl="0" indent="0" algn="l" rtl="0">
                        <a:spcBef>
                          <a:spcPts val="0"/>
                        </a:spcBef>
                        <a:spcAft>
                          <a:spcPts val="0"/>
                        </a:spcAft>
                        <a:buNone/>
                      </a:pPr>
                      <a:r>
                        <a:rPr lang="en-US" sz="1800" dirty="0"/>
                        <a:t>480</a:t>
                      </a:r>
                      <a:endParaRPr sz="1800" dirty="0"/>
                    </a:p>
                  </a:txBody>
                  <a:tcPr marL="91450" marR="91450" marT="45725" marB="45725"/>
                </a:tc>
                <a:tc>
                  <a:txBody>
                    <a:bodyPr/>
                    <a:lstStyle/>
                    <a:p>
                      <a:r>
                        <a:rPr lang="en-US" sz="1800" b="0" dirty="0"/>
                        <a:t>17.04%</a:t>
                      </a:r>
                      <a:endParaRPr lang="en-IN" sz="1800" b="0" dirty="0"/>
                    </a:p>
                  </a:txBody>
                  <a:tcPr/>
                </a:tc>
                <a:extLst>
                  <a:ext uri="{0D108BD9-81ED-4DB2-BD59-A6C34878D82A}">
                    <a16:rowId xmlns:a16="http://schemas.microsoft.com/office/drawing/2014/main" val="1042744838"/>
                  </a:ext>
                </a:extLst>
              </a:tr>
              <a:tr h="329800">
                <a:tc>
                  <a:txBody>
                    <a:bodyPr/>
                    <a:lstStyle/>
                    <a:p>
                      <a:endParaRPr lang="en-IN" sz="1800" b="0" dirty="0"/>
                    </a:p>
                  </a:txBody>
                  <a:tcPr/>
                </a:tc>
                <a:tc>
                  <a:txBody>
                    <a:bodyPr/>
                    <a:lstStyle/>
                    <a:p>
                      <a:pPr marL="0" marR="0" lvl="0" indent="0" algn="l" rtl="0">
                        <a:spcBef>
                          <a:spcPts val="0"/>
                        </a:spcBef>
                        <a:spcAft>
                          <a:spcPts val="0"/>
                        </a:spcAft>
                        <a:buNone/>
                      </a:pPr>
                      <a:r>
                        <a:rPr lang="en-US" sz="1800" b="0" dirty="0"/>
                        <a:t>CEB_15s</a:t>
                      </a:r>
                      <a:endParaRPr sz="1800" b="0" dirty="0"/>
                    </a:p>
                  </a:txBody>
                  <a:tcPr marL="91450" marR="91450" marT="45725" marB="45725"/>
                </a:tc>
                <a:tc>
                  <a:txBody>
                    <a:bodyPr/>
                    <a:lstStyle/>
                    <a:p>
                      <a:pPr marL="0" marR="0" lvl="0" indent="0" algn="l" rtl="0">
                        <a:spcBef>
                          <a:spcPts val="0"/>
                        </a:spcBef>
                        <a:spcAft>
                          <a:spcPts val="0"/>
                        </a:spcAft>
                        <a:buNone/>
                      </a:pPr>
                      <a:r>
                        <a:rPr lang="en-US" sz="1800" dirty="0"/>
                        <a:t>1664     </a:t>
                      </a:r>
                      <a:endParaRPr sz="1800" dirty="0"/>
                    </a:p>
                  </a:txBody>
                  <a:tcPr marL="91450" marR="91450" marT="45725" marB="45725"/>
                </a:tc>
                <a:tc>
                  <a:txBody>
                    <a:bodyPr/>
                    <a:lstStyle/>
                    <a:p>
                      <a:r>
                        <a:rPr lang="en-US" sz="1800" b="0" dirty="0"/>
                        <a:t>28.76%</a:t>
                      </a:r>
                      <a:endParaRPr lang="en-IN" sz="1800" b="0" dirty="0"/>
                    </a:p>
                  </a:txBody>
                  <a:tcPr/>
                </a:tc>
                <a:extLst>
                  <a:ext uri="{0D108BD9-81ED-4DB2-BD59-A6C34878D82A}">
                    <a16:rowId xmlns:a16="http://schemas.microsoft.com/office/drawing/2014/main" val="1082587943"/>
                  </a:ext>
                </a:extLst>
              </a:tr>
              <a:tr h="329800">
                <a:tc>
                  <a:txBody>
                    <a:bodyPr/>
                    <a:lstStyle/>
                    <a:p>
                      <a:endParaRPr lang="en-IN" sz="1800" b="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800" b="0" dirty="0"/>
                        <a:t>CEB_60s(cont.)</a:t>
                      </a:r>
                    </a:p>
                  </a:txBody>
                  <a:tcPr marL="91450" marR="91450" marT="45725" marB="45725"/>
                </a:tc>
                <a:tc>
                  <a:txBody>
                    <a:bodyPr/>
                    <a:lstStyle/>
                    <a:p>
                      <a:pPr marL="0" marR="0" lvl="0" indent="0" algn="l" rtl="0">
                        <a:spcBef>
                          <a:spcPts val="0"/>
                        </a:spcBef>
                        <a:spcAft>
                          <a:spcPts val="0"/>
                        </a:spcAft>
                        <a:buNone/>
                      </a:pPr>
                      <a:r>
                        <a:rPr lang="en-US" sz="1800" dirty="0">
                          <a:solidFill>
                            <a:srgbClr val="000000"/>
                          </a:solidFill>
                        </a:rPr>
                        <a:t>1792</a:t>
                      </a:r>
                      <a:endParaRPr sz="1800" dirty="0">
                        <a:solidFill>
                          <a:srgbClr val="000000"/>
                        </a:solidFill>
                      </a:endParaRPr>
                    </a:p>
                  </a:txBody>
                  <a:tcPr marL="91450" marR="91450" marT="45725" marB="45725"/>
                </a:tc>
                <a:tc>
                  <a:txBody>
                    <a:bodyPr/>
                    <a:lstStyle/>
                    <a:p>
                      <a:r>
                        <a:rPr lang="en-US" sz="1800" b="0" dirty="0"/>
                        <a:t>23.38%</a:t>
                      </a:r>
                      <a:endParaRPr lang="en-IN" sz="1800" b="0" dirty="0"/>
                    </a:p>
                  </a:txBody>
                  <a:tcPr/>
                </a:tc>
                <a:extLst>
                  <a:ext uri="{0D108BD9-81ED-4DB2-BD59-A6C34878D82A}">
                    <a16:rowId xmlns:a16="http://schemas.microsoft.com/office/drawing/2014/main" val="4108339698"/>
                  </a:ext>
                </a:extLst>
              </a:tr>
              <a:tr h="329800">
                <a:tc>
                  <a:txBody>
                    <a:bodyPr/>
                    <a:lstStyle/>
                    <a:p>
                      <a:endParaRPr lang="en-IN" sz="1800" b="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800" b="0" dirty="0">
                          <a:solidFill>
                            <a:srgbClr val="C00000"/>
                          </a:solidFill>
                        </a:rPr>
                        <a:t>CEB_60s(break)</a:t>
                      </a:r>
                    </a:p>
                  </a:txBody>
                  <a:tcPr marL="91450" marR="91450" marT="45725" marB="45725"/>
                </a:tc>
                <a:tc>
                  <a:txBody>
                    <a:bodyPr/>
                    <a:lstStyle/>
                    <a:p>
                      <a:pPr marL="0" marR="0" lvl="0" indent="0" algn="l" rtl="0">
                        <a:spcBef>
                          <a:spcPts val="0"/>
                        </a:spcBef>
                        <a:spcAft>
                          <a:spcPts val="0"/>
                        </a:spcAft>
                        <a:buNone/>
                      </a:pPr>
                      <a:r>
                        <a:rPr lang="en-US" sz="1800" b="0" dirty="0">
                          <a:solidFill>
                            <a:srgbClr val="C00000"/>
                          </a:solidFill>
                        </a:rPr>
                        <a:t>1376</a:t>
                      </a:r>
                      <a:endParaRPr sz="1800" b="0" dirty="0">
                        <a:solidFill>
                          <a:srgbClr val="C00000"/>
                        </a:solidFill>
                      </a:endParaRPr>
                    </a:p>
                  </a:txBody>
                  <a:tcPr marL="91450" marR="91450" marT="45725" marB="45725"/>
                </a:tc>
                <a:tc>
                  <a:txBody>
                    <a:bodyPr/>
                    <a:lstStyle/>
                    <a:p>
                      <a:r>
                        <a:rPr lang="en-US" sz="1800" b="0" dirty="0">
                          <a:solidFill>
                            <a:srgbClr val="C00000"/>
                          </a:solidFill>
                        </a:rPr>
                        <a:t>41.09%</a:t>
                      </a:r>
                      <a:endParaRPr lang="en-IN" sz="1800" b="0" dirty="0">
                        <a:solidFill>
                          <a:srgbClr val="C00000"/>
                        </a:solidFill>
                      </a:endParaRPr>
                    </a:p>
                  </a:txBody>
                  <a:tcPr/>
                </a:tc>
                <a:extLst>
                  <a:ext uri="{0D108BD9-81ED-4DB2-BD59-A6C34878D82A}">
                    <a16:rowId xmlns:a16="http://schemas.microsoft.com/office/drawing/2014/main" val="2265405541"/>
                  </a:ext>
                </a:extLst>
              </a:tr>
              <a:tr h="329800">
                <a:tc>
                  <a:txBody>
                    <a:bodyPr/>
                    <a:lstStyle/>
                    <a:p>
                      <a:endParaRPr lang="en-IN" sz="1800" b="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800" b="0" dirty="0"/>
                        <a:t>CEB_120s</a:t>
                      </a:r>
                    </a:p>
                  </a:txBody>
                  <a:tcPr marL="91450" marR="91450" marT="45725" marB="45725"/>
                </a:tc>
                <a:tc>
                  <a:txBody>
                    <a:bodyPr/>
                    <a:lstStyle/>
                    <a:p>
                      <a:pPr marL="0" marR="0" lvl="0" indent="0" algn="l" rtl="0">
                        <a:spcBef>
                          <a:spcPts val="0"/>
                        </a:spcBef>
                        <a:spcAft>
                          <a:spcPts val="0"/>
                        </a:spcAft>
                        <a:buNone/>
                      </a:pPr>
                      <a:r>
                        <a:rPr lang="en-US" sz="1800" dirty="0">
                          <a:solidFill>
                            <a:srgbClr val="000000"/>
                          </a:solidFill>
                        </a:rPr>
                        <a:t>1440</a:t>
                      </a:r>
                      <a:endParaRPr sz="1800" dirty="0">
                        <a:solidFill>
                          <a:srgbClr val="000000"/>
                        </a:solidFill>
                      </a:endParaRPr>
                    </a:p>
                  </a:txBody>
                  <a:tcPr marL="91450" marR="91450" marT="45725" marB="45725"/>
                </a:tc>
                <a:tc>
                  <a:txBody>
                    <a:bodyPr/>
                    <a:lstStyle/>
                    <a:p>
                      <a:pPr marL="0" marR="0" lvl="0" indent="0" algn="l" rtl="0">
                        <a:spcBef>
                          <a:spcPts val="0"/>
                        </a:spcBef>
                        <a:spcAft>
                          <a:spcPts val="0"/>
                        </a:spcAft>
                        <a:buNone/>
                      </a:pPr>
                      <a:r>
                        <a:rPr lang="en-US" sz="1800" dirty="0"/>
                        <a:t>31.81%</a:t>
                      </a:r>
                      <a:endParaRPr sz="1800" dirty="0"/>
                    </a:p>
                  </a:txBody>
                  <a:tcPr marL="91450" marR="91450" marT="45725" marB="45725"/>
                </a:tc>
                <a:extLst>
                  <a:ext uri="{0D108BD9-81ED-4DB2-BD59-A6C34878D82A}">
                    <a16:rowId xmlns:a16="http://schemas.microsoft.com/office/drawing/2014/main" val="1581412932"/>
                  </a:ext>
                </a:extLst>
              </a:tr>
              <a:tr h="329800">
                <a:tc>
                  <a:txBody>
                    <a:bodyPr/>
                    <a:lstStyle/>
                    <a:p>
                      <a:endParaRPr lang="en-IN" sz="1800" b="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800" b="0" dirty="0">
                          <a:solidFill>
                            <a:schemeClr val="bg1"/>
                          </a:solidFill>
                          <a:sym typeface="Calibri"/>
                        </a:rPr>
                        <a:t>EBC_15s</a:t>
                      </a:r>
                      <a:endParaRPr lang="en-US" sz="1800" b="0" dirty="0">
                        <a:solidFill>
                          <a:schemeClr val="bg1"/>
                        </a:solidFill>
                        <a:latin typeface="Calibri"/>
                        <a:ea typeface="Calibri"/>
                        <a:cs typeface="Calibri"/>
                        <a:sym typeface="Calibri"/>
                      </a:endParaRPr>
                    </a:p>
                  </a:txBody>
                  <a:tcPr marL="91450" marR="91450" marT="45725" marB="45725"/>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a:solidFill>
                            <a:srgbClr val="000000"/>
                          </a:solidFill>
                        </a:rPr>
                        <a:t>1472</a:t>
                      </a:r>
                    </a:p>
                  </a:txBody>
                  <a:tcPr marL="91450" marR="91450" marT="45725" marB="45725"/>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a:t>30.30%</a:t>
                      </a:r>
                    </a:p>
                  </a:txBody>
                  <a:tcPr marL="91450" marR="91450" marT="45725" marB="45725"/>
                </a:tc>
                <a:extLst>
                  <a:ext uri="{0D108BD9-81ED-4DB2-BD59-A6C34878D82A}">
                    <a16:rowId xmlns:a16="http://schemas.microsoft.com/office/drawing/2014/main" val="2169114383"/>
                  </a:ext>
                </a:extLst>
              </a:tr>
              <a:tr h="329800">
                <a:tc>
                  <a:txBody>
                    <a:bodyPr/>
                    <a:lstStyle/>
                    <a:p>
                      <a:endParaRPr lang="en-IN" sz="1800" b="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a:t>EBC_60s(cont.)</a:t>
                      </a:r>
                    </a:p>
                  </a:txBody>
                  <a:tcPr marL="91450" marR="91450" marT="45725" marB="45725"/>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a:solidFill>
                            <a:srgbClr val="000000"/>
                          </a:solidFill>
                        </a:rPr>
                        <a:t>1696</a:t>
                      </a:r>
                    </a:p>
                  </a:txBody>
                  <a:tcPr marL="91450" marR="91450" marT="45725" marB="45725"/>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a:t>19.69%</a:t>
                      </a:r>
                    </a:p>
                  </a:txBody>
                  <a:tcPr marL="91450" marR="91450" marT="45725" marB="45725"/>
                </a:tc>
                <a:extLst>
                  <a:ext uri="{0D108BD9-81ED-4DB2-BD59-A6C34878D82A}">
                    <a16:rowId xmlns:a16="http://schemas.microsoft.com/office/drawing/2014/main" val="931101635"/>
                  </a:ext>
                </a:extLst>
              </a:tr>
              <a:tr h="329800">
                <a:tc>
                  <a:txBody>
                    <a:bodyPr/>
                    <a:lstStyle/>
                    <a:p>
                      <a:endParaRPr lang="en-IN" sz="1800" b="0" dirty="0"/>
                    </a:p>
                  </a:txBody>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a:t>EBC_60s(break)</a:t>
                      </a:r>
                    </a:p>
                  </a:txBody>
                  <a:tcPr marL="91450" marR="91450" marT="45725" marB="45725"/>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a:solidFill>
                            <a:srgbClr val="000000"/>
                          </a:solidFill>
                        </a:rPr>
                        <a:t>1408</a:t>
                      </a:r>
                    </a:p>
                  </a:txBody>
                  <a:tcPr marL="91450" marR="91450" marT="45725" marB="45725"/>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800" dirty="0"/>
                        <a:t>33.33%</a:t>
                      </a:r>
                    </a:p>
                  </a:txBody>
                  <a:tcPr marL="91450" marR="91450" marT="45725" marB="45725"/>
                </a:tc>
                <a:extLst>
                  <a:ext uri="{0D108BD9-81ED-4DB2-BD59-A6C34878D82A}">
                    <a16:rowId xmlns:a16="http://schemas.microsoft.com/office/drawing/2014/main" val="3461183777"/>
                  </a:ext>
                </a:extLst>
              </a:tr>
            </a:tbl>
          </a:graphicData>
        </a:graphic>
      </p:graphicFrame>
      <p:sp>
        <p:nvSpPr>
          <p:cNvPr id="11" name="Rectangle 10">
            <a:extLst>
              <a:ext uri="{FF2B5EF4-FFF2-40B4-BE49-F238E27FC236}">
                <a16:creationId xmlns:a16="http://schemas.microsoft.com/office/drawing/2014/main" id="{4A0338AB-B7B9-4C41-9C8C-E25C5C836F28}"/>
              </a:ext>
            </a:extLst>
          </p:cNvPr>
          <p:cNvSpPr/>
          <p:nvPr/>
        </p:nvSpPr>
        <p:spPr>
          <a:xfrm>
            <a:off x="5882875" y="1913043"/>
            <a:ext cx="1064906" cy="1752595"/>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accent3">
                    <a:lumMod val="50000"/>
                  </a:schemeClr>
                </a:solidFill>
              </a:rPr>
              <a:t>S2</a:t>
            </a:r>
            <a:endParaRPr lang="en-IN" b="1" dirty="0">
              <a:solidFill>
                <a:schemeClr val="accent3">
                  <a:lumMod val="50000"/>
                </a:schemeClr>
              </a:solidFill>
            </a:endParaRPr>
          </a:p>
        </p:txBody>
      </p:sp>
      <p:sp>
        <p:nvSpPr>
          <p:cNvPr id="12" name="Rectangle 11">
            <a:extLst>
              <a:ext uri="{FF2B5EF4-FFF2-40B4-BE49-F238E27FC236}">
                <a16:creationId xmlns:a16="http://schemas.microsoft.com/office/drawing/2014/main" id="{C9E8E3A2-49BC-434C-90DA-C223000F1192}"/>
              </a:ext>
            </a:extLst>
          </p:cNvPr>
          <p:cNvSpPr/>
          <p:nvPr/>
        </p:nvSpPr>
        <p:spPr>
          <a:xfrm>
            <a:off x="5873919" y="4151418"/>
            <a:ext cx="1060806" cy="2133592"/>
          </a:xfrm>
          <a:prstGeom prst="rect">
            <a:avLst/>
          </a:prstGeom>
          <a:solidFill>
            <a:schemeClr val="accent1">
              <a:lumMod val="20000"/>
              <a:lumOff val="8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S3</a:t>
            </a:r>
            <a:endParaRPr lang="en-IN" b="1" dirty="0">
              <a:solidFill>
                <a:schemeClr val="bg1"/>
              </a:solidFill>
            </a:endParaRPr>
          </a:p>
        </p:txBody>
      </p:sp>
      <p:cxnSp>
        <p:nvCxnSpPr>
          <p:cNvPr id="13" name="Straight Connector 12">
            <a:extLst>
              <a:ext uri="{FF2B5EF4-FFF2-40B4-BE49-F238E27FC236}">
                <a16:creationId xmlns:a16="http://schemas.microsoft.com/office/drawing/2014/main" id="{68301BDD-3274-4070-92ED-7E7781879002}"/>
              </a:ext>
            </a:extLst>
          </p:cNvPr>
          <p:cNvCxnSpPr>
            <a:cxnSpLocks/>
          </p:cNvCxnSpPr>
          <p:nvPr/>
        </p:nvCxnSpPr>
        <p:spPr>
          <a:xfrm>
            <a:off x="5892400" y="3917066"/>
            <a:ext cx="6071000" cy="0"/>
          </a:xfrm>
          <a:prstGeom prst="line">
            <a:avLst/>
          </a:prstGeom>
        </p:spPr>
        <p:style>
          <a:lnRef idx="2">
            <a:schemeClr val="dk1"/>
          </a:lnRef>
          <a:fillRef idx="0">
            <a:schemeClr val="dk1"/>
          </a:fillRef>
          <a:effectRef idx="1">
            <a:schemeClr val="dk1"/>
          </a:effectRef>
          <a:fontRef idx="minor">
            <a:schemeClr val="tx1"/>
          </a:fontRef>
        </p:style>
      </p:cxnSp>
      <p:sp>
        <p:nvSpPr>
          <p:cNvPr id="14" name="TextBox 13">
            <a:extLst>
              <a:ext uri="{FF2B5EF4-FFF2-40B4-BE49-F238E27FC236}">
                <a16:creationId xmlns:a16="http://schemas.microsoft.com/office/drawing/2014/main" id="{EAE204A1-84FE-4A1F-8F13-AD39FFF8B90D}"/>
              </a:ext>
            </a:extLst>
          </p:cNvPr>
          <p:cNvSpPr txBox="1"/>
          <p:nvPr/>
        </p:nvSpPr>
        <p:spPr>
          <a:xfrm>
            <a:off x="223275" y="1475943"/>
            <a:ext cx="5745379" cy="1508105"/>
          </a:xfrm>
          <a:prstGeom prst="rect">
            <a:avLst/>
          </a:prstGeom>
          <a:noFill/>
        </p:spPr>
        <p:txBody>
          <a:bodyPr wrap="square" rtlCol="0">
            <a:spAutoFit/>
          </a:bodyPr>
          <a:lstStyle/>
          <a:p>
            <a:pPr marL="342900" indent="-342900">
              <a:buFont typeface="Wingdings" panose="05000000000000000000" pitchFamily="2" charset="2"/>
              <a:buChar char="Ø"/>
            </a:pPr>
            <a:r>
              <a:rPr lang="en-US" sz="2000" u="sng" dirty="0">
                <a:solidFill>
                  <a:schemeClr val="bg1"/>
                </a:solidFill>
              </a:rPr>
              <a:t>EBA</a:t>
            </a:r>
            <a:r>
              <a:rPr lang="en-US" sz="2000" dirty="0">
                <a:solidFill>
                  <a:schemeClr val="bg1"/>
                </a:solidFill>
              </a:rPr>
              <a:t> : Electron beam irradiation with air flow</a:t>
            </a:r>
          </a:p>
          <a:p>
            <a:pPr marL="342900" indent="-342900">
              <a:buFont typeface="Wingdings" panose="05000000000000000000" pitchFamily="2" charset="2"/>
              <a:buChar char="Ø"/>
            </a:pPr>
            <a:r>
              <a:rPr lang="en-US" sz="2000" u="sng" dirty="0">
                <a:solidFill>
                  <a:schemeClr val="bg1"/>
                </a:solidFill>
              </a:rPr>
              <a:t>EBO</a:t>
            </a:r>
            <a:r>
              <a:rPr lang="en-US" sz="2000" dirty="0">
                <a:solidFill>
                  <a:schemeClr val="bg1"/>
                </a:solidFill>
              </a:rPr>
              <a:t> :Electron beam irradiation with ozone flow</a:t>
            </a:r>
          </a:p>
          <a:p>
            <a:pPr marL="342900" indent="-342900">
              <a:buFont typeface="Wingdings" panose="05000000000000000000" pitchFamily="2" charset="2"/>
              <a:buChar char="Ø"/>
            </a:pPr>
            <a:r>
              <a:rPr lang="en-US" sz="2000" u="sng" dirty="0">
                <a:solidFill>
                  <a:schemeClr val="bg1"/>
                </a:solidFill>
              </a:rPr>
              <a:t>EBTA</a:t>
            </a:r>
            <a:r>
              <a:rPr lang="en-US" sz="2000" dirty="0">
                <a:solidFill>
                  <a:schemeClr val="bg1"/>
                </a:solidFill>
              </a:rPr>
              <a:t> : Electron beam irradiation with air flow and TiO</a:t>
            </a:r>
            <a:r>
              <a:rPr lang="en-US" sz="2000" baseline="-25000" dirty="0">
                <a:solidFill>
                  <a:schemeClr val="bg1"/>
                </a:solidFill>
              </a:rPr>
              <a:t>2</a:t>
            </a:r>
          </a:p>
          <a:p>
            <a:endParaRPr lang="en-US" baseline="-25000" dirty="0">
              <a:solidFill>
                <a:schemeClr val="bg1"/>
              </a:solidFill>
            </a:endParaRPr>
          </a:p>
        </p:txBody>
      </p:sp>
      <p:pic>
        <p:nvPicPr>
          <p:cNvPr id="16" name="Picture 2">
            <a:extLst>
              <a:ext uri="{FF2B5EF4-FFF2-40B4-BE49-F238E27FC236}">
                <a16:creationId xmlns:a16="http://schemas.microsoft.com/office/drawing/2014/main" id="{A4ACE6AB-DA6A-454A-8001-1936EA38AFA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26" t="-2080" r="52497" b="2080"/>
          <a:stretch/>
        </p:blipFill>
        <p:spPr bwMode="auto">
          <a:xfrm>
            <a:off x="311460" y="3536066"/>
            <a:ext cx="2290568" cy="2481262"/>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Rounded Corners 19">
            <a:extLst>
              <a:ext uri="{FF2B5EF4-FFF2-40B4-BE49-F238E27FC236}">
                <a16:creationId xmlns:a16="http://schemas.microsoft.com/office/drawing/2014/main" id="{2CE67D0D-55A9-4325-B253-0B25A0DDB84C}"/>
              </a:ext>
            </a:extLst>
          </p:cNvPr>
          <p:cNvSpPr/>
          <p:nvPr/>
        </p:nvSpPr>
        <p:spPr>
          <a:xfrm>
            <a:off x="320553" y="6118351"/>
            <a:ext cx="2391338" cy="52461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21" name="TextBox 20">
            <a:extLst>
              <a:ext uri="{FF2B5EF4-FFF2-40B4-BE49-F238E27FC236}">
                <a16:creationId xmlns:a16="http://schemas.microsoft.com/office/drawing/2014/main" id="{04A3C59E-054E-473B-891E-8D16EC1C2C4A}"/>
              </a:ext>
            </a:extLst>
          </p:cNvPr>
          <p:cNvSpPr txBox="1"/>
          <p:nvPr/>
        </p:nvSpPr>
        <p:spPr>
          <a:xfrm>
            <a:off x="401546" y="6036864"/>
            <a:ext cx="2391339" cy="646331"/>
          </a:xfrm>
          <a:prstGeom prst="rect">
            <a:avLst/>
          </a:prstGeom>
          <a:noFill/>
        </p:spPr>
        <p:txBody>
          <a:bodyPr wrap="square" rtlCol="0">
            <a:spAutoFit/>
          </a:bodyPr>
          <a:lstStyle/>
          <a:p>
            <a:r>
              <a:rPr lang="en-US" dirty="0">
                <a:solidFill>
                  <a:schemeClr val="bg1"/>
                </a:solidFill>
              </a:rPr>
              <a:t>Conversion of soluble impurities to insoluble  </a:t>
            </a:r>
            <a:endParaRPr lang="en-IN" dirty="0">
              <a:solidFill>
                <a:schemeClr val="bg1"/>
              </a:solidFill>
            </a:endParaRPr>
          </a:p>
        </p:txBody>
      </p:sp>
      <p:sp>
        <p:nvSpPr>
          <p:cNvPr id="33" name="TextBox 32">
            <a:extLst>
              <a:ext uri="{FF2B5EF4-FFF2-40B4-BE49-F238E27FC236}">
                <a16:creationId xmlns:a16="http://schemas.microsoft.com/office/drawing/2014/main" id="{469569B0-0A76-4785-9316-973C747788F2}"/>
              </a:ext>
            </a:extLst>
          </p:cNvPr>
          <p:cNvSpPr txBox="1"/>
          <p:nvPr/>
        </p:nvSpPr>
        <p:spPr>
          <a:xfrm>
            <a:off x="3140635" y="6300694"/>
            <a:ext cx="2391339" cy="369332"/>
          </a:xfrm>
          <a:prstGeom prst="rect">
            <a:avLst/>
          </a:prstGeom>
          <a:noFill/>
        </p:spPr>
        <p:txBody>
          <a:bodyPr wrap="square" rtlCol="0">
            <a:spAutoFit/>
          </a:bodyPr>
          <a:lstStyle/>
          <a:p>
            <a:endParaRPr lang="en-IN" dirty="0"/>
          </a:p>
        </p:txBody>
      </p:sp>
      <p:sp>
        <p:nvSpPr>
          <p:cNvPr id="19" name="Arrow: Down 18">
            <a:extLst>
              <a:ext uri="{FF2B5EF4-FFF2-40B4-BE49-F238E27FC236}">
                <a16:creationId xmlns:a16="http://schemas.microsoft.com/office/drawing/2014/main" id="{35D04200-81B5-421F-A0A4-FCD7AF9E654B}"/>
              </a:ext>
            </a:extLst>
          </p:cNvPr>
          <p:cNvSpPr/>
          <p:nvPr/>
        </p:nvSpPr>
        <p:spPr>
          <a:xfrm>
            <a:off x="1294172" y="5972044"/>
            <a:ext cx="222050" cy="20264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nvGrpSpPr>
          <p:cNvPr id="22" name="Group 21">
            <a:extLst>
              <a:ext uri="{FF2B5EF4-FFF2-40B4-BE49-F238E27FC236}">
                <a16:creationId xmlns:a16="http://schemas.microsoft.com/office/drawing/2014/main" id="{812E4217-1122-4FEF-B073-75670D075EC3}"/>
              </a:ext>
            </a:extLst>
          </p:cNvPr>
          <p:cNvGrpSpPr/>
          <p:nvPr/>
        </p:nvGrpSpPr>
        <p:grpSpPr>
          <a:xfrm flipH="1">
            <a:off x="2811366" y="3609445"/>
            <a:ext cx="2765278" cy="3060581"/>
            <a:chOff x="4479557" y="1735525"/>
            <a:chExt cx="2712092" cy="3060581"/>
          </a:xfrm>
        </p:grpSpPr>
        <p:grpSp>
          <p:nvGrpSpPr>
            <p:cNvPr id="23" name="Group 22">
              <a:extLst>
                <a:ext uri="{FF2B5EF4-FFF2-40B4-BE49-F238E27FC236}">
                  <a16:creationId xmlns:a16="http://schemas.microsoft.com/office/drawing/2014/main" id="{9A3E83B6-C0B1-476B-A9A2-D0BD7B15912A}"/>
                </a:ext>
              </a:extLst>
            </p:cNvPr>
            <p:cNvGrpSpPr/>
            <p:nvPr/>
          </p:nvGrpSpPr>
          <p:grpSpPr>
            <a:xfrm>
              <a:off x="4479557" y="1735525"/>
              <a:ext cx="2712092" cy="2378163"/>
              <a:chOff x="2259376" y="3255862"/>
              <a:chExt cx="2886075" cy="2600325"/>
            </a:xfrm>
          </p:grpSpPr>
          <p:pic>
            <p:nvPicPr>
              <p:cNvPr id="30" name="Picture 4">
                <a:extLst>
                  <a:ext uri="{FF2B5EF4-FFF2-40B4-BE49-F238E27FC236}">
                    <a16:creationId xmlns:a16="http://schemas.microsoft.com/office/drawing/2014/main" id="{7C7808DC-2A8F-4321-9A3F-51A30EE1CD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9376" y="3255862"/>
                <a:ext cx="2886075" cy="2600325"/>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31" name="Rectangle 30">
                <a:extLst>
                  <a:ext uri="{FF2B5EF4-FFF2-40B4-BE49-F238E27FC236}">
                    <a16:creationId xmlns:a16="http://schemas.microsoft.com/office/drawing/2014/main" id="{38D413F1-BC26-4B67-B98F-48FB4E054E70}"/>
                  </a:ext>
                </a:extLst>
              </p:cNvPr>
              <p:cNvSpPr/>
              <p:nvPr/>
            </p:nvSpPr>
            <p:spPr>
              <a:xfrm>
                <a:off x="2362200" y="4065032"/>
                <a:ext cx="1124214" cy="583168"/>
              </a:xfrm>
              <a:prstGeom prst="rect">
                <a:avLst/>
              </a:prstGeom>
              <a:solidFill>
                <a:schemeClr val="tx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grpSp>
          <p:nvGrpSpPr>
            <p:cNvPr id="24" name="Group 23">
              <a:extLst>
                <a:ext uri="{FF2B5EF4-FFF2-40B4-BE49-F238E27FC236}">
                  <a16:creationId xmlns:a16="http://schemas.microsoft.com/office/drawing/2014/main" id="{E07E8978-DBE2-4891-9C2F-E21D453462B2}"/>
                </a:ext>
              </a:extLst>
            </p:cNvPr>
            <p:cNvGrpSpPr/>
            <p:nvPr/>
          </p:nvGrpSpPr>
          <p:grpSpPr>
            <a:xfrm>
              <a:off x="4882184" y="3897279"/>
              <a:ext cx="1905000" cy="898827"/>
              <a:chOff x="4280797" y="3810001"/>
              <a:chExt cx="1905000" cy="898827"/>
            </a:xfrm>
          </p:grpSpPr>
          <p:grpSp>
            <p:nvGrpSpPr>
              <p:cNvPr id="26" name="Group 25">
                <a:extLst>
                  <a:ext uri="{FF2B5EF4-FFF2-40B4-BE49-F238E27FC236}">
                    <a16:creationId xmlns:a16="http://schemas.microsoft.com/office/drawing/2014/main" id="{7ACF048A-7412-417B-A3BF-208150E06D92}"/>
                  </a:ext>
                </a:extLst>
              </p:cNvPr>
              <p:cNvGrpSpPr/>
              <p:nvPr/>
            </p:nvGrpSpPr>
            <p:grpSpPr>
              <a:xfrm>
                <a:off x="4280797" y="4060126"/>
                <a:ext cx="1905000" cy="648702"/>
                <a:chOff x="4257893" y="3540124"/>
                <a:chExt cx="1981200" cy="598789"/>
              </a:xfrm>
            </p:grpSpPr>
            <p:sp>
              <p:nvSpPr>
                <p:cNvPr id="28" name="Rectangle: Rounded Corners 27">
                  <a:extLst>
                    <a:ext uri="{FF2B5EF4-FFF2-40B4-BE49-F238E27FC236}">
                      <a16:creationId xmlns:a16="http://schemas.microsoft.com/office/drawing/2014/main" id="{AF3A1AD9-CD33-4803-9B05-00756288B897}"/>
                    </a:ext>
                  </a:extLst>
                </p:cNvPr>
                <p:cNvSpPr/>
                <p:nvPr/>
              </p:nvSpPr>
              <p:spPr>
                <a:xfrm>
                  <a:off x="4257893" y="3681719"/>
                  <a:ext cx="1981200" cy="45719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9" name="TextBox 28">
                  <a:extLst>
                    <a:ext uri="{FF2B5EF4-FFF2-40B4-BE49-F238E27FC236}">
                      <a16:creationId xmlns:a16="http://schemas.microsoft.com/office/drawing/2014/main" id="{913685D3-0E62-4B51-B199-E3AF3FC4A4FD}"/>
                    </a:ext>
                  </a:extLst>
                </p:cNvPr>
                <p:cNvSpPr txBox="1"/>
                <p:nvPr/>
              </p:nvSpPr>
              <p:spPr>
                <a:xfrm>
                  <a:off x="4410291" y="3540124"/>
                  <a:ext cx="1828801" cy="340915"/>
                </a:xfrm>
                <a:prstGeom prst="rect">
                  <a:avLst/>
                </a:prstGeom>
                <a:noFill/>
                <a:ln>
                  <a:noFill/>
                </a:ln>
              </p:spPr>
              <p:txBody>
                <a:bodyPr wrap="square" rtlCol="0">
                  <a:spAutoFit/>
                </a:bodyPr>
                <a:lstStyle/>
                <a:p>
                  <a:r>
                    <a:rPr lang="en-US" dirty="0">
                      <a:solidFill>
                        <a:schemeClr val="bg1"/>
                      </a:solidFill>
                    </a:rPr>
                    <a:t>Color Reduction</a:t>
                  </a:r>
                  <a:endParaRPr lang="en-IN" dirty="0">
                    <a:solidFill>
                      <a:schemeClr val="bg1"/>
                    </a:solidFill>
                  </a:endParaRPr>
                </a:p>
              </p:txBody>
            </p:sp>
          </p:grpSp>
          <p:sp>
            <p:nvSpPr>
              <p:cNvPr id="27" name="Arrow: Down 26">
                <a:extLst>
                  <a:ext uri="{FF2B5EF4-FFF2-40B4-BE49-F238E27FC236}">
                    <a16:creationId xmlns:a16="http://schemas.microsoft.com/office/drawing/2014/main" id="{8B26B6D8-7CB6-4225-8AA2-718ACEDBBC4C}"/>
                  </a:ext>
                </a:extLst>
              </p:cNvPr>
              <p:cNvSpPr/>
              <p:nvPr/>
            </p:nvSpPr>
            <p:spPr>
              <a:xfrm>
                <a:off x="5095875" y="3810001"/>
                <a:ext cx="228600" cy="346810"/>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grpSp>
      </p:grpSp>
      <p:sp>
        <p:nvSpPr>
          <p:cNvPr id="34" name="Rectangle: Rounded Corners 33">
            <a:extLst>
              <a:ext uri="{FF2B5EF4-FFF2-40B4-BE49-F238E27FC236}">
                <a16:creationId xmlns:a16="http://schemas.microsoft.com/office/drawing/2014/main" id="{1815038B-A04F-4FCF-B0FF-4A54D42AD525}"/>
              </a:ext>
            </a:extLst>
          </p:cNvPr>
          <p:cNvSpPr/>
          <p:nvPr/>
        </p:nvSpPr>
        <p:spPr>
          <a:xfrm>
            <a:off x="3095965" y="6123342"/>
            <a:ext cx="2391338" cy="3693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p>
        </p:txBody>
      </p:sp>
      <p:sp>
        <p:nvSpPr>
          <p:cNvPr id="41" name="Rectangle 40">
            <a:extLst>
              <a:ext uri="{FF2B5EF4-FFF2-40B4-BE49-F238E27FC236}">
                <a16:creationId xmlns:a16="http://schemas.microsoft.com/office/drawing/2014/main" id="{309AC6CF-40B8-47AF-BD83-CDFBFD9B6790}"/>
              </a:ext>
            </a:extLst>
          </p:cNvPr>
          <p:cNvSpPr/>
          <p:nvPr/>
        </p:nvSpPr>
        <p:spPr>
          <a:xfrm>
            <a:off x="0" y="2901004"/>
            <a:ext cx="5425440" cy="325516"/>
          </a:xfrm>
          <a:prstGeom prst="rect">
            <a:avLst/>
          </a:prstGeom>
          <a:gradFill>
            <a:gsLst>
              <a:gs pos="0">
                <a:schemeClr val="bg1">
                  <a:alpha val="0"/>
                  <a:lumMod val="0"/>
                </a:schemeClr>
              </a:gs>
              <a:gs pos="23000">
                <a:schemeClr val="bg1">
                  <a:lumMod val="75000"/>
                  <a:lumOff val="25000"/>
                </a:schemeClr>
              </a:gs>
              <a:gs pos="69000">
                <a:schemeClr val="bg1">
                  <a:lumMod val="75000"/>
                  <a:lumOff val="25000"/>
                </a:schemeClr>
              </a:gs>
              <a:gs pos="83000">
                <a:schemeClr val="bg1">
                  <a:lumMod val="85000"/>
                  <a:lumOff val="15000"/>
                </a:schemeClr>
              </a:gs>
              <a:gs pos="97000">
                <a:schemeClr val="bg1">
                  <a:lumMod val="85000"/>
                  <a:lumOff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5C8CEFBA-3E77-4490-A1E6-CB2DD8F821F1}"/>
              </a:ext>
            </a:extLst>
          </p:cNvPr>
          <p:cNvSpPr txBox="1"/>
          <p:nvPr/>
        </p:nvSpPr>
        <p:spPr>
          <a:xfrm>
            <a:off x="486204" y="2857188"/>
            <a:ext cx="3058717" cy="369332"/>
          </a:xfrm>
          <a:prstGeom prst="rect">
            <a:avLst/>
          </a:prstGeom>
          <a:noFill/>
        </p:spPr>
        <p:txBody>
          <a:bodyPr wrap="square" rtlCol="0">
            <a:spAutoFit/>
          </a:bodyPr>
          <a:lstStyle/>
          <a:p>
            <a:r>
              <a:rPr lang="en-US" cap="small" dirty="0">
                <a:latin typeface="Times New Roman" panose="02020603050405020304" pitchFamily="18" charset="0"/>
              </a:rPr>
              <a:t>Visual RESULTS</a:t>
            </a:r>
          </a:p>
        </p:txBody>
      </p:sp>
      <p:sp>
        <p:nvSpPr>
          <p:cNvPr id="2" name="TextBox 1">
            <a:extLst>
              <a:ext uri="{FF2B5EF4-FFF2-40B4-BE49-F238E27FC236}">
                <a16:creationId xmlns:a16="http://schemas.microsoft.com/office/drawing/2014/main" id="{ADECF182-BDEF-4FC3-A8D5-DB555C9E5FA2}"/>
              </a:ext>
            </a:extLst>
          </p:cNvPr>
          <p:cNvSpPr txBox="1"/>
          <p:nvPr/>
        </p:nvSpPr>
        <p:spPr>
          <a:xfrm>
            <a:off x="3007125" y="4651581"/>
            <a:ext cx="863835" cy="369332"/>
          </a:xfrm>
          <a:prstGeom prst="rect">
            <a:avLst/>
          </a:prstGeom>
          <a:solidFill>
            <a:schemeClr val="tx1">
              <a:alpha val="78000"/>
            </a:schemeClr>
          </a:solidFill>
          <a:effectLst>
            <a:softEdge rad="241300"/>
          </a:effectLst>
        </p:spPr>
        <p:txBody>
          <a:bodyPr wrap="square" rtlCol="0">
            <a:spAutoFit/>
          </a:bodyPr>
          <a:lstStyle/>
          <a:p>
            <a:pPr algn="ctr"/>
            <a:r>
              <a:rPr lang="en-US" sz="900" dirty="0">
                <a:solidFill>
                  <a:schemeClr val="bg1"/>
                </a:solidFill>
              </a:rPr>
              <a:t>BEFORE IRRADIATION</a:t>
            </a:r>
          </a:p>
        </p:txBody>
      </p:sp>
      <p:sp>
        <p:nvSpPr>
          <p:cNvPr id="32" name="TextBox 31">
            <a:extLst>
              <a:ext uri="{FF2B5EF4-FFF2-40B4-BE49-F238E27FC236}">
                <a16:creationId xmlns:a16="http://schemas.microsoft.com/office/drawing/2014/main" id="{537BDF11-7E0C-4B24-B6C4-0108ACA674DD}"/>
              </a:ext>
            </a:extLst>
          </p:cNvPr>
          <p:cNvSpPr txBox="1"/>
          <p:nvPr/>
        </p:nvSpPr>
        <p:spPr>
          <a:xfrm>
            <a:off x="4545627" y="4651581"/>
            <a:ext cx="863835" cy="369332"/>
          </a:xfrm>
          <a:prstGeom prst="rect">
            <a:avLst/>
          </a:prstGeom>
          <a:solidFill>
            <a:schemeClr val="tx1">
              <a:alpha val="78000"/>
            </a:schemeClr>
          </a:solidFill>
          <a:effectLst>
            <a:softEdge rad="241300"/>
          </a:effectLst>
        </p:spPr>
        <p:txBody>
          <a:bodyPr wrap="square" rtlCol="0">
            <a:spAutoFit/>
          </a:bodyPr>
          <a:lstStyle/>
          <a:p>
            <a:pPr algn="ctr"/>
            <a:r>
              <a:rPr lang="en-US" sz="900" dirty="0">
                <a:solidFill>
                  <a:schemeClr val="bg1"/>
                </a:solidFill>
              </a:rPr>
              <a:t>AFTER IRRADIATION</a:t>
            </a:r>
          </a:p>
        </p:txBody>
      </p:sp>
    </p:spTree>
    <p:extLst>
      <p:ext uri="{BB962C8B-B14F-4D97-AF65-F5344CB8AC3E}">
        <p14:creationId xmlns:p14="http://schemas.microsoft.com/office/powerpoint/2010/main" val="289750704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1FDB8A8-BE41-4D71-889F-A0AAC2D27896}"/>
              </a:ext>
            </a:extLst>
          </p:cNvPr>
          <p:cNvSpPr/>
          <p:nvPr/>
        </p:nvSpPr>
        <p:spPr>
          <a:xfrm>
            <a:off x="2015439" y="666148"/>
            <a:ext cx="7698134" cy="1107996"/>
          </a:xfrm>
          <a:prstGeom prst="rect">
            <a:avLst/>
          </a:prstGeom>
          <a:noFill/>
          <a:ln w="69850">
            <a:solidFill>
              <a:srgbClr val="C00000"/>
            </a:solidFill>
          </a:ln>
        </p:spPr>
        <p:txBody>
          <a:bodyPr wrap="none" lIns="91440" tIns="45720" rIns="91440" bIns="45720">
            <a:spAutoFit/>
          </a:bodyPr>
          <a:lstStyle/>
          <a:p>
            <a:pPr algn="ctr"/>
            <a:r>
              <a:rPr lang="en-US" sz="6600" b="0" cap="all" spc="0" dirty="0">
                <a:ln w="0"/>
                <a:gradFill>
                  <a:gsLst>
                    <a:gs pos="21000">
                      <a:srgbClr val="53575C"/>
                    </a:gs>
                    <a:gs pos="88000">
                      <a:srgbClr val="C5C7CA"/>
                    </a:gs>
                  </a:gsLst>
                  <a:lin ang="5400000"/>
                </a:gradFill>
                <a:effectLst/>
              </a:rPr>
              <a:t>Preliminary design</a:t>
            </a:r>
          </a:p>
        </p:txBody>
      </p:sp>
      <p:grpSp>
        <p:nvGrpSpPr>
          <p:cNvPr id="10" name="Group 9">
            <a:extLst>
              <a:ext uri="{FF2B5EF4-FFF2-40B4-BE49-F238E27FC236}">
                <a16:creationId xmlns:a16="http://schemas.microsoft.com/office/drawing/2014/main" id="{C170A0FC-9D7E-4F15-9E8B-33CDDCBCC00B}"/>
              </a:ext>
            </a:extLst>
          </p:cNvPr>
          <p:cNvGrpSpPr/>
          <p:nvPr/>
        </p:nvGrpSpPr>
        <p:grpSpPr>
          <a:xfrm>
            <a:off x="422324" y="3684704"/>
            <a:ext cx="2295951" cy="2266516"/>
            <a:chOff x="422324" y="3684704"/>
            <a:chExt cx="2295951" cy="2266516"/>
          </a:xfrm>
        </p:grpSpPr>
        <p:sp>
          <p:nvSpPr>
            <p:cNvPr id="5" name="!!AS">
              <a:extLst>
                <a:ext uri="{FF2B5EF4-FFF2-40B4-BE49-F238E27FC236}">
                  <a16:creationId xmlns:a16="http://schemas.microsoft.com/office/drawing/2014/main" id="{B1DF8A77-7977-41B3-A708-B74422C53585}"/>
                </a:ext>
              </a:extLst>
            </p:cNvPr>
            <p:cNvSpPr/>
            <p:nvPr/>
          </p:nvSpPr>
          <p:spPr>
            <a:xfrm>
              <a:off x="422324" y="3684704"/>
              <a:ext cx="2295951" cy="2266516"/>
            </a:xfrm>
            <a:prstGeom prst="ellipse">
              <a:avLst/>
            </a:prstGeom>
            <a:gradFill>
              <a:gsLst>
                <a:gs pos="0">
                  <a:schemeClr val="bg1"/>
                </a:gs>
                <a:gs pos="100000">
                  <a:schemeClr val="accent1">
                    <a:lumMod val="45000"/>
                    <a:lumOff val="55000"/>
                  </a:schemeClr>
                </a:gs>
                <a:gs pos="100000">
                  <a:schemeClr val="accent1">
                    <a:lumMod val="45000"/>
                    <a:lumOff val="55000"/>
                  </a:schemeClr>
                </a:gs>
                <a:gs pos="87800">
                  <a:schemeClr val="accent1">
                    <a:lumMod val="75000"/>
                    <a:alpha val="74000"/>
                  </a:schemeClr>
                </a:gs>
                <a:gs pos="100000">
                  <a:schemeClr val="accent2">
                    <a:lumMod val="50000"/>
                  </a:schemeClr>
                </a:gs>
              </a:gsLst>
              <a:lin ang="19800000" scaled="0"/>
            </a:gradFill>
            <a:ln w="285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dirty="0"/>
                <a:t>                                                                                                                                                                                                                                                                                                                                                                                </a:t>
              </a:r>
            </a:p>
          </p:txBody>
        </p:sp>
        <p:pic>
          <p:nvPicPr>
            <p:cNvPr id="6" name="!!Q">
              <a:extLst>
                <a:ext uri="{FF2B5EF4-FFF2-40B4-BE49-F238E27FC236}">
                  <a16:creationId xmlns:a16="http://schemas.microsoft.com/office/drawing/2014/main" id="{FD0B7462-53CC-441A-BB2B-C65DC0938E3A}"/>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10000" b="90000" l="10000" r="90000">
                          <a14:foregroundMark x1="77027" y1="10423" x2="74324" y2="25634"/>
                          <a14:foregroundMark x1="32432" y1="16620" x2="33108" y2="23944"/>
                          <a14:foregroundMark x1="30405" y1="84789" x2="44932" y2="82817"/>
                          <a14:foregroundMark x1="42568" y1="79155" x2="41216" y2="65634"/>
                          <a14:foregroundMark x1="22973" y1="42254" x2="33784" y2="34085"/>
                          <a14:foregroundMark x1="42905" y1="25915" x2="38851" y2="36056"/>
                          <a14:foregroundMark x1="78716" y1="68451" x2="78716" y2="77465"/>
                          <a14:foregroundMark x1="72973" y1="81972" x2="72973" y2="79718"/>
                        </a14:backgroundRemoval>
                      </a14:imgEffect>
                    </a14:imgLayer>
                  </a14:imgProps>
                </a:ext>
              </a:extLst>
            </a:blip>
            <a:stretch>
              <a:fillRect/>
            </a:stretch>
          </p:blipFill>
          <p:spPr>
            <a:xfrm>
              <a:off x="789985" y="3882112"/>
              <a:ext cx="1560628" cy="1871700"/>
            </a:xfrm>
            <a:prstGeom prst="rect">
              <a:avLst/>
            </a:prstGeom>
            <a:ln>
              <a:noFill/>
            </a:ln>
          </p:spPr>
        </p:pic>
      </p:grpSp>
      <p:grpSp>
        <p:nvGrpSpPr>
          <p:cNvPr id="9" name="Group 8">
            <a:extLst>
              <a:ext uri="{FF2B5EF4-FFF2-40B4-BE49-F238E27FC236}">
                <a16:creationId xmlns:a16="http://schemas.microsoft.com/office/drawing/2014/main" id="{321F9C99-5D80-49A1-95D4-4D9ECDA725D6}"/>
              </a:ext>
            </a:extLst>
          </p:cNvPr>
          <p:cNvGrpSpPr/>
          <p:nvPr/>
        </p:nvGrpSpPr>
        <p:grpSpPr>
          <a:xfrm>
            <a:off x="4716531" y="3684704"/>
            <a:ext cx="2295951" cy="2266516"/>
            <a:chOff x="4948025" y="3684704"/>
            <a:chExt cx="2295951" cy="2266516"/>
          </a:xfrm>
        </p:grpSpPr>
        <p:sp>
          <p:nvSpPr>
            <p:cNvPr id="7" name="!!AS">
              <a:extLst>
                <a:ext uri="{FF2B5EF4-FFF2-40B4-BE49-F238E27FC236}">
                  <a16:creationId xmlns:a16="http://schemas.microsoft.com/office/drawing/2014/main" id="{9CA47297-709E-4C7C-B505-720D56EF202C}"/>
                </a:ext>
              </a:extLst>
            </p:cNvPr>
            <p:cNvSpPr/>
            <p:nvPr/>
          </p:nvSpPr>
          <p:spPr>
            <a:xfrm>
              <a:off x="4948025" y="3684704"/>
              <a:ext cx="2295951" cy="2266516"/>
            </a:xfrm>
            <a:prstGeom prst="ellipse">
              <a:avLst/>
            </a:prstGeom>
            <a:gradFill flip="none" rotWithShape="1">
              <a:gsLst>
                <a:gs pos="0">
                  <a:schemeClr val="tx1">
                    <a:lumMod val="85000"/>
                  </a:schemeClr>
                </a:gs>
                <a:gs pos="23000">
                  <a:schemeClr val="tx1">
                    <a:lumMod val="85000"/>
                  </a:schemeClr>
                </a:gs>
                <a:gs pos="69000">
                  <a:schemeClr val="bg1">
                    <a:lumMod val="85000"/>
                    <a:lumOff val="15000"/>
                  </a:schemeClr>
                </a:gs>
                <a:gs pos="83672">
                  <a:schemeClr val="bg1">
                    <a:lumMod val="85000"/>
                    <a:lumOff val="15000"/>
                  </a:schemeClr>
                </a:gs>
                <a:gs pos="97000">
                  <a:schemeClr val="bg1">
                    <a:lumMod val="75000"/>
                    <a:lumOff val="25000"/>
                  </a:schemeClr>
                </a:gs>
              </a:gsLst>
              <a:lin ang="6600000" scaled="0"/>
              <a:tileRect/>
            </a:gradFill>
            <a:ln w="285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dirty="0"/>
                <a:t>                                                                                                                                                                                                                                                                                                                                                                                </a:t>
              </a:r>
            </a:p>
          </p:txBody>
        </p:sp>
        <p:pic>
          <p:nvPicPr>
            <p:cNvPr id="8" name="Picture 7">
              <a:extLst>
                <a:ext uri="{FF2B5EF4-FFF2-40B4-BE49-F238E27FC236}">
                  <a16:creationId xmlns:a16="http://schemas.microsoft.com/office/drawing/2014/main" id="{C3BD7C94-CA97-437C-B16A-6FC2D75AC590}"/>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foregroundMark x1="33047" y1="50215" x2="60515" y2="51073"/>
                        </a14:backgroundRemoval>
                      </a14:imgEffect>
                    </a14:imgLayer>
                  </a14:imgProps>
                </a:ext>
              </a:extLst>
            </a:blip>
            <a:stretch>
              <a:fillRect/>
            </a:stretch>
          </p:blipFill>
          <p:spPr>
            <a:xfrm>
              <a:off x="5471160" y="3787995"/>
              <a:ext cx="1249680" cy="2059934"/>
            </a:xfrm>
            <a:prstGeom prst="rect">
              <a:avLst/>
            </a:prstGeom>
            <a:ln>
              <a:noFill/>
            </a:ln>
          </p:spPr>
        </p:pic>
      </p:grpSp>
      <p:grpSp>
        <p:nvGrpSpPr>
          <p:cNvPr id="13" name="Group 12">
            <a:extLst>
              <a:ext uri="{FF2B5EF4-FFF2-40B4-BE49-F238E27FC236}">
                <a16:creationId xmlns:a16="http://schemas.microsoft.com/office/drawing/2014/main" id="{CC8A756C-5332-4AEA-82E4-27E5E30DDFEE}"/>
              </a:ext>
            </a:extLst>
          </p:cNvPr>
          <p:cNvGrpSpPr/>
          <p:nvPr/>
        </p:nvGrpSpPr>
        <p:grpSpPr>
          <a:xfrm>
            <a:off x="9010739" y="3787995"/>
            <a:ext cx="2295951" cy="2266516"/>
            <a:chOff x="4948025" y="2295742"/>
            <a:chExt cx="2295951" cy="2266516"/>
          </a:xfrm>
        </p:grpSpPr>
        <p:sp>
          <p:nvSpPr>
            <p:cNvPr id="11" name="!!AS">
              <a:extLst>
                <a:ext uri="{FF2B5EF4-FFF2-40B4-BE49-F238E27FC236}">
                  <a16:creationId xmlns:a16="http://schemas.microsoft.com/office/drawing/2014/main" id="{77EA700F-2A1B-406F-A9D8-C98A7B3F6115}"/>
                </a:ext>
              </a:extLst>
            </p:cNvPr>
            <p:cNvSpPr/>
            <p:nvPr/>
          </p:nvSpPr>
          <p:spPr>
            <a:xfrm>
              <a:off x="4948025" y="2295742"/>
              <a:ext cx="2295951" cy="2266516"/>
            </a:xfrm>
            <a:prstGeom prst="ellipse">
              <a:avLst/>
            </a:prstGeom>
            <a:gradFill flip="none" rotWithShape="1">
              <a:gsLst>
                <a:gs pos="45599">
                  <a:srgbClr val="2B1C4F"/>
                </a:gs>
                <a:gs pos="72000">
                  <a:schemeClr val="accent4">
                    <a:lumMod val="89000"/>
                  </a:schemeClr>
                </a:gs>
                <a:gs pos="65964">
                  <a:srgbClr val="513697"/>
                </a:gs>
                <a:gs pos="23000">
                  <a:schemeClr val="bg1"/>
                </a:gs>
                <a:gs pos="69000">
                  <a:schemeClr val="accent4">
                    <a:lumMod val="75000"/>
                  </a:schemeClr>
                </a:gs>
                <a:gs pos="40000">
                  <a:schemeClr val="bg1"/>
                </a:gs>
              </a:gsLst>
              <a:lin ang="3600000" scaled="0"/>
              <a:tileRect/>
            </a:gradFill>
            <a:ln w="285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dirty="0"/>
                <a:t>                                                                                                                                                                                                                                                                                                                                                                                </a:t>
              </a:r>
            </a:p>
          </p:txBody>
        </p:sp>
        <p:pic>
          <p:nvPicPr>
            <p:cNvPr id="12" name="Picture 11">
              <a:extLst>
                <a:ext uri="{FF2B5EF4-FFF2-40B4-BE49-F238E27FC236}">
                  <a16:creationId xmlns:a16="http://schemas.microsoft.com/office/drawing/2014/main" id="{D5991B09-CD55-478A-8C44-549534127128}"/>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Lst>
            </a:blip>
            <a:stretch>
              <a:fillRect/>
            </a:stretch>
          </p:blipFill>
          <p:spPr>
            <a:xfrm rot="21370700">
              <a:off x="5191936" y="2514185"/>
              <a:ext cx="1858286" cy="1571234"/>
            </a:xfrm>
            <a:prstGeom prst="rect">
              <a:avLst/>
            </a:prstGeom>
            <a:ln>
              <a:noFill/>
            </a:ln>
          </p:spPr>
        </p:pic>
      </p:grpSp>
      <p:sp>
        <p:nvSpPr>
          <p:cNvPr id="15" name="Rectangle: Rounded Corners 14">
            <a:extLst>
              <a:ext uri="{FF2B5EF4-FFF2-40B4-BE49-F238E27FC236}">
                <a16:creationId xmlns:a16="http://schemas.microsoft.com/office/drawing/2014/main" id="{2EBA899B-A067-4EE4-A0AC-4472013BDF10}"/>
              </a:ext>
            </a:extLst>
          </p:cNvPr>
          <p:cNvSpPr/>
          <p:nvPr/>
        </p:nvSpPr>
        <p:spPr>
          <a:xfrm>
            <a:off x="2015439" y="720826"/>
            <a:ext cx="7698134" cy="998640"/>
          </a:xfrm>
          <a:prstGeom prst="roundRect">
            <a:avLst/>
          </a:prstGeom>
          <a:noFill/>
          <a:ln w="34925" cmpd="dbl">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Connector: Curved 16">
            <a:extLst>
              <a:ext uri="{FF2B5EF4-FFF2-40B4-BE49-F238E27FC236}">
                <a16:creationId xmlns:a16="http://schemas.microsoft.com/office/drawing/2014/main" id="{7DFA5E3E-E7A9-48B1-B852-9F8D9552DA16}"/>
              </a:ext>
            </a:extLst>
          </p:cNvPr>
          <p:cNvCxnSpPr>
            <a:stCxn id="15" idx="2"/>
            <a:endCxn id="5" idx="0"/>
          </p:cNvCxnSpPr>
          <p:nvPr/>
        </p:nvCxnSpPr>
        <p:spPr>
          <a:xfrm rot="5400000">
            <a:off x="2734784" y="554982"/>
            <a:ext cx="1965238" cy="4294206"/>
          </a:xfrm>
          <a:prstGeom prst="curvedConnector3">
            <a:avLst/>
          </a:prstGeom>
          <a:ln w="285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or: Curved 18">
            <a:extLst>
              <a:ext uri="{FF2B5EF4-FFF2-40B4-BE49-F238E27FC236}">
                <a16:creationId xmlns:a16="http://schemas.microsoft.com/office/drawing/2014/main" id="{0B982CED-E881-4B59-8A88-E195D08BDD8F}"/>
              </a:ext>
            </a:extLst>
          </p:cNvPr>
          <p:cNvCxnSpPr>
            <a:stCxn id="15" idx="2"/>
            <a:endCxn id="11" idx="0"/>
          </p:cNvCxnSpPr>
          <p:nvPr/>
        </p:nvCxnSpPr>
        <p:spPr>
          <a:xfrm rot="16200000" flipH="1">
            <a:off x="6977346" y="606625"/>
            <a:ext cx="2068529" cy="4294209"/>
          </a:xfrm>
          <a:prstGeom prst="curvedConnector3">
            <a:avLst/>
          </a:prstGeom>
          <a:ln w="285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Rounded Corners 22">
            <a:extLst>
              <a:ext uri="{FF2B5EF4-FFF2-40B4-BE49-F238E27FC236}">
                <a16:creationId xmlns:a16="http://schemas.microsoft.com/office/drawing/2014/main" id="{167C1B5D-70F3-4A40-9615-6B95C92EAD41}"/>
              </a:ext>
            </a:extLst>
          </p:cNvPr>
          <p:cNvSpPr/>
          <p:nvPr/>
        </p:nvSpPr>
        <p:spPr>
          <a:xfrm>
            <a:off x="117676" y="104172"/>
            <a:ext cx="11956649" cy="6620719"/>
          </a:xfrm>
          <a:prstGeom prst="roundRect">
            <a:avLst/>
          </a:prstGeom>
          <a:noFill/>
          <a:ln w="53975" cmpd="sng">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Connector: Curved 23">
            <a:extLst>
              <a:ext uri="{FF2B5EF4-FFF2-40B4-BE49-F238E27FC236}">
                <a16:creationId xmlns:a16="http://schemas.microsoft.com/office/drawing/2014/main" id="{C53CDB3D-5215-4133-A85B-454F3596416C}"/>
              </a:ext>
            </a:extLst>
          </p:cNvPr>
          <p:cNvCxnSpPr>
            <a:cxnSpLocks/>
            <a:stCxn id="15" idx="2"/>
            <a:endCxn id="7" idx="0"/>
          </p:cNvCxnSpPr>
          <p:nvPr/>
        </p:nvCxnSpPr>
        <p:spPr>
          <a:xfrm rot="16200000" flipH="1">
            <a:off x="4881887" y="2702084"/>
            <a:ext cx="1965238" cy="1"/>
          </a:xfrm>
          <a:prstGeom prst="curvedConnector3">
            <a:avLst>
              <a:gd name="adj1" fmla="val 50000"/>
            </a:avLst>
          </a:prstGeom>
          <a:ln w="28575">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088614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E6CC589-955D-4CAD-8BC6-992BD7A6238A}"/>
              </a:ext>
            </a:extLst>
          </p:cNvPr>
          <p:cNvSpPr/>
          <p:nvPr/>
        </p:nvSpPr>
        <p:spPr>
          <a:xfrm>
            <a:off x="0" y="221461"/>
            <a:ext cx="12262104" cy="702464"/>
          </a:xfrm>
          <a:prstGeom prst="rect">
            <a:avLst/>
          </a:prstGeom>
          <a:gradFill flip="none" rotWithShape="1">
            <a:gsLst>
              <a:gs pos="0">
                <a:schemeClr val="bg1">
                  <a:alpha val="0"/>
                </a:schemeClr>
              </a:gs>
              <a:gs pos="23000">
                <a:schemeClr val="bg1">
                  <a:lumMod val="75000"/>
                  <a:lumOff val="25000"/>
                </a:schemeClr>
              </a:gs>
              <a:gs pos="69000">
                <a:schemeClr val="bg1">
                  <a:lumMod val="75000"/>
                  <a:lumOff val="25000"/>
                </a:schemeClr>
              </a:gs>
              <a:gs pos="83000">
                <a:schemeClr val="bg1">
                  <a:lumMod val="85000"/>
                  <a:lumOff val="15000"/>
                </a:schemeClr>
              </a:gs>
              <a:gs pos="97000">
                <a:schemeClr val="bg1">
                  <a:lumMod val="85000"/>
                  <a:lumOff val="15000"/>
                </a:schemeClr>
              </a:gs>
            </a:gsLst>
            <a:lin ang="15600000" scaled="0"/>
            <a:tileRect/>
          </a:gradFill>
          <a:ln w="34925"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8682CD3-B372-4E27-BC55-610B01D3785B}"/>
              </a:ext>
            </a:extLst>
          </p:cNvPr>
          <p:cNvSpPr txBox="1"/>
          <p:nvPr/>
        </p:nvSpPr>
        <p:spPr>
          <a:xfrm>
            <a:off x="3031332" y="216039"/>
            <a:ext cx="6129336" cy="707886"/>
          </a:xfrm>
          <a:prstGeom prst="rect">
            <a:avLst/>
          </a:prstGeom>
          <a:noFill/>
        </p:spPr>
        <p:txBody>
          <a:bodyPr wrap="square">
            <a:spAutoFit/>
          </a:bodyPr>
          <a:lstStyle/>
          <a:p>
            <a:pPr algn="ctr"/>
            <a:r>
              <a:rPr lang="en-US"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ACCELERATOR ROADMAP</a:t>
            </a:r>
          </a:p>
        </p:txBody>
      </p:sp>
      <p:sp>
        <p:nvSpPr>
          <p:cNvPr id="38" name="TextBox 37">
            <a:extLst>
              <a:ext uri="{FF2B5EF4-FFF2-40B4-BE49-F238E27FC236}">
                <a16:creationId xmlns:a16="http://schemas.microsoft.com/office/drawing/2014/main" id="{FA5808BA-3423-4FFF-9997-893F41399CD5}"/>
              </a:ext>
            </a:extLst>
          </p:cNvPr>
          <p:cNvSpPr txBox="1"/>
          <p:nvPr/>
        </p:nvSpPr>
        <p:spPr>
          <a:xfrm>
            <a:off x="0" y="1019175"/>
            <a:ext cx="12192000" cy="461665"/>
          </a:xfrm>
          <a:prstGeom prst="rect">
            <a:avLst/>
          </a:prstGeom>
          <a:solidFill>
            <a:schemeClr val="bg1">
              <a:lumMod val="85000"/>
              <a:lumOff val="15000"/>
            </a:schemeClr>
          </a:solidFill>
        </p:spPr>
        <p:txBody>
          <a:bodyPr wrap="square" rtlCol="0">
            <a:spAutoFit/>
          </a:bodyPr>
          <a:lstStyle/>
          <a:p>
            <a:pPr algn="ctr"/>
            <a:r>
              <a:rPr lang="en-US" sz="2400" dirty="0">
                <a:solidFill>
                  <a:schemeClr val="accent1">
                    <a:lumMod val="40000"/>
                    <a:lumOff val="60000"/>
                  </a:schemeClr>
                </a:solidFill>
              </a:rPr>
              <a:t>A 40 kW, 40 mA, 1 MeV High Intensity Compact Superconducting Electron Accelerator (HICSEA)</a:t>
            </a:r>
          </a:p>
        </p:txBody>
      </p:sp>
      <p:pic>
        <p:nvPicPr>
          <p:cNvPr id="5" name="Picture 4">
            <a:extLst>
              <a:ext uri="{FF2B5EF4-FFF2-40B4-BE49-F238E27FC236}">
                <a16:creationId xmlns:a16="http://schemas.microsoft.com/office/drawing/2014/main" id="{C7FFB69E-5678-4287-886B-EE34B49E5B58}"/>
              </a:ext>
            </a:extLst>
          </p:cNvPr>
          <p:cNvPicPr>
            <a:picLocks noChangeAspect="1"/>
          </p:cNvPicPr>
          <p:nvPr/>
        </p:nvPicPr>
        <p:blipFill>
          <a:blip r:embed="rId2"/>
          <a:stretch>
            <a:fillRect/>
          </a:stretch>
        </p:blipFill>
        <p:spPr>
          <a:xfrm>
            <a:off x="0" y="1845076"/>
            <a:ext cx="12192000" cy="4976327"/>
          </a:xfrm>
          <a:prstGeom prst="rect">
            <a:avLst/>
          </a:prstGeom>
        </p:spPr>
      </p:pic>
    </p:spTree>
    <p:extLst>
      <p:ext uri="{BB962C8B-B14F-4D97-AF65-F5344CB8AC3E}">
        <p14:creationId xmlns:p14="http://schemas.microsoft.com/office/powerpoint/2010/main" val="1816072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2" name="Picture 31">
            <a:extLst>
              <a:ext uri="{FF2B5EF4-FFF2-40B4-BE49-F238E27FC236}">
                <a16:creationId xmlns:a16="http://schemas.microsoft.com/office/drawing/2014/main" id="{87F840E3-4391-49D4-9120-E78C0299C502}"/>
              </a:ext>
            </a:extLst>
          </p:cNvPr>
          <p:cNvPicPr>
            <a:picLocks noChangeAspect="1"/>
          </p:cNvPicPr>
          <p:nvPr/>
        </p:nvPicPr>
        <p:blipFill>
          <a:blip r:embed="rId2"/>
          <a:stretch>
            <a:fillRect/>
          </a:stretch>
        </p:blipFill>
        <p:spPr>
          <a:xfrm>
            <a:off x="3670826" y="1082804"/>
            <a:ext cx="4264134" cy="1266089"/>
          </a:xfrm>
          <a:prstGeom prst="rect">
            <a:avLst/>
          </a:prstGeom>
        </p:spPr>
      </p:pic>
      <p:pic>
        <p:nvPicPr>
          <p:cNvPr id="25" name="Picture 24">
            <a:extLst>
              <a:ext uri="{FF2B5EF4-FFF2-40B4-BE49-F238E27FC236}">
                <a16:creationId xmlns:a16="http://schemas.microsoft.com/office/drawing/2014/main" id="{ABBE2B64-E869-4D42-9126-F788F5B94437}"/>
              </a:ext>
            </a:extLst>
          </p:cNvPr>
          <p:cNvPicPr>
            <a:picLocks noChangeAspect="1"/>
          </p:cNvPicPr>
          <p:nvPr/>
        </p:nvPicPr>
        <p:blipFill>
          <a:blip r:embed="rId3"/>
          <a:stretch>
            <a:fillRect/>
          </a:stretch>
        </p:blipFill>
        <p:spPr>
          <a:xfrm>
            <a:off x="1167069" y="2387812"/>
            <a:ext cx="1247894" cy="1078871"/>
          </a:xfrm>
          <a:prstGeom prst="ellipse">
            <a:avLst/>
          </a:prstGeom>
          <a:ln>
            <a:noFill/>
          </a:ln>
          <a:effectLst>
            <a:softEdge rad="112500"/>
          </a:effectLst>
        </p:spPr>
      </p:pic>
      <p:sp>
        <p:nvSpPr>
          <p:cNvPr id="4" name="Rectangle 3">
            <a:extLst>
              <a:ext uri="{FF2B5EF4-FFF2-40B4-BE49-F238E27FC236}">
                <a16:creationId xmlns:a16="http://schemas.microsoft.com/office/drawing/2014/main" id="{7E6CC589-955D-4CAD-8BC6-992BD7A6238A}"/>
              </a:ext>
            </a:extLst>
          </p:cNvPr>
          <p:cNvSpPr/>
          <p:nvPr/>
        </p:nvSpPr>
        <p:spPr>
          <a:xfrm>
            <a:off x="0" y="221461"/>
            <a:ext cx="12262104" cy="702464"/>
          </a:xfrm>
          <a:prstGeom prst="rect">
            <a:avLst/>
          </a:prstGeom>
          <a:gradFill flip="none" rotWithShape="1">
            <a:gsLst>
              <a:gs pos="0">
                <a:schemeClr val="bg1">
                  <a:alpha val="0"/>
                </a:schemeClr>
              </a:gs>
              <a:gs pos="23000">
                <a:schemeClr val="bg1">
                  <a:lumMod val="75000"/>
                  <a:lumOff val="25000"/>
                </a:schemeClr>
              </a:gs>
              <a:gs pos="69000">
                <a:schemeClr val="bg1">
                  <a:lumMod val="75000"/>
                  <a:lumOff val="25000"/>
                </a:schemeClr>
              </a:gs>
              <a:gs pos="83000">
                <a:schemeClr val="bg1">
                  <a:lumMod val="85000"/>
                  <a:lumOff val="15000"/>
                </a:schemeClr>
              </a:gs>
              <a:gs pos="97000">
                <a:schemeClr val="bg1">
                  <a:lumMod val="85000"/>
                  <a:lumOff val="15000"/>
                </a:schemeClr>
              </a:gs>
            </a:gsLst>
            <a:lin ang="15600000" scaled="0"/>
            <a:tileRect/>
          </a:gradFill>
          <a:ln w="34925"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8682CD3-B372-4E27-BC55-610B01D3785B}"/>
              </a:ext>
            </a:extLst>
          </p:cNvPr>
          <p:cNvSpPr txBox="1"/>
          <p:nvPr/>
        </p:nvSpPr>
        <p:spPr>
          <a:xfrm>
            <a:off x="3031332" y="216039"/>
            <a:ext cx="6129336" cy="707886"/>
          </a:xfrm>
          <a:prstGeom prst="rect">
            <a:avLst/>
          </a:prstGeom>
          <a:noFill/>
        </p:spPr>
        <p:txBody>
          <a:bodyPr wrap="square">
            <a:spAutoFit/>
          </a:bodyPr>
          <a:lstStyle/>
          <a:p>
            <a:pPr algn="ctr"/>
            <a:r>
              <a:rPr lang="en-US"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ACCELERATOR ROADMAP</a:t>
            </a:r>
          </a:p>
        </p:txBody>
      </p:sp>
      <p:sp>
        <p:nvSpPr>
          <p:cNvPr id="8" name="Rectangle: Rounded Corners 7">
            <a:extLst>
              <a:ext uri="{FF2B5EF4-FFF2-40B4-BE49-F238E27FC236}">
                <a16:creationId xmlns:a16="http://schemas.microsoft.com/office/drawing/2014/main" id="{60A347C9-C65B-4A51-AB34-5FA3D532E046}"/>
              </a:ext>
            </a:extLst>
          </p:cNvPr>
          <p:cNvSpPr/>
          <p:nvPr/>
        </p:nvSpPr>
        <p:spPr>
          <a:xfrm>
            <a:off x="466270" y="3423573"/>
            <a:ext cx="2793933" cy="371186"/>
          </a:xfrm>
          <a:prstGeom prst="roundRect">
            <a:avLst/>
          </a:prstGeom>
          <a:solidFill>
            <a:schemeClr val="tx1"/>
          </a:solid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1. GEOMETRY OPTIMIZATION</a:t>
            </a:r>
          </a:p>
        </p:txBody>
      </p:sp>
      <p:sp>
        <p:nvSpPr>
          <p:cNvPr id="9" name="Rectangle: Rounded Corners 8">
            <a:extLst>
              <a:ext uri="{FF2B5EF4-FFF2-40B4-BE49-F238E27FC236}">
                <a16:creationId xmlns:a16="http://schemas.microsoft.com/office/drawing/2014/main" id="{C3C17D7D-9722-4ECD-AAAE-584E2F117077}"/>
              </a:ext>
            </a:extLst>
          </p:cNvPr>
          <p:cNvSpPr/>
          <p:nvPr/>
        </p:nvSpPr>
        <p:spPr>
          <a:xfrm>
            <a:off x="466271" y="4000011"/>
            <a:ext cx="2793934" cy="294482"/>
          </a:xfrm>
          <a:prstGeom prst="roundRect">
            <a:avLst/>
          </a:prstGeom>
          <a:solidFill>
            <a:schemeClr val="tx1"/>
          </a:solid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2. CURRENT OPTIMIZATION</a:t>
            </a:r>
          </a:p>
        </p:txBody>
      </p:sp>
      <p:sp>
        <p:nvSpPr>
          <p:cNvPr id="10" name="Rectangle: Rounded Corners 9">
            <a:extLst>
              <a:ext uri="{FF2B5EF4-FFF2-40B4-BE49-F238E27FC236}">
                <a16:creationId xmlns:a16="http://schemas.microsoft.com/office/drawing/2014/main" id="{C0AE3FF2-AC3B-4111-AB0D-B1DFAE71ADF2}"/>
              </a:ext>
            </a:extLst>
          </p:cNvPr>
          <p:cNvSpPr/>
          <p:nvPr/>
        </p:nvSpPr>
        <p:spPr>
          <a:xfrm>
            <a:off x="490813" y="4502595"/>
            <a:ext cx="2793934" cy="371187"/>
          </a:xfrm>
          <a:prstGeom prst="roundRect">
            <a:avLst/>
          </a:prstGeom>
          <a:solidFill>
            <a:schemeClr val="tx1"/>
          </a:solid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3. CATHODE MATERIAL STUDY</a:t>
            </a:r>
          </a:p>
        </p:txBody>
      </p:sp>
      <p:sp>
        <p:nvSpPr>
          <p:cNvPr id="11" name="Rectangle: Rounded Corners 10">
            <a:extLst>
              <a:ext uri="{FF2B5EF4-FFF2-40B4-BE49-F238E27FC236}">
                <a16:creationId xmlns:a16="http://schemas.microsoft.com/office/drawing/2014/main" id="{00FE65DC-DB85-4034-B9BD-907FC41E3229}"/>
              </a:ext>
            </a:extLst>
          </p:cNvPr>
          <p:cNvSpPr/>
          <p:nvPr/>
        </p:nvSpPr>
        <p:spPr>
          <a:xfrm>
            <a:off x="490813" y="5081884"/>
            <a:ext cx="2793934" cy="371187"/>
          </a:xfrm>
          <a:prstGeom prst="roundRect">
            <a:avLst/>
          </a:prstGeom>
          <a:solidFill>
            <a:schemeClr val="tx1"/>
          </a:solid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4. BEAM DYNAMICS</a:t>
            </a:r>
          </a:p>
        </p:txBody>
      </p:sp>
      <p:sp>
        <p:nvSpPr>
          <p:cNvPr id="12" name="Rectangle: Rounded Corners 11">
            <a:extLst>
              <a:ext uri="{FF2B5EF4-FFF2-40B4-BE49-F238E27FC236}">
                <a16:creationId xmlns:a16="http://schemas.microsoft.com/office/drawing/2014/main" id="{04834513-B6FE-4978-B549-93A96D4A2595}"/>
              </a:ext>
            </a:extLst>
          </p:cNvPr>
          <p:cNvSpPr/>
          <p:nvPr/>
        </p:nvSpPr>
        <p:spPr>
          <a:xfrm>
            <a:off x="490813" y="5661173"/>
            <a:ext cx="2793933" cy="371187"/>
          </a:xfrm>
          <a:prstGeom prst="roundRect">
            <a:avLst/>
          </a:prstGeom>
          <a:solidFill>
            <a:schemeClr val="tx1"/>
          </a:solid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5. EMITTANCE  OPTIMIZATION</a:t>
            </a:r>
          </a:p>
        </p:txBody>
      </p:sp>
      <p:sp>
        <p:nvSpPr>
          <p:cNvPr id="13" name="Rectangle: Rounded Corners 12">
            <a:extLst>
              <a:ext uri="{FF2B5EF4-FFF2-40B4-BE49-F238E27FC236}">
                <a16:creationId xmlns:a16="http://schemas.microsoft.com/office/drawing/2014/main" id="{B5F82367-2390-4221-95A1-CF95C985E2F5}"/>
              </a:ext>
            </a:extLst>
          </p:cNvPr>
          <p:cNvSpPr/>
          <p:nvPr/>
        </p:nvSpPr>
        <p:spPr>
          <a:xfrm>
            <a:off x="4066950" y="3423573"/>
            <a:ext cx="3278729" cy="345530"/>
          </a:xfrm>
          <a:prstGeom prst="roundRect">
            <a:avLst/>
          </a:prstGeom>
          <a:solidFill>
            <a:schemeClr val="tx1"/>
          </a:solid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1. SOLENOID DESIGN</a:t>
            </a:r>
          </a:p>
        </p:txBody>
      </p:sp>
      <p:sp>
        <p:nvSpPr>
          <p:cNvPr id="14" name="Rectangle: Rounded Corners 13">
            <a:extLst>
              <a:ext uri="{FF2B5EF4-FFF2-40B4-BE49-F238E27FC236}">
                <a16:creationId xmlns:a16="http://schemas.microsoft.com/office/drawing/2014/main" id="{5B796D01-FAA4-447B-BD7B-0E62C0BB6496}"/>
              </a:ext>
            </a:extLst>
          </p:cNvPr>
          <p:cNvSpPr/>
          <p:nvPr/>
        </p:nvSpPr>
        <p:spPr>
          <a:xfrm>
            <a:off x="4066950" y="3991163"/>
            <a:ext cx="3278729" cy="294482"/>
          </a:xfrm>
          <a:prstGeom prst="roundRect">
            <a:avLst/>
          </a:prstGeom>
          <a:solidFill>
            <a:schemeClr val="tx1"/>
          </a:solid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2. FRINGE FIELD OPTIMIZATION</a:t>
            </a:r>
          </a:p>
        </p:txBody>
      </p:sp>
      <p:sp>
        <p:nvSpPr>
          <p:cNvPr id="15" name="Rectangle: Rounded Corners 14">
            <a:extLst>
              <a:ext uri="{FF2B5EF4-FFF2-40B4-BE49-F238E27FC236}">
                <a16:creationId xmlns:a16="http://schemas.microsoft.com/office/drawing/2014/main" id="{3D2736E8-9F53-489C-8841-C4DFF740EF8C}"/>
              </a:ext>
            </a:extLst>
          </p:cNvPr>
          <p:cNvSpPr/>
          <p:nvPr/>
        </p:nvSpPr>
        <p:spPr>
          <a:xfrm>
            <a:off x="4066950" y="4502595"/>
            <a:ext cx="3278729" cy="371187"/>
          </a:xfrm>
          <a:prstGeom prst="roundRect">
            <a:avLst/>
          </a:prstGeom>
          <a:solidFill>
            <a:schemeClr val="tx1"/>
          </a:solid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3. SOLENOID CORE OPTIMIZATION</a:t>
            </a:r>
          </a:p>
        </p:txBody>
      </p:sp>
      <p:sp>
        <p:nvSpPr>
          <p:cNvPr id="16" name="Rectangle: Rounded Corners 15">
            <a:extLst>
              <a:ext uri="{FF2B5EF4-FFF2-40B4-BE49-F238E27FC236}">
                <a16:creationId xmlns:a16="http://schemas.microsoft.com/office/drawing/2014/main" id="{32AE2CE0-A5EE-4851-BA96-6F53B514E080}"/>
              </a:ext>
            </a:extLst>
          </p:cNvPr>
          <p:cNvSpPr/>
          <p:nvPr/>
        </p:nvSpPr>
        <p:spPr>
          <a:xfrm>
            <a:off x="4066950" y="5077639"/>
            <a:ext cx="3278729" cy="371187"/>
          </a:xfrm>
          <a:prstGeom prst="roundRect">
            <a:avLst/>
          </a:prstGeom>
          <a:solidFill>
            <a:schemeClr val="tx1"/>
          </a:solid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4. PLACEMENT OPTIMIZATION</a:t>
            </a:r>
          </a:p>
        </p:txBody>
      </p:sp>
      <p:sp>
        <p:nvSpPr>
          <p:cNvPr id="17" name="Rectangle: Rounded Corners 16">
            <a:extLst>
              <a:ext uri="{FF2B5EF4-FFF2-40B4-BE49-F238E27FC236}">
                <a16:creationId xmlns:a16="http://schemas.microsoft.com/office/drawing/2014/main" id="{2A7DEE60-4CA8-432B-A1DC-B8C1973AF5CC}"/>
              </a:ext>
            </a:extLst>
          </p:cNvPr>
          <p:cNvSpPr/>
          <p:nvPr/>
        </p:nvSpPr>
        <p:spPr>
          <a:xfrm>
            <a:off x="4066950" y="5661173"/>
            <a:ext cx="3278729" cy="371187"/>
          </a:xfrm>
          <a:prstGeom prst="roundRect">
            <a:avLst/>
          </a:prstGeom>
          <a:solidFill>
            <a:schemeClr val="tx1"/>
          </a:solid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5. CODE DEVELOPMENT</a:t>
            </a:r>
          </a:p>
        </p:txBody>
      </p:sp>
      <p:sp>
        <p:nvSpPr>
          <p:cNvPr id="19" name="Rectangle: Rounded Corners 18">
            <a:extLst>
              <a:ext uri="{FF2B5EF4-FFF2-40B4-BE49-F238E27FC236}">
                <a16:creationId xmlns:a16="http://schemas.microsoft.com/office/drawing/2014/main" id="{3EB6F088-06EE-4560-A9A9-57982F676F71}"/>
              </a:ext>
            </a:extLst>
          </p:cNvPr>
          <p:cNvSpPr/>
          <p:nvPr/>
        </p:nvSpPr>
        <p:spPr>
          <a:xfrm>
            <a:off x="8046720" y="3421689"/>
            <a:ext cx="3783872" cy="345530"/>
          </a:xfrm>
          <a:prstGeom prst="roundRect">
            <a:avLst/>
          </a:prstGeom>
          <a:solidFill>
            <a:schemeClr val="tx1"/>
          </a:solid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1. RF DESIGN</a:t>
            </a:r>
          </a:p>
        </p:txBody>
      </p:sp>
      <p:sp>
        <p:nvSpPr>
          <p:cNvPr id="20" name="Rectangle: Rounded Corners 19">
            <a:extLst>
              <a:ext uri="{FF2B5EF4-FFF2-40B4-BE49-F238E27FC236}">
                <a16:creationId xmlns:a16="http://schemas.microsoft.com/office/drawing/2014/main" id="{D1F29DF3-4E11-4FC0-9E80-80FF941320D9}"/>
              </a:ext>
            </a:extLst>
          </p:cNvPr>
          <p:cNvSpPr/>
          <p:nvPr/>
        </p:nvSpPr>
        <p:spPr>
          <a:xfrm>
            <a:off x="8046720" y="4002408"/>
            <a:ext cx="3783873" cy="339583"/>
          </a:xfrm>
          <a:prstGeom prst="roundRect">
            <a:avLst/>
          </a:prstGeom>
          <a:solidFill>
            <a:schemeClr val="tx1"/>
          </a:solid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2. FREQUENCY TUNING</a:t>
            </a:r>
          </a:p>
        </p:txBody>
      </p:sp>
      <p:sp>
        <p:nvSpPr>
          <p:cNvPr id="21" name="Rectangle: Rounded Corners 20">
            <a:extLst>
              <a:ext uri="{FF2B5EF4-FFF2-40B4-BE49-F238E27FC236}">
                <a16:creationId xmlns:a16="http://schemas.microsoft.com/office/drawing/2014/main" id="{F223F83F-53F7-4887-A106-CAFDC8179102}"/>
              </a:ext>
            </a:extLst>
          </p:cNvPr>
          <p:cNvSpPr/>
          <p:nvPr/>
        </p:nvSpPr>
        <p:spPr>
          <a:xfrm>
            <a:off x="8038385" y="4528006"/>
            <a:ext cx="3783873" cy="367403"/>
          </a:xfrm>
          <a:prstGeom prst="roundRect">
            <a:avLst/>
          </a:prstGeom>
          <a:solidFill>
            <a:schemeClr val="tx1"/>
          </a:solid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3. RF EFFICIENCY OPTIMIZATION</a:t>
            </a:r>
          </a:p>
        </p:txBody>
      </p:sp>
      <p:sp>
        <p:nvSpPr>
          <p:cNvPr id="22" name="Rectangle: Rounded Corners 21">
            <a:extLst>
              <a:ext uri="{FF2B5EF4-FFF2-40B4-BE49-F238E27FC236}">
                <a16:creationId xmlns:a16="http://schemas.microsoft.com/office/drawing/2014/main" id="{3E12054B-A224-4CD9-8E14-BFC24C2092FD}"/>
              </a:ext>
            </a:extLst>
          </p:cNvPr>
          <p:cNvSpPr/>
          <p:nvPr/>
        </p:nvSpPr>
        <p:spPr>
          <a:xfrm>
            <a:off x="8021717" y="5081423"/>
            <a:ext cx="3783873" cy="367403"/>
          </a:xfrm>
          <a:prstGeom prst="roundRect">
            <a:avLst/>
          </a:prstGeom>
          <a:solidFill>
            <a:schemeClr val="tx1"/>
          </a:solid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4. MULTIPACTING</a:t>
            </a:r>
          </a:p>
        </p:txBody>
      </p:sp>
      <p:sp>
        <p:nvSpPr>
          <p:cNvPr id="23" name="Rectangle: Rounded Corners 22">
            <a:extLst>
              <a:ext uri="{FF2B5EF4-FFF2-40B4-BE49-F238E27FC236}">
                <a16:creationId xmlns:a16="http://schemas.microsoft.com/office/drawing/2014/main" id="{ACBF0D1C-7B17-4132-A508-B0DA32844266}"/>
              </a:ext>
            </a:extLst>
          </p:cNvPr>
          <p:cNvSpPr/>
          <p:nvPr/>
        </p:nvSpPr>
        <p:spPr>
          <a:xfrm>
            <a:off x="8021717" y="5692548"/>
            <a:ext cx="3783873" cy="371187"/>
          </a:xfrm>
          <a:prstGeom prst="roundRect">
            <a:avLst/>
          </a:prstGeom>
          <a:solidFill>
            <a:schemeClr val="tx1"/>
          </a:solid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5. HIGHER ORDER MODE STUDY</a:t>
            </a:r>
          </a:p>
        </p:txBody>
      </p:sp>
      <p:sp>
        <p:nvSpPr>
          <p:cNvPr id="24" name="Rectangle: Rounded Corners 23">
            <a:extLst>
              <a:ext uri="{FF2B5EF4-FFF2-40B4-BE49-F238E27FC236}">
                <a16:creationId xmlns:a16="http://schemas.microsoft.com/office/drawing/2014/main" id="{88BA3BD7-67CB-4D57-B0FB-BC8AE8A776FC}"/>
              </a:ext>
            </a:extLst>
          </p:cNvPr>
          <p:cNvSpPr/>
          <p:nvPr/>
        </p:nvSpPr>
        <p:spPr>
          <a:xfrm>
            <a:off x="7996715" y="6247126"/>
            <a:ext cx="3783873" cy="362296"/>
          </a:xfrm>
          <a:prstGeom prst="roundRect">
            <a:avLst/>
          </a:prstGeom>
          <a:solidFill>
            <a:schemeClr val="tx1"/>
          </a:solid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6. LORENTZ FORCE DETUNING </a:t>
            </a:r>
          </a:p>
        </p:txBody>
      </p:sp>
      <p:pic>
        <p:nvPicPr>
          <p:cNvPr id="27" name="Picture 26">
            <a:extLst>
              <a:ext uri="{FF2B5EF4-FFF2-40B4-BE49-F238E27FC236}">
                <a16:creationId xmlns:a16="http://schemas.microsoft.com/office/drawing/2014/main" id="{1461472B-4FF7-47C5-9AC8-03415044FA48}"/>
              </a:ext>
            </a:extLst>
          </p:cNvPr>
          <p:cNvPicPr>
            <a:picLocks noChangeAspect="1"/>
          </p:cNvPicPr>
          <p:nvPr/>
        </p:nvPicPr>
        <p:blipFill>
          <a:blip r:embed="rId4"/>
          <a:stretch>
            <a:fillRect/>
          </a:stretch>
        </p:blipFill>
        <p:spPr>
          <a:xfrm>
            <a:off x="5185001" y="2419282"/>
            <a:ext cx="1115254" cy="976281"/>
          </a:xfrm>
          <a:prstGeom prst="ellipse">
            <a:avLst/>
          </a:prstGeom>
          <a:ln>
            <a:noFill/>
          </a:ln>
          <a:effectLst>
            <a:softEdge rad="112500"/>
          </a:effectLst>
        </p:spPr>
      </p:pic>
      <p:pic>
        <p:nvPicPr>
          <p:cNvPr id="29" name="Picture 28">
            <a:extLst>
              <a:ext uri="{FF2B5EF4-FFF2-40B4-BE49-F238E27FC236}">
                <a16:creationId xmlns:a16="http://schemas.microsoft.com/office/drawing/2014/main" id="{0BF7E76C-1EF3-4301-9387-5AC83470E7B1}"/>
              </a:ext>
            </a:extLst>
          </p:cNvPr>
          <p:cNvPicPr>
            <a:picLocks noChangeAspect="1"/>
          </p:cNvPicPr>
          <p:nvPr/>
        </p:nvPicPr>
        <p:blipFill>
          <a:blip r:embed="rId5"/>
          <a:stretch>
            <a:fillRect/>
          </a:stretch>
        </p:blipFill>
        <p:spPr>
          <a:xfrm>
            <a:off x="9431323" y="2427132"/>
            <a:ext cx="1124917" cy="961164"/>
          </a:xfrm>
          <a:prstGeom prst="ellipse">
            <a:avLst/>
          </a:prstGeom>
          <a:ln>
            <a:noFill/>
          </a:ln>
          <a:effectLst>
            <a:softEdge rad="112500"/>
          </a:effectLst>
        </p:spPr>
      </p:pic>
      <p:sp>
        <p:nvSpPr>
          <p:cNvPr id="31" name="Rectangle: Rounded Corners 30">
            <a:extLst>
              <a:ext uri="{FF2B5EF4-FFF2-40B4-BE49-F238E27FC236}">
                <a16:creationId xmlns:a16="http://schemas.microsoft.com/office/drawing/2014/main" id="{ED5C065E-9A72-4876-9BFF-AD0B67E37688}"/>
              </a:ext>
            </a:extLst>
          </p:cNvPr>
          <p:cNvSpPr/>
          <p:nvPr/>
        </p:nvSpPr>
        <p:spPr>
          <a:xfrm>
            <a:off x="203181" y="2419282"/>
            <a:ext cx="3412295" cy="4438718"/>
          </a:xfrm>
          <a:prstGeom prst="roundRect">
            <a:avLst/>
          </a:prstGeom>
          <a:noFill/>
          <a:ln w="38100" cmpd="dbl">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Rounded Corners 32">
            <a:extLst>
              <a:ext uri="{FF2B5EF4-FFF2-40B4-BE49-F238E27FC236}">
                <a16:creationId xmlns:a16="http://schemas.microsoft.com/office/drawing/2014/main" id="{13D92D85-1477-497D-A573-5E64A0545EB0}"/>
              </a:ext>
            </a:extLst>
          </p:cNvPr>
          <p:cNvSpPr/>
          <p:nvPr/>
        </p:nvSpPr>
        <p:spPr>
          <a:xfrm>
            <a:off x="3805849" y="2419282"/>
            <a:ext cx="3842528" cy="4438718"/>
          </a:xfrm>
          <a:prstGeom prst="roundRect">
            <a:avLst/>
          </a:prstGeom>
          <a:noFill/>
          <a:ln w="38100" cmpd="dbl">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Rounded Corners 33">
            <a:extLst>
              <a:ext uri="{FF2B5EF4-FFF2-40B4-BE49-F238E27FC236}">
                <a16:creationId xmlns:a16="http://schemas.microsoft.com/office/drawing/2014/main" id="{4BD40123-C859-422E-ABA6-05E9B35636DF}"/>
              </a:ext>
            </a:extLst>
          </p:cNvPr>
          <p:cNvSpPr/>
          <p:nvPr/>
        </p:nvSpPr>
        <p:spPr>
          <a:xfrm>
            <a:off x="7858678" y="2419282"/>
            <a:ext cx="4167629" cy="4438718"/>
          </a:xfrm>
          <a:prstGeom prst="roundRect">
            <a:avLst/>
          </a:prstGeom>
          <a:noFill/>
          <a:ln w="38100" cmpd="dbl">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7" name="Connector: Elbow 36">
            <a:extLst>
              <a:ext uri="{FF2B5EF4-FFF2-40B4-BE49-F238E27FC236}">
                <a16:creationId xmlns:a16="http://schemas.microsoft.com/office/drawing/2014/main" id="{BB0B3BA6-E00D-49D5-9607-006BFFB39DF2}"/>
              </a:ext>
            </a:extLst>
          </p:cNvPr>
          <p:cNvCxnSpPr>
            <a:cxnSpLocks/>
          </p:cNvCxnSpPr>
          <p:nvPr/>
        </p:nvCxnSpPr>
        <p:spPr>
          <a:xfrm>
            <a:off x="5567680" y="1604300"/>
            <a:ext cx="4425613" cy="814982"/>
          </a:xfrm>
          <a:prstGeom prst="bentConnector2">
            <a:avLst/>
          </a:prstGeom>
          <a:ln w="3492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Connector: Elbow 41">
            <a:extLst>
              <a:ext uri="{FF2B5EF4-FFF2-40B4-BE49-F238E27FC236}">
                <a16:creationId xmlns:a16="http://schemas.microsoft.com/office/drawing/2014/main" id="{12197BFB-DB0C-4301-B1CB-88FD9A5B88AA}"/>
              </a:ext>
            </a:extLst>
          </p:cNvPr>
          <p:cNvCxnSpPr>
            <a:cxnSpLocks/>
            <a:endCxn id="27" idx="0"/>
          </p:cNvCxnSpPr>
          <p:nvPr/>
        </p:nvCxnSpPr>
        <p:spPr>
          <a:xfrm rot="5400000">
            <a:off x="5721121" y="1840148"/>
            <a:ext cx="600642" cy="557627"/>
          </a:xfrm>
          <a:prstGeom prst="bentConnector3">
            <a:avLst>
              <a:gd name="adj1" fmla="val 71990"/>
            </a:avLst>
          </a:prstGeom>
          <a:ln w="34925">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ctor: Elbow 34">
            <a:extLst>
              <a:ext uri="{FF2B5EF4-FFF2-40B4-BE49-F238E27FC236}">
                <a16:creationId xmlns:a16="http://schemas.microsoft.com/office/drawing/2014/main" id="{C62F5F7A-20F4-4218-B4D8-48B3F971AAFB}"/>
              </a:ext>
            </a:extLst>
          </p:cNvPr>
          <p:cNvCxnSpPr>
            <a:cxnSpLocks/>
            <a:endCxn id="25" idx="0"/>
          </p:cNvCxnSpPr>
          <p:nvPr/>
        </p:nvCxnSpPr>
        <p:spPr>
          <a:xfrm rot="10800000" flipV="1">
            <a:off x="1791016" y="1631760"/>
            <a:ext cx="2037850" cy="756051"/>
          </a:xfrm>
          <a:prstGeom prst="bentConnector2">
            <a:avLst/>
          </a:prstGeom>
          <a:ln w="34925">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97651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30BA5120-0812-4A01-8A86-36DD8152DA3F}"/>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3865" b="94444" l="9718" r="89969">
                        <a14:foregroundMark x1="26959" y1="11111" x2="26959" y2="11111"/>
                        <a14:foregroundMark x1="33856" y1="26812" x2="33856" y2="26812"/>
                        <a14:foregroundMark x1="16301" y1="36232" x2="16301" y2="36232"/>
                        <a14:foregroundMark x1="34483" y1="75604" x2="34483" y2="75604"/>
                        <a14:foregroundMark x1="31661" y1="84541" x2="31661" y2="84541"/>
                        <a14:foregroundMark x1="86520" y1="16184" x2="86520" y2="16184"/>
                        <a14:foregroundMark x1="84326" y1="6522" x2="84326" y2="6522"/>
                        <a14:foregroundMark x1="83072" y1="27053" x2="83072" y2="27053"/>
                        <a14:foregroundMark x1="84639" y1="3865" x2="84639" y2="3865"/>
                        <a14:foregroundMark x1="83072" y1="90338" x2="83072" y2="90338"/>
                        <a14:foregroundMark x1="85893" y1="94444" x2="85893" y2="94444"/>
                        <a14:foregroundMark x1="33856" y1="21498" x2="33856" y2="21498"/>
                      </a14:backgroundRemoval>
                    </a14:imgEffect>
                    <a14:imgEffect>
                      <a14:brightnessContrast bright="-40000" contrast="-40000"/>
                    </a14:imgEffect>
                  </a14:imgLayer>
                </a14:imgProps>
              </a:ext>
            </a:extLst>
          </a:blip>
          <a:stretch>
            <a:fillRect/>
          </a:stretch>
        </p:blipFill>
        <p:spPr>
          <a:xfrm rot="19954665">
            <a:off x="3592223" y="1642867"/>
            <a:ext cx="3875500" cy="4601472"/>
          </a:xfrm>
          <a:prstGeom prst="rect">
            <a:avLst/>
          </a:prstGeom>
        </p:spPr>
      </p:pic>
      <p:sp>
        <p:nvSpPr>
          <p:cNvPr id="33" name="TextBox 24">
            <a:extLst>
              <a:ext uri="{FF2B5EF4-FFF2-40B4-BE49-F238E27FC236}">
                <a16:creationId xmlns:a16="http://schemas.microsoft.com/office/drawing/2014/main" id="{C80E3F9E-B774-4281-8CA8-D76E9C592D41}"/>
              </a:ext>
            </a:extLst>
          </p:cNvPr>
          <p:cNvSpPr txBox="1"/>
          <p:nvPr/>
        </p:nvSpPr>
        <p:spPr>
          <a:xfrm rot="19954665">
            <a:off x="-186952" y="6156469"/>
            <a:ext cx="3659823" cy="595932"/>
          </a:xfrm>
          <a:prstGeom prst="rect">
            <a:avLst/>
          </a:prstGeom>
          <a:noFill/>
        </p:spPr>
        <p:txBody>
          <a:bodyPr wrap="square" rtlCol="0">
            <a:spAutoFit/>
          </a:bodyPr>
          <a:lstStyle/>
          <a:p>
            <a:pPr marL="0" marR="0" algn="ctr">
              <a:lnSpc>
                <a:spcPct val="107000"/>
              </a:lnSpc>
              <a:spcBef>
                <a:spcPts val="0"/>
              </a:spcBef>
              <a:spcAft>
                <a:spcPts val="800"/>
              </a:spcAft>
            </a:pPr>
            <a:endParaRPr lang="en-US" sz="3200" b="1" dirty="0">
              <a:effectLst/>
              <a:latin typeface="Calibri" panose="020F0502020204030204" pitchFamily="34" charset="0"/>
              <a:ea typeface="Calibri" panose="020F0502020204030204" pitchFamily="34" charset="0"/>
            </a:endParaRPr>
          </a:p>
        </p:txBody>
      </p:sp>
      <p:sp>
        <p:nvSpPr>
          <p:cNvPr id="12" name="Rectangle 11">
            <a:extLst>
              <a:ext uri="{FF2B5EF4-FFF2-40B4-BE49-F238E27FC236}">
                <a16:creationId xmlns:a16="http://schemas.microsoft.com/office/drawing/2014/main" id="{230321F3-CF73-40E4-8D43-5925C7E86597}"/>
              </a:ext>
            </a:extLst>
          </p:cNvPr>
          <p:cNvSpPr/>
          <p:nvPr/>
        </p:nvSpPr>
        <p:spPr>
          <a:xfrm>
            <a:off x="0" y="221461"/>
            <a:ext cx="12262104" cy="702464"/>
          </a:xfrm>
          <a:prstGeom prst="rect">
            <a:avLst/>
          </a:prstGeom>
          <a:gradFill flip="none" rotWithShape="1">
            <a:gsLst>
              <a:gs pos="0">
                <a:schemeClr val="bg1">
                  <a:alpha val="0"/>
                </a:schemeClr>
              </a:gs>
              <a:gs pos="23000">
                <a:schemeClr val="bg1">
                  <a:lumMod val="75000"/>
                  <a:lumOff val="25000"/>
                </a:schemeClr>
              </a:gs>
              <a:gs pos="69000">
                <a:schemeClr val="bg1">
                  <a:lumMod val="75000"/>
                  <a:lumOff val="25000"/>
                </a:schemeClr>
              </a:gs>
              <a:gs pos="83000">
                <a:schemeClr val="bg1">
                  <a:lumMod val="85000"/>
                  <a:lumOff val="15000"/>
                </a:schemeClr>
              </a:gs>
              <a:gs pos="97000">
                <a:schemeClr val="bg1">
                  <a:lumMod val="85000"/>
                  <a:lumOff val="15000"/>
                </a:schemeClr>
              </a:gs>
            </a:gsLst>
            <a:lin ang="15600000" scaled="0"/>
            <a:tileRect/>
          </a:gradFill>
          <a:ln w="34925"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D81D0784-A53E-4972-9CCF-0633C1165547}"/>
              </a:ext>
            </a:extLst>
          </p:cNvPr>
          <p:cNvSpPr txBox="1"/>
          <p:nvPr/>
        </p:nvSpPr>
        <p:spPr>
          <a:xfrm>
            <a:off x="3031332" y="216039"/>
            <a:ext cx="6129336" cy="707886"/>
          </a:xfrm>
          <a:prstGeom prst="rect">
            <a:avLst/>
          </a:prstGeom>
          <a:noFill/>
        </p:spPr>
        <p:txBody>
          <a:bodyPr wrap="square">
            <a:spAutoFit/>
          </a:bodyPr>
          <a:lstStyle/>
          <a:p>
            <a:pPr algn="ctr"/>
            <a:r>
              <a:rPr lang="en-US"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GEOMETRY OPTIMIZATION</a:t>
            </a:r>
          </a:p>
        </p:txBody>
      </p:sp>
      <p:pic>
        <p:nvPicPr>
          <p:cNvPr id="17" name="Picture 16">
            <a:extLst>
              <a:ext uri="{FF2B5EF4-FFF2-40B4-BE49-F238E27FC236}">
                <a16:creationId xmlns:a16="http://schemas.microsoft.com/office/drawing/2014/main" id="{F1067BA5-0C05-4C38-B3F4-64A49E88173C}"/>
              </a:ext>
            </a:extLst>
          </p:cNvPr>
          <p:cNvPicPr>
            <a:picLocks noChangeAspect="1"/>
          </p:cNvPicPr>
          <p:nvPr/>
        </p:nvPicPr>
        <p:blipFill>
          <a:blip r:embed="rId4"/>
          <a:stretch>
            <a:fillRect/>
          </a:stretch>
        </p:blipFill>
        <p:spPr>
          <a:xfrm>
            <a:off x="179262" y="3923818"/>
            <a:ext cx="2709344" cy="230079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0" name="Picture 19">
            <a:extLst>
              <a:ext uri="{FF2B5EF4-FFF2-40B4-BE49-F238E27FC236}">
                <a16:creationId xmlns:a16="http://schemas.microsoft.com/office/drawing/2014/main" id="{9BB2F9B7-D199-49C7-B779-88B9397EFBEA}"/>
              </a:ext>
            </a:extLst>
          </p:cNvPr>
          <p:cNvPicPr>
            <a:picLocks noChangeAspect="1"/>
          </p:cNvPicPr>
          <p:nvPr/>
        </p:nvPicPr>
        <p:blipFill>
          <a:blip r:embed="rId5"/>
          <a:stretch>
            <a:fillRect/>
          </a:stretch>
        </p:blipFill>
        <p:spPr>
          <a:xfrm>
            <a:off x="3695350" y="1128208"/>
            <a:ext cx="2923229" cy="230079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2" name="Picture 21">
            <a:extLst>
              <a:ext uri="{FF2B5EF4-FFF2-40B4-BE49-F238E27FC236}">
                <a16:creationId xmlns:a16="http://schemas.microsoft.com/office/drawing/2014/main" id="{AD8EE799-3976-4436-AF9D-2640BDFCCBB0}"/>
              </a:ext>
            </a:extLst>
          </p:cNvPr>
          <p:cNvPicPr>
            <a:picLocks noChangeAspect="1"/>
          </p:cNvPicPr>
          <p:nvPr/>
        </p:nvPicPr>
        <p:blipFill>
          <a:blip r:embed="rId6"/>
          <a:stretch>
            <a:fillRect/>
          </a:stretch>
        </p:blipFill>
        <p:spPr>
          <a:xfrm>
            <a:off x="179262" y="1128208"/>
            <a:ext cx="2709344" cy="230079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grpSp>
        <p:nvGrpSpPr>
          <p:cNvPr id="2" name="Group 1">
            <a:extLst>
              <a:ext uri="{FF2B5EF4-FFF2-40B4-BE49-F238E27FC236}">
                <a16:creationId xmlns:a16="http://schemas.microsoft.com/office/drawing/2014/main" id="{8E3B0D51-8556-4636-97FC-6AFD722911A6}"/>
              </a:ext>
            </a:extLst>
          </p:cNvPr>
          <p:cNvGrpSpPr/>
          <p:nvPr/>
        </p:nvGrpSpPr>
        <p:grpSpPr>
          <a:xfrm>
            <a:off x="3808688" y="3923819"/>
            <a:ext cx="3277278" cy="2300792"/>
            <a:chOff x="6923887" y="2645761"/>
            <a:chExt cx="5088851" cy="3578849"/>
          </a:xfrm>
        </p:grpSpPr>
        <p:sp>
          <p:nvSpPr>
            <p:cNvPr id="8" name="TextBox 7">
              <a:extLst>
                <a:ext uri="{FF2B5EF4-FFF2-40B4-BE49-F238E27FC236}">
                  <a16:creationId xmlns:a16="http://schemas.microsoft.com/office/drawing/2014/main" id="{6AE0145B-BCB7-4814-BEBC-6EA1E50AE4BA}"/>
                </a:ext>
              </a:extLst>
            </p:cNvPr>
            <p:cNvSpPr txBox="1"/>
            <p:nvPr/>
          </p:nvSpPr>
          <p:spPr>
            <a:xfrm>
              <a:off x="11167786" y="3923818"/>
              <a:ext cx="844952" cy="338554"/>
            </a:xfrm>
            <a:prstGeom prst="rect">
              <a:avLst/>
            </a:prstGeom>
            <a:noFill/>
          </p:spPr>
          <p:txBody>
            <a:bodyPr wrap="square" rtlCol="0">
              <a:spAutoFit/>
            </a:bodyPr>
            <a:lstStyle/>
            <a:p>
              <a:r>
                <a:rPr lang="en-US" sz="1600" b="1" dirty="0">
                  <a:solidFill>
                    <a:schemeClr val="bg1"/>
                  </a:solidFill>
                </a:rPr>
                <a:t>(C)</a:t>
              </a:r>
            </a:p>
          </p:txBody>
        </p:sp>
        <p:pic>
          <p:nvPicPr>
            <p:cNvPr id="24" name="Picture 23">
              <a:extLst>
                <a:ext uri="{FF2B5EF4-FFF2-40B4-BE49-F238E27FC236}">
                  <a16:creationId xmlns:a16="http://schemas.microsoft.com/office/drawing/2014/main" id="{7527C706-D09D-46B1-B946-BB7C2B49C7BF}"/>
                </a:ext>
              </a:extLst>
            </p:cNvPr>
            <p:cNvPicPr>
              <a:picLocks noChangeAspect="1"/>
            </p:cNvPicPr>
            <p:nvPr/>
          </p:nvPicPr>
          <p:blipFill>
            <a:blip r:embed="rId7"/>
            <a:stretch>
              <a:fillRect/>
            </a:stretch>
          </p:blipFill>
          <p:spPr>
            <a:xfrm>
              <a:off x="6923887" y="2645761"/>
              <a:ext cx="4473561" cy="357884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25" name="Rectangle 24">
              <a:extLst>
                <a:ext uri="{FF2B5EF4-FFF2-40B4-BE49-F238E27FC236}">
                  <a16:creationId xmlns:a16="http://schemas.microsoft.com/office/drawing/2014/main" id="{9C273E34-1B4A-4C1A-A94E-F49D728ABC61}"/>
                </a:ext>
              </a:extLst>
            </p:cNvPr>
            <p:cNvSpPr/>
            <p:nvPr/>
          </p:nvSpPr>
          <p:spPr>
            <a:xfrm>
              <a:off x="7439976" y="2676534"/>
              <a:ext cx="2156667" cy="3035608"/>
            </a:xfrm>
            <a:prstGeom prst="rect">
              <a:avLst/>
            </a:prstGeom>
            <a:solidFill>
              <a:schemeClr val="accent1">
                <a:alpha val="1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14737803-3836-4A4D-A4E5-30934B269560}"/>
                </a:ext>
              </a:extLst>
            </p:cNvPr>
            <p:cNvSpPr txBox="1"/>
            <p:nvPr/>
          </p:nvSpPr>
          <p:spPr>
            <a:xfrm rot="19800000">
              <a:off x="7809696" y="4002905"/>
              <a:ext cx="1745107" cy="1436227"/>
            </a:xfrm>
            <a:prstGeom prst="rect">
              <a:avLst/>
            </a:prstGeom>
            <a:noFill/>
          </p:spPr>
          <p:txBody>
            <a:bodyPr wrap="square" rtlCol="0">
              <a:spAutoFit/>
            </a:bodyPr>
            <a:lstStyle/>
            <a:p>
              <a:pPr algn="ctr"/>
              <a:r>
                <a:rPr lang="en-US" b="1" dirty="0">
                  <a:solidFill>
                    <a:srgbClr val="FF0000"/>
                  </a:solidFill>
                </a:rPr>
                <a:t>1 A current region</a:t>
              </a:r>
              <a:endParaRPr lang="en-US" b="1" baseline="-25000" dirty="0">
                <a:solidFill>
                  <a:srgbClr val="FF0000"/>
                </a:solidFill>
              </a:endParaRPr>
            </a:p>
          </p:txBody>
        </p:sp>
      </p:grpSp>
      <p:pic>
        <p:nvPicPr>
          <p:cNvPr id="28" name="Picture 27">
            <a:extLst>
              <a:ext uri="{FF2B5EF4-FFF2-40B4-BE49-F238E27FC236}">
                <a16:creationId xmlns:a16="http://schemas.microsoft.com/office/drawing/2014/main" id="{451219DB-2F59-47B0-BB2A-E1FA08C220C3}"/>
              </a:ext>
            </a:extLst>
          </p:cNvPr>
          <p:cNvPicPr>
            <a:picLocks noChangeAspect="1"/>
          </p:cNvPicPr>
          <p:nvPr/>
        </p:nvPicPr>
        <p:blipFill>
          <a:blip r:embed="rId8"/>
          <a:stretch>
            <a:fillRect/>
          </a:stretch>
        </p:blipFill>
        <p:spPr>
          <a:xfrm>
            <a:off x="7425323" y="1217192"/>
            <a:ext cx="3261727" cy="2283601"/>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graphicFrame>
        <p:nvGraphicFramePr>
          <p:cNvPr id="29" name="Table 28">
            <a:extLst>
              <a:ext uri="{FF2B5EF4-FFF2-40B4-BE49-F238E27FC236}">
                <a16:creationId xmlns:a16="http://schemas.microsoft.com/office/drawing/2014/main" id="{EB040757-8748-4D9F-B876-B24ED1420133}"/>
              </a:ext>
            </a:extLst>
          </p:cNvPr>
          <p:cNvGraphicFramePr>
            <a:graphicFrameLocks noGrp="1"/>
          </p:cNvGraphicFramePr>
          <p:nvPr>
            <p:extLst>
              <p:ext uri="{D42A27DB-BD31-4B8C-83A1-F6EECF244321}">
                <p14:modId xmlns:p14="http://schemas.microsoft.com/office/powerpoint/2010/main" val="332085841"/>
              </p:ext>
            </p:extLst>
          </p:nvPr>
        </p:nvGraphicFramePr>
        <p:xfrm>
          <a:off x="7104635" y="3600373"/>
          <a:ext cx="4495232" cy="2894814"/>
        </p:xfrm>
        <a:graphic>
          <a:graphicData uri="http://schemas.openxmlformats.org/drawingml/2006/table">
            <a:tbl>
              <a:tblPr firstRow="1" firstCol="1" bandRow="1">
                <a:tableStyleId>{D7AC3CCA-C797-4891-BE02-D94E43425B78}</a:tableStyleId>
              </a:tblPr>
              <a:tblGrid>
                <a:gridCol w="2695144">
                  <a:extLst>
                    <a:ext uri="{9D8B030D-6E8A-4147-A177-3AD203B41FA5}">
                      <a16:colId xmlns:a16="http://schemas.microsoft.com/office/drawing/2014/main" val="3941103676"/>
                    </a:ext>
                  </a:extLst>
                </a:gridCol>
                <a:gridCol w="1800088">
                  <a:extLst>
                    <a:ext uri="{9D8B030D-6E8A-4147-A177-3AD203B41FA5}">
                      <a16:colId xmlns:a16="http://schemas.microsoft.com/office/drawing/2014/main" val="605469482"/>
                    </a:ext>
                  </a:extLst>
                </a:gridCol>
              </a:tblGrid>
              <a:tr h="222678">
                <a:tc>
                  <a:txBody>
                    <a:bodyPr/>
                    <a:lstStyle/>
                    <a:p>
                      <a:pPr marL="0" marR="0" algn="ctr">
                        <a:lnSpc>
                          <a:spcPct val="107000"/>
                        </a:lnSpc>
                        <a:spcBef>
                          <a:spcPts val="0"/>
                        </a:spcBef>
                        <a:spcAft>
                          <a:spcPts val="0"/>
                        </a:spcAft>
                      </a:pPr>
                      <a:r>
                        <a:rPr lang="en-US" sz="1400" dirty="0">
                          <a:solidFill>
                            <a:schemeClr val="tx1"/>
                          </a:solidFill>
                          <a:effectLst/>
                        </a:rPr>
                        <a:t>Gun Parameters</a:t>
                      </a:r>
                      <a:endParaRPr lang="en-US" sz="1400" dirty="0">
                        <a:solidFill>
                          <a:schemeClr val="tx1"/>
                        </a:solidFill>
                        <a:effectLst/>
                        <a:latin typeface="Calibri" panose="020F0502020204030204" pitchFamily="34" charset="0"/>
                        <a:ea typeface="Calibri" panose="020F0502020204030204" pitchFamily="34" charset="0"/>
                      </a:endParaRPr>
                    </a:p>
                  </a:txBody>
                  <a:tcPr marL="68580" marR="68580" marT="0" marB="0">
                    <a:solidFill>
                      <a:schemeClr val="bg1">
                        <a:lumMod val="75000"/>
                        <a:lumOff val="25000"/>
                      </a:schemeClr>
                    </a:solidFill>
                  </a:tcPr>
                </a:tc>
                <a:tc>
                  <a:txBody>
                    <a:bodyPr/>
                    <a:lstStyle/>
                    <a:p>
                      <a:pPr marL="0" marR="0" algn="ctr">
                        <a:lnSpc>
                          <a:spcPct val="107000"/>
                        </a:lnSpc>
                        <a:spcBef>
                          <a:spcPts val="0"/>
                        </a:spcBef>
                        <a:spcAft>
                          <a:spcPts val="0"/>
                        </a:spcAft>
                      </a:pPr>
                      <a:r>
                        <a:rPr lang="en-US" sz="1400" dirty="0">
                          <a:solidFill>
                            <a:schemeClr val="tx1"/>
                          </a:solidFill>
                          <a:effectLst/>
                        </a:rPr>
                        <a:t>Values</a:t>
                      </a:r>
                      <a:endParaRPr lang="en-US" sz="1400" dirty="0">
                        <a:solidFill>
                          <a:schemeClr val="tx1"/>
                        </a:solidFill>
                        <a:effectLst/>
                        <a:latin typeface="Calibri" panose="020F0502020204030204" pitchFamily="34" charset="0"/>
                        <a:ea typeface="Calibri" panose="020F0502020204030204" pitchFamily="34" charset="0"/>
                      </a:endParaRPr>
                    </a:p>
                  </a:txBody>
                  <a:tcPr marL="68580" marR="68580" marT="0" marB="0">
                    <a:solidFill>
                      <a:schemeClr val="bg1">
                        <a:lumMod val="75000"/>
                        <a:lumOff val="25000"/>
                      </a:schemeClr>
                    </a:solidFill>
                  </a:tcPr>
                </a:tc>
                <a:extLst>
                  <a:ext uri="{0D108BD9-81ED-4DB2-BD59-A6C34878D82A}">
                    <a16:rowId xmlns:a16="http://schemas.microsoft.com/office/drawing/2014/main" val="62502054"/>
                  </a:ext>
                </a:extLst>
              </a:tr>
              <a:tr h="222678">
                <a:tc>
                  <a:txBody>
                    <a:bodyPr/>
                    <a:lstStyle/>
                    <a:p>
                      <a:pPr marL="0" marR="0" algn="ctr">
                        <a:lnSpc>
                          <a:spcPct val="107000"/>
                        </a:lnSpc>
                        <a:spcBef>
                          <a:spcPts val="0"/>
                        </a:spcBef>
                        <a:spcAft>
                          <a:spcPts val="0"/>
                        </a:spcAft>
                      </a:pPr>
                      <a:r>
                        <a:rPr lang="en-US" sz="1400" dirty="0">
                          <a:effectLst/>
                        </a:rPr>
                        <a:t>Cathode material </a:t>
                      </a:r>
                      <a:endParaRPr lang="en-US" sz="1400"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400" dirty="0">
                          <a:effectLst/>
                        </a:rPr>
                        <a:t>CeB</a:t>
                      </a:r>
                      <a:r>
                        <a:rPr lang="en-US" sz="1400" baseline="-25000" dirty="0">
                          <a:effectLst/>
                        </a:rPr>
                        <a:t>6</a:t>
                      </a:r>
                      <a:endParaRPr lang="en-US" sz="1400" dirty="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2975443552"/>
                  </a:ext>
                </a:extLst>
              </a:tr>
              <a:tr h="222678">
                <a:tc>
                  <a:txBody>
                    <a:bodyPr/>
                    <a:lstStyle/>
                    <a:p>
                      <a:pPr marL="0" marR="0" algn="ctr">
                        <a:lnSpc>
                          <a:spcPct val="107000"/>
                        </a:lnSpc>
                        <a:spcBef>
                          <a:spcPts val="0"/>
                        </a:spcBef>
                        <a:spcAft>
                          <a:spcPts val="0"/>
                        </a:spcAft>
                      </a:pPr>
                      <a:r>
                        <a:rPr lang="en-US" sz="1400" dirty="0">
                          <a:effectLst/>
                        </a:rPr>
                        <a:t>Cathode radius</a:t>
                      </a:r>
                      <a:endParaRPr lang="en-US" sz="1400"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400">
                          <a:effectLst/>
                        </a:rPr>
                        <a:t>2 mm</a:t>
                      </a:r>
                      <a:endParaRPr lang="en-US" sz="140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997765349"/>
                  </a:ext>
                </a:extLst>
              </a:tr>
              <a:tr h="222678">
                <a:tc>
                  <a:txBody>
                    <a:bodyPr/>
                    <a:lstStyle/>
                    <a:p>
                      <a:pPr marL="0" marR="0" algn="ctr">
                        <a:lnSpc>
                          <a:spcPct val="107000"/>
                        </a:lnSpc>
                        <a:spcBef>
                          <a:spcPts val="0"/>
                        </a:spcBef>
                        <a:spcAft>
                          <a:spcPts val="0"/>
                        </a:spcAft>
                      </a:pPr>
                      <a:r>
                        <a:rPr lang="en-US" sz="1400" dirty="0">
                          <a:effectLst/>
                        </a:rPr>
                        <a:t>Pierce angle (a)</a:t>
                      </a:r>
                      <a:endParaRPr lang="en-US" sz="1400"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400">
                          <a:effectLst/>
                        </a:rPr>
                        <a:t>77</a:t>
                      </a:r>
                      <a:r>
                        <a:rPr lang="en-US" sz="1400" baseline="30000">
                          <a:effectLst/>
                        </a:rPr>
                        <a:t>0</a:t>
                      </a:r>
                      <a:endParaRPr lang="en-US" sz="140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1440812075"/>
                  </a:ext>
                </a:extLst>
              </a:tr>
              <a:tr h="222678">
                <a:tc>
                  <a:txBody>
                    <a:bodyPr/>
                    <a:lstStyle/>
                    <a:p>
                      <a:pPr marL="0" marR="0" algn="ctr">
                        <a:lnSpc>
                          <a:spcPct val="107000"/>
                        </a:lnSpc>
                        <a:spcBef>
                          <a:spcPts val="0"/>
                        </a:spcBef>
                        <a:spcAft>
                          <a:spcPts val="0"/>
                        </a:spcAft>
                      </a:pPr>
                      <a:r>
                        <a:rPr lang="en-US" sz="1400" dirty="0">
                          <a:effectLst/>
                        </a:rPr>
                        <a:t>Cathode-Wehnelt distance (b)</a:t>
                      </a:r>
                      <a:endParaRPr lang="en-US" sz="1400"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400">
                          <a:effectLst/>
                        </a:rPr>
                        <a:t>7.5 mm</a:t>
                      </a:r>
                      <a:endParaRPr lang="en-US" sz="140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2354991129"/>
                  </a:ext>
                </a:extLst>
              </a:tr>
              <a:tr h="222678">
                <a:tc>
                  <a:txBody>
                    <a:bodyPr/>
                    <a:lstStyle/>
                    <a:p>
                      <a:pPr marL="0" marR="0" algn="ctr">
                        <a:lnSpc>
                          <a:spcPct val="107000"/>
                        </a:lnSpc>
                        <a:spcBef>
                          <a:spcPts val="0"/>
                        </a:spcBef>
                        <a:spcAft>
                          <a:spcPts val="0"/>
                        </a:spcAft>
                      </a:pPr>
                      <a:r>
                        <a:rPr lang="en-US" sz="1400" dirty="0">
                          <a:effectLst/>
                        </a:rPr>
                        <a:t>Wehnelt radius</a:t>
                      </a:r>
                      <a:endParaRPr lang="en-US" sz="1400"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400">
                          <a:effectLst/>
                        </a:rPr>
                        <a:t>18 mm</a:t>
                      </a:r>
                      <a:endParaRPr lang="en-US" sz="140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2402468721"/>
                  </a:ext>
                </a:extLst>
              </a:tr>
              <a:tr h="222678">
                <a:tc>
                  <a:txBody>
                    <a:bodyPr/>
                    <a:lstStyle/>
                    <a:p>
                      <a:pPr marL="0" marR="0" algn="ctr">
                        <a:lnSpc>
                          <a:spcPct val="107000"/>
                        </a:lnSpc>
                        <a:spcBef>
                          <a:spcPts val="0"/>
                        </a:spcBef>
                        <a:spcAft>
                          <a:spcPts val="0"/>
                        </a:spcAft>
                      </a:pPr>
                      <a:r>
                        <a:rPr lang="en-US" sz="1400" dirty="0">
                          <a:effectLst/>
                        </a:rPr>
                        <a:t>Cathode-Anode Distance</a:t>
                      </a:r>
                      <a:endParaRPr lang="en-US" sz="1400"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400" dirty="0">
                          <a:effectLst/>
                        </a:rPr>
                        <a:t>22.5 mm</a:t>
                      </a:r>
                      <a:endParaRPr lang="en-US" sz="1400" dirty="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255100019"/>
                  </a:ext>
                </a:extLst>
              </a:tr>
              <a:tr h="222678">
                <a:tc>
                  <a:txBody>
                    <a:bodyPr/>
                    <a:lstStyle/>
                    <a:p>
                      <a:pPr marL="0" marR="0" algn="ctr">
                        <a:lnSpc>
                          <a:spcPct val="107000"/>
                        </a:lnSpc>
                        <a:spcBef>
                          <a:spcPts val="0"/>
                        </a:spcBef>
                        <a:spcAft>
                          <a:spcPts val="0"/>
                        </a:spcAft>
                      </a:pPr>
                      <a:r>
                        <a:rPr lang="en-US" sz="1400" dirty="0">
                          <a:effectLst/>
                        </a:rPr>
                        <a:t>Cathode Potential</a:t>
                      </a:r>
                      <a:endParaRPr lang="en-US" sz="1400"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400">
                          <a:effectLst/>
                        </a:rPr>
                        <a:t>-60 kV</a:t>
                      </a:r>
                      <a:endParaRPr lang="en-US" sz="140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2992879594"/>
                  </a:ext>
                </a:extLst>
              </a:tr>
              <a:tr h="222678">
                <a:tc>
                  <a:txBody>
                    <a:bodyPr/>
                    <a:lstStyle/>
                    <a:p>
                      <a:pPr marL="0" marR="0" algn="ctr">
                        <a:lnSpc>
                          <a:spcPct val="107000"/>
                        </a:lnSpc>
                        <a:spcBef>
                          <a:spcPts val="0"/>
                        </a:spcBef>
                        <a:spcAft>
                          <a:spcPts val="0"/>
                        </a:spcAft>
                      </a:pPr>
                      <a:r>
                        <a:rPr lang="en-US" sz="1400" dirty="0">
                          <a:effectLst/>
                        </a:rPr>
                        <a:t>Anode Potential</a:t>
                      </a:r>
                      <a:endParaRPr lang="en-US" sz="1400"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400">
                          <a:effectLst/>
                        </a:rPr>
                        <a:t>0 kV</a:t>
                      </a:r>
                      <a:endParaRPr lang="en-US" sz="140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2924179438"/>
                  </a:ext>
                </a:extLst>
              </a:tr>
              <a:tr h="222678">
                <a:tc>
                  <a:txBody>
                    <a:bodyPr/>
                    <a:lstStyle/>
                    <a:p>
                      <a:pPr marL="0" marR="0" algn="ctr">
                        <a:lnSpc>
                          <a:spcPct val="107000"/>
                        </a:lnSpc>
                        <a:spcBef>
                          <a:spcPts val="0"/>
                        </a:spcBef>
                        <a:spcAft>
                          <a:spcPts val="0"/>
                        </a:spcAft>
                      </a:pPr>
                      <a:r>
                        <a:rPr lang="en-US" sz="1400" dirty="0">
                          <a:effectLst/>
                        </a:rPr>
                        <a:t>Current</a:t>
                      </a:r>
                      <a:endParaRPr lang="en-US" sz="1400"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400" dirty="0">
                          <a:effectLst/>
                        </a:rPr>
                        <a:t>1.012 A</a:t>
                      </a:r>
                      <a:endParaRPr lang="en-US" sz="1400" dirty="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904772797"/>
                  </a:ext>
                </a:extLst>
              </a:tr>
              <a:tr h="222678">
                <a:tc>
                  <a:txBody>
                    <a:bodyPr/>
                    <a:lstStyle/>
                    <a:p>
                      <a:pPr marL="0" marR="0" algn="ctr">
                        <a:lnSpc>
                          <a:spcPct val="107000"/>
                        </a:lnSpc>
                        <a:spcBef>
                          <a:spcPts val="0"/>
                        </a:spcBef>
                        <a:spcAft>
                          <a:spcPts val="0"/>
                        </a:spcAft>
                      </a:pPr>
                      <a:r>
                        <a:rPr lang="en-US" sz="1400" dirty="0">
                          <a:effectLst/>
                        </a:rPr>
                        <a:t>Temperature</a:t>
                      </a:r>
                      <a:endParaRPr lang="en-US" sz="1400"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400" dirty="0">
                          <a:effectLst/>
                        </a:rPr>
                        <a:t>1912 K</a:t>
                      </a:r>
                      <a:endParaRPr lang="en-US" sz="1400" dirty="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1297846398"/>
                  </a:ext>
                </a:extLst>
              </a:tr>
              <a:tr h="222678">
                <a:tc>
                  <a:txBody>
                    <a:bodyPr/>
                    <a:lstStyle/>
                    <a:p>
                      <a:pPr marL="0" marR="0" algn="ctr">
                        <a:lnSpc>
                          <a:spcPct val="107000"/>
                        </a:lnSpc>
                        <a:spcBef>
                          <a:spcPts val="0"/>
                        </a:spcBef>
                        <a:spcAft>
                          <a:spcPts val="0"/>
                        </a:spcAft>
                      </a:pPr>
                      <a:r>
                        <a:rPr lang="en-US" sz="1400" dirty="0">
                          <a:effectLst/>
                        </a:rPr>
                        <a:t>Wehnelt Potential</a:t>
                      </a:r>
                      <a:endParaRPr lang="en-US" sz="1400" dirty="0">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400" dirty="0">
                          <a:effectLst/>
                        </a:rPr>
                        <a:t>-35 kV</a:t>
                      </a:r>
                      <a:endParaRPr lang="en-US" sz="1400" dirty="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4276094618"/>
                  </a:ext>
                </a:extLst>
              </a:tr>
              <a:tr h="222678">
                <a:tc>
                  <a:txBody>
                    <a:bodyPr/>
                    <a:lstStyle/>
                    <a:p>
                      <a:pPr algn="ctr"/>
                      <a:r>
                        <a:rPr lang="en-US" sz="1400" dirty="0">
                          <a:effectLst/>
                        </a:rPr>
                        <a:t>Emittance </a:t>
                      </a:r>
                      <a:endParaRPr lang="en-US" sz="1400" dirty="0">
                        <a:effectLst/>
                        <a:latin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1400" dirty="0">
                          <a:effectLst/>
                        </a:rPr>
                        <a:t>3.46 mm-</a:t>
                      </a:r>
                      <a:r>
                        <a:rPr lang="en-US" sz="1400" dirty="0" err="1">
                          <a:effectLst/>
                        </a:rPr>
                        <a:t>mrad</a:t>
                      </a:r>
                      <a:endParaRPr lang="en-US" sz="1400" dirty="0">
                        <a:effectLst/>
                        <a:latin typeface="Calibri" panose="020F0502020204030204" pitchFamily="34" charset="0"/>
                        <a:ea typeface="Calibri" panose="020F0502020204030204" pitchFamily="34" charset="0"/>
                      </a:endParaRPr>
                    </a:p>
                  </a:txBody>
                  <a:tcPr marL="68580" marR="68580" marT="0" marB="0"/>
                </a:tc>
                <a:extLst>
                  <a:ext uri="{0D108BD9-81ED-4DB2-BD59-A6C34878D82A}">
                    <a16:rowId xmlns:a16="http://schemas.microsoft.com/office/drawing/2014/main" val="1877469731"/>
                  </a:ext>
                </a:extLst>
              </a:tr>
            </a:tbl>
          </a:graphicData>
        </a:graphic>
      </p:graphicFrame>
      <p:pic>
        <p:nvPicPr>
          <p:cNvPr id="41" name="Picture 40">
            <a:extLst>
              <a:ext uri="{FF2B5EF4-FFF2-40B4-BE49-F238E27FC236}">
                <a16:creationId xmlns:a16="http://schemas.microsoft.com/office/drawing/2014/main" id="{83896601-A56A-4B51-B830-F8AE2F79B17B}"/>
              </a:ext>
            </a:extLst>
          </p:cNvPr>
          <p:cNvPicPr>
            <a:picLocks noChangeAspect="1"/>
          </p:cNvPicPr>
          <p:nvPr/>
        </p:nvPicPr>
        <p:blipFill>
          <a:blip r:embed="rId9"/>
          <a:srcRect l="17886" t="11712" r="19060" b="15356"/>
          <a:stretch>
            <a:fillRect/>
          </a:stretch>
        </p:blipFill>
        <p:spPr>
          <a:xfrm>
            <a:off x="101374" y="176560"/>
            <a:ext cx="786844" cy="786844"/>
          </a:xfrm>
          <a:custGeom>
            <a:avLst/>
            <a:gdLst>
              <a:gd name="connsiteX0" fmla="*/ 393422 w 786844"/>
              <a:gd name="connsiteY0" fmla="*/ 0 h 786844"/>
              <a:gd name="connsiteX1" fmla="*/ 786844 w 786844"/>
              <a:gd name="connsiteY1" fmla="*/ 393422 h 786844"/>
              <a:gd name="connsiteX2" fmla="*/ 393422 w 786844"/>
              <a:gd name="connsiteY2" fmla="*/ 786844 h 786844"/>
              <a:gd name="connsiteX3" fmla="*/ 0 w 786844"/>
              <a:gd name="connsiteY3" fmla="*/ 393422 h 786844"/>
              <a:gd name="connsiteX4" fmla="*/ 393422 w 786844"/>
              <a:gd name="connsiteY4" fmla="*/ 0 h 78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844" h="786844">
                <a:moveTo>
                  <a:pt x="393422" y="0"/>
                </a:moveTo>
                <a:cubicBezTo>
                  <a:pt x="610703" y="0"/>
                  <a:pt x="786844" y="176141"/>
                  <a:pt x="786844" y="393422"/>
                </a:cubicBezTo>
                <a:cubicBezTo>
                  <a:pt x="786844" y="610703"/>
                  <a:pt x="610703" y="786844"/>
                  <a:pt x="393422" y="786844"/>
                </a:cubicBezTo>
                <a:cubicBezTo>
                  <a:pt x="176141" y="786844"/>
                  <a:pt x="0" y="610703"/>
                  <a:pt x="0" y="393422"/>
                </a:cubicBezTo>
                <a:cubicBezTo>
                  <a:pt x="0" y="176141"/>
                  <a:pt x="176141" y="0"/>
                  <a:pt x="393422" y="0"/>
                </a:cubicBezTo>
                <a:close/>
              </a:path>
            </a:pathLst>
          </a:custGeom>
        </p:spPr>
      </p:pic>
      <p:sp>
        <p:nvSpPr>
          <p:cNvPr id="42" name="TextBox 41">
            <a:extLst>
              <a:ext uri="{FF2B5EF4-FFF2-40B4-BE49-F238E27FC236}">
                <a16:creationId xmlns:a16="http://schemas.microsoft.com/office/drawing/2014/main" id="{65955B9B-B24D-49AA-8801-0E98456BAF6A}"/>
              </a:ext>
            </a:extLst>
          </p:cNvPr>
          <p:cNvSpPr txBox="1"/>
          <p:nvPr/>
        </p:nvSpPr>
        <p:spPr>
          <a:xfrm>
            <a:off x="0" y="6283802"/>
            <a:ext cx="6978492" cy="577081"/>
          </a:xfrm>
          <a:prstGeom prst="rect">
            <a:avLst/>
          </a:prstGeom>
          <a:noFill/>
        </p:spPr>
        <p:txBody>
          <a:bodyPr wrap="square" rtlCol="0">
            <a:spAutoFit/>
          </a:bodyPr>
          <a:lstStyle/>
          <a:p>
            <a:pPr lvl="0" algn="ctr"/>
            <a:r>
              <a:rPr lang="en-US" sz="1050" dirty="0">
                <a:solidFill>
                  <a:schemeClr val="bg1"/>
                </a:solidFill>
              </a:rPr>
              <a:t>Fig: (a) Effect of angle of inclination of focusing electrode on emittance, (b) emittance growth over the distance from cathode, (c) Effect of Wehnelt edge distance on emittance, (d) Effect of biasing on beam current, (e) Maximum achievable current as a function of temperature for different cathode materials.</a:t>
            </a:r>
          </a:p>
        </p:txBody>
      </p:sp>
      <p:sp>
        <p:nvSpPr>
          <p:cNvPr id="4" name="TextBox 3">
            <a:extLst>
              <a:ext uri="{FF2B5EF4-FFF2-40B4-BE49-F238E27FC236}">
                <a16:creationId xmlns:a16="http://schemas.microsoft.com/office/drawing/2014/main" id="{E66FE2D1-20DB-4A29-858B-C732FD97A0DA}"/>
              </a:ext>
            </a:extLst>
          </p:cNvPr>
          <p:cNvSpPr txBox="1"/>
          <p:nvPr/>
        </p:nvSpPr>
        <p:spPr>
          <a:xfrm>
            <a:off x="5529973" y="2255520"/>
            <a:ext cx="474587" cy="369332"/>
          </a:xfrm>
          <a:prstGeom prst="rect">
            <a:avLst/>
          </a:prstGeom>
          <a:noFill/>
        </p:spPr>
        <p:txBody>
          <a:bodyPr wrap="square" rtlCol="0">
            <a:spAutoFit/>
          </a:bodyPr>
          <a:lstStyle/>
          <a:p>
            <a:r>
              <a:rPr lang="en-US" dirty="0">
                <a:solidFill>
                  <a:schemeClr val="bg1"/>
                </a:solidFill>
              </a:rPr>
              <a:t>(c)</a:t>
            </a:r>
          </a:p>
        </p:txBody>
      </p:sp>
      <p:sp>
        <p:nvSpPr>
          <p:cNvPr id="43" name="TextBox 42">
            <a:extLst>
              <a:ext uri="{FF2B5EF4-FFF2-40B4-BE49-F238E27FC236}">
                <a16:creationId xmlns:a16="http://schemas.microsoft.com/office/drawing/2014/main" id="{8DE3F142-35B7-40B5-9D2F-01187A682AF1}"/>
              </a:ext>
            </a:extLst>
          </p:cNvPr>
          <p:cNvSpPr txBox="1"/>
          <p:nvPr/>
        </p:nvSpPr>
        <p:spPr>
          <a:xfrm>
            <a:off x="6067220" y="4017230"/>
            <a:ext cx="474587" cy="369332"/>
          </a:xfrm>
          <a:prstGeom prst="rect">
            <a:avLst/>
          </a:prstGeom>
          <a:solidFill>
            <a:schemeClr val="tx1"/>
          </a:solidFill>
          <a:ln>
            <a:noFill/>
          </a:ln>
        </p:spPr>
        <p:txBody>
          <a:bodyPr wrap="square" rtlCol="0">
            <a:spAutoFit/>
          </a:bodyPr>
          <a:lstStyle/>
          <a:p>
            <a:r>
              <a:rPr lang="en-US" dirty="0">
                <a:solidFill>
                  <a:schemeClr val="bg1"/>
                </a:solidFill>
              </a:rPr>
              <a:t>(d)</a:t>
            </a:r>
          </a:p>
        </p:txBody>
      </p:sp>
      <p:sp>
        <p:nvSpPr>
          <p:cNvPr id="44" name="TextBox 43">
            <a:extLst>
              <a:ext uri="{FF2B5EF4-FFF2-40B4-BE49-F238E27FC236}">
                <a16:creationId xmlns:a16="http://schemas.microsoft.com/office/drawing/2014/main" id="{3209A673-58AB-428B-8AB3-C1C636C5171A}"/>
              </a:ext>
            </a:extLst>
          </p:cNvPr>
          <p:cNvSpPr txBox="1"/>
          <p:nvPr/>
        </p:nvSpPr>
        <p:spPr>
          <a:xfrm>
            <a:off x="8215908" y="2063169"/>
            <a:ext cx="474587" cy="369332"/>
          </a:xfrm>
          <a:prstGeom prst="rect">
            <a:avLst/>
          </a:prstGeom>
          <a:noFill/>
        </p:spPr>
        <p:txBody>
          <a:bodyPr wrap="square" rtlCol="0">
            <a:spAutoFit/>
          </a:bodyPr>
          <a:lstStyle/>
          <a:p>
            <a:r>
              <a:rPr lang="en-US" dirty="0">
                <a:solidFill>
                  <a:schemeClr val="bg1"/>
                </a:solidFill>
              </a:rPr>
              <a:t>(e)</a:t>
            </a:r>
          </a:p>
        </p:txBody>
      </p:sp>
      <p:sp>
        <p:nvSpPr>
          <p:cNvPr id="45" name="TextBox 44">
            <a:extLst>
              <a:ext uri="{FF2B5EF4-FFF2-40B4-BE49-F238E27FC236}">
                <a16:creationId xmlns:a16="http://schemas.microsoft.com/office/drawing/2014/main" id="{B0D62251-2C16-4B5E-8892-D7987B12ECD9}"/>
              </a:ext>
            </a:extLst>
          </p:cNvPr>
          <p:cNvSpPr txBox="1"/>
          <p:nvPr/>
        </p:nvSpPr>
        <p:spPr>
          <a:xfrm>
            <a:off x="7469658" y="6521175"/>
            <a:ext cx="3773377" cy="253916"/>
          </a:xfrm>
          <a:prstGeom prst="rect">
            <a:avLst/>
          </a:prstGeom>
          <a:noFill/>
        </p:spPr>
        <p:txBody>
          <a:bodyPr wrap="square" rtlCol="0">
            <a:spAutoFit/>
          </a:bodyPr>
          <a:lstStyle/>
          <a:p>
            <a:pPr lvl="0" algn="ctr"/>
            <a:r>
              <a:rPr lang="en-US" sz="1050" dirty="0">
                <a:solidFill>
                  <a:schemeClr val="bg1"/>
                </a:solidFill>
              </a:rPr>
              <a:t>Final Gun parameters</a:t>
            </a:r>
          </a:p>
        </p:txBody>
      </p:sp>
    </p:spTree>
    <p:extLst>
      <p:ext uri="{BB962C8B-B14F-4D97-AF65-F5344CB8AC3E}">
        <p14:creationId xmlns:p14="http://schemas.microsoft.com/office/powerpoint/2010/main" val="32333622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30321F3-CF73-40E4-8D43-5925C7E86597}"/>
              </a:ext>
            </a:extLst>
          </p:cNvPr>
          <p:cNvSpPr/>
          <p:nvPr/>
        </p:nvSpPr>
        <p:spPr>
          <a:xfrm>
            <a:off x="-35052" y="244851"/>
            <a:ext cx="12262104" cy="702464"/>
          </a:xfrm>
          <a:prstGeom prst="rect">
            <a:avLst/>
          </a:prstGeom>
          <a:gradFill flip="none" rotWithShape="1">
            <a:gsLst>
              <a:gs pos="0">
                <a:schemeClr val="bg1">
                  <a:alpha val="0"/>
                </a:schemeClr>
              </a:gs>
              <a:gs pos="23000">
                <a:schemeClr val="bg1">
                  <a:lumMod val="75000"/>
                  <a:lumOff val="25000"/>
                </a:schemeClr>
              </a:gs>
              <a:gs pos="69000">
                <a:schemeClr val="bg1">
                  <a:lumMod val="75000"/>
                  <a:lumOff val="25000"/>
                </a:schemeClr>
              </a:gs>
              <a:gs pos="83000">
                <a:schemeClr val="bg1">
                  <a:lumMod val="85000"/>
                  <a:lumOff val="15000"/>
                </a:schemeClr>
              </a:gs>
              <a:gs pos="97000">
                <a:schemeClr val="bg1">
                  <a:lumMod val="85000"/>
                  <a:lumOff val="15000"/>
                </a:schemeClr>
              </a:gs>
            </a:gsLst>
            <a:lin ang="15600000" scaled="0"/>
            <a:tileRect/>
          </a:gradFill>
          <a:ln w="34925"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D81D0784-A53E-4972-9CCF-0633C1165547}"/>
              </a:ext>
            </a:extLst>
          </p:cNvPr>
          <p:cNvSpPr txBox="1"/>
          <p:nvPr/>
        </p:nvSpPr>
        <p:spPr>
          <a:xfrm>
            <a:off x="2996280" y="239429"/>
            <a:ext cx="6129336" cy="707886"/>
          </a:xfrm>
          <a:prstGeom prst="rect">
            <a:avLst/>
          </a:prstGeom>
          <a:noFill/>
        </p:spPr>
        <p:txBody>
          <a:bodyPr wrap="square">
            <a:spAutoFit/>
          </a:bodyPr>
          <a:lstStyle/>
          <a:p>
            <a:pPr algn="ctr"/>
            <a:r>
              <a:rPr lang="en-US"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BEAM DYNAMICS</a:t>
            </a:r>
          </a:p>
        </p:txBody>
      </p:sp>
      <p:sp>
        <p:nvSpPr>
          <p:cNvPr id="69" name="Block Arc 68">
            <a:extLst>
              <a:ext uri="{FF2B5EF4-FFF2-40B4-BE49-F238E27FC236}">
                <a16:creationId xmlns:a16="http://schemas.microsoft.com/office/drawing/2014/main" id="{EBFE5E12-4237-494D-9657-BE9E8322025C}"/>
              </a:ext>
            </a:extLst>
          </p:cNvPr>
          <p:cNvSpPr/>
          <p:nvPr/>
        </p:nvSpPr>
        <p:spPr>
          <a:xfrm>
            <a:off x="4636578" y="2109300"/>
            <a:ext cx="3234818" cy="3234818"/>
          </a:xfrm>
          <a:prstGeom prst="blockArc">
            <a:avLst>
              <a:gd name="adj1" fmla="val 10800000"/>
              <a:gd name="adj2" fmla="val 16200000"/>
              <a:gd name="adj3" fmla="val 4642"/>
            </a:avLst>
          </a:prstGeom>
          <a:solidFill>
            <a:schemeClr val="accent4"/>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70" name="Block Arc 69">
            <a:extLst>
              <a:ext uri="{FF2B5EF4-FFF2-40B4-BE49-F238E27FC236}">
                <a16:creationId xmlns:a16="http://schemas.microsoft.com/office/drawing/2014/main" id="{36D6A3A8-26B4-46B4-9BC6-0BCF661BF00B}"/>
              </a:ext>
            </a:extLst>
          </p:cNvPr>
          <p:cNvSpPr/>
          <p:nvPr/>
        </p:nvSpPr>
        <p:spPr>
          <a:xfrm>
            <a:off x="4636578" y="2109300"/>
            <a:ext cx="3234818" cy="3234818"/>
          </a:xfrm>
          <a:prstGeom prst="blockArc">
            <a:avLst>
              <a:gd name="adj1" fmla="val 5400000"/>
              <a:gd name="adj2" fmla="val 10800000"/>
              <a:gd name="adj3" fmla="val 4642"/>
            </a:avLst>
          </a:prstGeom>
          <a:solidFill>
            <a:schemeClr val="accent4"/>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71" name="Block Arc 70">
            <a:extLst>
              <a:ext uri="{FF2B5EF4-FFF2-40B4-BE49-F238E27FC236}">
                <a16:creationId xmlns:a16="http://schemas.microsoft.com/office/drawing/2014/main" id="{48A1FEF7-E118-43E1-8EF4-FA8FF0BF642B}"/>
              </a:ext>
            </a:extLst>
          </p:cNvPr>
          <p:cNvSpPr/>
          <p:nvPr/>
        </p:nvSpPr>
        <p:spPr>
          <a:xfrm>
            <a:off x="4636578" y="2109300"/>
            <a:ext cx="3234818" cy="3234818"/>
          </a:xfrm>
          <a:prstGeom prst="blockArc">
            <a:avLst>
              <a:gd name="adj1" fmla="val 0"/>
              <a:gd name="adj2" fmla="val 5400000"/>
              <a:gd name="adj3" fmla="val 4642"/>
            </a:avLst>
          </a:prstGeom>
          <a:solidFill>
            <a:schemeClr val="accent4"/>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72" name="Block Arc 71">
            <a:extLst>
              <a:ext uri="{FF2B5EF4-FFF2-40B4-BE49-F238E27FC236}">
                <a16:creationId xmlns:a16="http://schemas.microsoft.com/office/drawing/2014/main" id="{4FEBDF59-25E0-4E13-9474-CC7DC6852788}"/>
              </a:ext>
            </a:extLst>
          </p:cNvPr>
          <p:cNvSpPr/>
          <p:nvPr/>
        </p:nvSpPr>
        <p:spPr>
          <a:xfrm>
            <a:off x="4636578" y="2109300"/>
            <a:ext cx="3234818" cy="3234818"/>
          </a:xfrm>
          <a:prstGeom prst="blockArc">
            <a:avLst>
              <a:gd name="adj1" fmla="val 16200000"/>
              <a:gd name="adj2" fmla="val 0"/>
              <a:gd name="adj3" fmla="val 4642"/>
            </a:avLst>
          </a:prstGeom>
          <a:solidFill>
            <a:schemeClr val="accent4"/>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73" name="Freeform: Shape 72">
            <a:extLst>
              <a:ext uri="{FF2B5EF4-FFF2-40B4-BE49-F238E27FC236}">
                <a16:creationId xmlns:a16="http://schemas.microsoft.com/office/drawing/2014/main" id="{573A36A9-E27E-4EB0-9B4D-A9D84A785BE2}"/>
              </a:ext>
            </a:extLst>
          </p:cNvPr>
          <p:cNvSpPr/>
          <p:nvPr/>
        </p:nvSpPr>
        <p:spPr>
          <a:xfrm>
            <a:off x="5509218" y="2981940"/>
            <a:ext cx="1489538" cy="1489538"/>
          </a:xfrm>
          <a:custGeom>
            <a:avLst/>
            <a:gdLst>
              <a:gd name="connsiteX0" fmla="*/ 0 w 1489538"/>
              <a:gd name="connsiteY0" fmla="*/ 744769 h 1489538"/>
              <a:gd name="connsiteX1" fmla="*/ 744769 w 1489538"/>
              <a:gd name="connsiteY1" fmla="*/ 0 h 1489538"/>
              <a:gd name="connsiteX2" fmla="*/ 1489538 w 1489538"/>
              <a:gd name="connsiteY2" fmla="*/ 744769 h 1489538"/>
              <a:gd name="connsiteX3" fmla="*/ 744769 w 1489538"/>
              <a:gd name="connsiteY3" fmla="*/ 1489538 h 1489538"/>
              <a:gd name="connsiteX4" fmla="*/ 0 w 1489538"/>
              <a:gd name="connsiteY4" fmla="*/ 744769 h 1489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9538" h="1489538">
                <a:moveTo>
                  <a:pt x="0" y="744769"/>
                </a:moveTo>
                <a:cubicBezTo>
                  <a:pt x="0" y="333444"/>
                  <a:pt x="333444" y="0"/>
                  <a:pt x="744769" y="0"/>
                </a:cubicBezTo>
                <a:cubicBezTo>
                  <a:pt x="1156094" y="0"/>
                  <a:pt x="1489538" y="333444"/>
                  <a:pt x="1489538" y="744769"/>
                </a:cubicBezTo>
                <a:cubicBezTo>
                  <a:pt x="1489538" y="1156094"/>
                  <a:pt x="1156094" y="1489538"/>
                  <a:pt x="744769" y="1489538"/>
                </a:cubicBezTo>
                <a:cubicBezTo>
                  <a:pt x="333444" y="1489538"/>
                  <a:pt x="0" y="1156094"/>
                  <a:pt x="0" y="744769"/>
                </a:cubicBezTo>
                <a:close/>
              </a:path>
            </a:pathLst>
          </a:custGeom>
          <a:solidFill>
            <a:schemeClr val="bg2">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98148" tIns="298148" rIns="298148" bIns="298148" numCol="1" spcCol="1270" anchor="ctr" anchorCtr="0">
            <a:noAutofit/>
          </a:bodyPr>
          <a:lstStyle/>
          <a:p>
            <a:pPr marL="0" lvl="0" indent="0" algn="ctr" defTabSz="2800350">
              <a:lnSpc>
                <a:spcPct val="90000"/>
              </a:lnSpc>
              <a:spcBef>
                <a:spcPct val="0"/>
              </a:spcBef>
              <a:spcAft>
                <a:spcPct val="35000"/>
              </a:spcAft>
              <a:buNone/>
            </a:pPr>
            <a:endParaRPr lang="en-US" sz="6300" kern="1200" dirty="0"/>
          </a:p>
        </p:txBody>
      </p:sp>
      <p:sp>
        <p:nvSpPr>
          <p:cNvPr id="74" name="Freeform: Shape 73">
            <a:extLst>
              <a:ext uri="{FF2B5EF4-FFF2-40B4-BE49-F238E27FC236}">
                <a16:creationId xmlns:a16="http://schemas.microsoft.com/office/drawing/2014/main" id="{46204BC3-EB20-4C2E-B4A3-A21124CE1E5F}"/>
              </a:ext>
            </a:extLst>
          </p:cNvPr>
          <p:cNvSpPr/>
          <p:nvPr/>
        </p:nvSpPr>
        <p:spPr>
          <a:xfrm>
            <a:off x="5732649" y="1625498"/>
            <a:ext cx="1042677" cy="1042677"/>
          </a:xfrm>
          <a:custGeom>
            <a:avLst/>
            <a:gdLst>
              <a:gd name="connsiteX0" fmla="*/ 0 w 1042677"/>
              <a:gd name="connsiteY0" fmla="*/ 521339 h 1042677"/>
              <a:gd name="connsiteX1" fmla="*/ 521339 w 1042677"/>
              <a:gd name="connsiteY1" fmla="*/ 0 h 1042677"/>
              <a:gd name="connsiteX2" fmla="*/ 1042678 w 1042677"/>
              <a:gd name="connsiteY2" fmla="*/ 521339 h 1042677"/>
              <a:gd name="connsiteX3" fmla="*/ 521339 w 1042677"/>
              <a:gd name="connsiteY3" fmla="*/ 1042678 h 1042677"/>
              <a:gd name="connsiteX4" fmla="*/ 0 w 1042677"/>
              <a:gd name="connsiteY4" fmla="*/ 521339 h 10426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2677" h="1042677">
                <a:moveTo>
                  <a:pt x="0" y="521339"/>
                </a:moveTo>
                <a:cubicBezTo>
                  <a:pt x="0" y="233411"/>
                  <a:pt x="233411" y="0"/>
                  <a:pt x="521339" y="0"/>
                </a:cubicBezTo>
                <a:cubicBezTo>
                  <a:pt x="809267" y="0"/>
                  <a:pt x="1042678" y="233411"/>
                  <a:pt x="1042678" y="521339"/>
                </a:cubicBezTo>
                <a:cubicBezTo>
                  <a:pt x="1042678" y="809267"/>
                  <a:pt x="809267" y="1042678"/>
                  <a:pt x="521339" y="1042678"/>
                </a:cubicBezTo>
                <a:cubicBezTo>
                  <a:pt x="233411" y="1042678"/>
                  <a:pt x="0" y="809267"/>
                  <a:pt x="0" y="521339"/>
                </a:cubicBezTo>
                <a:close/>
              </a:path>
            </a:pathLst>
          </a:custGeom>
          <a:solidFill>
            <a:srgbClr val="700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73017" tIns="173017" rIns="173017" bIns="173017" numCol="1" spcCol="1270" anchor="ctr" anchorCtr="0">
            <a:noAutofit/>
          </a:bodyPr>
          <a:lstStyle/>
          <a:p>
            <a:pPr marL="0" lvl="0" indent="0" algn="ctr" defTabSz="711200">
              <a:lnSpc>
                <a:spcPct val="90000"/>
              </a:lnSpc>
              <a:spcBef>
                <a:spcPct val="0"/>
              </a:spcBef>
              <a:spcAft>
                <a:spcPct val="35000"/>
              </a:spcAft>
              <a:buNone/>
            </a:pPr>
            <a:endParaRPr lang="en-US" sz="1600" b="1" kern="1200" dirty="0"/>
          </a:p>
        </p:txBody>
      </p:sp>
      <p:sp>
        <p:nvSpPr>
          <p:cNvPr id="75" name="Freeform: Shape 74">
            <a:extLst>
              <a:ext uri="{FF2B5EF4-FFF2-40B4-BE49-F238E27FC236}">
                <a16:creationId xmlns:a16="http://schemas.microsoft.com/office/drawing/2014/main" id="{A1151330-40E9-456C-B0CB-839D03B42762}"/>
              </a:ext>
            </a:extLst>
          </p:cNvPr>
          <p:cNvSpPr/>
          <p:nvPr/>
        </p:nvSpPr>
        <p:spPr>
          <a:xfrm>
            <a:off x="7312522" y="3205371"/>
            <a:ext cx="1042677" cy="1042677"/>
          </a:xfrm>
          <a:custGeom>
            <a:avLst/>
            <a:gdLst>
              <a:gd name="connsiteX0" fmla="*/ 0 w 1042677"/>
              <a:gd name="connsiteY0" fmla="*/ 521339 h 1042677"/>
              <a:gd name="connsiteX1" fmla="*/ 521339 w 1042677"/>
              <a:gd name="connsiteY1" fmla="*/ 0 h 1042677"/>
              <a:gd name="connsiteX2" fmla="*/ 1042678 w 1042677"/>
              <a:gd name="connsiteY2" fmla="*/ 521339 h 1042677"/>
              <a:gd name="connsiteX3" fmla="*/ 521339 w 1042677"/>
              <a:gd name="connsiteY3" fmla="*/ 1042678 h 1042677"/>
              <a:gd name="connsiteX4" fmla="*/ 0 w 1042677"/>
              <a:gd name="connsiteY4" fmla="*/ 521339 h 10426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2677" h="1042677">
                <a:moveTo>
                  <a:pt x="0" y="521339"/>
                </a:moveTo>
                <a:cubicBezTo>
                  <a:pt x="0" y="233411"/>
                  <a:pt x="233411" y="0"/>
                  <a:pt x="521339" y="0"/>
                </a:cubicBezTo>
                <a:cubicBezTo>
                  <a:pt x="809267" y="0"/>
                  <a:pt x="1042678" y="233411"/>
                  <a:pt x="1042678" y="521339"/>
                </a:cubicBezTo>
                <a:cubicBezTo>
                  <a:pt x="1042678" y="809267"/>
                  <a:pt x="809267" y="1042678"/>
                  <a:pt x="521339" y="1042678"/>
                </a:cubicBezTo>
                <a:cubicBezTo>
                  <a:pt x="233411" y="1042678"/>
                  <a:pt x="0" y="809267"/>
                  <a:pt x="0" y="521339"/>
                </a:cubicBezTo>
                <a:close/>
              </a:path>
            </a:pathLst>
          </a:custGeom>
          <a:solidFill>
            <a:srgbClr val="0070C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08577" tIns="208577" rIns="208577" bIns="208577" numCol="1" spcCol="1270" anchor="ctr" anchorCtr="0">
            <a:noAutofit/>
          </a:bodyPr>
          <a:lstStyle/>
          <a:p>
            <a:pPr marL="0" lvl="0" indent="0" algn="ctr" defTabSz="1955800">
              <a:lnSpc>
                <a:spcPct val="90000"/>
              </a:lnSpc>
              <a:spcBef>
                <a:spcPct val="0"/>
              </a:spcBef>
              <a:spcAft>
                <a:spcPct val="35000"/>
              </a:spcAft>
              <a:buNone/>
            </a:pPr>
            <a:endParaRPr lang="en-US" sz="4400" kern="1200" dirty="0"/>
          </a:p>
        </p:txBody>
      </p:sp>
      <p:sp>
        <p:nvSpPr>
          <p:cNvPr id="76" name="Freeform: Shape 75">
            <a:extLst>
              <a:ext uri="{FF2B5EF4-FFF2-40B4-BE49-F238E27FC236}">
                <a16:creationId xmlns:a16="http://schemas.microsoft.com/office/drawing/2014/main" id="{1AB67D94-5E71-48EB-8434-CDA936A80A0B}"/>
              </a:ext>
            </a:extLst>
          </p:cNvPr>
          <p:cNvSpPr/>
          <p:nvPr/>
        </p:nvSpPr>
        <p:spPr>
          <a:xfrm>
            <a:off x="5732649" y="4785244"/>
            <a:ext cx="1042677" cy="1042677"/>
          </a:xfrm>
          <a:custGeom>
            <a:avLst/>
            <a:gdLst>
              <a:gd name="connsiteX0" fmla="*/ 0 w 1042677"/>
              <a:gd name="connsiteY0" fmla="*/ 521339 h 1042677"/>
              <a:gd name="connsiteX1" fmla="*/ 521339 w 1042677"/>
              <a:gd name="connsiteY1" fmla="*/ 0 h 1042677"/>
              <a:gd name="connsiteX2" fmla="*/ 1042678 w 1042677"/>
              <a:gd name="connsiteY2" fmla="*/ 521339 h 1042677"/>
              <a:gd name="connsiteX3" fmla="*/ 521339 w 1042677"/>
              <a:gd name="connsiteY3" fmla="*/ 1042678 h 1042677"/>
              <a:gd name="connsiteX4" fmla="*/ 0 w 1042677"/>
              <a:gd name="connsiteY4" fmla="*/ 521339 h 10426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2677" h="1042677">
                <a:moveTo>
                  <a:pt x="0" y="521339"/>
                </a:moveTo>
                <a:cubicBezTo>
                  <a:pt x="0" y="233411"/>
                  <a:pt x="233411" y="0"/>
                  <a:pt x="521339" y="0"/>
                </a:cubicBezTo>
                <a:cubicBezTo>
                  <a:pt x="809267" y="0"/>
                  <a:pt x="1042678" y="233411"/>
                  <a:pt x="1042678" y="521339"/>
                </a:cubicBezTo>
                <a:cubicBezTo>
                  <a:pt x="1042678" y="809267"/>
                  <a:pt x="809267" y="1042678"/>
                  <a:pt x="521339" y="1042678"/>
                </a:cubicBezTo>
                <a:cubicBezTo>
                  <a:pt x="233411" y="1042678"/>
                  <a:pt x="0" y="809267"/>
                  <a:pt x="0" y="521339"/>
                </a:cubicBezTo>
                <a:close/>
              </a:path>
            </a:pathLst>
          </a:custGeom>
          <a:solidFill>
            <a:schemeClr val="accent2">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08577" tIns="208577" rIns="208577" bIns="208577" numCol="1" spcCol="1270" anchor="ctr" anchorCtr="0">
            <a:noAutofit/>
          </a:bodyPr>
          <a:lstStyle/>
          <a:p>
            <a:pPr marL="0" lvl="0" indent="0" algn="ctr" defTabSz="1955800">
              <a:lnSpc>
                <a:spcPct val="90000"/>
              </a:lnSpc>
              <a:spcBef>
                <a:spcPct val="0"/>
              </a:spcBef>
              <a:spcAft>
                <a:spcPct val="35000"/>
              </a:spcAft>
              <a:buNone/>
            </a:pPr>
            <a:endParaRPr lang="en-US" sz="4400" kern="1200" dirty="0"/>
          </a:p>
        </p:txBody>
      </p:sp>
      <p:sp>
        <p:nvSpPr>
          <p:cNvPr id="77" name="Freeform: Shape 76">
            <a:extLst>
              <a:ext uri="{FF2B5EF4-FFF2-40B4-BE49-F238E27FC236}">
                <a16:creationId xmlns:a16="http://schemas.microsoft.com/office/drawing/2014/main" id="{6D2697FD-FD5E-42A3-9BEF-9EC408345C51}"/>
              </a:ext>
            </a:extLst>
          </p:cNvPr>
          <p:cNvSpPr/>
          <p:nvPr/>
        </p:nvSpPr>
        <p:spPr>
          <a:xfrm>
            <a:off x="4152776" y="3205371"/>
            <a:ext cx="1042677" cy="1042677"/>
          </a:xfrm>
          <a:custGeom>
            <a:avLst/>
            <a:gdLst>
              <a:gd name="connsiteX0" fmla="*/ 0 w 1042677"/>
              <a:gd name="connsiteY0" fmla="*/ 521339 h 1042677"/>
              <a:gd name="connsiteX1" fmla="*/ 521339 w 1042677"/>
              <a:gd name="connsiteY1" fmla="*/ 0 h 1042677"/>
              <a:gd name="connsiteX2" fmla="*/ 1042678 w 1042677"/>
              <a:gd name="connsiteY2" fmla="*/ 521339 h 1042677"/>
              <a:gd name="connsiteX3" fmla="*/ 521339 w 1042677"/>
              <a:gd name="connsiteY3" fmla="*/ 1042678 h 1042677"/>
              <a:gd name="connsiteX4" fmla="*/ 0 w 1042677"/>
              <a:gd name="connsiteY4" fmla="*/ 521339 h 10426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2677" h="1042677">
                <a:moveTo>
                  <a:pt x="0" y="521339"/>
                </a:moveTo>
                <a:cubicBezTo>
                  <a:pt x="0" y="233411"/>
                  <a:pt x="233411" y="0"/>
                  <a:pt x="521339" y="0"/>
                </a:cubicBezTo>
                <a:cubicBezTo>
                  <a:pt x="809267" y="0"/>
                  <a:pt x="1042678" y="233411"/>
                  <a:pt x="1042678" y="521339"/>
                </a:cubicBezTo>
                <a:cubicBezTo>
                  <a:pt x="1042678" y="809267"/>
                  <a:pt x="809267" y="1042678"/>
                  <a:pt x="521339" y="1042678"/>
                </a:cubicBezTo>
                <a:cubicBezTo>
                  <a:pt x="233411" y="1042678"/>
                  <a:pt x="0" y="809267"/>
                  <a:pt x="0" y="521339"/>
                </a:cubicBezTo>
                <a:close/>
              </a:path>
            </a:pathLst>
          </a:custGeom>
          <a:solidFill>
            <a:srgbClr val="00206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08577" tIns="208577" rIns="208577" bIns="208577" numCol="1" spcCol="1270" anchor="ctr" anchorCtr="0">
            <a:noAutofit/>
          </a:bodyPr>
          <a:lstStyle/>
          <a:p>
            <a:pPr marL="0" lvl="0" indent="0" algn="ctr" defTabSz="1955800">
              <a:lnSpc>
                <a:spcPct val="90000"/>
              </a:lnSpc>
              <a:spcBef>
                <a:spcPct val="0"/>
              </a:spcBef>
              <a:spcAft>
                <a:spcPct val="35000"/>
              </a:spcAft>
              <a:buNone/>
            </a:pPr>
            <a:endParaRPr lang="en-US" sz="4400" kern="1200" dirty="0"/>
          </a:p>
        </p:txBody>
      </p:sp>
      <p:sp>
        <p:nvSpPr>
          <p:cNvPr id="6" name="TextBox 5">
            <a:extLst>
              <a:ext uri="{FF2B5EF4-FFF2-40B4-BE49-F238E27FC236}">
                <a16:creationId xmlns:a16="http://schemas.microsoft.com/office/drawing/2014/main" id="{5CC5B291-308F-4435-BF29-0E96FC3CBF9A}"/>
              </a:ext>
            </a:extLst>
          </p:cNvPr>
          <p:cNvSpPr txBox="1"/>
          <p:nvPr/>
        </p:nvSpPr>
        <p:spPr>
          <a:xfrm>
            <a:off x="5631688" y="1862350"/>
            <a:ext cx="1203960" cy="523220"/>
          </a:xfrm>
          <a:prstGeom prst="rect">
            <a:avLst/>
          </a:prstGeom>
          <a:noFill/>
        </p:spPr>
        <p:txBody>
          <a:bodyPr wrap="square" rtlCol="0">
            <a:spAutoFit/>
          </a:bodyPr>
          <a:lstStyle/>
          <a:p>
            <a:pPr lvl="0" algn="ctr"/>
            <a:r>
              <a:rPr lang="en-US" sz="1400" dirty="0"/>
              <a:t>CHARGE </a:t>
            </a:r>
          </a:p>
          <a:p>
            <a:pPr lvl="0" algn="ctr"/>
            <a:r>
              <a:rPr lang="en-US" sz="1400" dirty="0"/>
              <a:t>DEPOSITION</a:t>
            </a:r>
            <a:endParaRPr lang="en-US" sz="1400" b="1" dirty="0"/>
          </a:p>
        </p:txBody>
      </p:sp>
      <p:sp>
        <p:nvSpPr>
          <p:cNvPr id="31" name="TextBox 30">
            <a:extLst>
              <a:ext uri="{FF2B5EF4-FFF2-40B4-BE49-F238E27FC236}">
                <a16:creationId xmlns:a16="http://schemas.microsoft.com/office/drawing/2014/main" id="{01CF1CF4-BF9F-4CCB-955E-97E999C3791B}"/>
              </a:ext>
            </a:extLst>
          </p:cNvPr>
          <p:cNvSpPr txBox="1"/>
          <p:nvPr/>
        </p:nvSpPr>
        <p:spPr>
          <a:xfrm>
            <a:off x="5666740" y="5018502"/>
            <a:ext cx="1203960" cy="523220"/>
          </a:xfrm>
          <a:prstGeom prst="rect">
            <a:avLst/>
          </a:prstGeom>
          <a:noFill/>
        </p:spPr>
        <p:txBody>
          <a:bodyPr wrap="square" rtlCol="0">
            <a:spAutoFit/>
          </a:bodyPr>
          <a:lstStyle/>
          <a:p>
            <a:pPr lvl="0" algn="ctr"/>
            <a:r>
              <a:rPr lang="en-US" sz="1400" dirty="0"/>
              <a:t>FORCE CALCULATION</a:t>
            </a:r>
          </a:p>
        </p:txBody>
      </p:sp>
      <p:sp>
        <p:nvSpPr>
          <p:cNvPr id="32" name="TextBox 31">
            <a:extLst>
              <a:ext uri="{FF2B5EF4-FFF2-40B4-BE49-F238E27FC236}">
                <a16:creationId xmlns:a16="http://schemas.microsoft.com/office/drawing/2014/main" id="{5EA95809-0BD7-42F2-B7C6-3AB68AB8D6EF}"/>
              </a:ext>
            </a:extLst>
          </p:cNvPr>
          <p:cNvSpPr txBox="1"/>
          <p:nvPr/>
        </p:nvSpPr>
        <p:spPr>
          <a:xfrm>
            <a:off x="4056888" y="3394744"/>
            <a:ext cx="1203960" cy="692497"/>
          </a:xfrm>
          <a:prstGeom prst="rect">
            <a:avLst/>
          </a:prstGeom>
          <a:noFill/>
        </p:spPr>
        <p:txBody>
          <a:bodyPr wrap="square" rtlCol="0">
            <a:spAutoFit/>
          </a:bodyPr>
          <a:lstStyle/>
          <a:p>
            <a:pPr algn="ctr"/>
            <a:r>
              <a:rPr lang="en-US" sz="1300" dirty="0"/>
              <a:t>MOMENTUM EVOLUTION</a:t>
            </a:r>
          </a:p>
          <a:p>
            <a:pPr lvl="0" algn="ctr"/>
            <a:r>
              <a:rPr lang="en-US" sz="1300" dirty="0"/>
              <a:t>CALCULATION</a:t>
            </a:r>
          </a:p>
        </p:txBody>
      </p:sp>
      <p:sp>
        <p:nvSpPr>
          <p:cNvPr id="33" name="TextBox 32">
            <a:extLst>
              <a:ext uri="{FF2B5EF4-FFF2-40B4-BE49-F238E27FC236}">
                <a16:creationId xmlns:a16="http://schemas.microsoft.com/office/drawing/2014/main" id="{10944D12-5908-4CB2-A2B4-37522CD15F67}"/>
              </a:ext>
            </a:extLst>
          </p:cNvPr>
          <p:cNvSpPr txBox="1"/>
          <p:nvPr/>
        </p:nvSpPr>
        <p:spPr>
          <a:xfrm>
            <a:off x="7224268" y="3452390"/>
            <a:ext cx="1203960" cy="523220"/>
          </a:xfrm>
          <a:prstGeom prst="rect">
            <a:avLst/>
          </a:prstGeom>
          <a:noFill/>
        </p:spPr>
        <p:txBody>
          <a:bodyPr wrap="square" rtlCol="0">
            <a:spAutoFit/>
          </a:bodyPr>
          <a:lstStyle/>
          <a:p>
            <a:pPr lvl="0" algn="ctr"/>
            <a:r>
              <a:rPr lang="en-US" sz="1400" dirty="0"/>
              <a:t>POTENTIAL CALCULATION</a:t>
            </a:r>
          </a:p>
        </p:txBody>
      </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86050685-5DAD-4CD8-8075-E90E550E98A5}"/>
                  </a:ext>
                </a:extLst>
              </p:cNvPr>
              <p:cNvSpPr txBox="1"/>
              <p:nvPr/>
            </p:nvSpPr>
            <p:spPr>
              <a:xfrm>
                <a:off x="5743448" y="3280434"/>
                <a:ext cx="1203960" cy="707886"/>
              </a:xfrm>
              <a:prstGeom prst="rect">
                <a:avLst/>
              </a:prstGeom>
              <a:noFill/>
            </p:spPr>
            <p:txBody>
              <a:bodyPr wrap="square" rtlCol="0">
                <a:spAutoFit/>
              </a:bodyPr>
              <a:lstStyle/>
              <a:p>
                <a:pPr lvl="0" algn="ctr"/>
                <a14:m>
                  <m:oMathPara xmlns:m="http://schemas.openxmlformats.org/officeDocument/2006/math">
                    <m:oMathParaPr>
                      <m:jc m:val="centerGroup"/>
                    </m:oMathParaPr>
                    <m:oMath xmlns:m="http://schemas.openxmlformats.org/officeDocument/2006/math">
                      <m:r>
                        <m:rPr>
                          <m:sty m:val="p"/>
                        </m:rPr>
                        <a:rPr lang="en-US" sz="4000" b="0" i="0" dirty="0" smtClean="0">
                          <a:latin typeface="Cambria Math" panose="02040503050406030204" pitchFamily="18" charset="0"/>
                        </a:rPr>
                        <m:t>Δ</m:t>
                      </m:r>
                      <m:r>
                        <a:rPr lang="en-US" sz="4000" b="0" i="1" dirty="0" smtClean="0">
                          <a:latin typeface="Cambria Math" panose="02040503050406030204" pitchFamily="18" charset="0"/>
                        </a:rPr>
                        <m:t>𝑡</m:t>
                      </m:r>
                    </m:oMath>
                  </m:oMathPara>
                </a14:m>
                <a:endParaRPr lang="en-US" sz="4000" dirty="0"/>
              </a:p>
            </p:txBody>
          </p:sp>
        </mc:Choice>
        <mc:Fallback xmlns="">
          <p:sp>
            <p:nvSpPr>
              <p:cNvPr id="34" name="TextBox 33">
                <a:extLst>
                  <a:ext uri="{FF2B5EF4-FFF2-40B4-BE49-F238E27FC236}">
                    <a16:creationId xmlns:a16="http://schemas.microsoft.com/office/drawing/2014/main" id="{86050685-5DAD-4CD8-8075-E90E550E98A5}"/>
                  </a:ext>
                </a:extLst>
              </p:cNvPr>
              <p:cNvSpPr txBox="1">
                <a:spLocks noRot="1" noChangeAspect="1" noMove="1" noResize="1" noEditPoints="1" noAdjustHandles="1" noChangeArrowheads="1" noChangeShapeType="1" noTextEdit="1"/>
              </p:cNvSpPr>
              <p:nvPr/>
            </p:nvSpPr>
            <p:spPr>
              <a:xfrm>
                <a:off x="5743448" y="3280434"/>
                <a:ext cx="1203960" cy="707886"/>
              </a:xfrm>
              <a:prstGeom prst="rect">
                <a:avLst/>
              </a:prstGeom>
              <a:blipFill>
                <a:blip r:embed="rId2"/>
                <a:stretch>
                  <a:fillRect/>
                </a:stretch>
              </a:blipFill>
            </p:spPr>
            <p:txBody>
              <a:bodyPr/>
              <a:lstStyle/>
              <a:p>
                <a:r>
                  <a:rPr lang="en-US">
                    <a:noFill/>
                  </a:rPr>
                  <a:t> </a:t>
                </a:r>
              </a:p>
            </p:txBody>
          </p:sp>
        </mc:Fallback>
      </mc:AlternateContent>
      <p:pic>
        <p:nvPicPr>
          <p:cNvPr id="55" name="Picture 54">
            <a:extLst>
              <a:ext uri="{FF2B5EF4-FFF2-40B4-BE49-F238E27FC236}">
                <a16:creationId xmlns:a16="http://schemas.microsoft.com/office/drawing/2014/main" id="{8CEAF313-0A0D-4C94-B403-23700D44011D}"/>
              </a:ext>
            </a:extLst>
          </p:cNvPr>
          <p:cNvPicPr>
            <a:picLocks noChangeAspect="1"/>
          </p:cNvPicPr>
          <p:nvPr/>
        </p:nvPicPr>
        <p:blipFill rotWithShape="1">
          <a:blip r:embed="rId3"/>
          <a:srcRect r="10556" b="14420"/>
          <a:stretch/>
        </p:blipFill>
        <p:spPr>
          <a:xfrm>
            <a:off x="8811896" y="1231555"/>
            <a:ext cx="1669199" cy="21280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6" name="TextBox 55">
            <a:extLst>
              <a:ext uri="{FF2B5EF4-FFF2-40B4-BE49-F238E27FC236}">
                <a16:creationId xmlns:a16="http://schemas.microsoft.com/office/drawing/2014/main" id="{AA6B2E83-2B63-4BB7-8FBB-E1A98B844D05}"/>
              </a:ext>
            </a:extLst>
          </p:cNvPr>
          <p:cNvSpPr txBox="1"/>
          <p:nvPr/>
        </p:nvSpPr>
        <p:spPr>
          <a:xfrm>
            <a:off x="10452091" y="1812672"/>
            <a:ext cx="1730824" cy="738664"/>
          </a:xfrm>
          <a:prstGeom prst="rect">
            <a:avLst/>
          </a:prstGeom>
          <a:noFill/>
        </p:spPr>
        <p:txBody>
          <a:bodyPr wrap="square" rtlCol="0">
            <a:spAutoFit/>
          </a:bodyPr>
          <a:lstStyle/>
          <a:p>
            <a:pPr lvl="0" algn="ctr"/>
            <a:r>
              <a:rPr lang="en-US" sz="1400" dirty="0">
                <a:solidFill>
                  <a:schemeClr val="bg1"/>
                </a:solidFill>
              </a:rPr>
              <a:t>POTENTIAL FROM DESIGNED GEOMETRY</a:t>
            </a:r>
          </a:p>
        </p:txBody>
      </p:sp>
      <p:sp>
        <p:nvSpPr>
          <p:cNvPr id="59" name="TextBox 58">
            <a:extLst>
              <a:ext uri="{FF2B5EF4-FFF2-40B4-BE49-F238E27FC236}">
                <a16:creationId xmlns:a16="http://schemas.microsoft.com/office/drawing/2014/main" id="{2D6249FF-AB12-4E73-8EE4-65B4B60CC4AE}"/>
              </a:ext>
            </a:extLst>
          </p:cNvPr>
          <p:cNvSpPr txBox="1"/>
          <p:nvPr/>
        </p:nvSpPr>
        <p:spPr>
          <a:xfrm>
            <a:off x="9125616" y="5988803"/>
            <a:ext cx="2115952" cy="523220"/>
          </a:xfrm>
          <a:prstGeom prst="rect">
            <a:avLst/>
          </a:prstGeom>
          <a:noFill/>
        </p:spPr>
        <p:txBody>
          <a:bodyPr wrap="square" rtlCol="0">
            <a:spAutoFit/>
          </a:bodyPr>
          <a:lstStyle/>
          <a:p>
            <a:pPr lvl="0" algn="ctr"/>
            <a:r>
              <a:rPr lang="en-US" sz="1400" dirty="0">
                <a:solidFill>
                  <a:schemeClr val="bg1"/>
                </a:solidFill>
              </a:rPr>
              <a:t>POTENTIAL FROM PARTICLE DISTRIBUTION</a:t>
            </a:r>
          </a:p>
        </p:txBody>
      </p:sp>
      <p:pic>
        <p:nvPicPr>
          <p:cNvPr id="16" name="Picture 15">
            <a:extLst>
              <a:ext uri="{FF2B5EF4-FFF2-40B4-BE49-F238E27FC236}">
                <a16:creationId xmlns:a16="http://schemas.microsoft.com/office/drawing/2014/main" id="{0756EDA7-55D1-4CA9-BA20-611B05555E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15938" y="4148214"/>
            <a:ext cx="2706527" cy="187745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cxnSp>
        <p:nvCxnSpPr>
          <p:cNvPr id="18" name="Connector: Curved 17">
            <a:extLst>
              <a:ext uri="{FF2B5EF4-FFF2-40B4-BE49-F238E27FC236}">
                <a16:creationId xmlns:a16="http://schemas.microsoft.com/office/drawing/2014/main" id="{3F67F634-7AA2-4B15-A0EE-0A67C3F83D0C}"/>
              </a:ext>
            </a:extLst>
          </p:cNvPr>
          <p:cNvCxnSpPr>
            <a:cxnSpLocks/>
            <a:stCxn id="55" idx="2"/>
            <a:endCxn id="33" idx="3"/>
          </p:cNvCxnSpPr>
          <p:nvPr/>
        </p:nvCxnSpPr>
        <p:spPr>
          <a:xfrm rot="5400000">
            <a:off x="8860179" y="2927682"/>
            <a:ext cx="354367" cy="1218268"/>
          </a:xfrm>
          <a:prstGeom prst="curvedConnector2">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or: Curved 24">
            <a:extLst>
              <a:ext uri="{FF2B5EF4-FFF2-40B4-BE49-F238E27FC236}">
                <a16:creationId xmlns:a16="http://schemas.microsoft.com/office/drawing/2014/main" id="{D46CE9F9-791F-4699-914E-99276369452A}"/>
              </a:ext>
            </a:extLst>
          </p:cNvPr>
          <p:cNvCxnSpPr>
            <a:cxnSpLocks/>
            <a:stCxn id="16" idx="1"/>
            <a:endCxn id="33" idx="3"/>
          </p:cNvCxnSpPr>
          <p:nvPr/>
        </p:nvCxnSpPr>
        <p:spPr>
          <a:xfrm rot="10800000">
            <a:off x="8428228" y="3714001"/>
            <a:ext cx="487710" cy="1372943"/>
          </a:xfrm>
          <a:prstGeom prst="curvedConnector3">
            <a:avLst>
              <a:gd name="adj1" fmla="val 50000"/>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64" name="Picture 63">
            <a:extLst>
              <a:ext uri="{FF2B5EF4-FFF2-40B4-BE49-F238E27FC236}">
                <a16:creationId xmlns:a16="http://schemas.microsoft.com/office/drawing/2014/main" id="{DBB17BFB-14B8-4A4C-80FA-7446ACDE6020}"/>
              </a:ext>
            </a:extLst>
          </p:cNvPr>
          <p:cNvPicPr>
            <a:picLocks noChangeAspect="1"/>
          </p:cNvPicPr>
          <p:nvPr/>
        </p:nvPicPr>
        <p:blipFill>
          <a:blip r:embed="rId5"/>
          <a:stretch>
            <a:fillRect/>
          </a:stretch>
        </p:blipFill>
        <p:spPr>
          <a:xfrm>
            <a:off x="141320" y="971297"/>
            <a:ext cx="4303292" cy="22021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5" name="Picture 64">
            <a:extLst>
              <a:ext uri="{FF2B5EF4-FFF2-40B4-BE49-F238E27FC236}">
                <a16:creationId xmlns:a16="http://schemas.microsoft.com/office/drawing/2014/main" id="{BEFEA494-08B0-46FD-ADAA-412193D73624}"/>
              </a:ext>
            </a:extLst>
          </p:cNvPr>
          <p:cNvPicPr>
            <a:picLocks noChangeAspect="1"/>
          </p:cNvPicPr>
          <p:nvPr/>
        </p:nvPicPr>
        <p:blipFill>
          <a:blip r:embed="rId6"/>
          <a:stretch>
            <a:fillRect/>
          </a:stretch>
        </p:blipFill>
        <p:spPr>
          <a:xfrm>
            <a:off x="703151" y="3917425"/>
            <a:ext cx="3076877" cy="22021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6" name="TextBox 65">
            <a:extLst>
              <a:ext uri="{FF2B5EF4-FFF2-40B4-BE49-F238E27FC236}">
                <a16:creationId xmlns:a16="http://schemas.microsoft.com/office/drawing/2014/main" id="{605BA61B-5EB3-4797-919C-A6A8117C6F26}"/>
              </a:ext>
            </a:extLst>
          </p:cNvPr>
          <p:cNvSpPr txBox="1"/>
          <p:nvPr/>
        </p:nvSpPr>
        <p:spPr>
          <a:xfrm>
            <a:off x="697600" y="3339912"/>
            <a:ext cx="3074808" cy="307777"/>
          </a:xfrm>
          <a:prstGeom prst="rect">
            <a:avLst/>
          </a:prstGeom>
          <a:noFill/>
        </p:spPr>
        <p:txBody>
          <a:bodyPr wrap="square" rtlCol="0">
            <a:spAutoFit/>
          </a:bodyPr>
          <a:lstStyle/>
          <a:p>
            <a:pPr lvl="0" algn="ctr"/>
            <a:r>
              <a:rPr lang="en-US" sz="1400" cap="all" dirty="0">
                <a:solidFill>
                  <a:schemeClr val="bg1"/>
                </a:solidFill>
              </a:rPr>
              <a:t>Single particle trajectory</a:t>
            </a:r>
          </a:p>
        </p:txBody>
      </p:sp>
      <p:sp>
        <p:nvSpPr>
          <p:cNvPr id="67" name="TextBox 66">
            <a:extLst>
              <a:ext uri="{FF2B5EF4-FFF2-40B4-BE49-F238E27FC236}">
                <a16:creationId xmlns:a16="http://schemas.microsoft.com/office/drawing/2014/main" id="{3211590B-6EEE-4590-995B-E940F471777C}"/>
              </a:ext>
            </a:extLst>
          </p:cNvPr>
          <p:cNvSpPr txBox="1"/>
          <p:nvPr/>
        </p:nvSpPr>
        <p:spPr>
          <a:xfrm>
            <a:off x="697600" y="6284501"/>
            <a:ext cx="3074808" cy="307777"/>
          </a:xfrm>
          <a:prstGeom prst="rect">
            <a:avLst/>
          </a:prstGeom>
          <a:noFill/>
        </p:spPr>
        <p:txBody>
          <a:bodyPr wrap="square" rtlCol="0">
            <a:spAutoFit/>
          </a:bodyPr>
          <a:lstStyle/>
          <a:p>
            <a:pPr lvl="0" algn="ctr"/>
            <a:r>
              <a:rPr lang="en-US" sz="1400" cap="all" dirty="0">
                <a:solidFill>
                  <a:schemeClr val="bg1"/>
                </a:solidFill>
              </a:rPr>
              <a:t>Multi-particle trajectory</a:t>
            </a:r>
          </a:p>
        </p:txBody>
      </p:sp>
      <p:cxnSp>
        <p:nvCxnSpPr>
          <p:cNvPr id="79" name="Connector: Curved 78">
            <a:extLst>
              <a:ext uri="{FF2B5EF4-FFF2-40B4-BE49-F238E27FC236}">
                <a16:creationId xmlns:a16="http://schemas.microsoft.com/office/drawing/2014/main" id="{A954F806-EA8C-4669-B263-AB4A89335BFD}"/>
              </a:ext>
            </a:extLst>
          </p:cNvPr>
          <p:cNvCxnSpPr>
            <a:stCxn id="77" idx="1"/>
            <a:endCxn id="64" idx="3"/>
          </p:cNvCxnSpPr>
          <p:nvPr/>
        </p:nvCxnSpPr>
        <p:spPr>
          <a:xfrm flipH="1" flipV="1">
            <a:off x="4444612" y="2072374"/>
            <a:ext cx="229503" cy="1132997"/>
          </a:xfrm>
          <a:prstGeom prst="curvedConnector3">
            <a:avLst>
              <a:gd name="adj1" fmla="val -16879"/>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2" name="Connector: Curved 81">
            <a:extLst>
              <a:ext uri="{FF2B5EF4-FFF2-40B4-BE49-F238E27FC236}">
                <a16:creationId xmlns:a16="http://schemas.microsoft.com/office/drawing/2014/main" id="{E9CADB44-E205-45C7-B97E-6D04EBD45E28}"/>
              </a:ext>
            </a:extLst>
          </p:cNvPr>
          <p:cNvCxnSpPr>
            <a:stCxn id="77" idx="3"/>
            <a:endCxn id="65" idx="3"/>
          </p:cNvCxnSpPr>
          <p:nvPr/>
        </p:nvCxnSpPr>
        <p:spPr>
          <a:xfrm flipH="1">
            <a:off x="3780028" y="4248049"/>
            <a:ext cx="894087" cy="838894"/>
          </a:xfrm>
          <a:prstGeom prst="curvedConnector3">
            <a:avLst>
              <a:gd name="adj1" fmla="val 3621"/>
            </a:avLst>
          </a:prstGeom>
          <a:ln w="34925">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36" name="Picture 35">
            <a:extLst>
              <a:ext uri="{FF2B5EF4-FFF2-40B4-BE49-F238E27FC236}">
                <a16:creationId xmlns:a16="http://schemas.microsoft.com/office/drawing/2014/main" id="{D87D1D18-283F-490B-ADCF-715937193841}"/>
              </a:ext>
            </a:extLst>
          </p:cNvPr>
          <p:cNvPicPr>
            <a:picLocks noChangeAspect="1"/>
          </p:cNvPicPr>
          <p:nvPr/>
        </p:nvPicPr>
        <p:blipFill>
          <a:blip r:embed="rId7"/>
          <a:srcRect l="17886" t="11712" r="19060" b="15356"/>
          <a:stretch>
            <a:fillRect/>
          </a:stretch>
        </p:blipFill>
        <p:spPr>
          <a:xfrm>
            <a:off x="101374" y="176560"/>
            <a:ext cx="786844" cy="786844"/>
          </a:xfrm>
          <a:custGeom>
            <a:avLst/>
            <a:gdLst>
              <a:gd name="connsiteX0" fmla="*/ 393422 w 786844"/>
              <a:gd name="connsiteY0" fmla="*/ 0 h 786844"/>
              <a:gd name="connsiteX1" fmla="*/ 786844 w 786844"/>
              <a:gd name="connsiteY1" fmla="*/ 393422 h 786844"/>
              <a:gd name="connsiteX2" fmla="*/ 393422 w 786844"/>
              <a:gd name="connsiteY2" fmla="*/ 786844 h 786844"/>
              <a:gd name="connsiteX3" fmla="*/ 0 w 786844"/>
              <a:gd name="connsiteY3" fmla="*/ 393422 h 786844"/>
              <a:gd name="connsiteX4" fmla="*/ 393422 w 786844"/>
              <a:gd name="connsiteY4" fmla="*/ 0 h 7868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6844" h="786844">
                <a:moveTo>
                  <a:pt x="393422" y="0"/>
                </a:moveTo>
                <a:cubicBezTo>
                  <a:pt x="610703" y="0"/>
                  <a:pt x="786844" y="176141"/>
                  <a:pt x="786844" y="393422"/>
                </a:cubicBezTo>
                <a:cubicBezTo>
                  <a:pt x="786844" y="610703"/>
                  <a:pt x="610703" y="786844"/>
                  <a:pt x="393422" y="786844"/>
                </a:cubicBezTo>
                <a:cubicBezTo>
                  <a:pt x="176141" y="786844"/>
                  <a:pt x="0" y="610703"/>
                  <a:pt x="0" y="393422"/>
                </a:cubicBezTo>
                <a:cubicBezTo>
                  <a:pt x="0" y="176141"/>
                  <a:pt x="176141" y="0"/>
                  <a:pt x="393422" y="0"/>
                </a:cubicBezTo>
                <a:close/>
              </a:path>
            </a:pathLst>
          </a:custGeom>
        </p:spPr>
      </p:pic>
    </p:spTree>
    <p:extLst>
      <p:ext uri="{BB962C8B-B14F-4D97-AF65-F5344CB8AC3E}">
        <p14:creationId xmlns:p14="http://schemas.microsoft.com/office/powerpoint/2010/main" val="17964737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30321F3-CF73-40E4-8D43-5925C7E86597}"/>
              </a:ext>
            </a:extLst>
          </p:cNvPr>
          <p:cNvSpPr/>
          <p:nvPr/>
        </p:nvSpPr>
        <p:spPr>
          <a:xfrm>
            <a:off x="0" y="221461"/>
            <a:ext cx="12262104" cy="702464"/>
          </a:xfrm>
          <a:prstGeom prst="rect">
            <a:avLst/>
          </a:prstGeom>
          <a:gradFill flip="none" rotWithShape="1">
            <a:gsLst>
              <a:gs pos="0">
                <a:schemeClr val="bg1">
                  <a:alpha val="0"/>
                </a:schemeClr>
              </a:gs>
              <a:gs pos="23000">
                <a:schemeClr val="bg1">
                  <a:lumMod val="75000"/>
                  <a:lumOff val="25000"/>
                </a:schemeClr>
              </a:gs>
              <a:gs pos="69000">
                <a:schemeClr val="bg1">
                  <a:lumMod val="75000"/>
                  <a:lumOff val="25000"/>
                </a:schemeClr>
              </a:gs>
              <a:gs pos="83000">
                <a:schemeClr val="bg1">
                  <a:lumMod val="85000"/>
                  <a:lumOff val="15000"/>
                </a:schemeClr>
              </a:gs>
              <a:gs pos="97000">
                <a:schemeClr val="bg1">
                  <a:lumMod val="85000"/>
                  <a:lumOff val="15000"/>
                </a:schemeClr>
              </a:gs>
            </a:gsLst>
            <a:lin ang="15600000" scaled="0"/>
            <a:tileRect/>
          </a:gradFill>
          <a:ln w="34925"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D81D0784-A53E-4972-9CCF-0633C1165547}"/>
              </a:ext>
            </a:extLst>
          </p:cNvPr>
          <p:cNvSpPr txBox="1"/>
          <p:nvPr/>
        </p:nvSpPr>
        <p:spPr>
          <a:xfrm>
            <a:off x="3031332" y="216039"/>
            <a:ext cx="6129336" cy="707886"/>
          </a:xfrm>
          <a:prstGeom prst="rect">
            <a:avLst/>
          </a:prstGeom>
          <a:noFill/>
        </p:spPr>
        <p:txBody>
          <a:bodyPr wrap="square">
            <a:spAutoFit/>
          </a:bodyPr>
          <a:lstStyle/>
          <a:p>
            <a:pPr algn="ctr"/>
            <a:r>
              <a:rPr lang="en-US" sz="4000" b="1" dirty="0">
                <a:ln w="9525">
                  <a:solidFill>
                    <a:schemeClr val="bg1"/>
                  </a:solidFill>
                  <a:prstDash val="solid"/>
                </a:ln>
                <a:effectLst>
                  <a:outerShdw blurRad="12700" dist="38100" dir="2700000" algn="tl" rotWithShape="0">
                    <a:schemeClr val="bg1">
                      <a:lumMod val="50000"/>
                    </a:schemeClr>
                  </a:outerShdw>
                </a:effectLst>
              </a:rPr>
              <a:t>GEOMETRY</a:t>
            </a:r>
            <a:r>
              <a:rPr lang="en-US"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 OPTIMIZATION</a:t>
            </a:r>
          </a:p>
        </p:txBody>
      </p:sp>
      <p:graphicFrame>
        <p:nvGraphicFramePr>
          <p:cNvPr id="16" name="Table 15">
            <a:extLst>
              <a:ext uri="{FF2B5EF4-FFF2-40B4-BE49-F238E27FC236}">
                <a16:creationId xmlns:a16="http://schemas.microsoft.com/office/drawing/2014/main" id="{CFBDDA31-4A6C-4279-87BF-765F0129E125}"/>
              </a:ext>
            </a:extLst>
          </p:cNvPr>
          <p:cNvGraphicFramePr>
            <a:graphicFrameLocks noGrp="1"/>
          </p:cNvGraphicFramePr>
          <p:nvPr>
            <p:extLst>
              <p:ext uri="{D42A27DB-BD31-4B8C-83A1-F6EECF244321}">
                <p14:modId xmlns:p14="http://schemas.microsoft.com/office/powerpoint/2010/main" val="562402275"/>
              </p:ext>
            </p:extLst>
          </p:nvPr>
        </p:nvGraphicFramePr>
        <p:xfrm>
          <a:off x="7778295" y="1439330"/>
          <a:ext cx="3983398" cy="4385892"/>
        </p:xfrm>
        <a:graphic>
          <a:graphicData uri="http://schemas.openxmlformats.org/drawingml/2006/table">
            <a:tbl>
              <a:tblPr bandRow="1">
                <a:tableStyleId>{D7AC3CCA-C797-4891-BE02-D94E43425B78}</a:tableStyleId>
              </a:tblPr>
              <a:tblGrid>
                <a:gridCol w="2067017">
                  <a:extLst>
                    <a:ext uri="{9D8B030D-6E8A-4147-A177-3AD203B41FA5}">
                      <a16:colId xmlns:a16="http://schemas.microsoft.com/office/drawing/2014/main" val="2779122403"/>
                    </a:ext>
                  </a:extLst>
                </a:gridCol>
                <a:gridCol w="1916381">
                  <a:extLst>
                    <a:ext uri="{9D8B030D-6E8A-4147-A177-3AD203B41FA5}">
                      <a16:colId xmlns:a16="http://schemas.microsoft.com/office/drawing/2014/main" val="1868938529"/>
                    </a:ext>
                  </a:extLst>
                </a:gridCol>
              </a:tblGrid>
              <a:tr h="327631">
                <a:tc>
                  <a:txBody>
                    <a:bodyPr/>
                    <a:lstStyle/>
                    <a:p>
                      <a:pPr marL="457200" marR="0" algn="ctr">
                        <a:lnSpc>
                          <a:spcPct val="107000"/>
                        </a:lnSpc>
                        <a:spcBef>
                          <a:spcPts val="0"/>
                        </a:spcBef>
                        <a:spcAft>
                          <a:spcPts val="0"/>
                        </a:spcAft>
                      </a:pPr>
                      <a:r>
                        <a:rPr lang="en-IN" sz="1800" b="1" dirty="0">
                          <a:solidFill>
                            <a:schemeClr val="tx1"/>
                          </a:solidFill>
                          <a:effectLst/>
                        </a:rPr>
                        <a:t>Parameters</a:t>
                      </a:r>
                      <a:endParaRPr lang="en-US" sz="1800" b="1" dirty="0">
                        <a:solidFill>
                          <a:schemeClr val="tx1"/>
                        </a:solidFill>
                        <a:effectLst/>
                        <a:latin typeface="Calibri" panose="020F0502020204030204" pitchFamily="34" charset="0"/>
                        <a:ea typeface="Calibri" panose="020F0502020204030204" pitchFamily="34" charset="0"/>
                      </a:endParaRPr>
                    </a:p>
                  </a:txBody>
                  <a:tcPr marL="68580" marR="68580" marT="0" marB="0">
                    <a:solidFill>
                      <a:schemeClr val="bg1">
                        <a:lumMod val="85000"/>
                        <a:lumOff val="15000"/>
                      </a:schemeClr>
                    </a:solidFill>
                  </a:tcPr>
                </a:tc>
                <a:tc>
                  <a:txBody>
                    <a:bodyPr/>
                    <a:lstStyle/>
                    <a:p>
                      <a:pPr marL="0" marR="0" algn="ctr">
                        <a:lnSpc>
                          <a:spcPct val="107000"/>
                        </a:lnSpc>
                        <a:spcBef>
                          <a:spcPts val="0"/>
                        </a:spcBef>
                        <a:spcAft>
                          <a:spcPts val="0"/>
                        </a:spcAft>
                      </a:pPr>
                      <a:r>
                        <a:rPr lang="en-IN" sz="1800" b="1" dirty="0">
                          <a:solidFill>
                            <a:schemeClr val="tx1"/>
                          </a:solidFill>
                          <a:effectLst/>
                        </a:rPr>
                        <a:t>Values</a:t>
                      </a:r>
                      <a:endParaRPr lang="en-US" sz="1800" b="1" dirty="0">
                        <a:solidFill>
                          <a:schemeClr val="tx1"/>
                        </a:solidFill>
                        <a:effectLst/>
                        <a:latin typeface="Calibri" panose="020F0502020204030204" pitchFamily="34" charset="0"/>
                        <a:ea typeface="Calibri" panose="020F0502020204030204" pitchFamily="34" charset="0"/>
                      </a:endParaRPr>
                    </a:p>
                  </a:txBody>
                  <a:tcPr marL="68580" marR="68580" marT="0" marB="0">
                    <a:solidFill>
                      <a:schemeClr val="bg1">
                        <a:lumMod val="85000"/>
                        <a:lumOff val="15000"/>
                      </a:schemeClr>
                    </a:solidFill>
                  </a:tcPr>
                </a:tc>
                <a:extLst>
                  <a:ext uri="{0D108BD9-81ED-4DB2-BD59-A6C34878D82A}">
                    <a16:rowId xmlns:a16="http://schemas.microsoft.com/office/drawing/2014/main" val="3312121332"/>
                  </a:ext>
                </a:extLst>
              </a:tr>
              <a:tr h="331312">
                <a:tc>
                  <a:txBody>
                    <a:bodyPr/>
                    <a:lstStyle/>
                    <a:p>
                      <a:pPr algn="ctr"/>
                      <a:r>
                        <a:rPr lang="en-US" sz="1400" dirty="0"/>
                        <a:t>Inner thickness of iron core</a:t>
                      </a:r>
                      <a:endParaRPr lang="en-IN" sz="1400" dirty="0"/>
                    </a:p>
                  </a:txBody>
                  <a:tcPr/>
                </a:tc>
                <a:tc>
                  <a:txBody>
                    <a:bodyPr/>
                    <a:lstStyle/>
                    <a:p>
                      <a:pPr algn="ctr"/>
                      <a:r>
                        <a:rPr lang="en-US" sz="1400" dirty="0"/>
                        <a:t>5 mm</a:t>
                      </a:r>
                      <a:endParaRPr lang="en-IN" sz="1400" dirty="0"/>
                    </a:p>
                  </a:txBody>
                  <a:tcPr/>
                </a:tc>
                <a:extLst>
                  <a:ext uri="{0D108BD9-81ED-4DB2-BD59-A6C34878D82A}">
                    <a16:rowId xmlns:a16="http://schemas.microsoft.com/office/drawing/2014/main" val="800784213"/>
                  </a:ext>
                </a:extLst>
              </a:tr>
              <a:tr h="331312">
                <a:tc>
                  <a:txBody>
                    <a:bodyPr/>
                    <a:lstStyle/>
                    <a:p>
                      <a:pPr algn="ctr"/>
                      <a:r>
                        <a:rPr lang="en-IN" sz="1400" dirty="0"/>
                        <a:t>Outer thickness of iron core</a:t>
                      </a:r>
                    </a:p>
                  </a:txBody>
                  <a:tcPr/>
                </a:tc>
                <a:tc>
                  <a:txBody>
                    <a:bodyPr/>
                    <a:lstStyle/>
                    <a:p>
                      <a:pPr algn="ctr"/>
                      <a:r>
                        <a:rPr lang="en-IN" sz="1400" dirty="0"/>
                        <a:t>10 mm</a:t>
                      </a:r>
                    </a:p>
                  </a:txBody>
                  <a:tcPr/>
                </a:tc>
                <a:extLst>
                  <a:ext uri="{0D108BD9-81ED-4DB2-BD59-A6C34878D82A}">
                    <a16:rowId xmlns:a16="http://schemas.microsoft.com/office/drawing/2014/main" val="3811087914"/>
                  </a:ext>
                </a:extLst>
              </a:tr>
              <a:tr h="591629">
                <a:tc>
                  <a:txBody>
                    <a:bodyPr/>
                    <a:lstStyle/>
                    <a:p>
                      <a:pPr algn="ctr"/>
                      <a:r>
                        <a:rPr lang="en-US" sz="1400" dirty="0"/>
                        <a:t>Distance between gun and iron core of solenoid</a:t>
                      </a:r>
                      <a:endParaRPr lang="en-IN" sz="1400" dirty="0"/>
                    </a:p>
                  </a:txBody>
                  <a:tcPr/>
                </a:tc>
                <a:tc>
                  <a:txBody>
                    <a:bodyPr/>
                    <a:lstStyle/>
                    <a:p>
                      <a:pPr algn="ctr"/>
                      <a:r>
                        <a:rPr lang="en-US" sz="1400" dirty="0"/>
                        <a:t>1 mm</a:t>
                      </a:r>
                      <a:endParaRPr lang="en-IN" sz="1400" dirty="0"/>
                    </a:p>
                  </a:txBody>
                  <a:tcPr/>
                </a:tc>
                <a:extLst>
                  <a:ext uri="{0D108BD9-81ED-4DB2-BD59-A6C34878D82A}">
                    <a16:rowId xmlns:a16="http://schemas.microsoft.com/office/drawing/2014/main" val="2318193028"/>
                  </a:ext>
                </a:extLst>
              </a:tr>
              <a:tr h="331312">
                <a:tc>
                  <a:txBody>
                    <a:bodyPr/>
                    <a:lstStyle/>
                    <a:p>
                      <a:pPr algn="ctr"/>
                      <a:r>
                        <a:rPr lang="en-US" sz="1400" dirty="0"/>
                        <a:t>Iron core thickness</a:t>
                      </a:r>
                      <a:endParaRPr lang="en-IN" sz="1400" dirty="0"/>
                    </a:p>
                  </a:txBody>
                  <a:tcPr/>
                </a:tc>
                <a:tc>
                  <a:txBody>
                    <a:bodyPr/>
                    <a:lstStyle/>
                    <a:p>
                      <a:pPr algn="ctr"/>
                      <a:r>
                        <a:rPr lang="en-IN" sz="1400" dirty="0"/>
                        <a:t>9 mm</a:t>
                      </a:r>
                    </a:p>
                  </a:txBody>
                  <a:tcPr/>
                </a:tc>
                <a:extLst>
                  <a:ext uri="{0D108BD9-81ED-4DB2-BD59-A6C34878D82A}">
                    <a16:rowId xmlns:a16="http://schemas.microsoft.com/office/drawing/2014/main" val="47545839"/>
                  </a:ext>
                </a:extLst>
              </a:tr>
              <a:tr h="331312">
                <a:tc>
                  <a:txBody>
                    <a:bodyPr/>
                    <a:lstStyle/>
                    <a:p>
                      <a:pPr algn="ctr"/>
                      <a:r>
                        <a:rPr lang="en-US" sz="1400" dirty="0"/>
                        <a:t>Length of solenoid</a:t>
                      </a:r>
                      <a:endParaRPr lang="en-IN" sz="1400" dirty="0"/>
                    </a:p>
                  </a:txBody>
                  <a:tcPr/>
                </a:tc>
                <a:tc>
                  <a:txBody>
                    <a:bodyPr/>
                    <a:lstStyle/>
                    <a:p>
                      <a:pPr algn="ctr"/>
                      <a:r>
                        <a:rPr lang="en-IN" sz="1400" dirty="0"/>
                        <a:t>5 cm</a:t>
                      </a:r>
                    </a:p>
                  </a:txBody>
                  <a:tcPr/>
                </a:tc>
                <a:extLst>
                  <a:ext uri="{0D108BD9-81ED-4DB2-BD59-A6C34878D82A}">
                    <a16:rowId xmlns:a16="http://schemas.microsoft.com/office/drawing/2014/main" val="3252627294"/>
                  </a:ext>
                </a:extLst>
              </a:tr>
              <a:tr h="331312">
                <a:tc>
                  <a:txBody>
                    <a:bodyPr/>
                    <a:lstStyle/>
                    <a:p>
                      <a:pPr algn="ctr"/>
                      <a:r>
                        <a:rPr lang="en-US" sz="1400" dirty="0"/>
                        <a:t>Inner radius of solenoid</a:t>
                      </a:r>
                      <a:endParaRPr lang="en-IN" sz="1400" dirty="0"/>
                    </a:p>
                  </a:txBody>
                  <a:tcPr/>
                </a:tc>
                <a:tc>
                  <a:txBody>
                    <a:bodyPr/>
                    <a:lstStyle/>
                    <a:p>
                      <a:pPr algn="ctr"/>
                      <a:r>
                        <a:rPr lang="en-IN" sz="1400" dirty="0"/>
                        <a:t>35 mm</a:t>
                      </a:r>
                    </a:p>
                  </a:txBody>
                  <a:tcPr/>
                </a:tc>
                <a:extLst>
                  <a:ext uri="{0D108BD9-81ED-4DB2-BD59-A6C34878D82A}">
                    <a16:rowId xmlns:a16="http://schemas.microsoft.com/office/drawing/2014/main" val="3207146470"/>
                  </a:ext>
                </a:extLst>
              </a:tr>
              <a:tr h="331312">
                <a:tc>
                  <a:txBody>
                    <a:bodyPr/>
                    <a:lstStyle/>
                    <a:p>
                      <a:pPr algn="ctr"/>
                      <a:r>
                        <a:rPr lang="en-US" sz="1400" dirty="0"/>
                        <a:t>Outer radius of solenoid</a:t>
                      </a:r>
                      <a:endParaRPr lang="en-IN" sz="1400" dirty="0"/>
                    </a:p>
                  </a:txBody>
                  <a:tcPr/>
                </a:tc>
                <a:tc>
                  <a:txBody>
                    <a:bodyPr/>
                    <a:lstStyle/>
                    <a:p>
                      <a:pPr algn="ctr"/>
                      <a:r>
                        <a:rPr lang="en-IN" sz="1400" dirty="0"/>
                        <a:t>100 mm</a:t>
                      </a:r>
                    </a:p>
                  </a:txBody>
                  <a:tcPr/>
                </a:tc>
                <a:extLst>
                  <a:ext uri="{0D108BD9-81ED-4DB2-BD59-A6C34878D82A}">
                    <a16:rowId xmlns:a16="http://schemas.microsoft.com/office/drawing/2014/main" val="1207757458"/>
                  </a:ext>
                </a:extLst>
              </a:tr>
              <a:tr h="552532">
                <a:tc>
                  <a:txBody>
                    <a:bodyPr/>
                    <a:lstStyle/>
                    <a:p>
                      <a:pPr algn="ctr"/>
                      <a:r>
                        <a:rPr lang="en-IN" sz="1400" dirty="0"/>
                        <a:t>Solenoid Current</a:t>
                      </a:r>
                    </a:p>
                  </a:txBody>
                  <a:tcPr/>
                </a:tc>
                <a:tc>
                  <a:txBody>
                    <a:bodyPr/>
                    <a:lstStyle/>
                    <a:p>
                      <a:pPr algn="ctr"/>
                      <a:r>
                        <a:rPr lang="en-IN" sz="1400" dirty="0"/>
                        <a:t>2 A</a:t>
                      </a:r>
                    </a:p>
                  </a:txBody>
                  <a:tcPr/>
                </a:tc>
                <a:extLst>
                  <a:ext uri="{0D108BD9-81ED-4DB2-BD59-A6C34878D82A}">
                    <a16:rowId xmlns:a16="http://schemas.microsoft.com/office/drawing/2014/main" val="227382129"/>
                  </a:ext>
                </a:extLst>
              </a:tr>
              <a:tr h="552532">
                <a:tc>
                  <a:txBody>
                    <a:bodyPr/>
                    <a:lstStyle/>
                    <a:p>
                      <a:pPr algn="ctr"/>
                      <a:r>
                        <a:rPr lang="en-IN" sz="1400" dirty="0"/>
                        <a:t>Number of Turns</a:t>
                      </a:r>
                    </a:p>
                  </a:txBody>
                  <a:tcPr/>
                </a:tc>
                <a:tc>
                  <a:txBody>
                    <a:bodyPr/>
                    <a:lstStyle/>
                    <a:p>
                      <a:pPr algn="ctr"/>
                      <a:r>
                        <a:rPr lang="en-IN" sz="1400" dirty="0"/>
                        <a:t>2000</a:t>
                      </a:r>
                    </a:p>
                  </a:txBody>
                  <a:tcPr/>
                </a:tc>
                <a:extLst>
                  <a:ext uri="{0D108BD9-81ED-4DB2-BD59-A6C34878D82A}">
                    <a16:rowId xmlns:a16="http://schemas.microsoft.com/office/drawing/2014/main" val="1282847138"/>
                  </a:ext>
                </a:extLst>
              </a:tr>
            </a:tbl>
          </a:graphicData>
        </a:graphic>
      </p:graphicFrame>
      <p:grpSp>
        <p:nvGrpSpPr>
          <p:cNvPr id="18" name="Group 17">
            <a:extLst>
              <a:ext uri="{FF2B5EF4-FFF2-40B4-BE49-F238E27FC236}">
                <a16:creationId xmlns:a16="http://schemas.microsoft.com/office/drawing/2014/main" id="{6417BE53-7FDE-4FE3-9CC1-6E395793AAC7}"/>
              </a:ext>
            </a:extLst>
          </p:cNvPr>
          <p:cNvGrpSpPr/>
          <p:nvPr/>
        </p:nvGrpSpPr>
        <p:grpSpPr>
          <a:xfrm>
            <a:off x="329563" y="149406"/>
            <a:ext cx="847015" cy="828643"/>
            <a:chOff x="4948025" y="3684704"/>
            <a:chExt cx="2295951" cy="2266516"/>
          </a:xfrm>
        </p:grpSpPr>
        <p:sp>
          <p:nvSpPr>
            <p:cNvPr id="19" name="!!AS">
              <a:extLst>
                <a:ext uri="{FF2B5EF4-FFF2-40B4-BE49-F238E27FC236}">
                  <a16:creationId xmlns:a16="http://schemas.microsoft.com/office/drawing/2014/main" id="{3FDA8873-3EE3-4C20-9896-BC14EF40A5E0}"/>
                </a:ext>
              </a:extLst>
            </p:cNvPr>
            <p:cNvSpPr/>
            <p:nvPr/>
          </p:nvSpPr>
          <p:spPr>
            <a:xfrm>
              <a:off x="4948025" y="3684704"/>
              <a:ext cx="2295951" cy="2266516"/>
            </a:xfrm>
            <a:prstGeom prst="ellipse">
              <a:avLst/>
            </a:prstGeom>
            <a:gradFill flip="none" rotWithShape="1">
              <a:gsLst>
                <a:gs pos="0">
                  <a:schemeClr val="tx1">
                    <a:lumMod val="85000"/>
                  </a:schemeClr>
                </a:gs>
                <a:gs pos="23000">
                  <a:schemeClr val="tx1">
                    <a:lumMod val="85000"/>
                  </a:schemeClr>
                </a:gs>
                <a:gs pos="69000">
                  <a:schemeClr val="bg1">
                    <a:lumMod val="85000"/>
                    <a:lumOff val="15000"/>
                  </a:schemeClr>
                </a:gs>
                <a:gs pos="83672">
                  <a:schemeClr val="bg1">
                    <a:lumMod val="85000"/>
                    <a:lumOff val="15000"/>
                  </a:schemeClr>
                </a:gs>
                <a:gs pos="97000">
                  <a:schemeClr val="bg1">
                    <a:lumMod val="75000"/>
                    <a:lumOff val="25000"/>
                  </a:schemeClr>
                </a:gs>
              </a:gsLst>
              <a:lin ang="6600000" scaled="0"/>
              <a:tileRect/>
            </a:gra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dirty="0"/>
                <a:t>                                                                                                                                                                                                                                                                                                                                                                                </a:t>
              </a:r>
            </a:p>
          </p:txBody>
        </p:sp>
        <p:pic>
          <p:nvPicPr>
            <p:cNvPr id="20" name="Picture 19">
              <a:extLst>
                <a:ext uri="{FF2B5EF4-FFF2-40B4-BE49-F238E27FC236}">
                  <a16:creationId xmlns:a16="http://schemas.microsoft.com/office/drawing/2014/main" id="{3F4E239B-0860-4C2B-937D-9C2E747D6660}"/>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foregroundMark x1="33047" y1="50215" x2="60515" y2="51073"/>
                        </a14:backgroundRemoval>
                      </a14:imgEffect>
                    </a14:imgLayer>
                  </a14:imgProps>
                </a:ext>
              </a:extLst>
            </a:blip>
            <a:stretch>
              <a:fillRect/>
            </a:stretch>
          </p:blipFill>
          <p:spPr>
            <a:xfrm>
              <a:off x="5471159" y="3684704"/>
              <a:ext cx="1249680" cy="2059933"/>
            </a:xfrm>
            <a:prstGeom prst="rect">
              <a:avLst/>
            </a:prstGeom>
          </p:spPr>
        </p:pic>
      </p:grpSp>
      <p:sp>
        <p:nvSpPr>
          <p:cNvPr id="21" name="TextBox 20">
            <a:extLst>
              <a:ext uri="{FF2B5EF4-FFF2-40B4-BE49-F238E27FC236}">
                <a16:creationId xmlns:a16="http://schemas.microsoft.com/office/drawing/2014/main" id="{9FDA0EA2-34AF-4A6B-8885-6BCCC924AC60}"/>
              </a:ext>
            </a:extLst>
          </p:cNvPr>
          <p:cNvSpPr txBox="1"/>
          <p:nvPr/>
        </p:nvSpPr>
        <p:spPr>
          <a:xfrm>
            <a:off x="-243840" y="6148679"/>
            <a:ext cx="7894320" cy="461665"/>
          </a:xfrm>
          <a:prstGeom prst="rect">
            <a:avLst/>
          </a:prstGeom>
          <a:solidFill>
            <a:schemeClr val="tx1"/>
          </a:solidFill>
        </p:spPr>
        <p:txBody>
          <a:bodyPr wrap="square" rtlCol="0">
            <a:spAutoFit/>
          </a:bodyPr>
          <a:lstStyle/>
          <a:p>
            <a:pPr marL="342900" lvl="0" indent="-342900" algn="ctr">
              <a:buAutoNum type="arabicPeriod"/>
            </a:pPr>
            <a:r>
              <a:rPr lang="en-US" sz="1200" dirty="0">
                <a:solidFill>
                  <a:schemeClr val="bg1"/>
                </a:solidFill>
              </a:rPr>
              <a:t>Variation of beam emittance (a) and beam size (b) along beam axis with the solenoid length. </a:t>
            </a:r>
          </a:p>
          <a:p>
            <a:pPr marL="342900" indent="-342900" algn="ctr">
              <a:buFontTx/>
              <a:buAutoNum type="arabicPeriod"/>
            </a:pPr>
            <a:r>
              <a:rPr lang="en-US" sz="1200" dirty="0">
                <a:solidFill>
                  <a:schemeClr val="bg1"/>
                </a:solidFill>
              </a:rPr>
              <a:t>Variation of beam emittance (a) and beam size (b) along beam axis with separation between gun and solenoid.</a:t>
            </a:r>
          </a:p>
        </p:txBody>
      </p:sp>
      <p:sp>
        <p:nvSpPr>
          <p:cNvPr id="22" name="TextBox 21">
            <a:extLst>
              <a:ext uri="{FF2B5EF4-FFF2-40B4-BE49-F238E27FC236}">
                <a16:creationId xmlns:a16="http://schemas.microsoft.com/office/drawing/2014/main" id="{E0FD0A28-1DCE-4FEF-8A18-7364C5A2F807}"/>
              </a:ext>
            </a:extLst>
          </p:cNvPr>
          <p:cNvSpPr txBox="1"/>
          <p:nvPr/>
        </p:nvSpPr>
        <p:spPr>
          <a:xfrm>
            <a:off x="8061960" y="5923165"/>
            <a:ext cx="3482340" cy="369332"/>
          </a:xfrm>
          <a:prstGeom prst="rect">
            <a:avLst/>
          </a:prstGeom>
          <a:noFill/>
        </p:spPr>
        <p:txBody>
          <a:bodyPr wrap="square" rtlCol="0">
            <a:spAutoFit/>
          </a:bodyPr>
          <a:lstStyle/>
          <a:p>
            <a:pPr lvl="0" algn="ctr"/>
            <a:r>
              <a:rPr lang="en-US" dirty="0">
                <a:solidFill>
                  <a:schemeClr val="bg1"/>
                </a:solidFill>
              </a:rPr>
              <a:t>Final solenoid parameters</a:t>
            </a:r>
          </a:p>
        </p:txBody>
      </p:sp>
      <p:grpSp>
        <p:nvGrpSpPr>
          <p:cNvPr id="39" name="Group 38">
            <a:extLst>
              <a:ext uri="{FF2B5EF4-FFF2-40B4-BE49-F238E27FC236}">
                <a16:creationId xmlns:a16="http://schemas.microsoft.com/office/drawing/2014/main" id="{6771CFF1-A742-458F-BE6F-298523E7993B}"/>
              </a:ext>
            </a:extLst>
          </p:cNvPr>
          <p:cNvGrpSpPr/>
          <p:nvPr/>
        </p:nvGrpSpPr>
        <p:grpSpPr>
          <a:xfrm>
            <a:off x="0" y="851989"/>
            <a:ext cx="7246022" cy="5476875"/>
            <a:chOff x="-367218" y="0"/>
            <a:chExt cx="9170997" cy="6749657"/>
          </a:xfrm>
        </p:grpSpPr>
        <p:graphicFrame>
          <p:nvGraphicFramePr>
            <p:cNvPr id="40" name="Object 39">
              <a:extLst>
                <a:ext uri="{FF2B5EF4-FFF2-40B4-BE49-F238E27FC236}">
                  <a16:creationId xmlns:a16="http://schemas.microsoft.com/office/drawing/2014/main" id="{6E31F4F9-CB63-4316-B8B4-C5DD20787A26}"/>
                </a:ext>
              </a:extLst>
            </p:cNvPr>
            <p:cNvGraphicFramePr>
              <a:graphicFrameLocks noChangeAspect="1"/>
            </p:cNvGraphicFramePr>
            <p:nvPr>
              <p:extLst>
                <p:ext uri="{D42A27DB-BD31-4B8C-83A1-F6EECF244321}">
                  <p14:modId xmlns:p14="http://schemas.microsoft.com/office/powerpoint/2010/main" val="646836477"/>
                </p:ext>
              </p:extLst>
            </p:nvPr>
          </p:nvGraphicFramePr>
          <p:xfrm>
            <a:off x="-367218" y="0"/>
            <a:ext cx="4646123" cy="3555131"/>
          </p:xfrm>
          <a:graphic>
            <a:graphicData uri="http://schemas.openxmlformats.org/presentationml/2006/ole">
              <mc:AlternateContent xmlns:mc="http://schemas.openxmlformats.org/markup-compatibility/2006">
                <mc:Choice xmlns:v="urn:schemas-microsoft-com:vml" Requires="v">
                  <p:oleObj spid="_x0000_s1111" name="Graph" r:id="rId5" imgW="3920760" imgH="3000960" progId="Origin95.Graph">
                    <p:embed/>
                  </p:oleObj>
                </mc:Choice>
                <mc:Fallback>
                  <p:oleObj name="Graph" r:id="rId5" imgW="3920760" imgH="3000960" progId="Origin95.Graph">
                    <p:embed/>
                    <p:pic>
                      <p:nvPicPr>
                        <p:cNvPr id="4" name="Object 3">
                          <a:extLst>
                            <a:ext uri="{FF2B5EF4-FFF2-40B4-BE49-F238E27FC236}">
                              <a16:creationId xmlns:a16="http://schemas.microsoft.com/office/drawing/2014/main" id="{04D7C867-E454-427A-A1BC-0B3C45F57758}"/>
                            </a:ext>
                          </a:extLst>
                        </p:cNvPr>
                        <p:cNvPicPr/>
                        <p:nvPr/>
                      </p:nvPicPr>
                      <p:blipFill>
                        <a:blip r:embed="rId6"/>
                        <a:stretch>
                          <a:fillRect/>
                        </a:stretch>
                      </p:blipFill>
                      <p:spPr>
                        <a:xfrm>
                          <a:off x="-367218" y="0"/>
                          <a:ext cx="4646123" cy="3555131"/>
                        </a:xfrm>
                        <a:prstGeom prst="rect">
                          <a:avLst/>
                        </a:prstGeom>
                      </p:spPr>
                    </p:pic>
                  </p:oleObj>
                </mc:Fallback>
              </mc:AlternateContent>
            </a:graphicData>
          </a:graphic>
        </p:graphicFrame>
        <p:graphicFrame>
          <p:nvGraphicFramePr>
            <p:cNvPr id="41" name="Object 40">
              <a:extLst>
                <a:ext uri="{FF2B5EF4-FFF2-40B4-BE49-F238E27FC236}">
                  <a16:creationId xmlns:a16="http://schemas.microsoft.com/office/drawing/2014/main" id="{3A5872B3-485C-4E10-887D-FE433B59D91B}"/>
                </a:ext>
              </a:extLst>
            </p:cNvPr>
            <p:cNvGraphicFramePr>
              <a:graphicFrameLocks noChangeAspect="1"/>
            </p:cNvGraphicFramePr>
            <p:nvPr>
              <p:extLst>
                <p:ext uri="{D42A27DB-BD31-4B8C-83A1-F6EECF244321}">
                  <p14:modId xmlns:p14="http://schemas.microsoft.com/office/powerpoint/2010/main" val="3279642168"/>
                </p:ext>
              </p:extLst>
            </p:nvPr>
          </p:nvGraphicFramePr>
          <p:xfrm>
            <a:off x="-148092" y="3429000"/>
            <a:ext cx="4207870" cy="3219787"/>
          </p:xfrm>
          <a:graphic>
            <a:graphicData uri="http://schemas.openxmlformats.org/presentationml/2006/ole">
              <mc:AlternateContent xmlns:mc="http://schemas.openxmlformats.org/markup-compatibility/2006">
                <mc:Choice xmlns:v="urn:schemas-microsoft-com:vml" Requires="v">
                  <p:oleObj spid="_x0000_s1112" name="Graph" r:id="rId7" imgW="3920760" imgH="3000960" progId="Origin95.Graph">
                    <p:embed/>
                  </p:oleObj>
                </mc:Choice>
                <mc:Fallback>
                  <p:oleObj name="Graph" r:id="rId7" imgW="3920760" imgH="3000960" progId="Origin95.Graph">
                    <p:embed/>
                    <p:pic>
                      <p:nvPicPr>
                        <p:cNvPr id="5" name="Object 4">
                          <a:extLst>
                            <a:ext uri="{FF2B5EF4-FFF2-40B4-BE49-F238E27FC236}">
                              <a16:creationId xmlns:a16="http://schemas.microsoft.com/office/drawing/2014/main" id="{C984078A-FBE4-4BE6-9C6E-466DC7B64570}"/>
                            </a:ext>
                          </a:extLst>
                        </p:cNvPr>
                        <p:cNvPicPr/>
                        <p:nvPr/>
                      </p:nvPicPr>
                      <p:blipFill>
                        <a:blip r:embed="rId8"/>
                        <a:stretch>
                          <a:fillRect/>
                        </a:stretch>
                      </p:blipFill>
                      <p:spPr>
                        <a:xfrm>
                          <a:off x="-148092" y="3429000"/>
                          <a:ext cx="4207870" cy="3219787"/>
                        </a:xfrm>
                        <a:prstGeom prst="rect">
                          <a:avLst/>
                        </a:prstGeom>
                      </p:spPr>
                    </p:pic>
                  </p:oleObj>
                </mc:Fallback>
              </mc:AlternateContent>
            </a:graphicData>
          </a:graphic>
        </p:graphicFrame>
        <p:graphicFrame>
          <p:nvGraphicFramePr>
            <p:cNvPr id="42" name="Object 41">
              <a:extLst>
                <a:ext uri="{FF2B5EF4-FFF2-40B4-BE49-F238E27FC236}">
                  <a16:creationId xmlns:a16="http://schemas.microsoft.com/office/drawing/2014/main" id="{7A94989C-0A15-40A9-B667-B4B858B6D796}"/>
                </a:ext>
              </a:extLst>
            </p:cNvPr>
            <p:cNvGraphicFramePr>
              <a:graphicFrameLocks noChangeAspect="1"/>
            </p:cNvGraphicFramePr>
            <p:nvPr>
              <p:extLst>
                <p:ext uri="{D42A27DB-BD31-4B8C-83A1-F6EECF244321}">
                  <p14:modId xmlns:p14="http://schemas.microsoft.com/office/powerpoint/2010/main" val="3137795934"/>
                </p:ext>
              </p:extLst>
            </p:nvPr>
          </p:nvGraphicFramePr>
          <p:xfrm>
            <a:off x="4397137" y="117236"/>
            <a:ext cx="4339695" cy="3320657"/>
          </p:xfrm>
          <a:graphic>
            <a:graphicData uri="http://schemas.openxmlformats.org/presentationml/2006/ole">
              <mc:AlternateContent xmlns:mc="http://schemas.openxmlformats.org/markup-compatibility/2006">
                <mc:Choice xmlns:v="urn:schemas-microsoft-com:vml" Requires="v">
                  <p:oleObj spid="_x0000_s1113" name="Graph" r:id="rId9" imgW="3920760" imgH="3000960" progId="Origin95.Graph">
                    <p:embed/>
                  </p:oleObj>
                </mc:Choice>
                <mc:Fallback>
                  <p:oleObj name="Graph" r:id="rId9" imgW="3920760" imgH="3000960" progId="Origin95.Graph">
                    <p:embed/>
                    <p:pic>
                      <p:nvPicPr>
                        <p:cNvPr id="6" name="Object 5">
                          <a:extLst>
                            <a:ext uri="{FF2B5EF4-FFF2-40B4-BE49-F238E27FC236}">
                              <a16:creationId xmlns:a16="http://schemas.microsoft.com/office/drawing/2014/main" id="{4D08ED9D-C0A9-4021-B431-3FD63AF322B5}"/>
                            </a:ext>
                          </a:extLst>
                        </p:cNvPr>
                        <p:cNvPicPr/>
                        <p:nvPr/>
                      </p:nvPicPr>
                      <p:blipFill>
                        <a:blip r:embed="rId10"/>
                        <a:stretch>
                          <a:fillRect/>
                        </a:stretch>
                      </p:blipFill>
                      <p:spPr>
                        <a:xfrm>
                          <a:off x="4397137" y="117236"/>
                          <a:ext cx="4339695" cy="3320657"/>
                        </a:xfrm>
                        <a:prstGeom prst="rect">
                          <a:avLst/>
                        </a:prstGeom>
                      </p:spPr>
                    </p:pic>
                  </p:oleObj>
                </mc:Fallback>
              </mc:AlternateContent>
            </a:graphicData>
          </a:graphic>
        </p:graphicFrame>
        <p:sp>
          <p:nvSpPr>
            <p:cNvPr id="43" name="TextBox 42">
              <a:extLst>
                <a:ext uri="{FF2B5EF4-FFF2-40B4-BE49-F238E27FC236}">
                  <a16:creationId xmlns:a16="http://schemas.microsoft.com/office/drawing/2014/main" id="{71A0F34F-A9CB-4AC9-9794-C94EA464AEF8}"/>
                </a:ext>
              </a:extLst>
            </p:cNvPr>
            <p:cNvSpPr txBox="1"/>
            <p:nvPr/>
          </p:nvSpPr>
          <p:spPr>
            <a:xfrm>
              <a:off x="1162050" y="714375"/>
              <a:ext cx="553357" cy="369332"/>
            </a:xfrm>
            <a:prstGeom prst="rect">
              <a:avLst/>
            </a:prstGeom>
          </p:spPr>
          <p:txBody>
            <a:bodyPr wrap="none" rtlCol="0">
              <a:spAutoFit/>
            </a:bodyPr>
            <a:lstStyle/>
            <a:p>
              <a:r>
                <a:rPr lang="en-IN" dirty="0"/>
                <a:t>1(a)</a:t>
              </a:r>
            </a:p>
          </p:txBody>
        </p:sp>
        <p:sp>
          <p:nvSpPr>
            <p:cNvPr id="44" name="TextBox 43">
              <a:extLst>
                <a:ext uri="{FF2B5EF4-FFF2-40B4-BE49-F238E27FC236}">
                  <a16:creationId xmlns:a16="http://schemas.microsoft.com/office/drawing/2014/main" id="{417802C1-9DBC-4CED-A66B-E89BDE2E533F}"/>
                </a:ext>
              </a:extLst>
            </p:cNvPr>
            <p:cNvSpPr txBox="1"/>
            <p:nvPr/>
          </p:nvSpPr>
          <p:spPr>
            <a:xfrm>
              <a:off x="1285875" y="4105439"/>
              <a:ext cx="564578" cy="369332"/>
            </a:xfrm>
            <a:prstGeom prst="rect">
              <a:avLst/>
            </a:prstGeom>
            <a:noFill/>
          </p:spPr>
          <p:txBody>
            <a:bodyPr wrap="none" rtlCol="0">
              <a:spAutoFit/>
            </a:bodyPr>
            <a:lstStyle/>
            <a:p>
              <a:r>
                <a:rPr lang="en-IN" dirty="0"/>
                <a:t>1(b)</a:t>
              </a:r>
            </a:p>
          </p:txBody>
        </p:sp>
        <p:sp>
          <p:nvSpPr>
            <p:cNvPr id="45" name="TextBox 44">
              <a:extLst>
                <a:ext uri="{FF2B5EF4-FFF2-40B4-BE49-F238E27FC236}">
                  <a16:creationId xmlns:a16="http://schemas.microsoft.com/office/drawing/2014/main" id="{35D6806F-9F0F-4170-B222-00EC81B82C07}"/>
                </a:ext>
              </a:extLst>
            </p:cNvPr>
            <p:cNvSpPr txBox="1"/>
            <p:nvPr/>
          </p:nvSpPr>
          <p:spPr>
            <a:xfrm>
              <a:off x="5562600" y="609600"/>
              <a:ext cx="553357" cy="369332"/>
            </a:xfrm>
            <a:prstGeom prst="rect">
              <a:avLst/>
            </a:prstGeom>
          </p:spPr>
          <p:txBody>
            <a:bodyPr wrap="none" rtlCol="0">
              <a:spAutoFit/>
            </a:bodyPr>
            <a:lstStyle/>
            <a:p>
              <a:r>
                <a:rPr lang="en-IN" dirty="0"/>
                <a:t>2(a)</a:t>
              </a:r>
            </a:p>
          </p:txBody>
        </p:sp>
        <p:sp>
          <p:nvSpPr>
            <p:cNvPr id="46" name="TextBox 45">
              <a:extLst>
                <a:ext uri="{FF2B5EF4-FFF2-40B4-BE49-F238E27FC236}">
                  <a16:creationId xmlns:a16="http://schemas.microsoft.com/office/drawing/2014/main" id="{051BEDA7-5AA0-4DE2-9DF0-8E7ED46D1E5C}"/>
                </a:ext>
              </a:extLst>
            </p:cNvPr>
            <p:cNvSpPr txBox="1"/>
            <p:nvPr/>
          </p:nvSpPr>
          <p:spPr>
            <a:xfrm>
              <a:off x="5463255" y="3911228"/>
              <a:ext cx="564578" cy="369332"/>
            </a:xfrm>
            <a:prstGeom prst="rect">
              <a:avLst/>
            </a:prstGeom>
            <a:noFill/>
          </p:spPr>
          <p:txBody>
            <a:bodyPr wrap="none" rtlCol="0">
              <a:spAutoFit/>
            </a:bodyPr>
            <a:lstStyle/>
            <a:p>
              <a:r>
                <a:rPr lang="en-IN" dirty="0"/>
                <a:t>2(b)</a:t>
              </a:r>
            </a:p>
          </p:txBody>
        </p:sp>
        <p:graphicFrame>
          <p:nvGraphicFramePr>
            <p:cNvPr id="48" name="Object 47">
              <a:extLst>
                <a:ext uri="{FF2B5EF4-FFF2-40B4-BE49-F238E27FC236}">
                  <a16:creationId xmlns:a16="http://schemas.microsoft.com/office/drawing/2014/main" id="{64F805ED-ECA5-4E34-888B-2DA44A7E5480}"/>
                </a:ext>
              </a:extLst>
            </p:cNvPr>
            <p:cNvGraphicFramePr>
              <a:graphicFrameLocks noChangeAspect="1"/>
            </p:cNvGraphicFramePr>
            <p:nvPr>
              <p:extLst>
                <p:ext uri="{D42A27DB-BD31-4B8C-83A1-F6EECF244321}">
                  <p14:modId xmlns:p14="http://schemas.microsoft.com/office/powerpoint/2010/main" val="3153152088"/>
                </p:ext>
              </p:extLst>
            </p:nvPr>
          </p:nvGraphicFramePr>
          <p:xfrm>
            <a:off x="-148093" y="3429000"/>
            <a:ext cx="4207870" cy="3219787"/>
          </p:xfrm>
          <a:graphic>
            <a:graphicData uri="http://schemas.openxmlformats.org/presentationml/2006/ole">
              <mc:AlternateContent xmlns:mc="http://schemas.openxmlformats.org/markup-compatibility/2006">
                <mc:Choice xmlns:v="urn:schemas-microsoft-com:vml" Requires="v">
                  <p:oleObj spid="_x0000_s1114" name="Graph" r:id="rId7" imgW="3920760" imgH="3000960" progId="Origin95.Graph">
                    <p:embed/>
                  </p:oleObj>
                </mc:Choice>
                <mc:Fallback>
                  <p:oleObj name="Graph" r:id="rId7" imgW="3920760" imgH="3000960" progId="Origin95.Graph">
                    <p:embed/>
                    <p:pic>
                      <p:nvPicPr>
                        <p:cNvPr id="13" name="Object 12">
                          <a:extLst>
                            <a:ext uri="{FF2B5EF4-FFF2-40B4-BE49-F238E27FC236}">
                              <a16:creationId xmlns:a16="http://schemas.microsoft.com/office/drawing/2014/main" id="{51FD2644-96F5-413D-B057-A2BB85CACFF6}"/>
                            </a:ext>
                          </a:extLst>
                        </p:cNvPr>
                        <p:cNvPicPr/>
                        <p:nvPr/>
                      </p:nvPicPr>
                      <p:blipFill>
                        <a:blip r:embed="rId8"/>
                        <a:stretch>
                          <a:fillRect/>
                        </a:stretch>
                      </p:blipFill>
                      <p:spPr>
                        <a:xfrm>
                          <a:off x="-148093" y="3429000"/>
                          <a:ext cx="4207870" cy="3219787"/>
                        </a:xfrm>
                        <a:prstGeom prst="rect">
                          <a:avLst/>
                        </a:prstGeom>
                      </p:spPr>
                    </p:pic>
                  </p:oleObj>
                </mc:Fallback>
              </mc:AlternateContent>
            </a:graphicData>
          </a:graphic>
        </p:graphicFrame>
        <p:graphicFrame>
          <p:nvGraphicFramePr>
            <p:cNvPr id="49" name="Object 48">
              <a:extLst>
                <a:ext uri="{FF2B5EF4-FFF2-40B4-BE49-F238E27FC236}">
                  <a16:creationId xmlns:a16="http://schemas.microsoft.com/office/drawing/2014/main" id="{8968BE67-A2DA-4B48-9318-AE065BB336F6}"/>
                </a:ext>
              </a:extLst>
            </p:cNvPr>
            <p:cNvGraphicFramePr>
              <a:graphicFrameLocks noChangeAspect="1"/>
            </p:cNvGraphicFramePr>
            <p:nvPr>
              <p:extLst>
                <p:ext uri="{D42A27DB-BD31-4B8C-83A1-F6EECF244321}">
                  <p14:modId xmlns:p14="http://schemas.microsoft.com/office/powerpoint/2010/main" val="485286582"/>
                </p:ext>
              </p:extLst>
            </p:nvPr>
          </p:nvGraphicFramePr>
          <p:xfrm>
            <a:off x="4464083" y="3428999"/>
            <a:ext cx="4339696" cy="3320658"/>
          </p:xfrm>
          <a:graphic>
            <a:graphicData uri="http://schemas.openxmlformats.org/presentationml/2006/ole">
              <mc:AlternateContent xmlns:mc="http://schemas.openxmlformats.org/markup-compatibility/2006">
                <mc:Choice xmlns:v="urn:schemas-microsoft-com:vml" Requires="v">
                  <p:oleObj spid="_x0000_s1115" name="Graph" r:id="rId11" imgW="3920760" imgH="3000960" progId="Origin95.Graph">
                    <p:embed/>
                  </p:oleObj>
                </mc:Choice>
                <mc:Fallback>
                  <p:oleObj name="Graph" r:id="rId11" imgW="3920760" imgH="3000960" progId="Origin95.Graph">
                    <p:embed/>
                    <p:pic>
                      <p:nvPicPr>
                        <p:cNvPr id="14" name="Object 13">
                          <a:extLst>
                            <a:ext uri="{FF2B5EF4-FFF2-40B4-BE49-F238E27FC236}">
                              <a16:creationId xmlns:a16="http://schemas.microsoft.com/office/drawing/2014/main" id="{F27A646C-9867-4727-8997-93D7F982526E}"/>
                            </a:ext>
                          </a:extLst>
                        </p:cNvPr>
                        <p:cNvPicPr/>
                        <p:nvPr/>
                      </p:nvPicPr>
                      <p:blipFill>
                        <a:blip r:embed="rId12"/>
                        <a:stretch>
                          <a:fillRect/>
                        </a:stretch>
                      </p:blipFill>
                      <p:spPr>
                        <a:xfrm>
                          <a:off x="4464083" y="3428999"/>
                          <a:ext cx="4339696" cy="3320658"/>
                        </a:xfrm>
                        <a:prstGeom prst="rect">
                          <a:avLst/>
                        </a:prstGeom>
                      </p:spPr>
                    </p:pic>
                  </p:oleObj>
                </mc:Fallback>
              </mc:AlternateContent>
            </a:graphicData>
          </a:graphic>
        </p:graphicFrame>
      </p:grpSp>
      <p:sp>
        <p:nvSpPr>
          <p:cNvPr id="2" name="TextBox 1">
            <a:extLst>
              <a:ext uri="{FF2B5EF4-FFF2-40B4-BE49-F238E27FC236}">
                <a16:creationId xmlns:a16="http://schemas.microsoft.com/office/drawing/2014/main" id="{EF8B816B-8D8E-44EC-9B02-B37CD4DBE0D4}"/>
              </a:ext>
            </a:extLst>
          </p:cNvPr>
          <p:cNvSpPr txBox="1"/>
          <p:nvPr/>
        </p:nvSpPr>
        <p:spPr>
          <a:xfrm>
            <a:off x="1306112" y="1496480"/>
            <a:ext cx="553357" cy="369332"/>
          </a:xfrm>
          <a:prstGeom prst="rect">
            <a:avLst/>
          </a:prstGeom>
          <a:noFill/>
        </p:spPr>
        <p:txBody>
          <a:bodyPr wrap="none" rtlCol="0">
            <a:spAutoFit/>
          </a:bodyPr>
          <a:lstStyle/>
          <a:p>
            <a:r>
              <a:rPr lang="en-IN" dirty="0">
                <a:solidFill>
                  <a:schemeClr val="bg1"/>
                </a:solidFill>
              </a:rPr>
              <a:t>1(a)</a:t>
            </a:r>
          </a:p>
        </p:txBody>
      </p:sp>
      <p:sp>
        <p:nvSpPr>
          <p:cNvPr id="50" name="TextBox 49">
            <a:extLst>
              <a:ext uri="{FF2B5EF4-FFF2-40B4-BE49-F238E27FC236}">
                <a16:creationId xmlns:a16="http://schemas.microsoft.com/office/drawing/2014/main" id="{8C72F738-D421-4F2A-BA74-2C9D2B91F4BB}"/>
              </a:ext>
            </a:extLst>
          </p:cNvPr>
          <p:cNvSpPr txBox="1"/>
          <p:nvPr/>
        </p:nvSpPr>
        <p:spPr>
          <a:xfrm>
            <a:off x="1363262" y="4305755"/>
            <a:ext cx="564578" cy="369332"/>
          </a:xfrm>
          <a:prstGeom prst="rect">
            <a:avLst/>
          </a:prstGeom>
          <a:noFill/>
        </p:spPr>
        <p:txBody>
          <a:bodyPr wrap="none" rtlCol="0">
            <a:spAutoFit/>
          </a:bodyPr>
          <a:lstStyle/>
          <a:p>
            <a:r>
              <a:rPr lang="en-IN" dirty="0">
                <a:solidFill>
                  <a:schemeClr val="bg1"/>
                </a:solidFill>
              </a:rPr>
              <a:t>1(b)</a:t>
            </a:r>
          </a:p>
        </p:txBody>
      </p:sp>
      <p:sp>
        <p:nvSpPr>
          <p:cNvPr id="51" name="TextBox 50">
            <a:extLst>
              <a:ext uri="{FF2B5EF4-FFF2-40B4-BE49-F238E27FC236}">
                <a16:creationId xmlns:a16="http://schemas.microsoft.com/office/drawing/2014/main" id="{060004E0-5E90-422E-A678-FB1966FD254C}"/>
              </a:ext>
            </a:extLst>
          </p:cNvPr>
          <p:cNvSpPr txBox="1"/>
          <p:nvPr/>
        </p:nvSpPr>
        <p:spPr>
          <a:xfrm>
            <a:off x="4677962" y="4381955"/>
            <a:ext cx="564578" cy="369332"/>
          </a:xfrm>
          <a:prstGeom prst="rect">
            <a:avLst/>
          </a:prstGeom>
          <a:noFill/>
        </p:spPr>
        <p:txBody>
          <a:bodyPr wrap="square" rtlCol="0">
            <a:spAutoFit/>
          </a:bodyPr>
          <a:lstStyle/>
          <a:p>
            <a:r>
              <a:rPr lang="en-IN">
                <a:solidFill>
                  <a:schemeClr val="bg1"/>
                </a:solidFill>
              </a:rPr>
              <a:t>2(b)</a:t>
            </a:r>
            <a:endParaRPr lang="en-IN" dirty="0">
              <a:solidFill>
                <a:schemeClr val="bg1"/>
              </a:solidFill>
            </a:endParaRPr>
          </a:p>
        </p:txBody>
      </p:sp>
      <p:sp>
        <p:nvSpPr>
          <p:cNvPr id="52" name="TextBox 51">
            <a:extLst>
              <a:ext uri="{FF2B5EF4-FFF2-40B4-BE49-F238E27FC236}">
                <a16:creationId xmlns:a16="http://schemas.microsoft.com/office/drawing/2014/main" id="{F3B90F89-BBA2-4DCC-BC77-DF956F33EF9C}"/>
              </a:ext>
            </a:extLst>
          </p:cNvPr>
          <p:cNvSpPr txBox="1"/>
          <p:nvPr/>
        </p:nvSpPr>
        <p:spPr>
          <a:xfrm>
            <a:off x="4439837" y="1429205"/>
            <a:ext cx="564578" cy="369332"/>
          </a:xfrm>
          <a:prstGeom prst="rect">
            <a:avLst/>
          </a:prstGeom>
          <a:noFill/>
        </p:spPr>
        <p:txBody>
          <a:bodyPr wrap="square" rtlCol="0">
            <a:spAutoFit/>
          </a:bodyPr>
          <a:lstStyle/>
          <a:p>
            <a:r>
              <a:rPr lang="en-IN" dirty="0">
                <a:solidFill>
                  <a:schemeClr val="bg1"/>
                </a:solidFill>
              </a:rPr>
              <a:t>2(a)</a:t>
            </a:r>
          </a:p>
        </p:txBody>
      </p:sp>
    </p:spTree>
    <p:extLst>
      <p:ext uri="{BB962C8B-B14F-4D97-AF65-F5344CB8AC3E}">
        <p14:creationId xmlns:p14="http://schemas.microsoft.com/office/powerpoint/2010/main" val="426201380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EACC9A-9CCC-744E-A1FC-4B86482BCFCA}"/>
              </a:ext>
            </a:extLst>
          </p:cNvPr>
          <p:cNvSpPr>
            <a:spLocks noGrp="1"/>
          </p:cNvSpPr>
          <p:nvPr>
            <p:ph type="title"/>
          </p:nvPr>
        </p:nvSpPr>
        <p:spPr>
          <a:xfrm>
            <a:off x="838200" y="233045"/>
            <a:ext cx="10515600" cy="1325563"/>
          </a:xfrm>
        </p:spPr>
        <p:txBody>
          <a:bodyPr/>
          <a:lstStyle/>
          <a:p>
            <a:pPr algn="ctr"/>
            <a:r>
              <a:rPr lang="en-US" dirty="0">
                <a:solidFill>
                  <a:srgbClr val="C00000"/>
                </a:solidFill>
              </a:rPr>
              <a:t>Contributors to the presentation</a:t>
            </a:r>
          </a:p>
        </p:txBody>
      </p:sp>
      <p:sp>
        <p:nvSpPr>
          <p:cNvPr id="3" name="Content Placeholder 2">
            <a:extLst>
              <a:ext uri="{FF2B5EF4-FFF2-40B4-BE49-F238E27FC236}">
                <a16:creationId xmlns:a16="http://schemas.microsoft.com/office/drawing/2014/main" id="{59829087-8BB9-C64A-8308-3401372A64A8}"/>
              </a:ext>
            </a:extLst>
          </p:cNvPr>
          <p:cNvSpPr>
            <a:spLocks noGrp="1"/>
          </p:cNvSpPr>
          <p:nvPr>
            <p:ph idx="1"/>
          </p:nvPr>
        </p:nvSpPr>
        <p:spPr>
          <a:xfrm>
            <a:off x="1023937" y="1871027"/>
            <a:ext cx="10515600" cy="2732088"/>
          </a:xfrm>
        </p:spPr>
        <p:txBody>
          <a:bodyPr/>
          <a:lstStyle/>
          <a:p>
            <a:pPr>
              <a:buFont typeface="Wingdings" pitchFamily="2" charset="2"/>
              <a:buChar char="Ø"/>
            </a:pPr>
            <a:r>
              <a:rPr lang="en-US" dirty="0">
                <a:solidFill>
                  <a:srgbClr val="0070C0"/>
                </a:solidFill>
              </a:rPr>
              <a:t>Dr. Abhishek Pathak</a:t>
            </a:r>
          </a:p>
          <a:p>
            <a:pPr>
              <a:buFont typeface="Wingdings" pitchFamily="2" charset="2"/>
              <a:buChar char="Ø"/>
            </a:pPr>
            <a:r>
              <a:rPr lang="en-US" dirty="0">
                <a:solidFill>
                  <a:srgbClr val="0070C0"/>
                </a:solidFill>
              </a:rPr>
              <a:t>Ms. Manisha Meena</a:t>
            </a:r>
          </a:p>
          <a:p>
            <a:pPr>
              <a:buFont typeface="Wingdings" pitchFamily="2" charset="2"/>
              <a:buChar char="Ø"/>
            </a:pPr>
            <a:r>
              <a:rPr lang="en-US" dirty="0">
                <a:solidFill>
                  <a:srgbClr val="0070C0"/>
                </a:solidFill>
              </a:rPr>
              <a:t>Mr. Pankaj Kumar</a:t>
            </a:r>
          </a:p>
          <a:p>
            <a:pPr>
              <a:buFont typeface="Wingdings" pitchFamily="2" charset="2"/>
              <a:buChar char="Ø"/>
            </a:pPr>
            <a:r>
              <a:rPr lang="en-US" dirty="0">
                <a:solidFill>
                  <a:srgbClr val="0070C0"/>
                </a:solidFill>
              </a:rPr>
              <a:t>Ms. Anjali </a:t>
            </a:r>
            <a:r>
              <a:rPr lang="en-US" dirty="0" err="1">
                <a:solidFill>
                  <a:srgbClr val="0070C0"/>
                </a:solidFill>
              </a:rPr>
              <a:t>Kavar</a:t>
            </a:r>
            <a:endParaRPr lang="en-US" dirty="0">
              <a:solidFill>
                <a:srgbClr val="0070C0"/>
              </a:solidFill>
            </a:endParaRPr>
          </a:p>
          <a:p>
            <a:pPr>
              <a:buFont typeface="Wingdings" pitchFamily="2" charset="2"/>
              <a:buChar char="Ø"/>
            </a:pPr>
            <a:r>
              <a:rPr lang="en-US" dirty="0">
                <a:solidFill>
                  <a:srgbClr val="0070C0"/>
                </a:solidFill>
              </a:rPr>
              <a:t>Ms. Pragya Nama</a:t>
            </a:r>
          </a:p>
          <a:p>
            <a:pPr>
              <a:buFont typeface="Wingdings" pitchFamily="2" charset="2"/>
              <a:buChar char="Ø"/>
            </a:pPr>
            <a:endParaRPr lang="en-US" dirty="0">
              <a:solidFill>
                <a:srgbClr val="0070C0"/>
              </a:solidFill>
            </a:endParaRPr>
          </a:p>
        </p:txBody>
      </p:sp>
      <p:sp>
        <p:nvSpPr>
          <p:cNvPr id="4" name="TextBox 3">
            <a:extLst>
              <a:ext uri="{FF2B5EF4-FFF2-40B4-BE49-F238E27FC236}">
                <a16:creationId xmlns:a16="http://schemas.microsoft.com/office/drawing/2014/main" id="{48CF6973-1E98-414A-BDA0-0548048B91FB}"/>
              </a:ext>
            </a:extLst>
          </p:cNvPr>
          <p:cNvSpPr txBox="1"/>
          <p:nvPr/>
        </p:nvSpPr>
        <p:spPr>
          <a:xfrm>
            <a:off x="5100320" y="2519680"/>
            <a:ext cx="5171440" cy="1107996"/>
          </a:xfrm>
          <a:prstGeom prst="rect">
            <a:avLst/>
          </a:prstGeom>
          <a:noFill/>
        </p:spPr>
        <p:txBody>
          <a:bodyPr wrap="square" rtlCol="0">
            <a:spAutoFit/>
          </a:bodyPr>
          <a:lstStyle/>
          <a:p>
            <a:r>
              <a:rPr lang="en-US" sz="6600" dirty="0">
                <a:solidFill>
                  <a:srgbClr val="0070C0"/>
                </a:solidFill>
              </a:rPr>
              <a:t>IIT BOMBAY</a:t>
            </a:r>
            <a:endParaRPr lang="en-US" sz="6600" dirty="0"/>
          </a:p>
        </p:txBody>
      </p:sp>
      <p:sp>
        <p:nvSpPr>
          <p:cNvPr id="5" name="Left Brace 4">
            <a:extLst>
              <a:ext uri="{FF2B5EF4-FFF2-40B4-BE49-F238E27FC236}">
                <a16:creationId xmlns:a16="http://schemas.microsoft.com/office/drawing/2014/main" id="{6A86C9FA-1FE3-4606-85D7-7093D7E4FCE2}"/>
              </a:ext>
            </a:extLst>
          </p:cNvPr>
          <p:cNvSpPr/>
          <p:nvPr/>
        </p:nvSpPr>
        <p:spPr>
          <a:xfrm>
            <a:off x="4328160" y="1871027"/>
            <a:ext cx="426720" cy="2510118"/>
          </a:xfrm>
          <a:prstGeom prst="leftBrace">
            <a:avLst/>
          </a:prstGeom>
          <a:ln w="31750">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Content Placeholder 2">
            <a:extLst>
              <a:ext uri="{FF2B5EF4-FFF2-40B4-BE49-F238E27FC236}">
                <a16:creationId xmlns:a16="http://schemas.microsoft.com/office/drawing/2014/main" id="{08B2B068-8D42-4656-A90E-683FB0B96608}"/>
              </a:ext>
            </a:extLst>
          </p:cNvPr>
          <p:cNvSpPr txBox="1">
            <a:spLocks/>
          </p:cNvSpPr>
          <p:nvPr/>
        </p:nvSpPr>
        <p:spPr>
          <a:xfrm>
            <a:off x="1023937" y="4740553"/>
            <a:ext cx="10515600" cy="106080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itchFamily="2" charset="2"/>
              <a:buChar char="Ø"/>
            </a:pPr>
            <a:r>
              <a:rPr lang="en-US" dirty="0">
                <a:solidFill>
                  <a:srgbClr val="0070C0"/>
                </a:solidFill>
              </a:rPr>
              <a:t>Dr. Abhay Deshpande</a:t>
            </a:r>
          </a:p>
          <a:p>
            <a:pPr>
              <a:buFont typeface="Wingdings" pitchFamily="2" charset="2"/>
              <a:buChar char="Ø"/>
            </a:pPr>
            <a:r>
              <a:rPr lang="en-US" dirty="0">
                <a:solidFill>
                  <a:srgbClr val="0070C0"/>
                </a:solidFill>
              </a:rPr>
              <a:t>Dr. Tanuja Dixit</a:t>
            </a:r>
          </a:p>
          <a:p>
            <a:pPr>
              <a:buFont typeface="Wingdings" pitchFamily="2" charset="2"/>
              <a:buChar char="Ø"/>
            </a:pPr>
            <a:endParaRPr lang="en-US" dirty="0">
              <a:solidFill>
                <a:srgbClr val="0070C0"/>
              </a:solidFill>
            </a:endParaRPr>
          </a:p>
        </p:txBody>
      </p:sp>
      <p:sp>
        <p:nvSpPr>
          <p:cNvPr id="7" name="Left Brace 6">
            <a:extLst>
              <a:ext uri="{FF2B5EF4-FFF2-40B4-BE49-F238E27FC236}">
                <a16:creationId xmlns:a16="http://schemas.microsoft.com/office/drawing/2014/main" id="{6B35CCB8-4963-4941-B964-2E48798AA1A5}"/>
              </a:ext>
            </a:extLst>
          </p:cNvPr>
          <p:cNvSpPr/>
          <p:nvPr/>
        </p:nvSpPr>
        <p:spPr>
          <a:xfrm>
            <a:off x="4328160" y="4740552"/>
            <a:ext cx="508000" cy="1117621"/>
          </a:xfrm>
          <a:prstGeom prst="leftBrace">
            <a:avLst/>
          </a:prstGeom>
          <a:ln w="31750">
            <a:solidFill>
              <a:schemeClr val="accent4">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E9977082-6BCE-4A2D-9CB8-B069736BFE0D}"/>
              </a:ext>
            </a:extLst>
          </p:cNvPr>
          <p:cNvSpPr txBox="1"/>
          <p:nvPr/>
        </p:nvSpPr>
        <p:spPr>
          <a:xfrm>
            <a:off x="5100320" y="4740552"/>
            <a:ext cx="6624320" cy="1107996"/>
          </a:xfrm>
          <a:prstGeom prst="rect">
            <a:avLst/>
          </a:prstGeom>
          <a:noFill/>
        </p:spPr>
        <p:txBody>
          <a:bodyPr wrap="square" rtlCol="0">
            <a:spAutoFit/>
          </a:bodyPr>
          <a:lstStyle/>
          <a:p>
            <a:r>
              <a:rPr lang="en-US" sz="6600" dirty="0">
                <a:solidFill>
                  <a:srgbClr val="0070C0"/>
                </a:solidFill>
              </a:rPr>
              <a:t>SAMEER BOMBAY</a:t>
            </a:r>
            <a:endParaRPr lang="en-US" sz="6600" dirty="0"/>
          </a:p>
        </p:txBody>
      </p:sp>
    </p:spTree>
    <p:extLst>
      <p:ext uri="{BB962C8B-B14F-4D97-AF65-F5344CB8AC3E}">
        <p14:creationId xmlns:p14="http://schemas.microsoft.com/office/powerpoint/2010/main" val="34854447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6EF7D93-4CC7-4C8E-A0B6-22A8DB24AF82}"/>
              </a:ext>
            </a:extLst>
          </p:cNvPr>
          <p:cNvSpPr/>
          <p:nvPr/>
        </p:nvSpPr>
        <p:spPr>
          <a:xfrm>
            <a:off x="-70104" y="241009"/>
            <a:ext cx="12262104" cy="702464"/>
          </a:xfrm>
          <a:prstGeom prst="rect">
            <a:avLst/>
          </a:prstGeom>
          <a:gradFill flip="none" rotWithShape="1">
            <a:gsLst>
              <a:gs pos="0">
                <a:schemeClr val="bg1">
                  <a:alpha val="0"/>
                </a:schemeClr>
              </a:gs>
              <a:gs pos="23000">
                <a:schemeClr val="bg1">
                  <a:lumMod val="75000"/>
                  <a:lumOff val="25000"/>
                </a:schemeClr>
              </a:gs>
              <a:gs pos="69000">
                <a:schemeClr val="bg1">
                  <a:lumMod val="75000"/>
                  <a:lumOff val="25000"/>
                </a:schemeClr>
              </a:gs>
              <a:gs pos="83000">
                <a:schemeClr val="bg1">
                  <a:lumMod val="85000"/>
                  <a:lumOff val="15000"/>
                </a:schemeClr>
              </a:gs>
              <a:gs pos="97000">
                <a:schemeClr val="bg1">
                  <a:lumMod val="85000"/>
                  <a:lumOff val="15000"/>
                </a:schemeClr>
              </a:gs>
            </a:gsLst>
            <a:lin ang="15600000" scaled="0"/>
            <a:tileRect/>
          </a:gradFill>
          <a:ln w="34925"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1C460B8C-6657-49CD-9E73-3EA0089FCA04}"/>
              </a:ext>
            </a:extLst>
          </p:cNvPr>
          <p:cNvSpPr txBox="1"/>
          <p:nvPr/>
        </p:nvSpPr>
        <p:spPr>
          <a:xfrm>
            <a:off x="348996" y="254637"/>
            <a:ext cx="11353800" cy="707886"/>
          </a:xfrm>
          <a:prstGeom prst="rect">
            <a:avLst/>
          </a:prstGeom>
          <a:noFill/>
        </p:spPr>
        <p:txBody>
          <a:bodyPr wrap="square">
            <a:spAutoFit/>
          </a:bodyPr>
          <a:lstStyle/>
          <a:p>
            <a:pPr algn="ctr"/>
            <a:r>
              <a:rPr lang="en-US" sz="4000" b="1" dirty="0">
                <a:ln w="9525">
                  <a:solidFill>
                    <a:schemeClr val="bg1"/>
                  </a:solidFill>
                  <a:prstDash val="solid"/>
                </a:ln>
                <a:effectLst>
                  <a:outerShdw blurRad="12700" dist="38100" dir="2700000" algn="tl" rotWithShape="0">
                    <a:schemeClr val="bg1">
                      <a:lumMod val="50000"/>
                    </a:schemeClr>
                  </a:outerShdw>
                </a:effectLst>
              </a:rPr>
              <a:t>RF DESIGN &amp; OPTIMIZATION</a:t>
            </a:r>
            <a:endParaRPr lang="en-US"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mc:AlternateContent xmlns:mc="http://schemas.openxmlformats.org/markup-compatibility/2006" xmlns:a14="http://schemas.microsoft.com/office/drawing/2010/main">
        <mc:Choice Requires="a14">
          <p:graphicFrame>
            <p:nvGraphicFramePr>
              <p:cNvPr id="13" name="Table 12">
                <a:extLst>
                  <a:ext uri="{FF2B5EF4-FFF2-40B4-BE49-F238E27FC236}">
                    <a16:creationId xmlns:a16="http://schemas.microsoft.com/office/drawing/2014/main" id="{CBC309D3-D177-4A21-B895-C8A01BC73A45}"/>
                  </a:ext>
                </a:extLst>
              </p:cNvPr>
              <p:cNvGraphicFramePr>
                <a:graphicFrameLocks noGrp="1"/>
              </p:cNvGraphicFramePr>
              <p:nvPr/>
            </p:nvGraphicFramePr>
            <p:xfrm>
              <a:off x="6025896" y="1293261"/>
              <a:ext cx="5940673" cy="5199966"/>
            </p:xfrm>
            <a:graphic>
              <a:graphicData uri="http://schemas.openxmlformats.org/drawingml/2006/table">
                <a:tbl>
                  <a:tblPr firstRow="1" firstCol="1" bandRow="1">
                    <a:tableStyleId>{D7AC3CCA-C797-4891-BE02-D94E43425B78}</a:tableStyleId>
                  </a:tblPr>
                  <a:tblGrid>
                    <a:gridCol w="2716703">
                      <a:extLst>
                        <a:ext uri="{9D8B030D-6E8A-4147-A177-3AD203B41FA5}">
                          <a16:colId xmlns:a16="http://schemas.microsoft.com/office/drawing/2014/main" val="2928218976"/>
                        </a:ext>
                      </a:extLst>
                    </a:gridCol>
                    <a:gridCol w="1356621">
                      <a:extLst>
                        <a:ext uri="{9D8B030D-6E8A-4147-A177-3AD203B41FA5}">
                          <a16:colId xmlns:a16="http://schemas.microsoft.com/office/drawing/2014/main" val="172070552"/>
                        </a:ext>
                      </a:extLst>
                    </a:gridCol>
                    <a:gridCol w="1867349">
                      <a:extLst>
                        <a:ext uri="{9D8B030D-6E8A-4147-A177-3AD203B41FA5}">
                          <a16:colId xmlns:a16="http://schemas.microsoft.com/office/drawing/2014/main" val="1817970432"/>
                        </a:ext>
                      </a:extLst>
                    </a:gridCol>
                  </a:tblGrid>
                  <a:tr h="264850">
                    <a:tc>
                      <a:txBody>
                        <a:bodyPr/>
                        <a:lstStyle/>
                        <a:p>
                          <a:pPr marL="0" marR="0" algn="ctr">
                            <a:lnSpc>
                              <a:spcPct val="107000"/>
                            </a:lnSpc>
                            <a:spcBef>
                              <a:spcPts val="0"/>
                            </a:spcBef>
                            <a:spcAft>
                              <a:spcPts val="0"/>
                            </a:spcAft>
                          </a:pPr>
                          <a:r>
                            <a:rPr lang="en-US" sz="1800" b="1" dirty="0">
                              <a:solidFill>
                                <a:schemeClr val="tx1"/>
                              </a:solidFill>
                              <a:effectLst/>
                            </a:rPr>
                            <a:t>Cavity Parameters</a:t>
                          </a:r>
                          <a:endParaRPr lang="en-US" sz="1800" b="1"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solidFill>
                          <a:schemeClr val="bg1">
                            <a:lumMod val="75000"/>
                            <a:lumOff val="25000"/>
                          </a:schemeClr>
                        </a:solidFill>
                      </a:tcPr>
                    </a:tc>
                    <a:tc>
                      <a:txBody>
                        <a:bodyPr/>
                        <a:lstStyle/>
                        <a:p>
                          <a:pPr marL="0" marR="0" algn="ctr">
                            <a:lnSpc>
                              <a:spcPct val="107000"/>
                            </a:lnSpc>
                            <a:spcBef>
                              <a:spcPts val="0"/>
                            </a:spcBef>
                            <a:spcAft>
                              <a:spcPts val="0"/>
                            </a:spcAft>
                          </a:pPr>
                          <a:r>
                            <a:rPr lang="en-US" sz="1800" b="1" dirty="0">
                              <a:solidFill>
                                <a:schemeClr val="tx1"/>
                              </a:solidFill>
                              <a:effectLst/>
                            </a:rPr>
                            <a:t>Unit</a:t>
                          </a:r>
                          <a:endParaRPr lang="en-US" sz="1800" b="1"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nchor="ctr">
                        <a:solidFill>
                          <a:schemeClr val="bg1">
                            <a:lumMod val="75000"/>
                            <a:lumOff val="25000"/>
                          </a:schemeClr>
                        </a:solidFill>
                      </a:tcPr>
                    </a:tc>
                    <a:tc>
                      <a:txBody>
                        <a:bodyPr/>
                        <a:lstStyle/>
                        <a:p>
                          <a:pPr marL="0" marR="0" algn="ctr">
                            <a:lnSpc>
                              <a:spcPct val="107000"/>
                            </a:lnSpc>
                            <a:spcBef>
                              <a:spcPts val="0"/>
                            </a:spcBef>
                            <a:spcAft>
                              <a:spcPts val="0"/>
                            </a:spcAft>
                          </a:pPr>
                          <a:r>
                            <a:rPr lang="en-US" sz="1800" b="1" dirty="0">
                              <a:solidFill>
                                <a:schemeClr val="tx1"/>
                              </a:solidFill>
                              <a:effectLst/>
                            </a:rPr>
                            <a:t>Values</a:t>
                          </a:r>
                          <a:endParaRPr lang="en-US" sz="1800" b="1"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nchor="ctr">
                        <a:solidFill>
                          <a:schemeClr val="bg1">
                            <a:lumMod val="75000"/>
                            <a:lumOff val="25000"/>
                          </a:schemeClr>
                        </a:solidFill>
                      </a:tcPr>
                    </a:tc>
                    <a:extLst>
                      <a:ext uri="{0D108BD9-81ED-4DB2-BD59-A6C34878D82A}">
                        <a16:rowId xmlns:a16="http://schemas.microsoft.com/office/drawing/2014/main" val="3483238930"/>
                      </a:ext>
                    </a:extLst>
                  </a:tr>
                  <a:tr h="281060">
                    <a:tc>
                      <a:txBody>
                        <a:bodyPr/>
                        <a:lstStyle/>
                        <a:p>
                          <a:pPr marL="0" marR="0" algn="ctr">
                            <a:lnSpc>
                              <a:spcPct val="107000"/>
                            </a:lnSpc>
                            <a:spcBef>
                              <a:spcPts val="0"/>
                            </a:spcBef>
                            <a:spcAft>
                              <a:spcPts val="0"/>
                            </a:spcAft>
                          </a:pPr>
                          <a:r>
                            <a:rPr lang="en-US" sz="1600">
                              <a:effectLst/>
                            </a:rPr>
                            <a:t>Resonance frequency</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a:effectLst/>
                            </a:rPr>
                            <a:t>GHz</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nchor="ctr"/>
                    </a:tc>
                    <a:tc>
                      <a:txBody>
                        <a:bodyPr/>
                        <a:lstStyle/>
                        <a:p>
                          <a:pPr marL="0" marR="0" algn="ctr">
                            <a:lnSpc>
                              <a:spcPct val="107000"/>
                            </a:lnSpc>
                            <a:spcBef>
                              <a:spcPts val="0"/>
                            </a:spcBef>
                            <a:spcAft>
                              <a:spcPts val="0"/>
                            </a:spcAft>
                          </a:pPr>
                          <a:r>
                            <a:rPr lang="en-US" sz="1600" dirty="0">
                              <a:effectLst/>
                            </a:rPr>
                            <a:t>1.3</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nchor="ctr"/>
                    </a:tc>
                    <a:extLst>
                      <a:ext uri="{0D108BD9-81ED-4DB2-BD59-A6C34878D82A}">
                        <a16:rowId xmlns:a16="http://schemas.microsoft.com/office/drawing/2014/main" val="1050265705"/>
                      </a:ext>
                    </a:extLst>
                  </a:tr>
                  <a:tr h="261922">
                    <a:tc>
                      <a:txBody>
                        <a:bodyPr/>
                        <a:lstStyle/>
                        <a:p>
                          <a:pPr marL="0" marR="0" algn="ctr">
                            <a:lnSpc>
                              <a:spcPct val="107000"/>
                            </a:lnSpc>
                            <a:spcBef>
                              <a:spcPts val="0"/>
                            </a:spcBef>
                            <a:spcAft>
                              <a:spcPts val="0"/>
                            </a:spcAft>
                          </a:pPr>
                          <a:r>
                            <a:rPr lang="en-US" sz="1600">
                              <a:effectLst/>
                            </a:rPr>
                            <a:t>Active length (L)</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a:effectLst/>
                            </a:rPr>
                            <a:t>cm</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a:effectLst/>
                            </a:rPr>
                            <a:t>11.512</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extLst>
                      <a:ext uri="{0D108BD9-81ED-4DB2-BD59-A6C34878D82A}">
                        <a16:rowId xmlns:a16="http://schemas.microsoft.com/office/drawing/2014/main" val="4094437955"/>
                      </a:ext>
                    </a:extLst>
                  </a:tr>
                  <a:tr h="261922">
                    <a:tc>
                      <a:txBody>
                        <a:bodyPr/>
                        <a:lstStyle/>
                        <a:p>
                          <a:pPr marL="0" marR="0" algn="ctr">
                            <a:lnSpc>
                              <a:spcPct val="107000"/>
                            </a:lnSpc>
                            <a:spcBef>
                              <a:spcPts val="0"/>
                            </a:spcBef>
                            <a:spcAft>
                              <a:spcPts val="0"/>
                            </a:spcAft>
                          </a:pPr>
                          <a:r>
                            <a:rPr lang="en-US" sz="1600" dirty="0">
                              <a:effectLst/>
                            </a:rPr>
                            <a:t>iris radius</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a:effectLst/>
                            </a:rPr>
                            <a:t>cm</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a:effectLst/>
                            </a:rPr>
                            <a:t>3.2</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extLst>
                      <a:ext uri="{0D108BD9-81ED-4DB2-BD59-A6C34878D82A}">
                        <a16:rowId xmlns:a16="http://schemas.microsoft.com/office/drawing/2014/main" val="4255949431"/>
                      </a:ext>
                    </a:extLst>
                  </a:tr>
                  <a:tr h="248316">
                    <a:tc>
                      <a:txBody>
                        <a:bodyPr/>
                        <a:lstStyle/>
                        <a:p>
                          <a:pPr marL="0" marR="0" algn="ctr">
                            <a:lnSpc>
                              <a:spcPct val="107000"/>
                            </a:lnSpc>
                            <a:spcBef>
                              <a:spcPts val="0"/>
                            </a:spcBef>
                            <a:spcAft>
                              <a:spcPts val="0"/>
                            </a:spcAft>
                          </a:pPr>
                          <a:r>
                            <a:rPr lang="en-US" sz="1600" dirty="0">
                              <a:effectLst/>
                            </a:rPr>
                            <a:t>Optimized cavity radius</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rPr>
                            <a:t>cm</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nchor="ctr"/>
                    </a:tc>
                    <a:tc>
                      <a:txBody>
                        <a:bodyPr/>
                        <a:lstStyle/>
                        <a:p>
                          <a:pPr marL="0" marR="0" algn="ctr">
                            <a:lnSpc>
                              <a:spcPct val="107000"/>
                            </a:lnSpc>
                            <a:spcBef>
                              <a:spcPts val="0"/>
                            </a:spcBef>
                            <a:spcAft>
                              <a:spcPts val="0"/>
                            </a:spcAft>
                          </a:pPr>
                          <a:r>
                            <a:rPr lang="en-US" sz="1600">
                              <a:effectLst/>
                            </a:rPr>
                            <a:t>9.883</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nchor="ctr"/>
                    </a:tc>
                    <a:extLst>
                      <a:ext uri="{0D108BD9-81ED-4DB2-BD59-A6C34878D82A}">
                        <a16:rowId xmlns:a16="http://schemas.microsoft.com/office/drawing/2014/main" val="1608647222"/>
                      </a:ext>
                    </a:extLst>
                  </a:tr>
                  <a:tr h="203200">
                    <a:tc>
                      <a:txBody>
                        <a:bodyPr/>
                        <a:lstStyle/>
                        <a:p>
                          <a:pPr marL="0" marR="0" algn="ctr">
                            <a:lnSpc>
                              <a:spcPct val="107000"/>
                            </a:lnSpc>
                            <a:spcBef>
                              <a:spcPts val="0"/>
                            </a:spcBef>
                            <a:spcAft>
                              <a:spcPts val="0"/>
                            </a:spcAft>
                          </a:pPr>
                          <a:r>
                            <a:rPr lang="en-US" sz="1600" dirty="0">
                              <a:effectLst/>
                            </a:rPr>
                            <a:t>iris elliptical radii (a &amp; b)</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rPr>
                            <a:t>cm</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nchor="ctr"/>
                    </a:tc>
                    <a:tc>
                      <a:txBody>
                        <a:bodyPr/>
                        <a:lstStyle/>
                        <a:p>
                          <a:pPr marL="0" marR="0" algn="ctr">
                            <a:lnSpc>
                              <a:spcPct val="107000"/>
                            </a:lnSpc>
                            <a:spcBef>
                              <a:spcPts val="0"/>
                            </a:spcBef>
                            <a:spcAft>
                              <a:spcPts val="0"/>
                            </a:spcAft>
                          </a:pPr>
                          <a:r>
                            <a:rPr lang="en-US" sz="1600">
                              <a:effectLst/>
                            </a:rPr>
                            <a:t>0.6 &amp; 1.2</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nchor="ctr"/>
                    </a:tc>
                    <a:extLst>
                      <a:ext uri="{0D108BD9-81ED-4DB2-BD59-A6C34878D82A}">
                        <a16:rowId xmlns:a16="http://schemas.microsoft.com/office/drawing/2014/main" val="2668595399"/>
                      </a:ext>
                    </a:extLst>
                  </a:tr>
                  <a:tr h="142013">
                    <a:tc>
                      <a:txBody>
                        <a:bodyPr/>
                        <a:lstStyle/>
                        <a:p>
                          <a:pPr marL="0" marR="0" algn="ctr">
                            <a:lnSpc>
                              <a:spcPct val="107000"/>
                            </a:lnSpc>
                            <a:spcBef>
                              <a:spcPts val="0"/>
                            </a:spcBef>
                            <a:spcAft>
                              <a:spcPts val="0"/>
                            </a:spcAft>
                          </a:pPr>
                          <a:r>
                            <a:rPr lang="en-US" sz="1600" dirty="0">
                              <a:effectLst/>
                            </a:rPr>
                            <a:t>equatorial elliptical radii (A &amp; B)</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rPr>
                            <a:t>cm</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nchor="ctr"/>
                    </a:tc>
                    <a:tc>
                      <a:txBody>
                        <a:bodyPr/>
                        <a:lstStyle/>
                        <a:p>
                          <a:pPr marL="0" marR="0" algn="ctr">
                            <a:lnSpc>
                              <a:spcPct val="107000"/>
                            </a:lnSpc>
                            <a:spcBef>
                              <a:spcPts val="0"/>
                            </a:spcBef>
                            <a:spcAft>
                              <a:spcPts val="0"/>
                            </a:spcAft>
                          </a:pPr>
                          <a:r>
                            <a:rPr lang="en-US" sz="1600" dirty="0">
                              <a:effectLst/>
                            </a:rPr>
                            <a:t>4.3 &amp; 2.7</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nchor="ctr"/>
                    </a:tc>
                    <a:extLst>
                      <a:ext uri="{0D108BD9-81ED-4DB2-BD59-A6C34878D82A}">
                        <a16:rowId xmlns:a16="http://schemas.microsoft.com/office/drawing/2014/main" val="2329313923"/>
                      </a:ext>
                    </a:extLst>
                  </a:tr>
                  <a:tr h="263449">
                    <a:tc>
                      <a:txBody>
                        <a:bodyPr/>
                        <a:lstStyle/>
                        <a:p>
                          <a:pPr marL="0" marR="0" algn="ctr">
                            <a:lnSpc>
                              <a:spcPct val="107000"/>
                            </a:lnSpc>
                            <a:spcBef>
                              <a:spcPts val="0"/>
                            </a:spcBef>
                            <a:spcAft>
                              <a:spcPts val="0"/>
                            </a:spcAft>
                          </a:pPr>
                          <a:r>
                            <a:rPr lang="en-US" sz="1600">
                              <a:effectLst/>
                            </a:rPr>
                            <a:t>E</a:t>
                          </a:r>
                          <a:r>
                            <a:rPr lang="en-US" sz="1050">
                              <a:effectLst/>
                            </a:rPr>
                            <a:t>acc</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latin typeface="Arial" panose="020B0604020202020204" pitchFamily="34" charset="0"/>
                              <a:ea typeface="Arial" panose="020B0604020202020204" pitchFamily="34" charset="0"/>
                              <a:cs typeface="Times New Roman" panose="02020603050405020304" pitchFamily="18" charset="0"/>
                            </a:rPr>
                            <a:t>MV/m</a:t>
                          </a:r>
                        </a:p>
                      </a:txBody>
                      <a:tcPr marL="78740" marR="78740" marT="24765" marB="0"/>
                    </a:tc>
                    <a:tc>
                      <a:txBody>
                        <a:bodyPr/>
                        <a:lstStyle/>
                        <a:p>
                          <a:pPr marL="0" marR="0" algn="ctr">
                            <a:lnSpc>
                              <a:spcPct val="107000"/>
                            </a:lnSpc>
                            <a:spcBef>
                              <a:spcPts val="0"/>
                            </a:spcBef>
                            <a:spcAft>
                              <a:spcPts val="0"/>
                            </a:spcAft>
                          </a:pPr>
                          <a:r>
                            <a:rPr lang="en-US" sz="1600">
                              <a:effectLst/>
                            </a:rPr>
                            <a:t>15</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extLst>
                      <a:ext uri="{0D108BD9-81ED-4DB2-BD59-A6C34878D82A}">
                        <a16:rowId xmlns:a16="http://schemas.microsoft.com/office/drawing/2014/main" val="648562795"/>
                      </a:ext>
                    </a:extLst>
                  </a:tr>
                  <a:tr h="261922">
                    <a:tc>
                      <a:txBody>
                        <a:bodyPr/>
                        <a:lstStyle/>
                        <a:p>
                          <a:pPr marL="0" marR="0" algn="ctr">
                            <a:lnSpc>
                              <a:spcPct val="107000"/>
                            </a:lnSpc>
                            <a:spcBef>
                              <a:spcPts val="0"/>
                            </a:spcBef>
                            <a:spcAft>
                              <a:spcPts val="0"/>
                            </a:spcAft>
                          </a:pPr>
                          <a:r>
                            <a:rPr lang="en-US" sz="1600">
                              <a:effectLst/>
                            </a:rPr>
                            <a:t>T-T factor</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a:effectLst/>
                            </a:rPr>
                            <a:t>-</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rPr>
                            <a:t>0.658 (β = 1)</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extLst>
                      <a:ext uri="{0D108BD9-81ED-4DB2-BD59-A6C34878D82A}">
                        <a16:rowId xmlns:a16="http://schemas.microsoft.com/office/drawing/2014/main" val="1379773933"/>
                      </a:ext>
                    </a:extLst>
                  </a:tr>
                  <a:tr h="261922">
                    <a:tc>
                      <a:txBody>
                        <a:bodyPr/>
                        <a:lstStyle/>
                        <a:p>
                          <a:pPr marL="0" marR="0" algn="ctr">
                            <a:lnSpc>
                              <a:spcPct val="107000"/>
                            </a:lnSpc>
                            <a:spcBef>
                              <a:spcPts val="0"/>
                            </a:spcBef>
                            <a:spcAft>
                              <a:spcPts val="0"/>
                            </a:spcAft>
                          </a:pPr>
                          <a:r>
                            <a:rPr lang="en-US" sz="1600">
                              <a:effectLst/>
                            </a:rPr>
                            <a:t>Q-value</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a:effectLst/>
                            </a:rPr>
                            <a:t>-</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rPr>
                            <a:t>5.24 X 10</a:t>
                          </a:r>
                          <a:r>
                            <a:rPr lang="en-US" sz="1600" baseline="30000" dirty="0">
                              <a:effectLst/>
                            </a:rPr>
                            <a:t>10</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extLst>
                      <a:ext uri="{0D108BD9-81ED-4DB2-BD59-A6C34878D82A}">
                        <a16:rowId xmlns:a16="http://schemas.microsoft.com/office/drawing/2014/main" val="3969875305"/>
                      </a:ext>
                    </a:extLst>
                  </a:tr>
                  <a:tr h="263449">
                    <a:tc>
                      <a:txBody>
                        <a:bodyPr/>
                        <a:lstStyle/>
                        <a:p>
                          <a:pPr marL="0" marR="0" algn="ctr">
                            <a:lnSpc>
                              <a:spcPct val="107000"/>
                            </a:lnSpc>
                            <a:spcBef>
                              <a:spcPts val="0"/>
                            </a:spcBef>
                            <a:spcAft>
                              <a:spcPts val="0"/>
                            </a:spcAft>
                          </a:pPr>
                          <a:r>
                            <a:rPr lang="en-US" sz="1600">
                              <a:effectLst/>
                            </a:rPr>
                            <a:t>E</a:t>
                          </a:r>
                          <a:r>
                            <a:rPr lang="en-US" sz="1050">
                              <a:effectLst/>
                            </a:rPr>
                            <a:t>pk</a:t>
                          </a:r>
                          <a:r>
                            <a:rPr lang="en-US" sz="1600">
                              <a:effectLst/>
                            </a:rPr>
                            <a:t>/E</a:t>
                          </a:r>
                          <a:r>
                            <a:rPr lang="en-US" sz="1050">
                              <a:effectLst/>
                            </a:rPr>
                            <a:t>acc</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a:effectLst/>
                            </a:rPr>
                            <a:t>-</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rPr>
                            <a:t>1.33</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extLst>
                      <a:ext uri="{0D108BD9-81ED-4DB2-BD59-A6C34878D82A}">
                        <a16:rowId xmlns:a16="http://schemas.microsoft.com/office/drawing/2014/main" val="593435861"/>
                      </a:ext>
                    </a:extLst>
                  </a:tr>
                  <a:tr h="263449">
                    <a:tc>
                      <a:txBody>
                        <a:bodyPr/>
                        <a:lstStyle/>
                        <a:p>
                          <a:pPr marL="0" marR="0" algn="ctr">
                            <a:lnSpc>
                              <a:spcPct val="107000"/>
                            </a:lnSpc>
                            <a:spcBef>
                              <a:spcPts val="0"/>
                            </a:spcBef>
                            <a:spcAft>
                              <a:spcPts val="0"/>
                            </a:spcAft>
                          </a:pPr>
                          <a:r>
                            <a:rPr lang="en-US" sz="1600">
                              <a:effectLst/>
                            </a:rPr>
                            <a:t>B</a:t>
                          </a:r>
                          <a:r>
                            <a:rPr lang="en-US" sz="1050">
                              <a:effectLst/>
                            </a:rPr>
                            <a:t>pk</a:t>
                          </a:r>
                          <a:r>
                            <a:rPr lang="en-US" sz="1600">
                              <a:effectLst/>
                            </a:rPr>
                            <a:t>/E</a:t>
                          </a:r>
                          <a:r>
                            <a:rPr lang="en-US" sz="1050">
                              <a:effectLst/>
                            </a:rPr>
                            <a:t>acc</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a:effectLst/>
                            </a:rPr>
                            <a:t>mT/(MV/m)</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rPr>
                            <a:t>3.2</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extLst>
                      <a:ext uri="{0D108BD9-81ED-4DB2-BD59-A6C34878D82A}">
                        <a16:rowId xmlns:a16="http://schemas.microsoft.com/office/drawing/2014/main" val="927134343"/>
                      </a:ext>
                    </a:extLst>
                  </a:tr>
                  <a:tr h="261922">
                    <a:tc>
                      <a:txBody>
                        <a:bodyPr/>
                        <a:lstStyle/>
                        <a:p>
                          <a:pPr marL="0" marR="0" algn="ctr">
                            <a:lnSpc>
                              <a:spcPct val="107000"/>
                            </a:lnSpc>
                            <a:spcBef>
                              <a:spcPts val="0"/>
                            </a:spcBef>
                            <a:spcAft>
                              <a:spcPts val="0"/>
                            </a:spcAft>
                          </a:pPr>
                          <a:r>
                            <a:rPr lang="en-US" sz="1600" dirty="0">
                              <a:effectLst/>
                            </a:rPr>
                            <a:t>Geometric factor</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a:effectLst/>
                            </a:rPr>
                            <a:t>Ohm (Ω)</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rPr>
                            <a:t>280</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extLst>
                      <a:ext uri="{0D108BD9-81ED-4DB2-BD59-A6C34878D82A}">
                        <a16:rowId xmlns:a16="http://schemas.microsoft.com/office/drawing/2014/main" val="2303018807"/>
                      </a:ext>
                    </a:extLst>
                  </a:tr>
                  <a:tr h="261922">
                    <a:tc>
                      <a:txBody>
                        <a:bodyPr/>
                        <a:lstStyle/>
                        <a:p>
                          <a:pPr marL="0" marR="0" algn="ctr">
                            <a:lnSpc>
                              <a:spcPct val="107000"/>
                            </a:lnSpc>
                            <a:spcBef>
                              <a:spcPts val="0"/>
                            </a:spcBef>
                            <a:spcAft>
                              <a:spcPts val="0"/>
                            </a:spcAft>
                          </a:pPr>
                          <a:r>
                            <a:rPr lang="en-US" sz="1600" dirty="0">
                              <a:effectLst/>
                            </a:rPr>
                            <a:t>R/Q</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rPr>
                            <a:t>Ohm (Ω)</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rPr>
                            <a:t>166.9</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extLst>
                      <a:ext uri="{0D108BD9-81ED-4DB2-BD59-A6C34878D82A}">
                        <a16:rowId xmlns:a16="http://schemas.microsoft.com/office/drawing/2014/main" val="831051142"/>
                      </a:ext>
                    </a:extLst>
                  </a:tr>
                  <a:tr h="261922">
                    <a:tc>
                      <a:txBody>
                        <a:bodyPr/>
                        <a:lstStyle/>
                        <a:p>
                          <a:pPr marL="0" marR="0" algn="ctr">
                            <a:lnSpc>
                              <a:spcPct val="107000"/>
                            </a:lnSpc>
                            <a:spcBef>
                              <a:spcPts val="0"/>
                            </a:spcBef>
                            <a:spcAft>
                              <a:spcPts val="0"/>
                            </a:spcAft>
                          </a:pPr>
                          <a:r>
                            <a:rPr lang="en-US" sz="1600" dirty="0">
                              <a:effectLst/>
                              <a:latin typeface="Arial" panose="020B0604020202020204" pitchFamily="34" charset="0"/>
                              <a:ea typeface="Arial" panose="020B0604020202020204" pitchFamily="34" charset="0"/>
                              <a:cs typeface="Times New Roman" panose="02020603050405020304" pitchFamily="18" charset="0"/>
                            </a:rPr>
                            <a:t>Maximum (R/Q)</a:t>
                          </a:r>
                          <a14:m>
                            <m:oMath xmlns:m="http://schemas.openxmlformats.org/officeDocument/2006/math">
                              <m:r>
                                <a:rPr lang="en-US" sz="1600" b="1" i="1" baseline="-25000" smtClean="0">
                                  <a:effectLst/>
                                  <a:latin typeface="Cambria Math" panose="02040503050406030204" pitchFamily="18" charset="0"/>
                                  <a:ea typeface="Arial" panose="020B0604020202020204" pitchFamily="34" charset="0"/>
                                  <a:cs typeface="Times New Roman" panose="02020603050405020304" pitchFamily="18" charset="0"/>
                                </a:rPr>
                                <m:t>⊥</m:t>
                              </m:r>
                            </m:oMath>
                          </a14:m>
                          <a:r>
                            <a:rPr lang="en-US" sz="1600" dirty="0">
                              <a:effectLst/>
                              <a:latin typeface="Arial" panose="020B0604020202020204" pitchFamily="34" charset="0"/>
                              <a:ea typeface="Arial" panose="020B0604020202020204" pitchFamily="34" charset="0"/>
                              <a:cs typeface="Times New Roman" panose="02020603050405020304" pitchFamily="18" charset="0"/>
                            </a:rPr>
                            <a:t> </a:t>
                          </a:r>
                          <a:r>
                            <a:rPr lang="en-US" sz="1600" b="0" baseline="-25000" dirty="0">
                              <a:effectLst/>
                              <a:latin typeface="Arial" panose="020B0604020202020204" pitchFamily="34" charset="0"/>
                              <a:ea typeface="Arial" panose="020B0604020202020204" pitchFamily="34" charset="0"/>
                              <a:cs typeface="Times New Roman" panose="02020603050405020304" pitchFamily="18" charset="0"/>
                            </a:rPr>
                            <a:t>(QUADRUPOLE)</a:t>
                          </a:r>
                          <a:r>
                            <a:rPr lang="en-US" sz="1600" dirty="0">
                              <a:effectLst/>
                              <a:latin typeface="Arial" panose="020B0604020202020204" pitchFamily="34" charset="0"/>
                              <a:ea typeface="Arial" panose="020B0604020202020204" pitchFamily="34" charset="0"/>
                              <a:cs typeface="Times New Roman" panose="02020603050405020304" pitchFamily="18" charset="0"/>
                            </a:rPr>
                            <a:t> </a:t>
                          </a:r>
                        </a:p>
                      </a:txBody>
                      <a:tcPr marL="78740" marR="78740" marT="24765" marB="0"/>
                    </a:tc>
                    <a:tc>
                      <a:txBody>
                        <a:bodyPr/>
                        <a:lstStyle/>
                        <a:p>
                          <a:pPr marL="0" marR="0" algn="ctr">
                            <a:lnSpc>
                              <a:spcPct val="107000"/>
                            </a:lnSpc>
                            <a:spcBef>
                              <a:spcPts val="0"/>
                            </a:spcBef>
                            <a:spcAft>
                              <a:spcPts val="0"/>
                            </a:spcAft>
                          </a:pPr>
                          <a14:m>
                            <m:oMathPara xmlns:m="http://schemas.openxmlformats.org/officeDocument/2006/math">
                              <m:oMathParaPr>
                                <m:jc m:val="centerGroup"/>
                              </m:oMathParaPr>
                              <m:oMath xmlns:m="http://schemas.openxmlformats.org/officeDocument/2006/math">
                                <m:r>
                                  <m:rPr>
                                    <m:sty m:val="p"/>
                                  </m:rPr>
                                  <a:rPr lang="en-US" sz="1600" b="0" i="0" smtClean="0">
                                    <a:effectLst/>
                                    <a:latin typeface="Cambria Math" panose="02040503050406030204" pitchFamily="18" charset="0"/>
                                    <a:ea typeface="Arial" panose="020B0604020202020204" pitchFamily="34" charset="0"/>
                                    <a:cs typeface="Times New Roman" panose="02020603050405020304" pitchFamily="18" charset="0"/>
                                  </a:rPr>
                                  <m:t>Ω</m:t>
                                </m:r>
                                <m:r>
                                  <a:rPr lang="en-US" sz="1600" b="0" i="1" smtClean="0">
                                    <a:effectLst/>
                                    <a:latin typeface="Cambria Math" panose="02040503050406030204" pitchFamily="18" charset="0"/>
                                    <a:ea typeface="Arial" panose="020B0604020202020204" pitchFamily="34" charset="0"/>
                                    <a:cs typeface="Times New Roman" panose="02020603050405020304" pitchFamily="18" charset="0"/>
                                  </a:rPr>
                                  <m:t>/</m:t>
                                </m:r>
                                <m:sSup>
                                  <m:sSupPr>
                                    <m:ctrlPr>
                                      <a:rPr lang="en-US" sz="1600" b="0" i="1" smtClean="0">
                                        <a:effectLst/>
                                        <a:latin typeface="Cambria Math" panose="02040503050406030204" pitchFamily="18" charset="0"/>
                                        <a:ea typeface="Arial" panose="020B0604020202020204" pitchFamily="34" charset="0"/>
                                        <a:cs typeface="Times New Roman" panose="02020603050405020304" pitchFamily="18" charset="0"/>
                                      </a:rPr>
                                    </m:ctrlPr>
                                  </m:sSupPr>
                                  <m:e>
                                    <m:r>
                                      <a:rPr lang="en-US" sz="1600" b="0" i="1" smtClean="0">
                                        <a:effectLst/>
                                        <a:latin typeface="Cambria Math" panose="02040503050406030204" pitchFamily="18" charset="0"/>
                                        <a:ea typeface="Arial" panose="020B0604020202020204" pitchFamily="34" charset="0"/>
                                        <a:cs typeface="Times New Roman" panose="02020603050405020304" pitchFamily="18" charset="0"/>
                                      </a:rPr>
                                      <m:t>𝑚</m:t>
                                    </m:r>
                                  </m:e>
                                  <m:sup>
                                    <m:r>
                                      <a:rPr lang="en-US" sz="1600" b="0" i="1" smtClean="0">
                                        <a:effectLst/>
                                        <a:latin typeface="Cambria Math" panose="02040503050406030204" pitchFamily="18" charset="0"/>
                                        <a:ea typeface="Arial" panose="020B0604020202020204" pitchFamily="34" charset="0"/>
                                        <a:cs typeface="Times New Roman" panose="02020603050405020304" pitchFamily="18" charset="0"/>
                                      </a:rPr>
                                      <m:t>4</m:t>
                                    </m:r>
                                  </m:sup>
                                </m:sSup>
                              </m:oMath>
                            </m:oMathPara>
                          </a14:m>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14:m>
                            <m:oMathPara xmlns:m="http://schemas.openxmlformats.org/officeDocument/2006/math">
                              <m:oMathParaPr>
                                <m:jc m:val="centerGroup"/>
                              </m:oMathParaPr>
                              <m:oMath xmlns:m="http://schemas.openxmlformats.org/officeDocument/2006/math">
                                <m:sSup>
                                  <m:sSupPr>
                                    <m:ctrlPr>
                                      <a:rPr lang="en-US" sz="1600" b="0" i="1" smtClean="0">
                                        <a:effectLst/>
                                        <a:latin typeface="Cambria Math" panose="02040503050406030204" pitchFamily="18" charset="0"/>
                                        <a:ea typeface="Arial" panose="020B0604020202020204" pitchFamily="34" charset="0"/>
                                        <a:cs typeface="Times New Roman" panose="02020603050405020304" pitchFamily="18" charset="0"/>
                                      </a:rPr>
                                    </m:ctrlPr>
                                  </m:sSupPr>
                                  <m:e>
                                    <m:r>
                                      <a:rPr lang="en-US" sz="1600" b="0" i="1" smtClean="0">
                                        <a:effectLst/>
                                        <a:latin typeface="Cambria Math" panose="02040503050406030204" pitchFamily="18" charset="0"/>
                                        <a:ea typeface="Arial" panose="020B0604020202020204" pitchFamily="34" charset="0"/>
                                        <a:cs typeface="Times New Roman" panose="02020603050405020304" pitchFamily="18" charset="0"/>
                                      </a:rPr>
                                      <m:t>10</m:t>
                                    </m:r>
                                  </m:e>
                                  <m:sup>
                                    <m:r>
                                      <a:rPr lang="en-US" sz="1600" b="0" i="1" smtClean="0">
                                        <a:effectLst/>
                                        <a:latin typeface="Cambria Math" panose="02040503050406030204" pitchFamily="18" charset="0"/>
                                        <a:ea typeface="Arial" panose="020B0604020202020204" pitchFamily="34" charset="0"/>
                                        <a:cs typeface="Times New Roman" panose="02020603050405020304" pitchFamily="18" charset="0"/>
                                      </a:rPr>
                                      <m:t>−29</m:t>
                                    </m:r>
                                  </m:sup>
                                </m:sSup>
                              </m:oMath>
                            </m:oMathPara>
                          </a14:m>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extLst>
                      <a:ext uri="{0D108BD9-81ED-4DB2-BD59-A6C34878D82A}">
                        <a16:rowId xmlns:a16="http://schemas.microsoft.com/office/drawing/2014/main" val="2719426743"/>
                      </a:ext>
                    </a:extLst>
                  </a:tr>
                  <a:tr h="261922">
                    <a:tc>
                      <a:txBody>
                        <a:bodyPr/>
                        <a:lstStyle/>
                        <a:p>
                          <a:pPr marL="0" marR="0" algn="ctr">
                            <a:lnSpc>
                              <a:spcPct val="107000"/>
                            </a:lnSpc>
                            <a:spcBef>
                              <a:spcPts val="0"/>
                            </a:spcBef>
                            <a:spcAft>
                              <a:spcPts val="0"/>
                            </a:spcAft>
                          </a:pPr>
                          <a:r>
                            <a:rPr lang="en-US" sz="1600" dirty="0">
                              <a:effectLst/>
                              <a:latin typeface="Arial" panose="020B0604020202020204" pitchFamily="34" charset="0"/>
                              <a:ea typeface="Arial" panose="020B0604020202020204" pitchFamily="34" charset="0"/>
                              <a:cs typeface="Times New Roman" panose="02020603050405020304" pitchFamily="18" charset="0"/>
                            </a:rPr>
                            <a:t>Maximum (R/Q)</a:t>
                          </a:r>
                          <a14:m>
                            <m:oMath xmlns:m="http://schemas.openxmlformats.org/officeDocument/2006/math">
                              <m:r>
                                <a:rPr lang="en-US" sz="1600" b="1" i="1" baseline="-25000" smtClean="0">
                                  <a:effectLst/>
                                  <a:latin typeface="Cambria Math" panose="02040503050406030204" pitchFamily="18" charset="0"/>
                                  <a:ea typeface="Arial" panose="020B0604020202020204" pitchFamily="34" charset="0"/>
                                  <a:cs typeface="Times New Roman" panose="02020603050405020304" pitchFamily="18" charset="0"/>
                                </a:rPr>
                                <m:t>⊥</m:t>
                              </m:r>
                            </m:oMath>
                          </a14:m>
                          <a:r>
                            <a:rPr lang="en-US" sz="1600" b="0" baseline="-25000" dirty="0">
                              <a:effectLst/>
                              <a:latin typeface="Arial" panose="020B0604020202020204" pitchFamily="34" charset="0"/>
                              <a:ea typeface="Arial" panose="020B0604020202020204" pitchFamily="34" charset="0"/>
                              <a:cs typeface="Times New Roman" panose="02020603050405020304" pitchFamily="18" charset="0"/>
                            </a:rPr>
                            <a:t> (DIPOLE)</a:t>
                          </a:r>
                        </a:p>
                      </a:txBody>
                      <a:tcPr marL="78740" marR="78740" marT="24765" marB="0"/>
                    </a:tc>
                    <a:tc>
                      <a:txBody>
                        <a:bodyPr/>
                        <a:lstStyle/>
                        <a:p>
                          <a:pPr marL="0" marR="0" algn="ctr">
                            <a:lnSpc>
                              <a:spcPct val="107000"/>
                            </a:lnSpc>
                            <a:spcBef>
                              <a:spcPts val="0"/>
                            </a:spcBef>
                            <a:spcAft>
                              <a:spcPts val="0"/>
                            </a:spcAft>
                          </a:pPr>
                          <a14:m>
                            <m:oMathPara xmlns:m="http://schemas.openxmlformats.org/officeDocument/2006/math">
                              <m:oMathParaPr>
                                <m:jc m:val="centerGroup"/>
                              </m:oMathParaPr>
                              <m:oMath xmlns:m="http://schemas.openxmlformats.org/officeDocument/2006/math">
                                <m:r>
                                  <m:rPr>
                                    <m:sty m:val="p"/>
                                  </m:rPr>
                                  <a:rPr lang="en-US" sz="1600" b="0" i="0" smtClean="0">
                                    <a:effectLst/>
                                    <a:latin typeface="Cambria Math" panose="02040503050406030204" pitchFamily="18" charset="0"/>
                                    <a:ea typeface="Arial" panose="020B0604020202020204" pitchFamily="34" charset="0"/>
                                    <a:cs typeface="Times New Roman" panose="02020603050405020304" pitchFamily="18" charset="0"/>
                                  </a:rPr>
                                  <m:t>Ω</m:t>
                                </m:r>
                                <m:r>
                                  <a:rPr lang="en-US" sz="1600" b="0" i="1" smtClean="0">
                                    <a:effectLst/>
                                    <a:latin typeface="Cambria Math" panose="02040503050406030204" pitchFamily="18" charset="0"/>
                                    <a:ea typeface="Arial" panose="020B0604020202020204" pitchFamily="34" charset="0"/>
                                    <a:cs typeface="Times New Roman" panose="02020603050405020304" pitchFamily="18" charset="0"/>
                                  </a:rPr>
                                  <m:t>/</m:t>
                                </m:r>
                                <m:sSup>
                                  <m:sSupPr>
                                    <m:ctrlPr>
                                      <a:rPr lang="en-US" sz="1600" b="0" i="1" smtClean="0">
                                        <a:effectLst/>
                                        <a:latin typeface="Cambria Math" panose="02040503050406030204" pitchFamily="18" charset="0"/>
                                        <a:ea typeface="Arial" panose="020B0604020202020204" pitchFamily="34" charset="0"/>
                                        <a:cs typeface="Times New Roman" panose="02020603050405020304" pitchFamily="18" charset="0"/>
                                      </a:rPr>
                                    </m:ctrlPr>
                                  </m:sSupPr>
                                  <m:e>
                                    <m:r>
                                      <a:rPr lang="en-US" sz="1600" b="0" i="1" smtClean="0">
                                        <a:effectLst/>
                                        <a:latin typeface="Cambria Math" panose="02040503050406030204" pitchFamily="18" charset="0"/>
                                        <a:ea typeface="Arial" panose="020B0604020202020204" pitchFamily="34" charset="0"/>
                                        <a:cs typeface="Times New Roman" panose="02020603050405020304" pitchFamily="18" charset="0"/>
                                      </a:rPr>
                                      <m:t>𝑚</m:t>
                                    </m:r>
                                  </m:e>
                                  <m:sup>
                                    <m:r>
                                      <a:rPr lang="en-US" sz="1600" b="0" i="1" smtClean="0">
                                        <a:effectLst/>
                                        <a:latin typeface="Cambria Math" panose="02040503050406030204" pitchFamily="18" charset="0"/>
                                        <a:ea typeface="Arial" panose="020B0604020202020204" pitchFamily="34" charset="0"/>
                                        <a:cs typeface="Times New Roman" panose="02020603050405020304" pitchFamily="18" charset="0"/>
                                      </a:rPr>
                                      <m:t>2</m:t>
                                    </m:r>
                                  </m:sup>
                                </m:sSup>
                              </m:oMath>
                            </m:oMathPara>
                          </a14:m>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14:m>
                            <m:oMathPara xmlns:m="http://schemas.openxmlformats.org/officeDocument/2006/math">
                              <m:oMathParaPr>
                                <m:jc m:val="centerGroup"/>
                              </m:oMathParaPr>
                              <m:oMath xmlns:m="http://schemas.openxmlformats.org/officeDocument/2006/math">
                                <m:sSup>
                                  <m:sSupPr>
                                    <m:ctrlPr>
                                      <a:rPr lang="en-US" sz="1600" b="0" i="1" smtClean="0">
                                        <a:effectLst/>
                                        <a:latin typeface="Cambria Math" panose="02040503050406030204" pitchFamily="18" charset="0"/>
                                        <a:ea typeface="Arial" panose="020B0604020202020204" pitchFamily="34" charset="0"/>
                                        <a:cs typeface="Times New Roman" panose="02020603050405020304" pitchFamily="18" charset="0"/>
                                      </a:rPr>
                                    </m:ctrlPr>
                                  </m:sSupPr>
                                  <m:e>
                                    <m:r>
                                      <a:rPr lang="en-US" sz="1600" b="0" i="1" smtClean="0">
                                        <a:effectLst/>
                                        <a:latin typeface="Cambria Math" panose="02040503050406030204" pitchFamily="18" charset="0"/>
                                        <a:ea typeface="Arial" panose="020B0604020202020204" pitchFamily="34" charset="0"/>
                                        <a:cs typeface="Times New Roman" panose="02020603050405020304" pitchFamily="18" charset="0"/>
                                      </a:rPr>
                                      <m:t>10</m:t>
                                    </m:r>
                                  </m:e>
                                  <m:sup>
                                    <m:r>
                                      <a:rPr lang="en-US" sz="1600" b="0" i="1" smtClean="0">
                                        <a:effectLst/>
                                        <a:latin typeface="Cambria Math" panose="02040503050406030204" pitchFamily="18" charset="0"/>
                                        <a:ea typeface="Arial" panose="020B0604020202020204" pitchFamily="34" charset="0"/>
                                        <a:cs typeface="Times New Roman" panose="02020603050405020304" pitchFamily="18" charset="0"/>
                                      </a:rPr>
                                      <m:t>−27</m:t>
                                    </m:r>
                                  </m:sup>
                                </m:sSup>
                              </m:oMath>
                            </m:oMathPara>
                          </a14:m>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extLst>
                      <a:ext uri="{0D108BD9-81ED-4DB2-BD59-A6C34878D82A}">
                        <a16:rowId xmlns:a16="http://schemas.microsoft.com/office/drawing/2014/main" val="1086740434"/>
                      </a:ext>
                    </a:extLst>
                  </a:tr>
                  <a:tr h="261922">
                    <a:tc>
                      <a:txBody>
                        <a:bodyPr/>
                        <a:lstStyle/>
                        <a:p>
                          <a:pPr marL="0" marR="0" algn="ctr">
                            <a:lnSpc>
                              <a:spcPct val="107000"/>
                            </a:lnSpc>
                            <a:spcBef>
                              <a:spcPts val="0"/>
                            </a:spcBef>
                            <a:spcAft>
                              <a:spcPts val="0"/>
                            </a:spcAft>
                          </a:pPr>
                          <a:r>
                            <a:rPr lang="en-US" sz="1600" dirty="0" err="1">
                              <a:effectLst/>
                              <a:latin typeface="Arial" panose="020B0604020202020204" pitchFamily="34" charset="0"/>
                              <a:ea typeface="Arial" panose="020B0604020202020204" pitchFamily="34" charset="0"/>
                              <a:cs typeface="Times New Roman" panose="02020603050405020304" pitchFamily="18" charset="0"/>
                            </a:rPr>
                            <a:t>Multipacting</a:t>
                          </a:r>
                          <a:r>
                            <a:rPr lang="en-US" sz="1600" dirty="0">
                              <a:effectLst/>
                              <a:latin typeface="Arial" panose="020B0604020202020204" pitchFamily="34" charset="0"/>
                              <a:ea typeface="Arial" panose="020B0604020202020204" pitchFamily="34" charset="0"/>
                              <a:cs typeface="Times New Roman" panose="02020603050405020304" pitchFamily="18" charset="0"/>
                            </a:rPr>
                            <a:t> yield</a:t>
                          </a:r>
                        </a:p>
                      </a:txBody>
                      <a:tcPr marL="78740" marR="78740" marT="24765" marB="0"/>
                    </a:tc>
                    <a:tc>
                      <a:txBody>
                        <a:bodyPr/>
                        <a:lstStyle/>
                        <a:p>
                          <a:pPr marL="0" marR="0" algn="ctr">
                            <a:lnSpc>
                              <a:spcPct val="107000"/>
                            </a:lnSpc>
                            <a:spcBef>
                              <a:spcPts val="0"/>
                            </a:spcBef>
                            <a:spcAft>
                              <a:spcPts val="0"/>
                            </a:spcAft>
                          </a:pPr>
                          <a:r>
                            <a:rPr lang="en-US" sz="1600" dirty="0">
                              <a:effectLst/>
                              <a:latin typeface="Arial" panose="020B0604020202020204" pitchFamily="34" charset="0"/>
                              <a:ea typeface="Arial" panose="020B0604020202020204" pitchFamily="34" charset="0"/>
                              <a:cs typeface="Times New Roman" panose="02020603050405020304" pitchFamily="18" charset="0"/>
                            </a:rPr>
                            <a:t>-</a:t>
                          </a:r>
                        </a:p>
                      </a:txBody>
                      <a:tcPr marL="78740" marR="78740" marT="24765" marB="0"/>
                    </a:tc>
                    <a:tc>
                      <a:txBody>
                        <a:bodyPr/>
                        <a:lstStyle/>
                        <a:p>
                          <a:pPr marL="0" marR="0" algn="ctr">
                            <a:lnSpc>
                              <a:spcPct val="107000"/>
                            </a:lnSpc>
                            <a:spcBef>
                              <a:spcPts val="0"/>
                            </a:spcBef>
                            <a:spcAft>
                              <a:spcPts val="0"/>
                            </a:spcAft>
                          </a:pPr>
                          <a:r>
                            <a:rPr lang="en-US" sz="1600" dirty="0">
                              <a:effectLst/>
                              <a:latin typeface="Arial" panose="020B0604020202020204" pitchFamily="34" charset="0"/>
                              <a:ea typeface="Arial" panose="020B0604020202020204" pitchFamily="34" charset="0"/>
                              <a:cs typeface="Times New Roman" panose="02020603050405020304" pitchFamily="18" charset="0"/>
                            </a:rPr>
                            <a:t>0.45</a:t>
                          </a:r>
                        </a:p>
                      </a:txBody>
                      <a:tcPr marL="78740" marR="78740" marT="24765" marB="0"/>
                    </a:tc>
                    <a:extLst>
                      <a:ext uri="{0D108BD9-81ED-4DB2-BD59-A6C34878D82A}">
                        <a16:rowId xmlns:a16="http://schemas.microsoft.com/office/drawing/2014/main" val="637808172"/>
                      </a:ext>
                    </a:extLst>
                  </a:tr>
                </a:tbl>
              </a:graphicData>
            </a:graphic>
          </p:graphicFrame>
        </mc:Choice>
        <mc:Fallback xmlns="">
          <p:graphicFrame>
            <p:nvGraphicFramePr>
              <p:cNvPr id="13" name="Table 12">
                <a:extLst>
                  <a:ext uri="{FF2B5EF4-FFF2-40B4-BE49-F238E27FC236}">
                    <a16:creationId xmlns:a16="http://schemas.microsoft.com/office/drawing/2014/main" id="{CBC309D3-D177-4A21-B895-C8A01BC73A45}"/>
                  </a:ext>
                </a:extLst>
              </p:cNvPr>
              <p:cNvGraphicFramePr>
                <a:graphicFrameLocks noGrp="1"/>
              </p:cNvGraphicFramePr>
              <p:nvPr>
                <p:extLst>
                  <p:ext uri="{D42A27DB-BD31-4B8C-83A1-F6EECF244321}">
                    <p14:modId xmlns:p14="http://schemas.microsoft.com/office/powerpoint/2010/main" val="4211532198"/>
                  </p:ext>
                </p:extLst>
              </p:nvPr>
            </p:nvGraphicFramePr>
            <p:xfrm>
              <a:off x="6025896" y="1293261"/>
              <a:ext cx="5940673" cy="5199966"/>
            </p:xfrm>
            <a:graphic>
              <a:graphicData uri="http://schemas.openxmlformats.org/drawingml/2006/table">
                <a:tbl>
                  <a:tblPr firstRow="1" firstCol="1" bandRow="1">
                    <a:tableStyleId>{D7AC3CCA-C797-4891-BE02-D94E43425B78}</a:tableStyleId>
                  </a:tblPr>
                  <a:tblGrid>
                    <a:gridCol w="2716703">
                      <a:extLst>
                        <a:ext uri="{9D8B030D-6E8A-4147-A177-3AD203B41FA5}">
                          <a16:colId xmlns:a16="http://schemas.microsoft.com/office/drawing/2014/main" val="2928218976"/>
                        </a:ext>
                      </a:extLst>
                    </a:gridCol>
                    <a:gridCol w="1356621">
                      <a:extLst>
                        <a:ext uri="{9D8B030D-6E8A-4147-A177-3AD203B41FA5}">
                          <a16:colId xmlns:a16="http://schemas.microsoft.com/office/drawing/2014/main" val="172070552"/>
                        </a:ext>
                      </a:extLst>
                    </a:gridCol>
                    <a:gridCol w="1867349">
                      <a:extLst>
                        <a:ext uri="{9D8B030D-6E8A-4147-A177-3AD203B41FA5}">
                          <a16:colId xmlns:a16="http://schemas.microsoft.com/office/drawing/2014/main" val="1817970432"/>
                        </a:ext>
                      </a:extLst>
                    </a:gridCol>
                  </a:tblGrid>
                  <a:tr h="303467">
                    <a:tc>
                      <a:txBody>
                        <a:bodyPr/>
                        <a:lstStyle/>
                        <a:p>
                          <a:pPr marL="0" marR="0" algn="ctr">
                            <a:lnSpc>
                              <a:spcPct val="107000"/>
                            </a:lnSpc>
                            <a:spcBef>
                              <a:spcPts val="0"/>
                            </a:spcBef>
                            <a:spcAft>
                              <a:spcPts val="0"/>
                            </a:spcAft>
                          </a:pPr>
                          <a:r>
                            <a:rPr lang="en-US" sz="1800" b="1" dirty="0">
                              <a:solidFill>
                                <a:schemeClr val="tx1"/>
                              </a:solidFill>
                              <a:effectLst/>
                            </a:rPr>
                            <a:t>Cavity Parameters</a:t>
                          </a:r>
                          <a:endParaRPr lang="en-US" sz="1800" b="1"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solidFill>
                          <a:schemeClr val="bg1">
                            <a:lumMod val="75000"/>
                            <a:lumOff val="25000"/>
                          </a:schemeClr>
                        </a:solidFill>
                      </a:tcPr>
                    </a:tc>
                    <a:tc>
                      <a:txBody>
                        <a:bodyPr/>
                        <a:lstStyle/>
                        <a:p>
                          <a:pPr marL="0" marR="0" algn="ctr">
                            <a:lnSpc>
                              <a:spcPct val="107000"/>
                            </a:lnSpc>
                            <a:spcBef>
                              <a:spcPts val="0"/>
                            </a:spcBef>
                            <a:spcAft>
                              <a:spcPts val="0"/>
                            </a:spcAft>
                          </a:pPr>
                          <a:r>
                            <a:rPr lang="en-US" sz="1800" b="1" dirty="0">
                              <a:solidFill>
                                <a:schemeClr val="tx1"/>
                              </a:solidFill>
                              <a:effectLst/>
                            </a:rPr>
                            <a:t>Unit</a:t>
                          </a:r>
                          <a:endParaRPr lang="en-US" sz="1800" b="1"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nchor="ctr">
                        <a:solidFill>
                          <a:schemeClr val="bg1">
                            <a:lumMod val="75000"/>
                            <a:lumOff val="25000"/>
                          </a:schemeClr>
                        </a:solidFill>
                      </a:tcPr>
                    </a:tc>
                    <a:tc>
                      <a:txBody>
                        <a:bodyPr/>
                        <a:lstStyle/>
                        <a:p>
                          <a:pPr marL="0" marR="0" algn="ctr">
                            <a:lnSpc>
                              <a:spcPct val="107000"/>
                            </a:lnSpc>
                            <a:spcBef>
                              <a:spcPts val="0"/>
                            </a:spcBef>
                            <a:spcAft>
                              <a:spcPts val="0"/>
                            </a:spcAft>
                          </a:pPr>
                          <a:r>
                            <a:rPr lang="en-US" sz="1800" b="1" dirty="0">
                              <a:solidFill>
                                <a:schemeClr val="tx1"/>
                              </a:solidFill>
                              <a:effectLst/>
                            </a:rPr>
                            <a:t>Values</a:t>
                          </a:r>
                          <a:endParaRPr lang="en-US" sz="1800" b="1"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nchor="ctr">
                        <a:solidFill>
                          <a:schemeClr val="bg1">
                            <a:lumMod val="75000"/>
                            <a:lumOff val="25000"/>
                          </a:schemeClr>
                        </a:solidFill>
                      </a:tcPr>
                    </a:tc>
                    <a:extLst>
                      <a:ext uri="{0D108BD9-81ED-4DB2-BD59-A6C34878D82A}">
                        <a16:rowId xmlns:a16="http://schemas.microsoft.com/office/drawing/2014/main" val="3483238930"/>
                      </a:ext>
                    </a:extLst>
                  </a:tr>
                  <a:tr h="281060">
                    <a:tc>
                      <a:txBody>
                        <a:bodyPr/>
                        <a:lstStyle/>
                        <a:p>
                          <a:pPr marL="0" marR="0" algn="ctr">
                            <a:lnSpc>
                              <a:spcPct val="107000"/>
                            </a:lnSpc>
                            <a:spcBef>
                              <a:spcPts val="0"/>
                            </a:spcBef>
                            <a:spcAft>
                              <a:spcPts val="0"/>
                            </a:spcAft>
                          </a:pPr>
                          <a:r>
                            <a:rPr lang="en-US" sz="1600">
                              <a:effectLst/>
                            </a:rPr>
                            <a:t>Resonance frequency</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a:effectLst/>
                            </a:rPr>
                            <a:t>GHz</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nchor="ctr"/>
                    </a:tc>
                    <a:tc>
                      <a:txBody>
                        <a:bodyPr/>
                        <a:lstStyle/>
                        <a:p>
                          <a:pPr marL="0" marR="0" algn="ctr">
                            <a:lnSpc>
                              <a:spcPct val="107000"/>
                            </a:lnSpc>
                            <a:spcBef>
                              <a:spcPts val="0"/>
                            </a:spcBef>
                            <a:spcAft>
                              <a:spcPts val="0"/>
                            </a:spcAft>
                          </a:pPr>
                          <a:r>
                            <a:rPr lang="en-US" sz="1600" dirty="0">
                              <a:effectLst/>
                            </a:rPr>
                            <a:t>1.3</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nchor="ctr"/>
                    </a:tc>
                    <a:extLst>
                      <a:ext uri="{0D108BD9-81ED-4DB2-BD59-A6C34878D82A}">
                        <a16:rowId xmlns:a16="http://schemas.microsoft.com/office/drawing/2014/main" val="1050265705"/>
                      </a:ext>
                    </a:extLst>
                  </a:tr>
                  <a:tr h="272479">
                    <a:tc>
                      <a:txBody>
                        <a:bodyPr/>
                        <a:lstStyle/>
                        <a:p>
                          <a:pPr marL="0" marR="0" algn="ctr">
                            <a:lnSpc>
                              <a:spcPct val="107000"/>
                            </a:lnSpc>
                            <a:spcBef>
                              <a:spcPts val="0"/>
                            </a:spcBef>
                            <a:spcAft>
                              <a:spcPts val="0"/>
                            </a:spcAft>
                          </a:pPr>
                          <a:r>
                            <a:rPr lang="en-US" sz="1600">
                              <a:effectLst/>
                            </a:rPr>
                            <a:t>Active length (L)</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a:effectLst/>
                            </a:rPr>
                            <a:t>cm</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a:effectLst/>
                            </a:rPr>
                            <a:t>11.512</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extLst>
                      <a:ext uri="{0D108BD9-81ED-4DB2-BD59-A6C34878D82A}">
                        <a16:rowId xmlns:a16="http://schemas.microsoft.com/office/drawing/2014/main" val="4094437955"/>
                      </a:ext>
                    </a:extLst>
                  </a:tr>
                  <a:tr h="272479">
                    <a:tc>
                      <a:txBody>
                        <a:bodyPr/>
                        <a:lstStyle/>
                        <a:p>
                          <a:pPr marL="0" marR="0" algn="ctr">
                            <a:lnSpc>
                              <a:spcPct val="107000"/>
                            </a:lnSpc>
                            <a:spcBef>
                              <a:spcPts val="0"/>
                            </a:spcBef>
                            <a:spcAft>
                              <a:spcPts val="0"/>
                            </a:spcAft>
                          </a:pPr>
                          <a:r>
                            <a:rPr lang="en-US" sz="1600" dirty="0">
                              <a:effectLst/>
                            </a:rPr>
                            <a:t>iris radius</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a:effectLst/>
                            </a:rPr>
                            <a:t>cm</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a:effectLst/>
                            </a:rPr>
                            <a:t>3.2</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extLst>
                      <a:ext uri="{0D108BD9-81ED-4DB2-BD59-A6C34878D82A}">
                        <a16:rowId xmlns:a16="http://schemas.microsoft.com/office/drawing/2014/main" val="4255949431"/>
                      </a:ext>
                    </a:extLst>
                  </a:tr>
                  <a:tr h="272479">
                    <a:tc>
                      <a:txBody>
                        <a:bodyPr/>
                        <a:lstStyle/>
                        <a:p>
                          <a:pPr marL="0" marR="0" algn="ctr">
                            <a:lnSpc>
                              <a:spcPct val="107000"/>
                            </a:lnSpc>
                            <a:spcBef>
                              <a:spcPts val="0"/>
                            </a:spcBef>
                            <a:spcAft>
                              <a:spcPts val="0"/>
                            </a:spcAft>
                          </a:pPr>
                          <a:r>
                            <a:rPr lang="en-US" sz="1600" dirty="0">
                              <a:effectLst/>
                            </a:rPr>
                            <a:t>Optimized cavity radius</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rPr>
                            <a:t>cm</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nchor="ctr"/>
                    </a:tc>
                    <a:tc>
                      <a:txBody>
                        <a:bodyPr/>
                        <a:lstStyle/>
                        <a:p>
                          <a:pPr marL="0" marR="0" algn="ctr">
                            <a:lnSpc>
                              <a:spcPct val="107000"/>
                            </a:lnSpc>
                            <a:spcBef>
                              <a:spcPts val="0"/>
                            </a:spcBef>
                            <a:spcAft>
                              <a:spcPts val="0"/>
                            </a:spcAft>
                          </a:pPr>
                          <a:r>
                            <a:rPr lang="en-US" sz="1600">
                              <a:effectLst/>
                            </a:rPr>
                            <a:t>9.883</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nchor="ctr"/>
                    </a:tc>
                    <a:extLst>
                      <a:ext uri="{0D108BD9-81ED-4DB2-BD59-A6C34878D82A}">
                        <a16:rowId xmlns:a16="http://schemas.microsoft.com/office/drawing/2014/main" val="1608647222"/>
                      </a:ext>
                    </a:extLst>
                  </a:tr>
                  <a:tr h="272479">
                    <a:tc>
                      <a:txBody>
                        <a:bodyPr/>
                        <a:lstStyle/>
                        <a:p>
                          <a:pPr marL="0" marR="0" algn="ctr">
                            <a:lnSpc>
                              <a:spcPct val="107000"/>
                            </a:lnSpc>
                            <a:spcBef>
                              <a:spcPts val="0"/>
                            </a:spcBef>
                            <a:spcAft>
                              <a:spcPts val="0"/>
                            </a:spcAft>
                          </a:pPr>
                          <a:r>
                            <a:rPr lang="en-US" sz="1600" dirty="0">
                              <a:effectLst/>
                            </a:rPr>
                            <a:t>iris elliptical radii (a &amp; b)</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rPr>
                            <a:t>cm</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nchor="ctr"/>
                    </a:tc>
                    <a:tc>
                      <a:txBody>
                        <a:bodyPr/>
                        <a:lstStyle/>
                        <a:p>
                          <a:pPr marL="0" marR="0" algn="ctr">
                            <a:lnSpc>
                              <a:spcPct val="107000"/>
                            </a:lnSpc>
                            <a:spcBef>
                              <a:spcPts val="0"/>
                            </a:spcBef>
                            <a:spcAft>
                              <a:spcPts val="0"/>
                            </a:spcAft>
                          </a:pPr>
                          <a:r>
                            <a:rPr lang="en-US" sz="1600">
                              <a:effectLst/>
                            </a:rPr>
                            <a:t>0.6 &amp; 1.2</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nchor="ctr"/>
                    </a:tc>
                    <a:extLst>
                      <a:ext uri="{0D108BD9-81ED-4DB2-BD59-A6C34878D82A}">
                        <a16:rowId xmlns:a16="http://schemas.microsoft.com/office/drawing/2014/main" val="2668595399"/>
                      </a:ext>
                    </a:extLst>
                  </a:tr>
                  <a:tr h="533400">
                    <a:tc>
                      <a:txBody>
                        <a:bodyPr/>
                        <a:lstStyle/>
                        <a:p>
                          <a:pPr marL="0" marR="0" algn="ctr">
                            <a:lnSpc>
                              <a:spcPct val="107000"/>
                            </a:lnSpc>
                            <a:spcBef>
                              <a:spcPts val="0"/>
                            </a:spcBef>
                            <a:spcAft>
                              <a:spcPts val="0"/>
                            </a:spcAft>
                          </a:pPr>
                          <a:r>
                            <a:rPr lang="en-US" sz="1600" dirty="0">
                              <a:effectLst/>
                            </a:rPr>
                            <a:t>equatorial elliptical radii (A &amp; B)</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rPr>
                            <a:t>cm</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nchor="ctr"/>
                    </a:tc>
                    <a:tc>
                      <a:txBody>
                        <a:bodyPr/>
                        <a:lstStyle/>
                        <a:p>
                          <a:pPr marL="0" marR="0" algn="ctr">
                            <a:lnSpc>
                              <a:spcPct val="107000"/>
                            </a:lnSpc>
                            <a:spcBef>
                              <a:spcPts val="0"/>
                            </a:spcBef>
                            <a:spcAft>
                              <a:spcPts val="0"/>
                            </a:spcAft>
                          </a:pPr>
                          <a:r>
                            <a:rPr lang="en-US" sz="1600" dirty="0">
                              <a:effectLst/>
                            </a:rPr>
                            <a:t>4.3 &amp; 2.7</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nchor="ctr"/>
                    </a:tc>
                    <a:extLst>
                      <a:ext uri="{0D108BD9-81ED-4DB2-BD59-A6C34878D82A}">
                        <a16:rowId xmlns:a16="http://schemas.microsoft.com/office/drawing/2014/main" val="2329313923"/>
                      </a:ext>
                    </a:extLst>
                  </a:tr>
                  <a:tr h="274066">
                    <a:tc>
                      <a:txBody>
                        <a:bodyPr/>
                        <a:lstStyle/>
                        <a:p>
                          <a:pPr marL="0" marR="0" algn="ctr">
                            <a:lnSpc>
                              <a:spcPct val="107000"/>
                            </a:lnSpc>
                            <a:spcBef>
                              <a:spcPts val="0"/>
                            </a:spcBef>
                            <a:spcAft>
                              <a:spcPts val="0"/>
                            </a:spcAft>
                          </a:pPr>
                          <a:r>
                            <a:rPr lang="en-US" sz="1600">
                              <a:effectLst/>
                            </a:rPr>
                            <a:t>E</a:t>
                          </a:r>
                          <a:r>
                            <a:rPr lang="en-US" sz="1050">
                              <a:effectLst/>
                            </a:rPr>
                            <a:t>acc</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latin typeface="Arial" panose="020B0604020202020204" pitchFamily="34" charset="0"/>
                              <a:ea typeface="Arial" panose="020B0604020202020204" pitchFamily="34" charset="0"/>
                              <a:cs typeface="Times New Roman" panose="02020603050405020304" pitchFamily="18" charset="0"/>
                            </a:rPr>
                            <a:t>MV/m</a:t>
                          </a:r>
                        </a:p>
                      </a:txBody>
                      <a:tcPr marL="78740" marR="78740" marT="24765" marB="0"/>
                    </a:tc>
                    <a:tc>
                      <a:txBody>
                        <a:bodyPr/>
                        <a:lstStyle/>
                        <a:p>
                          <a:pPr marL="0" marR="0" algn="ctr">
                            <a:lnSpc>
                              <a:spcPct val="107000"/>
                            </a:lnSpc>
                            <a:spcBef>
                              <a:spcPts val="0"/>
                            </a:spcBef>
                            <a:spcAft>
                              <a:spcPts val="0"/>
                            </a:spcAft>
                          </a:pPr>
                          <a:r>
                            <a:rPr lang="en-US" sz="1600">
                              <a:effectLst/>
                            </a:rPr>
                            <a:t>15</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extLst>
                      <a:ext uri="{0D108BD9-81ED-4DB2-BD59-A6C34878D82A}">
                        <a16:rowId xmlns:a16="http://schemas.microsoft.com/office/drawing/2014/main" val="648562795"/>
                      </a:ext>
                    </a:extLst>
                  </a:tr>
                  <a:tr h="272479">
                    <a:tc>
                      <a:txBody>
                        <a:bodyPr/>
                        <a:lstStyle/>
                        <a:p>
                          <a:pPr marL="0" marR="0" algn="ctr">
                            <a:lnSpc>
                              <a:spcPct val="107000"/>
                            </a:lnSpc>
                            <a:spcBef>
                              <a:spcPts val="0"/>
                            </a:spcBef>
                            <a:spcAft>
                              <a:spcPts val="0"/>
                            </a:spcAft>
                          </a:pPr>
                          <a:r>
                            <a:rPr lang="en-US" sz="1600">
                              <a:effectLst/>
                            </a:rPr>
                            <a:t>T-T factor</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a:effectLst/>
                            </a:rPr>
                            <a:t>-</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rPr>
                            <a:t>0.658 (β = 1)</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extLst>
                      <a:ext uri="{0D108BD9-81ED-4DB2-BD59-A6C34878D82A}">
                        <a16:rowId xmlns:a16="http://schemas.microsoft.com/office/drawing/2014/main" val="1379773933"/>
                      </a:ext>
                    </a:extLst>
                  </a:tr>
                  <a:tr h="272479">
                    <a:tc>
                      <a:txBody>
                        <a:bodyPr/>
                        <a:lstStyle/>
                        <a:p>
                          <a:pPr marL="0" marR="0" algn="ctr">
                            <a:lnSpc>
                              <a:spcPct val="107000"/>
                            </a:lnSpc>
                            <a:spcBef>
                              <a:spcPts val="0"/>
                            </a:spcBef>
                            <a:spcAft>
                              <a:spcPts val="0"/>
                            </a:spcAft>
                          </a:pPr>
                          <a:r>
                            <a:rPr lang="en-US" sz="1600">
                              <a:effectLst/>
                            </a:rPr>
                            <a:t>Q-value</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a:effectLst/>
                            </a:rPr>
                            <a:t>-</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rPr>
                            <a:t>5.24 X 10</a:t>
                          </a:r>
                          <a:r>
                            <a:rPr lang="en-US" sz="1600" baseline="30000" dirty="0">
                              <a:effectLst/>
                            </a:rPr>
                            <a:t>10</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extLst>
                      <a:ext uri="{0D108BD9-81ED-4DB2-BD59-A6C34878D82A}">
                        <a16:rowId xmlns:a16="http://schemas.microsoft.com/office/drawing/2014/main" val="3969875305"/>
                      </a:ext>
                    </a:extLst>
                  </a:tr>
                  <a:tr h="274066">
                    <a:tc>
                      <a:txBody>
                        <a:bodyPr/>
                        <a:lstStyle/>
                        <a:p>
                          <a:pPr marL="0" marR="0" algn="ctr">
                            <a:lnSpc>
                              <a:spcPct val="107000"/>
                            </a:lnSpc>
                            <a:spcBef>
                              <a:spcPts val="0"/>
                            </a:spcBef>
                            <a:spcAft>
                              <a:spcPts val="0"/>
                            </a:spcAft>
                          </a:pPr>
                          <a:r>
                            <a:rPr lang="en-US" sz="1600">
                              <a:effectLst/>
                            </a:rPr>
                            <a:t>E</a:t>
                          </a:r>
                          <a:r>
                            <a:rPr lang="en-US" sz="1050">
                              <a:effectLst/>
                            </a:rPr>
                            <a:t>pk</a:t>
                          </a:r>
                          <a:r>
                            <a:rPr lang="en-US" sz="1600">
                              <a:effectLst/>
                            </a:rPr>
                            <a:t>/E</a:t>
                          </a:r>
                          <a:r>
                            <a:rPr lang="en-US" sz="1050">
                              <a:effectLst/>
                            </a:rPr>
                            <a:t>acc</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a:effectLst/>
                            </a:rPr>
                            <a:t>-</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rPr>
                            <a:t>1.33</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extLst>
                      <a:ext uri="{0D108BD9-81ED-4DB2-BD59-A6C34878D82A}">
                        <a16:rowId xmlns:a16="http://schemas.microsoft.com/office/drawing/2014/main" val="593435861"/>
                      </a:ext>
                    </a:extLst>
                  </a:tr>
                  <a:tr h="274066">
                    <a:tc>
                      <a:txBody>
                        <a:bodyPr/>
                        <a:lstStyle/>
                        <a:p>
                          <a:pPr marL="0" marR="0" algn="ctr">
                            <a:lnSpc>
                              <a:spcPct val="107000"/>
                            </a:lnSpc>
                            <a:spcBef>
                              <a:spcPts val="0"/>
                            </a:spcBef>
                            <a:spcAft>
                              <a:spcPts val="0"/>
                            </a:spcAft>
                          </a:pPr>
                          <a:r>
                            <a:rPr lang="en-US" sz="1600">
                              <a:effectLst/>
                            </a:rPr>
                            <a:t>B</a:t>
                          </a:r>
                          <a:r>
                            <a:rPr lang="en-US" sz="1050">
                              <a:effectLst/>
                            </a:rPr>
                            <a:t>pk</a:t>
                          </a:r>
                          <a:r>
                            <a:rPr lang="en-US" sz="1600">
                              <a:effectLst/>
                            </a:rPr>
                            <a:t>/E</a:t>
                          </a:r>
                          <a:r>
                            <a:rPr lang="en-US" sz="1050">
                              <a:effectLst/>
                            </a:rPr>
                            <a:t>acc</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a:effectLst/>
                            </a:rPr>
                            <a:t>mT/(MV/m)</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rPr>
                            <a:t>3.2</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extLst>
                      <a:ext uri="{0D108BD9-81ED-4DB2-BD59-A6C34878D82A}">
                        <a16:rowId xmlns:a16="http://schemas.microsoft.com/office/drawing/2014/main" val="927134343"/>
                      </a:ext>
                    </a:extLst>
                  </a:tr>
                  <a:tr h="272479">
                    <a:tc>
                      <a:txBody>
                        <a:bodyPr/>
                        <a:lstStyle/>
                        <a:p>
                          <a:pPr marL="0" marR="0" algn="ctr">
                            <a:lnSpc>
                              <a:spcPct val="107000"/>
                            </a:lnSpc>
                            <a:spcBef>
                              <a:spcPts val="0"/>
                            </a:spcBef>
                            <a:spcAft>
                              <a:spcPts val="0"/>
                            </a:spcAft>
                          </a:pPr>
                          <a:r>
                            <a:rPr lang="en-US" sz="1600" dirty="0">
                              <a:effectLst/>
                            </a:rPr>
                            <a:t>Geometric factor</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a:effectLst/>
                            </a:rPr>
                            <a:t>Ohm (Ω)</a:t>
                          </a:r>
                          <a:endParaRPr lang="en-US" sz="160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rPr>
                            <a:t>280</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extLst>
                      <a:ext uri="{0D108BD9-81ED-4DB2-BD59-A6C34878D82A}">
                        <a16:rowId xmlns:a16="http://schemas.microsoft.com/office/drawing/2014/main" val="2303018807"/>
                      </a:ext>
                    </a:extLst>
                  </a:tr>
                  <a:tr h="272479">
                    <a:tc>
                      <a:txBody>
                        <a:bodyPr/>
                        <a:lstStyle/>
                        <a:p>
                          <a:pPr marL="0" marR="0" algn="ctr">
                            <a:lnSpc>
                              <a:spcPct val="107000"/>
                            </a:lnSpc>
                            <a:spcBef>
                              <a:spcPts val="0"/>
                            </a:spcBef>
                            <a:spcAft>
                              <a:spcPts val="0"/>
                            </a:spcAft>
                          </a:pPr>
                          <a:r>
                            <a:rPr lang="en-US" sz="1600" dirty="0">
                              <a:effectLst/>
                            </a:rPr>
                            <a:t>R/Q</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rPr>
                            <a:t>Ohm (Ω)</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tc>
                      <a:txBody>
                        <a:bodyPr/>
                        <a:lstStyle/>
                        <a:p>
                          <a:pPr marL="0" marR="0" algn="ctr">
                            <a:lnSpc>
                              <a:spcPct val="107000"/>
                            </a:lnSpc>
                            <a:spcBef>
                              <a:spcPts val="0"/>
                            </a:spcBef>
                            <a:spcAft>
                              <a:spcPts val="0"/>
                            </a:spcAft>
                          </a:pPr>
                          <a:r>
                            <a:rPr lang="en-US" sz="1600" dirty="0">
                              <a:effectLst/>
                            </a:rPr>
                            <a:t>166.9</a:t>
                          </a:r>
                          <a:endParaRPr lang="en-US" sz="1600" dirty="0">
                            <a:effectLst/>
                            <a:latin typeface="Arial" panose="020B0604020202020204" pitchFamily="34" charset="0"/>
                            <a:ea typeface="Arial" panose="020B0604020202020204" pitchFamily="34" charset="0"/>
                            <a:cs typeface="Times New Roman" panose="02020603050405020304" pitchFamily="18" charset="0"/>
                          </a:endParaRPr>
                        </a:p>
                      </a:txBody>
                      <a:tcPr marL="78740" marR="78740" marT="24765" marB="0"/>
                    </a:tc>
                    <a:extLst>
                      <a:ext uri="{0D108BD9-81ED-4DB2-BD59-A6C34878D82A}">
                        <a16:rowId xmlns:a16="http://schemas.microsoft.com/office/drawing/2014/main" val="831051142"/>
                      </a:ext>
                    </a:extLst>
                  </a:tr>
                  <a:tr h="527622">
                    <a:tc>
                      <a:txBody>
                        <a:bodyPr/>
                        <a:lstStyle/>
                        <a:p>
                          <a:endParaRPr lang="en-US"/>
                        </a:p>
                      </a:txBody>
                      <a:tcPr marL="78740" marR="78740" marT="24765" marB="0">
                        <a:blipFill>
                          <a:blip r:embed="rId2"/>
                          <a:stretch>
                            <a:fillRect l="-224" t="-796512" r="-119283" b="-129070"/>
                          </a:stretch>
                        </a:blipFill>
                      </a:tcPr>
                    </a:tc>
                    <a:tc>
                      <a:txBody>
                        <a:bodyPr/>
                        <a:lstStyle/>
                        <a:p>
                          <a:endParaRPr lang="en-US"/>
                        </a:p>
                      </a:txBody>
                      <a:tcPr marL="78740" marR="78740" marT="24765" marB="0">
                        <a:blipFill>
                          <a:blip r:embed="rId2"/>
                          <a:stretch>
                            <a:fillRect l="-200448" t="-796512" r="-138565" b="-129070"/>
                          </a:stretch>
                        </a:blipFill>
                      </a:tcPr>
                    </a:tc>
                    <a:tc>
                      <a:txBody>
                        <a:bodyPr/>
                        <a:lstStyle/>
                        <a:p>
                          <a:endParaRPr lang="en-US"/>
                        </a:p>
                      </a:txBody>
                      <a:tcPr marL="78740" marR="78740" marT="24765" marB="0">
                        <a:blipFill>
                          <a:blip r:embed="rId2"/>
                          <a:stretch>
                            <a:fillRect l="-218241" t="-796512" r="-651" b="-129070"/>
                          </a:stretch>
                        </a:blipFill>
                      </a:tcPr>
                    </a:tc>
                    <a:extLst>
                      <a:ext uri="{0D108BD9-81ED-4DB2-BD59-A6C34878D82A}">
                        <a16:rowId xmlns:a16="http://schemas.microsoft.com/office/drawing/2014/main" val="2719426743"/>
                      </a:ext>
                    </a:extLst>
                  </a:tr>
                  <a:tr h="285687">
                    <a:tc>
                      <a:txBody>
                        <a:bodyPr/>
                        <a:lstStyle/>
                        <a:p>
                          <a:endParaRPr lang="en-US"/>
                        </a:p>
                      </a:txBody>
                      <a:tcPr marL="78740" marR="78740" marT="24765" marB="0">
                        <a:blipFill>
                          <a:blip r:embed="rId2"/>
                          <a:stretch>
                            <a:fillRect l="-224" t="-1640426" r="-119283" b="-136170"/>
                          </a:stretch>
                        </a:blipFill>
                      </a:tcPr>
                    </a:tc>
                    <a:tc>
                      <a:txBody>
                        <a:bodyPr/>
                        <a:lstStyle/>
                        <a:p>
                          <a:endParaRPr lang="en-US"/>
                        </a:p>
                      </a:txBody>
                      <a:tcPr marL="78740" marR="78740" marT="24765" marB="0">
                        <a:blipFill>
                          <a:blip r:embed="rId2"/>
                          <a:stretch>
                            <a:fillRect l="-200448" t="-1640426" r="-138565" b="-136170"/>
                          </a:stretch>
                        </a:blipFill>
                      </a:tcPr>
                    </a:tc>
                    <a:tc>
                      <a:txBody>
                        <a:bodyPr/>
                        <a:lstStyle/>
                        <a:p>
                          <a:endParaRPr lang="en-US"/>
                        </a:p>
                      </a:txBody>
                      <a:tcPr marL="78740" marR="78740" marT="24765" marB="0">
                        <a:blipFill>
                          <a:blip r:embed="rId2"/>
                          <a:stretch>
                            <a:fillRect l="-218241" t="-1640426" r="-651" b="-136170"/>
                          </a:stretch>
                        </a:blipFill>
                      </a:tcPr>
                    </a:tc>
                    <a:extLst>
                      <a:ext uri="{0D108BD9-81ED-4DB2-BD59-A6C34878D82A}">
                        <a16:rowId xmlns:a16="http://schemas.microsoft.com/office/drawing/2014/main" val="1086740434"/>
                      </a:ext>
                    </a:extLst>
                  </a:tr>
                  <a:tr h="266700">
                    <a:tc>
                      <a:txBody>
                        <a:bodyPr/>
                        <a:lstStyle/>
                        <a:p>
                          <a:pPr marL="0" marR="0" algn="ctr">
                            <a:lnSpc>
                              <a:spcPct val="107000"/>
                            </a:lnSpc>
                            <a:spcBef>
                              <a:spcPts val="0"/>
                            </a:spcBef>
                            <a:spcAft>
                              <a:spcPts val="0"/>
                            </a:spcAft>
                          </a:pPr>
                          <a:r>
                            <a:rPr lang="en-US" sz="1600" dirty="0" err="1">
                              <a:effectLst/>
                              <a:latin typeface="Arial" panose="020B0604020202020204" pitchFamily="34" charset="0"/>
                              <a:ea typeface="Arial" panose="020B0604020202020204" pitchFamily="34" charset="0"/>
                              <a:cs typeface="Times New Roman" panose="02020603050405020304" pitchFamily="18" charset="0"/>
                            </a:rPr>
                            <a:t>Multipacting</a:t>
                          </a:r>
                          <a:r>
                            <a:rPr lang="en-US" sz="1600" dirty="0">
                              <a:effectLst/>
                              <a:latin typeface="Arial" panose="020B0604020202020204" pitchFamily="34" charset="0"/>
                              <a:ea typeface="Arial" panose="020B0604020202020204" pitchFamily="34" charset="0"/>
                              <a:cs typeface="Times New Roman" panose="02020603050405020304" pitchFamily="18" charset="0"/>
                            </a:rPr>
                            <a:t> yield</a:t>
                          </a:r>
                        </a:p>
                      </a:txBody>
                      <a:tcPr marL="78740" marR="78740" marT="24765" marB="0"/>
                    </a:tc>
                    <a:tc>
                      <a:txBody>
                        <a:bodyPr/>
                        <a:lstStyle/>
                        <a:p>
                          <a:pPr marL="0" marR="0" algn="ctr">
                            <a:lnSpc>
                              <a:spcPct val="107000"/>
                            </a:lnSpc>
                            <a:spcBef>
                              <a:spcPts val="0"/>
                            </a:spcBef>
                            <a:spcAft>
                              <a:spcPts val="0"/>
                            </a:spcAft>
                          </a:pPr>
                          <a:r>
                            <a:rPr lang="en-US" sz="1600" dirty="0">
                              <a:effectLst/>
                              <a:latin typeface="Arial" panose="020B0604020202020204" pitchFamily="34" charset="0"/>
                              <a:ea typeface="Arial" panose="020B0604020202020204" pitchFamily="34" charset="0"/>
                              <a:cs typeface="Times New Roman" panose="02020603050405020304" pitchFamily="18" charset="0"/>
                            </a:rPr>
                            <a:t>-</a:t>
                          </a:r>
                        </a:p>
                      </a:txBody>
                      <a:tcPr marL="78740" marR="78740" marT="24765" marB="0"/>
                    </a:tc>
                    <a:tc>
                      <a:txBody>
                        <a:bodyPr/>
                        <a:lstStyle/>
                        <a:p>
                          <a:pPr marL="0" marR="0" algn="ctr">
                            <a:lnSpc>
                              <a:spcPct val="107000"/>
                            </a:lnSpc>
                            <a:spcBef>
                              <a:spcPts val="0"/>
                            </a:spcBef>
                            <a:spcAft>
                              <a:spcPts val="0"/>
                            </a:spcAft>
                          </a:pPr>
                          <a:r>
                            <a:rPr lang="en-US" sz="1600" dirty="0">
                              <a:effectLst/>
                              <a:latin typeface="Arial" panose="020B0604020202020204" pitchFamily="34" charset="0"/>
                              <a:ea typeface="Arial" panose="020B0604020202020204" pitchFamily="34" charset="0"/>
                              <a:cs typeface="Times New Roman" panose="02020603050405020304" pitchFamily="18" charset="0"/>
                            </a:rPr>
                            <a:t>0.45</a:t>
                          </a:r>
                        </a:p>
                      </a:txBody>
                      <a:tcPr marL="78740" marR="78740" marT="24765" marB="0"/>
                    </a:tc>
                    <a:extLst>
                      <a:ext uri="{0D108BD9-81ED-4DB2-BD59-A6C34878D82A}">
                        <a16:rowId xmlns:a16="http://schemas.microsoft.com/office/drawing/2014/main" val="637808172"/>
                      </a:ext>
                    </a:extLst>
                  </a:tr>
                </a:tbl>
              </a:graphicData>
            </a:graphic>
          </p:graphicFrame>
        </mc:Fallback>
      </mc:AlternateContent>
      <p:sp>
        <p:nvSpPr>
          <p:cNvPr id="15" name="TextBox 14">
            <a:extLst>
              <a:ext uri="{FF2B5EF4-FFF2-40B4-BE49-F238E27FC236}">
                <a16:creationId xmlns:a16="http://schemas.microsoft.com/office/drawing/2014/main" id="{EE1F97D9-543C-4E66-88E4-0EE712147E3D}"/>
              </a:ext>
            </a:extLst>
          </p:cNvPr>
          <p:cNvSpPr txBox="1"/>
          <p:nvPr/>
        </p:nvSpPr>
        <p:spPr>
          <a:xfrm>
            <a:off x="4965848" y="6474177"/>
            <a:ext cx="7156048" cy="383823"/>
          </a:xfrm>
          <a:prstGeom prst="rect">
            <a:avLst/>
          </a:prstGeom>
          <a:noFill/>
        </p:spPr>
        <p:txBody>
          <a:bodyPr wrap="square">
            <a:spAutoFit/>
          </a:bodyPr>
          <a:lstStyle/>
          <a:p>
            <a:pPr marL="1631950" marR="74930">
              <a:lnSpc>
                <a:spcPct val="115000"/>
              </a:lnSpc>
              <a:spcBef>
                <a:spcPts val="0"/>
              </a:spcBef>
              <a:spcAft>
                <a:spcPts val="0"/>
              </a:spcAft>
            </a:pPr>
            <a:r>
              <a:rPr lang="en-IN" sz="1800" dirty="0">
                <a:solidFill>
                  <a:schemeClr val="bg1"/>
                </a:solidFill>
                <a:effectLst/>
                <a:latin typeface="Arial" panose="020B0604020202020204" pitchFamily="34" charset="0"/>
                <a:ea typeface="Arial" panose="020B0604020202020204" pitchFamily="34" charset="0"/>
              </a:rPr>
              <a:t>Table : RF parameters for optimized cavity</a:t>
            </a:r>
            <a:endParaRPr lang="en-US" sz="1800" dirty="0">
              <a:solidFill>
                <a:schemeClr val="bg1"/>
              </a:solidFill>
              <a:effectLst/>
              <a:latin typeface="Arial" panose="020B0604020202020204" pitchFamily="34" charset="0"/>
              <a:ea typeface="Arial" panose="020B0604020202020204" pitchFamily="34" charset="0"/>
            </a:endParaRPr>
          </a:p>
        </p:txBody>
      </p:sp>
      <p:pic>
        <p:nvPicPr>
          <p:cNvPr id="16" name="Picture 15">
            <a:extLst>
              <a:ext uri="{FF2B5EF4-FFF2-40B4-BE49-F238E27FC236}">
                <a16:creationId xmlns:a16="http://schemas.microsoft.com/office/drawing/2014/main" id="{5786FD46-0ABB-4F06-9C2D-A6210BBFD045}"/>
              </a:ext>
            </a:extLst>
          </p:cNvPr>
          <p:cNvPicPr/>
          <p:nvPr/>
        </p:nvPicPr>
        <p:blipFill>
          <a:blip r:embed="rId3"/>
          <a:stretch>
            <a:fillRect/>
          </a:stretch>
        </p:blipFill>
        <p:spPr>
          <a:xfrm>
            <a:off x="946676" y="3586837"/>
            <a:ext cx="3484563" cy="249900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44404039-3EF5-4271-86B8-69392D903721}"/>
                  </a:ext>
                </a:extLst>
              </p:cNvPr>
              <p:cNvSpPr txBox="1"/>
              <p:nvPr/>
            </p:nvSpPr>
            <p:spPr>
              <a:xfrm>
                <a:off x="-105664" y="6147572"/>
                <a:ext cx="6131560" cy="653897"/>
              </a:xfrm>
              <a:prstGeom prst="rect">
                <a:avLst/>
              </a:prstGeom>
              <a:noFill/>
            </p:spPr>
            <p:txBody>
              <a:bodyPr wrap="square">
                <a:spAutoFit/>
              </a:bodyPr>
              <a:lstStyle/>
              <a:p>
                <a:pPr marL="0" marR="497205" algn="ctr">
                  <a:lnSpc>
                    <a:spcPct val="105000"/>
                  </a:lnSpc>
                  <a:spcBef>
                    <a:spcPts val="0"/>
                  </a:spcBef>
                  <a:spcAft>
                    <a:spcPts val="2295"/>
                  </a:spcAft>
                </a:pPr>
                <a:r>
                  <a:rPr lang="en-IN" sz="1800" dirty="0">
                    <a:solidFill>
                      <a:schemeClr val="bg1"/>
                    </a:solidFill>
                    <a:effectLst/>
                    <a:latin typeface="Arial" panose="020B0604020202020204" pitchFamily="34" charset="0"/>
                    <a:ea typeface="Arial" panose="020B0604020202020204" pitchFamily="34" charset="0"/>
                  </a:rPr>
                  <a:t>Figure : Transit-time factor for optimized cavity as a function of particle </a:t>
                </a:r>
                <a14:m>
                  <m:oMath xmlns:m="http://schemas.openxmlformats.org/officeDocument/2006/math">
                    <m:r>
                      <a:rPr lang="en-US" sz="1800" b="0" i="1" smtClean="0">
                        <a:solidFill>
                          <a:schemeClr val="bg1"/>
                        </a:solidFill>
                        <a:effectLst/>
                        <a:latin typeface="Cambria Math" panose="02040503050406030204" pitchFamily="18" charset="0"/>
                        <a:ea typeface="Arial" panose="020B0604020202020204" pitchFamily="34" charset="0"/>
                      </a:rPr>
                      <m:t>𝛽</m:t>
                    </m:r>
                  </m:oMath>
                </a14:m>
                <a:r>
                  <a:rPr lang="en-IN" sz="1800" dirty="0">
                    <a:solidFill>
                      <a:schemeClr val="bg1"/>
                    </a:solidFill>
                    <a:effectLst/>
                    <a:latin typeface="Arial" panose="020B0604020202020204" pitchFamily="34" charset="0"/>
                    <a:ea typeface="Arial" panose="020B0604020202020204" pitchFamily="34" charset="0"/>
                  </a:rPr>
                  <a:t>.</a:t>
                </a:r>
                <a:endParaRPr lang="en-US" sz="1800" dirty="0">
                  <a:solidFill>
                    <a:schemeClr val="bg1"/>
                  </a:solidFill>
                  <a:effectLst/>
                  <a:latin typeface="Arial" panose="020B0604020202020204" pitchFamily="34" charset="0"/>
                  <a:ea typeface="Arial" panose="020B0604020202020204" pitchFamily="34" charset="0"/>
                </a:endParaRPr>
              </a:p>
            </p:txBody>
          </p:sp>
        </mc:Choice>
        <mc:Fallback xmlns="">
          <p:sp>
            <p:nvSpPr>
              <p:cNvPr id="18" name="TextBox 17">
                <a:extLst>
                  <a:ext uri="{FF2B5EF4-FFF2-40B4-BE49-F238E27FC236}">
                    <a16:creationId xmlns:a16="http://schemas.microsoft.com/office/drawing/2014/main" id="{44404039-3EF5-4271-86B8-69392D903721}"/>
                  </a:ext>
                </a:extLst>
              </p:cNvPr>
              <p:cNvSpPr txBox="1">
                <a:spLocks noRot="1" noChangeAspect="1" noMove="1" noResize="1" noEditPoints="1" noAdjustHandles="1" noChangeArrowheads="1" noChangeShapeType="1" noTextEdit="1"/>
              </p:cNvSpPr>
              <p:nvPr/>
            </p:nvSpPr>
            <p:spPr>
              <a:xfrm>
                <a:off x="-105664" y="6147572"/>
                <a:ext cx="6131560" cy="653897"/>
              </a:xfrm>
              <a:prstGeom prst="rect">
                <a:avLst/>
              </a:prstGeom>
              <a:blipFill>
                <a:blip r:embed="rId4"/>
                <a:stretch>
                  <a:fillRect t="-5556" b="-13889"/>
                </a:stretch>
              </a:blipFill>
            </p:spPr>
            <p:txBody>
              <a:bodyPr/>
              <a:lstStyle/>
              <a:p>
                <a:r>
                  <a:rPr lang="en-US">
                    <a:noFill/>
                  </a:rPr>
                  <a:t> </a:t>
                </a:r>
              </a:p>
            </p:txBody>
          </p:sp>
        </mc:Fallback>
      </mc:AlternateContent>
      <p:pic>
        <p:nvPicPr>
          <p:cNvPr id="20" name="Picture 19">
            <a:extLst>
              <a:ext uri="{FF2B5EF4-FFF2-40B4-BE49-F238E27FC236}">
                <a16:creationId xmlns:a16="http://schemas.microsoft.com/office/drawing/2014/main" id="{98E2168F-0DFF-4C60-B22C-4C007F46822E}"/>
              </a:ext>
            </a:extLst>
          </p:cNvPr>
          <p:cNvPicPr>
            <a:picLocks noChangeAspect="1"/>
          </p:cNvPicPr>
          <p:nvPr/>
        </p:nvPicPr>
        <p:blipFill>
          <a:blip r:embed="rId5"/>
          <a:stretch>
            <a:fillRect/>
          </a:stretch>
        </p:blipFill>
        <p:spPr>
          <a:xfrm>
            <a:off x="1057973" y="1072060"/>
            <a:ext cx="3484563" cy="19082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1" name="TextBox 20">
            <a:extLst>
              <a:ext uri="{FF2B5EF4-FFF2-40B4-BE49-F238E27FC236}">
                <a16:creationId xmlns:a16="http://schemas.microsoft.com/office/drawing/2014/main" id="{EE0A0FA8-BF76-4EF2-A1B2-551DE62581CB}"/>
              </a:ext>
            </a:extLst>
          </p:cNvPr>
          <p:cNvSpPr txBox="1"/>
          <p:nvPr/>
        </p:nvSpPr>
        <p:spPr>
          <a:xfrm>
            <a:off x="-105664" y="2980328"/>
            <a:ext cx="6131560" cy="653897"/>
          </a:xfrm>
          <a:prstGeom prst="rect">
            <a:avLst/>
          </a:prstGeom>
          <a:noFill/>
        </p:spPr>
        <p:txBody>
          <a:bodyPr wrap="square">
            <a:spAutoFit/>
          </a:bodyPr>
          <a:lstStyle/>
          <a:p>
            <a:pPr marL="0" marR="497205" algn="ctr">
              <a:lnSpc>
                <a:spcPct val="105000"/>
              </a:lnSpc>
              <a:spcBef>
                <a:spcPts val="0"/>
              </a:spcBef>
              <a:spcAft>
                <a:spcPts val="2295"/>
              </a:spcAft>
            </a:pPr>
            <a:r>
              <a:rPr lang="en-IN" sz="1800" dirty="0">
                <a:solidFill>
                  <a:schemeClr val="bg1"/>
                </a:solidFill>
                <a:effectLst/>
                <a:latin typeface="Arial" panose="020B0604020202020204" pitchFamily="34" charset="0"/>
                <a:ea typeface="Arial" panose="020B0604020202020204" pitchFamily="34" charset="0"/>
              </a:rPr>
              <a:t>Figure : </a:t>
            </a:r>
            <a:r>
              <a:rPr lang="en-US" sz="1800" dirty="0">
                <a:solidFill>
                  <a:schemeClr val="bg1"/>
                </a:solidFill>
                <a:effectLst/>
                <a:latin typeface="Arial" panose="020B0604020202020204" pitchFamily="34" charset="0"/>
                <a:ea typeface="Arial" panose="020B0604020202020204" pitchFamily="34" charset="0"/>
              </a:rPr>
              <a:t>Electric and Magnetic field distribution in the optimized cavity</a:t>
            </a:r>
          </a:p>
        </p:txBody>
      </p:sp>
      <p:grpSp>
        <p:nvGrpSpPr>
          <p:cNvPr id="14" name="Group 13">
            <a:extLst>
              <a:ext uri="{FF2B5EF4-FFF2-40B4-BE49-F238E27FC236}">
                <a16:creationId xmlns:a16="http://schemas.microsoft.com/office/drawing/2014/main" id="{3192664B-3658-462B-B774-686D7589DF2A}"/>
              </a:ext>
            </a:extLst>
          </p:cNvPr>
          <p:cNvGrpSpPr/>
          <p:nvPr/>
        </p:nvGrpSpPr>
        <p:grpSpPr>
          <a:xfrm>
            <a:off x="348996" y="169758"/>
            <a:ext cx="855938" cy="844965"/>
            <a:chOff x="4948025" y="2295742"/>
            <a:chExt cx="2295951" cy="2266516"/>
          </a:xfrm>
        </p:grpSpPr>
        <p:sp>
          <p:nvSpPr>
            <p:cNvPr id="17" name="!!AS">
              <a:extLst>
                <a:ext uri="{FF2B5EF4-FFF2-40B4-BE49-F238E27FC236}">
                  <a16:creationId xmlns:a16="http://schemas.microsoft.com/office/drawing/2014/main" id="{D29C5022-BBCF-4763-BDD0-E733A204C43A}"/>
                </a:ext>
              </a:extLst>
            </p:cNvPr>
            <p:cNvSpPr/>
            <p:nvPr/>
          </p:nvSpPr>
          <p:spPr>
            <a:xfrm>
              <a:off x="4948025" y="2295742"/>
              <a:ext cx="2295951" cy="2266516"/>
            </a:xfrm>
            <a:prstGeom prst="ellipse">
              <a:avLst/>
            </a:prstGeom>
            <a:gradFill flip="none" rotWithShape="1">
              <a:gsLst>
                <a:gs pos="45599">
                  <a:srgbClr val="2B1C4F"/>
                </a:gs>
                <a:gs pos="72000">
                  <a:schemeClr val="accent4">
                    <a:lumMod val="89000"/>
                  </a:schemeClr>
                </a:gs>
                <a:gs pos="65964">
                  <a:srgbClr val="513697"/>
                </a:gs>
                <a:gs pos="23000">
                  <a:schemeClr val="bg1"/>
                </a:gs>
                <a:gs pos="69000">
                  <a:schemeClr val="accent4">
                    <a:lumMod val="75000"/>
                  </a:schemeClr>
                </a:gs>
                <a:gs pos="40000">
                  <a:schemeClr val="bg1"/>
                </a:gs>
              </a:gsLst>
              <a:lin ang="3600000" scaled="0"/>
              <a:tileRect/>
            </a:gradFill>
            <a:ln w="28575">
              <a:solidFill>
                <a:schemeClr val="tx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US" dirty="0"/>
                <a:t>                                                                                                                                                                                                                                                                                                                                                                                </a:t>
              </a:r>
            </a:p>
          </p:txBody>
        </p:sp>
        <p:pic>
          <p:nvPicPr>
            <p:cNvPr id="19" name="Picture 18">
              <a:extLst>
                <a:ext uri="{FF2B5EF4-FFF2-40B4-BE49-F238E27FC236}">
                  <a16:creationId xmlns:a16="http://schemas.microsoft.com/office/drawing/2014/main" id="{5FDC4AEA-193F-47D2-A169-CF2D4C0539A3}"/>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Lst>
            </a:blip>
            <a:stretch>
              <a:fillRect/>
            </a:stretch>
          </p:blipFill>
          <p:spPr>
            <a:xfrm rot="21370700">
              <a:off x="5191936" y="2514185"/>
              <a:ext cx="1858286" cy="1571234"/>
            </a:xfrm>
            <a:prstGeom prst="rect">
              <a:avLst/>
            </a:prstGeom>
          </p:spPr>
        </p:pic>
      </p:grpSp>
    </p:spTree>
    <p:extLst>
      <p:ext uri="{BB962C8B-B14F-4D97-AF65-F5344CB8AC3E}">
        <p14:creationId xmlns:p14="http://schemas.microsoft.com/office/powerpoint/2010/main" val="35684580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084533-8973-9245-96E4-CD627ED45FE2}"/>
              </a:ext>
            </a:extLst>
          </p:cNvPr>
          <p:cNvSpPr>
            <a:spLocks noGrp="1"/>
          </p:cNvSpPr>
          <p:nvPr>
            <p:ph type="title"/>
          </p:nvPr>
        </p:nvSpPr>
        <p:spPr>
          <a:xfrm>
            <a:off x="838200" y="365126"/>
            <a:ext cx="10515600" cy="706438"/>
          </a:xfrm>
        </p:spPr>
        <p:txBody>
          <a:bodyPr>
            <a:normAutofit/>
          </a:bodyPr>
          <a:lstStyle/>
          <a:p>
            <a:pPr algn="ctr"/>
            <a:r>
              <a:rPr lang="en-US" sz="3600" dirty="0">
                <a:solidFill>
                  <a:srgbClr val="C00000"/>
                </a:solidFill>
              </a:rPr>
              <a:t>What has been accomplished?</a:t>
            </a:r>
          </a:p>
        </p:txBody>
      </p:sp>
      <p:sp>
        <p:nvSpPr>
          <p:cNvPr id="3" name="Content Placeholder 2">
            <a:extLst>
              <a:ext uri="{FF2B5EF4-FFF2-40B4-BE49-F238E27FC236}">
                <a16:creationId xmlns:a16="http://schemas.microsoft.com/office/drawing/2014/main" id="{80ED5C0E-0936-974E-8B9D-6484F4490310}"/>
              </a:ext>
            </a:extLst>
          </p:cNvPr>
          <p:cNvSpPr>
            <a:spLocks noGrp="1"/>
          </p:cNvSpPr>
          <p:nvPr>
            <p:ph idx="1"/>
          </p:nvPr>
        </p:nvSpPr>
        <p:spPr>
          <a:xfrm>
            <a:off x="600075" y="1485900"/>
            <a:ext cx="10753725" cy="4691063"/>
          </a:xfrm>
        </p:spPr>
        <p:txBody>
          <a:bodyPr>
            <a:normAutofit fontScale="92500" lnSpcReduction="20000"/>
          </a:bodyPr>
          <a:lstStyle/>
          <a:p>
            <a:pPr marL="0" indent="0" algn="just">
              <a:buNone/>
            </a:pPr>
            <a:r>
              <a:rPr lang="en-US" sz="2400" dirty="0">
                <a:solidFill>
                  <a:srgbClr val="0070C0"/>
                </a:solidFill>
              </a:rPr>
              <a:t>This work is a part of the proposal submitted by the Government of India to the Government of Japan, under the Science And Technology Research Partnership (SATREPS) scheme of the Government of Japan.</a:t>
            </a:r>
          </a:p>
          <a:p>
            <a:pPr marL="0" indent="0" algn="just">
              <a:buNone/>
            </a:pPr>
            <a:endParaRPr lang="en-US" sz="2400" dirty="0">
              <a:solidFill>
                <a:srgbClr val="0070C0"/>
              </a:solidFill>
            </a:endParaRPr>
          </a:p>
          <a:p>
            <a:pPr marL="0" indent="0" algn="just">
              <a:buNone/>
            </a:pPr>
            <a:r>
              <a:rPr lang="en-US" sz="2400" dirty="0">
                <a:solidFill>
                  <a:srgbClr val="0070C0"/>
                </a:solidFill>
              </a:rPr>
              <a:t>Under this scheme Prof. Shinichiro </a:t>
            </a:r>
            <a:r>
              <a:rPr lang="en-US" sz="2400" dirty="0" err="1">
                <a:solidFill>
                  <a:srgbClr val="0070C0"/>
                </a:solidFill>
              </a:rPr>
              <a:t>Michizono</a:t>
            </a:r>
            <a:r>
              <a:rPr lang="en-US" sz="2400" dirty="0">
                <a:solidFill>
                  <a:srgbClr val="0070C0"/>
                </a:solidFill>
              </a:rPr>
              <a:t> and collaborators from Japan will submit a similar proposal to the Japan Science &amp; Technology. </a:t>
            </a:r>
          </a:p>
          <a:p>
            <a:pPr marL="0" indent="0" algn="just">
              <a:buNone/>
            </a:pPr>
            <a:endParaRPr lang="en-US" sz="2400" dirty="0">
              <a:solidFill>
                <a:srgbClr val="0070C0"/>
              </a:solidFill>
            </a:endParaRPr>
          </a:p>
          <a:p>
            <a:pPr marL="0" indent="0" algn="just">
              <a:buNone/>
            </a:pPr>
            <a:r>
              <a:rPr lang="en-US" sz="2400" dirty="0">
                <a:solidFill>
                  <a:srgbClr val="0070C0"/>
                </a:solidFill>
              </a:rPr>
              <a:t>If evaluated </a:t>
            </a:r>
            <a:r>
              <a:rPr lang="en-US" sz="2400" dirty="0" err="1">
                <a:solidFill>
                  <a:srgbClr val="0070C0"/>
                </a:solidFill>
              </a:rPr>
              <a:t>favourably</a:t>
            </a:r>
            <a:r>
              <a:rPr lang="en-US" sz="2400" dirty="0">
                <a:solidFill>
                  <a:srgbClr val="0070C0"/>
                </a:solidFill>
              </a:rPr>
              <a:t> it will be funded by JST &amp; JICA.</a:t>
            </a:r>
          </a:p>
          <a:p>
            <a:pPr marL="0" indent="0" algn="just">
              <a:buNone/>
            </a:pPr>
            <a:endParaRPr lang="en-US" sz="2400" dirty="0">
              <a:solidFill>
                <a:srgbClr val="0070C0"/>
              </a:solidFill>
            </a:endParaRPr>
          </a:p>
          <a:p>
            <a:pPr marL="0" indent="0" algn="just">
              <a:buNone/>
            </a:pPr>
            <a:r>
              <a:rPr lang="en-US" sz="2400" dirty="0">
                <a:solidFill>
                  <a:srgbClr val="0070C0"/>
                </a:solidFill>
              </a:rPr>
              <a:t>National Mission for Clean Ganga (NMCG) a GOI body has rated the project very highly and have agreed to put the pilot plant at Varanasi, the cradle of Hindu civilization and one of the oldest cities in the world.</a:t>
            </a:r>
          </a:p>
          <a:p>
            <a:pPr marL="0" indent="0" algn="just">
              <a:buNone/>
            </a:pPr>
            <a:endParaRPr lang="en-US" sz="2400" dirty="0">
              <a:solidFill>
                <a:srgbClr val="0070C0"/>
              </a:solidFill>
            </a:endParaRPr>
          </a:p>
          <a:p>
            <a:pPr marL="0" indent="0" algn="just">
              <a:buNone/>
            </a:pPr>
            <a:r>
              <a:rPr lang="en-US" sz="2400" dirty="0">
                <a:solidFill>
                  <a:srgbClr val="0070C0"/>
                </a:solidFill>
              </a:rPr>
              <a:t>First attempt to design the accelerator has been accomplished.</a:t>
            </a:r>
          </a:p>
        </p:txBody>
      </p:sp>
    </p:spTree>
    <p:extLst>
      <p:ext uri="{BB962C8B-B14F-4D97-AF65-F5344CB8AC3E}">
        <p14:creationId xmlns:p14="http://schemas.microsoft.com/office/powerpoint/2010/main" val="1920909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aphicFrame>
        <p:nvGraphicFramePr>
          <p:cNvPr id="6" name="Object 5">
            <a:extLst>
              <a:ext uri="{FF2B5EF4-FFF2-40B4-BE49-F238E27FC236}">
                <a16:creationId xmlns:a16="http://schemas.microsoft.com/office/drawing/2014/main" id="{17F7EEF3-D34E-AA46-B5AA-AC28533D3973}"/>
              </a:ext>
            </a:extLst>
          </p:cNvPr>
          <p:cNvGraphicFramePr>
            <a:graphicFrameLocks noChangeAspect="1"/>
          </p:cNvGraphicFramePr>
          <p:nvPr/>
        </p:nvGraphicFramePr>
        <p:xfrm>
          <a:off x="176513" y="1676400"/>
          <a:ext cx="5004435" cy="5410200"/>
        </p:xfrm>
        <a:graphic>
          <a:graphicData uri="http://schemas.openxmlformats.org/presentationml/2006/ole">
            <mc:AlternateContent xmlns:mc="http://schemas.openxmlformats.org/markup-compatibility/2006">
              <mc:Choice xmlns:v="urn:schemas-microsoft-com:vml" Requires="v">
                <p:oleObj spid="_x0000_s3098" name="Document" r:id="rId3" imgW="5943600" imgH="6096000" progId="Word.Document.12">
                  <p:embed/>
                </p:oleObj>
              </mc:Choice>
              <mc:Fallback>
                <p:oleObj name="Document" r:id="rId3" imgW="5943600" imgH="6096000" progId="Word.Document.12">
                  <p:embed/>
                  <p:pic>
                    <p:nvPicPr>
                      <p:cNvPr id="6" name="Object 5">
                        <a:extLst>
                          <a:ext uri="{FF2B5EF4-FFF2-40B4-BE49-F238E27FC236}">
                            <a16:creationId xmlns:a16="http://schemas.microsoft.com/office/drawing/2014/main" id="{17F7EEF3-D34E-AA46-B5AA-AC28533D3973}"/>
                          </a:ext>
                        </a:extLst>
                      </p:cNvPr>
                      <p:cNvPicPr/>
                      <p:nvPr/>
                    </p:nvPicPr>
                    <p:blipFill>
                      <a:blip r:embed="rId4"/>
                      <a:stretch>
                        <a:fillRect/>
                      </a:stretch>
                    </p:blipFill>
                    <p:spPr>
                      <a:xfrm>
                        <a:off x="176513" y="1676400"/>
                        <a:ext cx="5004435" cy="5410200"/>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919F8914-4FB0-DA49-8A99-FB69EDD0A892}"/>
              </a:ext>
            </a:extLst>
          </p:cNvPr>
          <p:cNvSpPr txBox="1"/>
          <p:nvPr/>
        </p:nvSpPr>
        <p:spPr>
          <a:xfrm>
            <a:off x="1901969" y="16933"/>
            <a:ext cx="3264868" cy="584775"/>
          </a:xfrm>
          <a:prstGeom prst="rect">
            <a:avLst/>
          </a:prstGeom>
          <a:noFill/>
        </p:spPr>
        <p:txBody>
          <a:bodyPr wrap="none" rtlCol="0">
            <a:spAutoFit/>
          </a:bodyPr>
          <a:lstStyle/>
          <a:p>
            <a:r>
              <a:rPr lang="en-US" sz="3200" dirty="0">
                <a:solidFill>
                  <a:srgbClr val="C00000"/>
                </a:solidFill>
              </a:rPr>
              <a:t>OUR Collaborators</a:t>
            </a:r>
          </a:p>
        </p:txBody>
      </p:sp>
      <p:sp>
        <p:nvSpPr>
          <p:cNvPr id="9" name="TextBox 8">
            <a:extLst>
              <a:ext uri="{FF2B5EF4-FFF2-40B4-BE49-F238E27FC236}">
                <a16:creationId xmlns:a16="http://schemas.microsoft.com/office/drawing/2014/main" id="{40104D66-3A14-BC41-9586-FF1DD59B63C2}"/>
              </a:ext>
            </a:extLst>
          </p:cNvPr>
          <p:cNvSpPr txBox="1"/>
          <p:nvPr/>
        </p:nvSpPr>
        <p:spPr>
          <a:xfrm>
            <a:off x="7162800" y="47710"/>
            <a:ext cx="1862048" cy="523220"/>
          </a:xfrm>
          <a:prstGeom prst="rect">
            <a:avLst/>
          </a:prstGeom>
          <a:noFill/>
        </p:spPr>
        <p:txBody>
          <a:bodyPr wrap="none" rtlCol="0">
            <a:spAutoFit/>
          </a:bodyPr>
          <a:lstStyle/>
          <a:p>
            <a:r>
              <a:rPr lang="en-US" sz="2800" dirty="0">
                <a:solidFill>
                  <a:srgbClr val="C00000"/>
                </a:solidFill>
              </a:rPr>
              <a:t>From Japan</a:t>
            </a:r>
          </a:p>
        </p:txBody>
      </p:sp>
      <p:sp>
        <p:nvSpPr>
          <p:cNvPr id="10" name="TextBox 9">
            <a:extLst>
              <a:ext uri="{FF2B5EF4-FFF2-40B4-BE49-F238E27FC236}">
                <a16:creationId xmlns:a16="http://schemas.microsoft.com/office/drawing/2014/main" id="{D7C50732-666E-A249-B73F-89B3C4941A45}"/>
              </a:ext>
            </a:extLst>
          </p:cNvPr>
          <p:cNvSpPr txBox="1"/>
          <p:nvPr/>
        </p:nvSpPr>
        <p:spPr>
          <a:xfrm>
            <a:off x="950016" y="1091625"/>
            <a:ext cx="1748236" cy="523220"/>
          </a:xfrm>
          <a:prstGeom prst="rect">
            <a:avLst/>
          </a:prstGeom>
          <a:noFill/>
        </p:spPr>
        <p:txBody>
          <a:bodyPr wrap="none" rtlCol="0">
            <a:spAutoFit/>
          </a:bodyPr>
          <a:lstStyle/>
          <a:p>
            <a:r>
              <a:rPr lang="en-US" sz="2800" dirty="0">
                <a:solidFill>
                  <a:srgbClr val="C00000"/>
                </a:solidFill>
              </a:rPr>
              <a:t>From India</a:t>
            </a:r>
          </a:p>
        </p:txBody>
      </p:sp>
      <p:sp>
        <p:nvSpPr>
          <p:cNvPr id="11" name="TextBox 10">
            <a:extLst>
              <a:ext uri="{FF2B5EF4-FFF2-40B4-BE49-F238E27FC236}">
                <a16:creationId xmlns:a16="http://schemas.microsoft.com/office/drawing/2014/main" id="{E527E12B-D733-154D-B51A-C0B1788CFBCB}"/>
              </a:ext>
            </a:extLst>
          </p:cNvPr>
          <p:cNvSpPr txBox="1"/>
          <p:nvPr/>
        </p:nvSpPr>
        <p:spPr>
          <a:xfrm>
            <a:off x="1365250" y="3581866"/>
            <a:ext cx="9258300" cy="954107"/>
          </a:xfrm>
          <a:prstGeom prst="rect">
            <a:avLst/>
          </a:prstGeom>
          <a:solidFill>
            <a:schemeClr val="tx1">
              <a:alpha val="87000"/>
            </a:schemeClr>
          </a:solidFill>
        </p:spPr>
        <p:txBody>
          <a:bodyPr wrap="square" rtlCol="0">
            <a:spAutoFit/>
          </a:bodyPr>
          <a:lstStyle/>
          <a:p>
            <a:pPr algn="ctr"/>
            <a:r>
              <a:rPr lang="en-US" sz="2800" dirty="0">
                <a:solidFill>
                  <a:schemeClr val="accent5"/>
                </a:solidFill>
              </a:rPr>
              <a:t>Heart Felt gratitude to Prof. </a:t>
            </a:r>
            <a:r>
              <a:rPr lang="en-US" sz="2800" dirty="0" err="1">
                <a:solidFill>
                  <a:schemeClr val="accent5"/>
                </a:solidFill>
              </a:rPr>
              <a:t>Junji</a:t>
            </a:r>
            <a:r>
              <a:rPr lang="en-US" sz="2800" dirty="0">
                <a:solidFill>
                  <a:schemeClr val="accent5"/>
                </a:solidFill>
              </a:rPr>
              <a:t> Urakawa for all the help in bringing the proposal to its final form.</a:t>
            </a:r>
          </a:p>
        </p:txBody>
      </p:sp>
      <p:graphicFrame>
        <p:nvGraphicFramePr>
          <p:cNvPr id="2" name="Table 1">
            <a:extLst>
              <a:ext uri="{FF2B5EF4-FFF2-40B4-BE49-F238E27FC236}">
                <a16:creationId xmlns:a16="http://schemas.microsoft.com/office/drawing/2014/main" id="{68FD5637-4D10-43D8-A1AA-E95C003C4449}"/>
              </a:ext>
            </a:extLst>
          </p:cNvPr>
          <p:cNvGraphicFramePr>
            <a:graphicFrameLocks noGrp="1"/>
          </p:cNvGraphicFramePr>
          <p:nvPr>
            <p:extLst>
              <p:ext uri="{D42A27DB-BD31-4B8C-83A1-F6EECF244321}">
                <p14:modId xmlns:p14="http://schemas.microsoft.com/office/powerpoint/2010/main" val="320583710"/>
              </p:ext>
            </p:extLst>
          </p:nvPr>
        </p:nvGraphicFramePr>
        <p:xfrm>
          <a:off x="5241673" y="570930"/>
          <a:ext cx="6530320" cy="6167088"/>
        </p:xfrm>
        <a:graphic>
          <a:graphicData uri="http://schemas.openxmlformats.org/drawingml/2006/table">
            <a:tbl>
              <a:tblPr>
                <a:tableStyleId>{BDBED569-4797-4DF1-A0F4-6AAB3CD982D8}</a:tableStyleId>
              </a:tblPr>
              <a:tblGrid>
                <a:gridCol w="1283855">
                  <a:extLst>
                    <a:ext uri="{9D8B030D-6E8A-4147-A177-3AD203B41FA5}">
                      <a16:colId xmlns:a16="http://schemas.microsoft.com/office/drawing/2014/main" val="4201672093"/>
                    </a:ext>
                  </a:extLst>
                </a:gridCol>
                <a:gridCol w="2181592">
                  <a:extLst>
                    <a:ext uri="{9D8B030D-6E8A-4147-A177-3AD203B41FA5}">
                      <a16:colId xmlns:a16="http://schemas.microsoft.com/office/drawing/2014/main" val="3464289892"/>
                    </a:ext>
                  </a:extLst>
                </a:gridCol>
                <a:gridCol w="538480">
                  <a:extLst>
                    <a:ext uri="{9D8B030D-6E8A-4147-A177-3AD203B41FA5}">
                      <a16:colId xmlns:a16="http://schemas.microsoft.com/office/drawing/2014/main" val="1332753027"/>
                    </a:ext>
                  </a:extLst>
                </a:gridCol>
                <a:gridCol w="2526393">
                  <a:extLst>
                    <a:ext uri="{9D8B030D-6E8A-4147-A177-3AD203B41FA5}">
                      <a16:colId xmlns:a16="http://schemas.microsoft.com/office/drawing/2014/main" val="2664395992"/>
                    </a:ext>
                  </a:extLst>
                </a:gridCol>
              </a:tblGrid>
              <a:tr h="179776">
                <a:tc>
                  <a:txBody>
                    <a:bodyPr/>
                    <a:lstStyle/>
                    <a:p>
                      <a:pPr algn="ctr" fontAlgn="ctr"/>
                      <a:r>
                        <a:rPr lang="en-US" sz="1200" u="none" strike="noStrike">
                          <a:solidFill>
                            <a:schemeClr val="bg1"/>
                          </a:solidFill>
                          <a:effectLst/>
                        </a:rPr>
                        <a:t>Name</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Affiliation</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effort</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Research subject in charge</a:t>
                      </a:r>
                      <a:endParaRPr lang="en-US" sz="1200" b="0" i="0" u="none" strike="noStrike">
                        <a:solidFill>
                          <a:schemeClr val="bg1"/>
                        </a:solidFill>
                        <a:effectLst/>
                        <a:latin typeface="Times New Roman" panose="02020603050405020304" pitchFamily="18" charset="0"/>
                      </a:endParaRPr>
                    </a:p>
                  </a:txBody>
                  <a:tcPr marL="2714" marR="2714" marT="2714" marB="0" anchor="ctr"/>
                </a:tc>
                <a:extLst>
                  <a:ext uri="{0D108BD9-81ED-4DB2-BD59-A6C34878D82A}">
                    <a16:rowId xmlns:a16="http://schemas.microsoft.com/office/drawing/2014/main" val="1053853806"/>
                  </a:ext>
                </a:extLst>
              </a:tr>
              <a:tr h="291864">
                <a:tc>
                  <a:txBody>
                    <a:bodyPr/>
                    <a:lstStyle/>
                    <a:p>
                      <a:pPr algn="ctr" fontAlgn="ctr"/>
                      <a:r>
                        <a:rPr lang="en-US" sz="1200" u="none" strike="noStrike">
                          <a:solidFill>
                            <a:schemeClr val="bg1"/>
                          </a:solidFill>
                          <a:effectLst/>
                        </a:rPr>
                        <a:t>Prof. Shinichiro Michizono</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dirty="0">
                          <a:solidFill>
                            <a:schemeClr val="bg1"/>
                          </a:solidFill>
                          <a:effectLst/>
                        </a:rPr>
                        <a:t>KEK, Tsukuba (Principal Investigator)</a:t>
                      </a:r>
                      <a:endParaRPr lang="en-US" sz="1200" b="0" i="0" u="none" strike="noStrike" dirty="0">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10</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Management of the entire study</a:t>
                      </a:r>
                      <a:endParaRPr lang="en-US" sz="1200" b="0" i="0" u="none" strike="noStrike">
                        <a:solidFill>
                          <a:schemeClr val="bg1"/>
                        </a:solidFill>
                        <a:effectLst/>
                        <a:latin typeface="Times New Roman" panose="02020603050405020304" pitchFamily="18" charset="0"/>
                      </a:endParaRPr>
                    </a:p>
                  </a:txBody>
                  <a:tcPr marL="2714" marR="2714" marT="2714" marB="0" anchor="ctr"/>
                </a:tc>
                <a:extLst>
                  <a:ext uri="{0D108BD9-81ED-4DB2-BD59-A6C34878D82A}">
                    <a16:rowId xmlns:a16="http://schemas.microsoft.com/office/drawing/2014/main" val="2218661192"/>
                  </a:ext>
                </a:extLst>
              </a:tr>
              <a:tr h="297875">
                <a:tc>
                  <a:txBody>
                    <a:bodyPr/>
                    <a:lstStyle/>
                    <a:p>
                      <a:pPr algn="ctr" fontAlgn="ctr"/>
                      <a:r>
                        <a:rPr lang="en-US" sz="1200" u="none" strike="noStrike">
                          <a:solidFill>
                            <a:schemeClr val="bg1"/>
                          </a:solidFill>
                          <a:effectLst/>
                        </a:rPr>
                        <a:t>Prof. Kensei Umemori</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dirty="0">
                          <a:solidFill>
                            <a:schemeClr val="bg1"/>
                          </a:solidFill>
                          <a:effectLst/>
                        </a:rPr>
                        <a:t>KEK, Tsukuba</a:t>
                      </a:r>
                      <a:endParaRPr lang="en-US" sz="1200" b="0" i="0" u="none" strike="noStrike" dirty="0">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10</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Superconducting system evaluation</a:t>
                      </a:r>
                      <a:endParaRPr lang="en-US" sz="1200" b="0" i="0" u="none" strike="noStrike">
                        <a:solidFill>
                          <a:schemeClr val="bg1"/>
                        </a:solidFill>
                        <a:effectLst/>
                        <a:latin typeface="Times New Roman" panose="02020603050405020304" pitchFamily="18" charset="0"/>
                      </a:endParaRPr>
                    </a:p>
                  </a:txBody>
                  <a:tcPr marL="2714" marR="2714" marT="2714" marB="0" anchor="ctr"/>
                </a:tc>
                <a:extLst>
                  <a:ext uri="{0D108BD9-81ED-4DB2-BD59-A6C34878D82A}">
                    <a16:rowId xmlns:a16="http://schemas.microsoft.com/office/drawing/2014/main" val="3213448039"/>
                  </a:ext>
                </a:extLst>
              </a:tr>
              <a:tr h="238826">
                <a:tc>
                  <a:txBody>
                    <a:bodyPr/>
                    <a:lstStyle/>
                    <a:p>
                      <a:pPr algn="ctr" fontAlgn="ctr"/>
                      <a:r>
                        <a:rPr lang="en-US" sz="1200" u="none" strike="noStrike">
                          <a:solidFill>
                            <a:schemeClr val="bg1"/>
                          </a:solidFill>
                          <a:effectLst/>
                        </a:rPr>
                        <a:t>Prof. Emeritus, Hitoshi Hayano</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KEK, Tsukuba</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25</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Superconducting thin film</a:t>
                      </a:r>
                      <a:endParaRPr lang="en-US" sz="1200" b="0" i="0" u="none" strike="noStrike">
                        <a:solidFill>
                          <a:schemeClr val="bg1"/>
                        </a:solidFill>
                        <a:effectLst/>
                        <a:latin typeface="Times New Roman" panose="02020603050405020304" pitchFamily="18" charset="0"/>
                      </a:endParaRPr>
                    </a:p>
                  </a:txBody>
                  <a:tcPr marL="2714" marR="2714" marT="2714" marB="0" anchor="ctr"/>
                </a:tc>
                <a:extLst>
                  <a:ext uri="{0D108BD9-81ED-4DB2-BD59-A6C34878D82A}">
                    <a16:rowId xmlns:a16="http://schemas.microsoft.com/office/drawing/2014/main" val="3054356752"/>
                  </a:ext>
                </a:extLst>
              </a:tr>
              <a:tr h="52476">
                <a:tc>
                  <a:txBody>
                    <a:bodyPr/>
                    <a:lstStyle/>
                    <a:p>
                      <a:pPr algn="ctr" fontAlgn="ctr"/>
                      <a:r>
                        <a:rPr lang="en-US" sz="1200" u="none" strike="noStrike">
                          <a:solidFill>
                            <a:schemeClr val="bg1"/>
                          </a:solidFill>
                          <a:effectLst/>
                        </a:rPr>
                        <a:t>Prof. Hiroshi Sakai</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dirty="0">
                          <a:solidFill>
                            <a:schemeClr val="bg1"/>
                          </a:solidFill>
                          <a:effectLst/>
                        </a:rPr>
                        <a:t>KEK, Tsukuba</a:t>
                      </a:r>
                      <a:endParaRPr lang="en-US" sz="1200" b="0" i="0" u="none" strike="noStrike" dirty="0">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10</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Superconducting thin film</a:t>
                      </a:r>
                      <a:endParaRPr lang="en-US" sz="1200" b="0" i="0" u="none" strike="noStrike">
                        <a:solidFill>
                          <a:schemeClr val="bg1"/>
                        </a:solidFill>
                        <a:effectLst/>
                        <a:latin typeface="Times New Roman" panose="02020603050405020304" pitchFamily="18" charset="0"/>
                      </a:endParaRPr>
                    </a:p>
                  </a:txBody>
                  <a:tcPr marL="2714" marR="2714" marT="2714" marB="0" anchor="ctr"/>
                </a:tc>
                <a:extLst>
                  <a:ext uri="{0D108BD9-81ED-4DB2-BD59-A6C34878D82A}">
                    <a16:rowId xmlns:a16="http://schemas.microsoft.com/office/drawing/2014/main" val="2963967619"/>
                  </a:ext>
                </a:extLst>
              </a:tr>
              <a:tr h="289260">
                <a:tc>
                  <a:txBody>
                    <a:bodyPr/>
                    <a:lstStyle/>
                    <a:p>
                      <a:pPr algn="ctr" fontAlgn="ctr"/>
                      <a:r>
                        <a:rPr lang="en-US" sz="1200" u="none" strike="noStrike">
                          <a:solidFill>
                            <a:schemeClr val="bg1"/>
                          </a:solidFill>
                          <a:effectLst/>
                        </a:rPr>
                        <a:t>Prof. Hirotaka Nakai</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KEK, Tsukuba</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10</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Cryomodule</a:t>
                      </a:r>
                      <a:endParaRPr lang="en-US" sz="1200" b="0" i="0" u="none" strike="noStrike">
                        <a:solidFill>
                          <a:schemeClr val="bg1"/>
                        </a:solidFill>
                        <a:effectLst/>
                        <a:latin typeface="Times New Roman" panose="02020603050405020304" pitchFamily="18" charset="0"/>
                      </a:endParaRPr>
                    </a:p>
                  </a:txBody>
                  <a:tcPr marL="2714" marR="2714" marT="2714" marB="0" anchor="ctr"/>
                </a:tc>
                <a:extLst>
                  <a:ext uri="{0D108BD9-81ED-4DB2-BD59-A6C34878D82A}">
                    <a16:rowId xmlns:a16="http://schemas.microsoft.com/office/drawing/2014/main" val="3286130475"/>
                  </a:ext>
                </a:extLst>
              </a:tr>
              <a:tr h="238826">
                <a:tc>
                  <a:txBody>
                    <a:bodyPr/>
                    <a:lstStyle/>
                    <a:p>
                      <a:pPr algn="ctr" fontAlgn="ctr"/>
                      <a:r>
                        <a:rPr lang="en-US" sz="1200" u="none" strike="noStrike">
                          <a:solidFill>
                            <a:schemeClr val="bg1"/>
                          </a:solidFill>
                          <a:effectLst/>
                        </a:rPr>
                        <a:t>Associate Prof. Takayuki Saeki</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KEK, Tsukuba</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10</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Superconducting thin film</a:t>
                      </a:r>
                      <a:endParaRPr lang="en-US" sz="1200" b="0" i="0" u="none" strike="noStrike">
                        <a:solidFill>
                          <a:schemeClr val="bg1"/>
                        </a:solidFill>
                        <a:effectLst/>
                        <a:latin typeface="Times New Roman" panose="02020603050405020304" pitchFamily="18" charset="0"/>
                      </a:endParaRPr>
                    </a:p>
                  </a:txBody>
                  <a:tcPr marL="2714" marR="2714" marT="2714" marB="0" anchor="ctr"/>
                </a:tc>
                <a:extLst>
                  <a:ext uri="{0D108BD9-81ED-4DB2-BD59-A6C34878D82A}">
                    <a16:rowId xmlns:a16="http://schemas.microsoft.com/office/drawing/2014/main" val="563685434"/>
                  </a:ext>
                </a:extLst>
              </a:tr>
              <a:tr h="179776">
                <a:tc>
                  <a:txBody>
                    <a:bodyPr/>
                    <a:lstStyle/>
                    <a:p>
                      <a:pPr algn="ctr" fontAlgn="ctr"/>
                      <a:r>
                        <a:rPr lang="en-US" sz="1200" u="none" strike="noStrike">
                          <a:solidFill>
                            <a:schemeClr val="bg1"/>
                          </a:solidFill>
                          <a:effectLst/>
                        </a:rPr>
                        <a:t>Assistant Prof. Taro Konomi</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KEK, Tsukuba</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10</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Cavity evaluation</a:t>
                      </a:r>
                      <a:endParaRPr lang="en-US" sz="1200" b="0" i="0" u="none" strike="noStrike">
                        <a:solidFill>
                          <a:schemeClr val="bg1"/>
                        </a:solidFill>
                        <a:effectLst/>
                        <a:latin typeface="Times New Roman" panose="02020603050405020304" pitchFamily="18" charset="0"/>
                      </a:endParaRPr>
                    </a:p>
                  </a:txBody>
                  <a:tcPr marL="2714" marR="2714" marT="2714" marB="0" anchor="ctr"/>
                </a:tc>
                <a:extLst>
                  <a:ext uri="{0D108BD9-81ED-4DB2-BD59-A6C34878D82A}">
                    <a16:rowId xmlns:a16="http://schemas.microsoft.com/office/drawing/2014/main" val="1973666097"/>
                  </a:ext>
                </a:extLst>
              </a:tr>
              <a:tr h="238826">
                <a:tc>
                  <a:txBody>
                    <a:bodyPr/>
                    <a:lstStyle/>
                    <a:p>
                      <a:pPr algn="ctr" fontAlgn="ctr"/>
                      <a:r>
                        <a:rPr lang="en-US" sz="1200" u="none" strike="noStrike">
                          <a:solidFill>
                            <a:schemeClr val="bg1"/>
                          </a:solidFill>
                          <a:effectLst/>
                        </a:rPr>
                        <a:t>Prof. Masakazu Washio</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Waseda</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10</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Electron beam irradiation</a:t>
                      </a:r>
                      <a:endParaRPr lang="en-US" sz="1200" b="0" i="0" u="none" strike="noStrike">
                        <a:solidFill>
                          <a:schemeClr val="bg1"/>
                        </a:solidFill>
                        <a:effectLst/>
                        <a:latin typeface="Times New Roman" panose="02020603050405020304" pitchFamily="18" charset="0"/>
                      </a:endParaRPr>
                    </a:p>
                  </a:txBody>
                  <a:tcPr marL="2714" marR="2714" marT="2714" marB="0" anchor="ctr"/>
                </a:tc>
                <a:extLst>
                  <a:ext uri="{0D108BD9-81ED-4DB2-BD59-A6C34878D82A}">
                    <a16:rowId xmlns:a16="http://schemas.microsoft.com/office/drawing/2014/main" val="1864922630"/>
                  </a:ext>
                </a:extLst>
              </a:tr>
              <a:tr h="238826">
                <a:tc>
                  <a:txBody>
                    <a:bodyPr/>
                    <a:lstStyle/>
                    <a:p>
                      <a:pPr algn="ctr" fontAlgn="ctr"/>
                      <a:r>
                        <a:rPr lang="en-US" sz="1200" u="none" strike="noStrike">
                          <a:solidFill>
                            <a:schemeClr val="bg1"/>
                          </a:solidFill>
                          <a:effectLst/>
                        </a:rPr>
                        <a:t>Assistant Prof. Yuya Koshiba</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Waseda</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20</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Electron beam irradiation</a:t>
                      </a:r>
                      <a:endParaRPr lang="en-US" sz="1200" b="0" i="0" u="none" strike="noStrike">
                        <a:solidFill>
                          <a:schemeClr val="bg1"/>
                        </a:solidFill>
                        <a:effectLst/>
                        <a:latin typeface="Times New Roman" panose="02020603050405020304" pitchFamily="18" charset="0"/>
                      </a:endParaRPr>
                    </a:p>
                  </a:txBody>
                  <a:tcPr marL="2714" marR="2714" marT="2714" marB="0" anchor="ctr"/>
                </a:tc>
                <a:extLst>
                  <a:ext uri="{0D108BD9-81ED-4DB2-BD59-A6C34878D82A}">
                    <a16:rowId xmlns:a16="http://schemas.microsoft.com/office/drawing/2014/main" val="4085473871"/>
                  </a:ext>
                </a:extLst>
              </a:tr>
              <a:tr h="238826">
                <a:tc>
                  <a:txBody>
                    <a:bodyPr/>
                    <a:lstStyle/>
                    <a:p>
                      <a:pPr algn="ctr" fontAlgn="ctr"/>
                      <a:r>
                        <a:rPr lang="en-US" sz="1200" u="none" strike="noStrike">
                          <a:solidFill>
                            <a:schemeClr val="bg1"/>
                          </a:solidFill>
                          <a:effectLst/>
                        </a:rPr>
                        <a:t>Mr. Kouki Yamashita</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dirty="0" err="1">
                          <a:solidFill>
                            <a:schemeClr val="bg1"/>
                          </a:solidFill>
                          <a:effectLst/>
                        </a:rPr>
                        <a:t>Waseda</a:t>
                      </a:r>
                      <a:r>
                        <a:rPr lang="en-US" sz="1200" u="none" strike="noStrike" dirty="0">
                          <a:solidFill>
                            <a:schemeClr val="bg1"/>
                          </a:solidFill>
                          <a:effectLst/>
                        </a:rPr>
                        <a:t>, Master M2</a:t>
                      </a:r>
                      <a:endParaRPr lang="en-US" sz="1200" b="0" i="0" u="none" strike="noStrike" dirty="0">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20</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Electron beam irradiation</a:t>
                      </a:r>
                      <a:endParaRPr lang="en-US" sz="1200" b="0" i="0" u="none" strike="noStrike">
                        <a:solidFill>
                          <a:schemeClr val="bg1"/>
                        </a:solidFill>
                        <a:effectLst/>
                        <a:latin typeface="Times New Roman" panose="02020603050405020304" pitchFamily="18" charset="0"/>
                      </a:endParaRPr>
                    </a:p>
                  </a:txBody>
                  <a:tcPr marL="2714" marR="2714" marT="2714" marB="0" anchor="ctr"/>
                </a:tc>
                <a:extLst>
                  <a:ext uri="{0D108BD9-81ED-4DB2-BD59-A6C34878D82A}">
                    <a16:rowId xmlns:a16="http://schemas.microsoft.com/office/drawing/2014/main" val="621251789"/>
                  </a:ext>
                </a:extLst>
              </a:tr>
              <a:tr h="238826">
                <a:tc>
                  <a:txBody>
                    <a:bodyPr/>
                    <a:lstStyle/>
                    <a:p>
                      <a:pPr algn="ctr" fontAlgn="ctr"/>
                      <a:r>
                        <a:rPr lang="en-US" sz="1200" u="none" strike="noStrike">
                          <a:solidFill>
                            <a:schemeClr val="bg1"/>
                          </a:solidFill>
                          <a:effectLst/>
                        </a:rPr>
                        <a:t>Prof. Masao Kuriki</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Hiroshima</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10</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Electron beam irradiation</a:t>
                      </a:r>
                      <a:endParaRPr lang="en-US" sz="1200" b="0" i="0" u="none" strike="noStrike">
                        <a:solidFill>
                          <a:schemeClr val="bg1"/>
                        </a:solidFill>
                        <a:effectLst/>
                        <a:latin typeface="Times New Roman" panose="02020603050405020304" pitchFamily="18" charset="0"/>
                      </a:endParaRPr>
                    </a:p>
                  </a:txBody>
                  <a:tcPr marL="2714" marR="2714" marT="2714" marB="0" anchor="ctr"/>
                </a:tc>
                <a:extLst>
                  <a:ext uri="{0D108BD9-81ED-4DB2-BD59-A6C34878D82A}">
                    <a16:rowId xmlns:a16="http://schemas.microsoft.com/office/drawing/2014/main" val="508489300"/>
                  </a:ext>
                </a:extLst>
              </a:tr>
              <a:tr h="238826">
                <a:tc>
                  <a:txBody>
                    <a:bodyPr/>
                    <a:lstStyle/>
                    <a:p>
                      <a:pPr algn="ctr" fontAlgn="ctr"/>
                      <a:r>
                        <a:rPr lang="en-US" sz="1200" u="none" strike="noStrike">
                          <a:solidFill>
                            <a:schemeClr val="bg1"/>
                          </a:solidFill>
                          <a:effectLst/>
                        </a:rPr>
                        <a:t>Associate Prof. Jinfeng Yang</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Osaka, Ibaraki</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10</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Electron beam irradiation</a:t>
                      </a:r>
                      <a:endParaRPr lang="en-US" sz="1200" b="0" i="0" u="none" strike="noStrike">
                        <a:solidFill>
                          <a:schemeClr val="bg1"/>
                        </a:solidFill>
                        <a:effectLst/>
                        <a:latin typeface="Times New Roman" panose="02020603050405020304" pitchFamily="18" charset="0"/>
                      </a:endParaRPr>
                    </a:p>
                  </a:txBody>
                  <a:tcPr marL="2714" marR="2714" marT="2714" marB="0" anchor="ctr"/>
                </a:tc>
                <a:extLst>
                  <a:ext uri="{0D108BD9-81ED-4DB2-BD59-A6C34878D82A}">
                    <a16:rowId xmlns:a16="http://schemas.microsoft.com/office/drawing/2014/main" val="1589158665"/>
                  </a:ext>
                </a:extLst>
              </a:tr>
              <a:tr h="238826">
                <a:tc>
                  <a:txBody>
                    <a:bodyPr/>
                    <a:lstStyle/>
                    <a:p>
                      <a:pPr algn="ctr" fontAlgn="ctr"/>
                      <a:r>
                        <a:rPr lang="en-US" sz="1200" u="none" strike="noStrike">
                          <a:solidFill>
                            <a:schemeClr val="bg1"/>
                          </a:solidFill>
                          <a:effectLst/>
                        </a:rPr>
                        <a:t>Prof. Hiroyuki Hama</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Tohoku, Sendai</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5</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DC Gun and irradiation</a:t>
                      </a:r>
                      <a:endParaRPr lang="en-US" sz="1200" b="0" i="0" u="none" strike="noStrike">
                        <a:solidFill>
                          <a:schemeClr val="bg1"/>
                        </a:solidFill>
                        <a:effectLst/>
                        <a:latin typeface="Times New Roman" panose="02020603050405020304" pitchFamily="18" charset="0"/>
                      </a:endParaRPr>
                    </a:p>
                  </a:txBody>
                  <a:tcPr marL="2714" marR="2714" marT="2714" marB="0" anchor="ctr"/>
                </a:tc>
                <a:extLst>
                  <a:ext uri="{0D108BD9-81ED-4DB2-BD59-A6C34878D82A}">
                    <a16:rowId xmlns:a16="http://schemas.microsoft.com/office/drawing/2014/main" val="1047427360"/>
                  </a:ext>
                </a:extLst>
              </a:tr>
              <a:tr h="238826">
                <a:tc>
                  <a:txBody>
                    <a:bodyPr/>
                    <a:lstStyle/>
                    <a:p>
                      <a:pPr algn="ctr" fontAlgn="ctr"/>
                      <a:r>
                        <a:rPr lang="en-US" sz="1200" u="none" strike="noStrike">
                          <a:solidFill>
                            <a:schemeClr val="bg1"/>
                          </a:solidFill>
                          <a:effectLst/>
                        </a:rPr>
                        <a:t>Associate Prof. Sadao Miura</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Tohoku, Sendai</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5</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DC Gun and irradiation</a:t>
                      </a:r>
                      <a:endParaRPr lang="en-US" sz="1200" b="0" i="0" u="none" strike="noStrike">
                        <a:solidFill>
                          <a:schemeClr val="bg1"/>
                        </a:solidFill>
                        <a:effectLst/>
                        <a:latin typeface="Times New Roman" panose="02020603050405020304" pitchFamily="18" charset="0"/>
                      </a:endParaRPr>
                    </a:p>
                  </a:txBody>
                  <a:tcPr marL="2714" marR="2714" marT="2714" marB="0" anchor="ctr"/>
                </a:tc>
                <a:extLst>
                  <a:ext uri="{0D108BD9-81ED-4DB2-BD59-A6C34878D82A}">
                    <a16:rowId xmlns:a16="http://schemas.microsoft.com/office/drawing/2014/main" val="283035519"/>
                  </a:ext>
                </a:extLst>
              </a:tr>
              <a:tr h="238826">
                <a:tc>
                  <a:txBody>
                    <a:bodyPr/>
                    <a:lstStyle/>
                    <a:p>
                      <a:pPr algn="ctr" fontAlgn="ctr"/>
                      <a:r>
                        <a:rPr lang="en-US" sz="1200" u="none" strike="noStrike">
                          <a:solidFill>
                            <a:schemeClr val="bg1"/>
                          </a:solidFill>
                          <a:effectLst/>
                        </a:rPr>
                        <a:t>Associate Prof. Shigeru Kashiwagi</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Tohoku, Sendai</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5</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DC Gun and irradiation</a:t>
                      </a:r>
                      <a:endParaRPr lang="en-US" sz="1200" b="0" i="0" u="none" strike="noStrike">
                        <a:solidFill>
                          <a:schemeClr val="bg1"/>
                        </a:solidFill>
                        <a:effectLst/>
                        <a:latin typeface="Times New Roman" panose="02020603050405020304" pitchFamily="18" charset="0"/>
                      </a:endParaRPr>
                    </a:p>
                  </a:txBody>
                  <a:tcPr marL="2714" marR="2714" marT="2714" marB="0" anchor="ctr"/>
                </a:tc>
                <a:extLst>
                  <a:ext uri="{0D108BD9-81ED-4DB2-BD59-A6C34878D82A}">
                    <a16:rowId xmlns:a16="http://schemas.microsoft.com/office/drawing/2014/main" val="988145327"/>
                  </a:ext>
                </a:extLst>
              </a:tr>
              <a:tr h="297875">
                <a:tc>
                  <a:txBody>
                    <a:bodyPr/>
                    <a:lstStyle/>
                    <a:p>
                      <a:pPr algn="ctr" fontAlgn="ctr"/>
                      <a:r>
                        <a:rPr lang="en-US" sz="1200" u="none" strike="noStrike">
                          <a:solidFill>
                            <a:schemeClr val="bg1"/>
                          </a:solidFill>
                          <a:effectLst/>
                        </a:rPr>
                        <a:t>Prof.  Toshinari Tanaka</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Nihon, Chiba</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15</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DC electron source development</a:t>
                      </a:r>
                      <a:endParaRPr lang="en-US" sz="1200" b="0" i="0" u="none" strike="noStrike">
                        <a:solidFill>
                          <a:schemeClr val="bg1"/>
                        </a:solidFill>
                        <a:effectLst/>
                        <a:latin typeface="Times New Roman" panose="02020603050405020304" pitchFamily="18" charset="0"/>
                      </a:endParaRPr>
                    </a:p>
                  </a:txBody>
                  <a:tcPr marL="2714" marR="2714" marT="2714" marB="0" anchor="ctr"/>
                </a:tc>
                <a:extLst>
                  <a:ext uri="{0D108BD9-81ED-4DB2-BD59-A6C34878D82A}">
                    <a16:rowId xmlns:a16="http://schemas.microsoft.com/office/drawing/2014/main" val="1195663878"/>
                  </a:ext>
                </a:extLst>
              </a:tr>
              <a:tr h="297875">
                <a:tc>
                  <a:txBody>
                    <a:bodyPr/>
                    <a:lstStyle/>
                    <a:p>
                      <a:pPr algn="ctr" fontAlgn="ctr"/>
                      <a:r>
                        <a:rPr lang="en-US" sz="1200" u="none" strike="noStrike">
                          <a:solidFill>
                            <a:schemeClr val="bg1"/>
                          </a:solidFill>
                          <a:effectLst/>
                        </a:rPr>
                        <a:t>Assistant Prof. Yoske Sumitomo</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Nihon, Chiba</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5</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DC electron source development</a:t>
                      </a:r>
                      <a:endParaRPr lang="en-US" sz="1200" b="0" i="0" u="none" strike="noStrike">
                        <a:solidFill>
                          <a:schemeClr val="bg1"/>
                        </a:solidFill>
                        <a:effectLst/>
                        <a:latin typeface="Times New Roman" panose="02020603050405020304" pitchFamily="18" charset="0"/>
                      </a:endParaRPr>
                    </a:p>
                  </a:txBody>
                  <a:tcPr marL="2714" marR="2714" marT="2714" marB="0" anchor="ctr"/>
                </a:tc>
                <a:extLst>
                  <a:ext uri="{0D108BD9-81ED-4DB2-BD59-A6C34878D82A}">
                    <a16:rowId xmlns:a16="http://schemas.microsoft.com/office/drawing/2014/main" val="3650388235"/>
                  </a:ext>
                </a:extLst>
              </a:tr>
              <a:tr h="297875">
                <a:tc>
                  <a:txBody>
                    <a:bodyPr/>
                    <a:lstStyle/>
                    <a:p>
                      <a:pPr algn="ctr" fontAlgn="ctr"/>
                      <a:r>
                        <a:rPr lang="en-US" sz="1200" u="none" strike="noStrike" dirty="0">
                          <a:solidFill>
                            <a:schemeClr val="bg1"/>
                          </a:solidFill>
                          <a:effectLst/>
                        </a:rPr>
                        <a:t>Assistant Prof.  Takeshi Sakai</a:t>
                      </a:r>
                      <a:endParaRPr lang="en-US" sz="1200" b="0" i="0" u="none" strike="noStrike" dirty="0">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dirty="0">
                          <a:solidFill>
                            <a:schemeClr val="bg1"/>
                          </a:solidFill>
                          <a:effectLst/>
                        </a:rPr>
                        <a:t>Nihon, Chiba</a:t>
                      </a:r>
                      <a:endParaRPr lang="en-US" sz="1200" b="0" i="0" u="none" strike="noStrike" dirty="0">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a:solidFill>
                            <a:schemeClr val="bg1"/>
                          </a:solidFill>
                          <a:effectLst/>
                        </a:rPr>
                        <a:t>5</a:t>
                      </a:r>
                      <a:endParaRPr lang="en-US" sz="1200" b="0" i="0" u="none" strike="noStrike">
                        <a:solidFill>
                          <a:schemeClr val="bg1"/>
                        </a:solidFill>
                        <a:effectLst/>
                        <a:latin typeface="Times New Roman" panose="02020603050405020304" pitchFamily="18" charset="0"/>
                      </a:endParaRPr>
                    </a:p>
                  </a:txBody>
                  <a:tcPr marL="2714" marR="2714" marT="2714" marB="0" anchor="ctr"/>
                </a:tc>
                <a:tc>
                  <a:txBody>
                    <a:bodyPr/>
                    <a:lstStyle/>
                    <a:p>
                      <a:pPr algn="ctr" fontAlgn="ctr"/>
                      <a:r>
                        <a:rPr lang="en-US" sz="1200" u="none" strike="noStrike" dirty="0">
                          <a:solidFill>
                            <a:schemeClr val="bg1"/>
                          </a:solidFill>
                          <a:effectLst/>
                        </a:rPr>
                        <a:t>DC electron source development</a:t>
                      </a:r>
                      <a:endParaRPr lang="en-US" sz="1200" b="0" i="0" u="none" strike="noStrike" dirty="0">
                        <a:solidFill>
                          <a:schemeClr val="bg1"/>
                        </a:solidFill>
                        <a:effectLst/>
                        <a:latin typeface="Times New Roman" panose="02020603050405020304" pitchFamily="18" charset="0"/>
                      </a:endParaRPr>
                    </a:p>
                  </a:txBody>
                  <a:tcPr marL="2714" marR="2714" marT="2714" marB="0" anchor="ctr"/>
                </a:tc>
                <a:extLst>
                  <a:ext uri="{0D108BD9-81ED-4DB2-BD59-A6C34878D82A}">
                    <a16:rowId xmlns:a16="http://schemas.microsoft.com/office/drawing/2014/main" val="3575255053"/>
                  </a:ext>
                </a:extLst>
              </a:tr>
            </a:tbl>
          </a:graphicData>
        </a:graphic>
      </p:graphicFrame>
    </p:spTree>
    <p:extLst>
      <p:ext uri="{BB962C8B-B14F-4D97-AF65-F5344CB8AC3E}">
        <p14:creationId xmlns:p14="http://schemas.microsoft.com/office/powerpoint/2010/main" val="835205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1000" fill="hold"/>
                                        <p:tgtEl>
                                          <p:spTgt spid="10"/>
                                        </p:tgtEl>
                                        <p:attrNameLst>
                                          <p:attrName>ppt_w</p:attrName>
                                        </p:attrNameLst>
                                      </p:cBhvr>
                                      <p:tavLst>
                                        <p:tav tm="0">
                                          <p:val>
                                            <p:strVal val="#ppt_w*0.70"/>
                                          </p:val>
                                        </p:tav>
                                        <p:tav tm="100000">
                                          <p:val>
                                            <p:strVal val="#ppt_w"/>
                                          </p:val>
                                        </p:tav>
                                      </p:tavLst>
                                    </p:anim>
                                    <p:anim calcmode="lin" valueType="num">
                                      <p:cBhvr>
                                        <p:cTn id="15" dur="1000" fill="hold"/>
                                        <p:tgtEl>
                                          <p:spTgt spid="10"/>
                                        </p:tgtEl>
                                        <p:attrNameLst>
                                          <p:attrName>ppt_h</p:attrName>
                                        </p:attrNameLst>
                                      </p:cBhvr>
                                      <p:tavLst>
                                        <p:tav tm="0">
                                          <p:val>
                                            <p:strVal val="#ppt_h"/>
                                          </p:val>
                                        </p:tav>
                                        <p:tav tm="100000">
                                          <p:val>
                                            <p:strVal val="#ppt_h"/>
                                          </p:val>
                                        </p:tav>
                                      </p:tavLst>
                                    </p:anim>
                                    <p:animEffect transition="in" filter="fade">
                                      <p:cBhvr>
                                        <p:cTn id="16" dur="10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strVal val="#ppt_w*0.70"/>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Effect transition="in" filter="fade">
                                      <p:cBhvr>
                                        <p:cTn id="23" dur="1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ppt_w</p:attrName>
                                        </p:attrNameLst>
                                      </p:cBhvr>
                                      <p:tavLst>
                                        <p:tav tm="0">
                                          <p:val>
                                            <p:strVal val="#ppt_w*0.70"/>
                                          </p:val>
                                        </p:tav>
                                        <p:tav tm="100000">
                                          <p:val>
                                            <p:strVal val="#ppt_w"/>
                                          </p:val>
                                        </p:tav>
                                      </p:tavLst>
                                    </p:anim>
                                    <p:anim calcmode="lin" valueType="num">
                                      <p:cBhvr>
                                        <p:cTn id="29" dur="1000" fill="hold"/>
                                        <p:tgtEl>
                                          <p:spTgt spid="9"/>
                                        </p:tgtEl>
                                        <p:attrNameLst>
                                          <p:attrName>ppt_h</p:attrName>
                                        </p:attrNameLst>
                                      </p:cBhvr>
                                      <p:tavLst>
                                        <p:tav tm="0">
                                          <p:val>
                                            <p:strVal val="#ppt_h"/>
                                          </p:val>
                                        </p:tav>
                                        <p:tav tm="100000">
                                          <p:val>
                                            <p:strVal val="#ppt_h"/>
                                          </p:val>
                                        </p:tav>
                                      </p:tavLst>
                                    </p:anim>
                                    <p:animEffect transition="in" filter="fade">
                                      <p:cBhvr>
                                        <p:cTn id="30" dur="10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p:cTn id="35" dur="1000" fill="hold"/>
                                        <p:tgtEl>
                                          <p:spTgt spid="2"/>
                                        </p:tgtEl>
                                        <p:attrNameLst>
                                          <p:attrName>ppt_w</p:attrName>
                                        </p:attrNameLst>
                                      </p:cBhvr>
                                      <p:tavLst>
                                        <p:tav tm="0">
                                          <p:val>
                                            <p:strVal val="#ppt_w*0.70"/>
                                          </p:val>
                                        </p:tav>
                                        <p:tav tm="100000">
                                          <p:val>
                                            <p:strVal val="#ppt_w"/>
                                          </p:val>
                                        </p:tav>
                                      </p:tavLst>
                                    </p:anim>
                                    <p:anim calcmode="lin" valueType="num">
                                      <p:cBhvr>
                                        <p:cTn id="36" dur="1000" fill="hold"/>
                                        <p:tgtEl>
                                          <p:spTgt spid="2"/>
                                        </p:tgtEl>
                                        <p:attrNameLst>
                                          <p:attrName>ppt_h</p:attrName>
                                        </p:attrNameLst>
                                      </p:cBhvr>
                                      <p:tavLst>
                                        <p:tav tm="0">
                                          <p:val>
                                            <p:strVal val="#ppt_h"/>
                                          </p:val>
                                        </p:tav>
                                        <p:tav tm="100000">
                                          <p:val>
                                            <p:strVal val="#ppt_h"/>
                                          </p:val>
                                        </p:tav>
                                      </p:tavLst>
                                    </p:anim>
                                    <p:animEffect transition="in" filter="fade">
                                      <p:cBhvr>
                                        <p:cTn id="37" dur="1000"/>
                                        <p:tgtEl>
                                          <p:spTgt spid="2"/>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1000" fill="hold"/>
                                        <p:tgtEl>
                                          <p:spTgt spid="11"/>
                                        </p:tgtEl>
                                        <p:attrNameLst>
                                          <p:attrName>ppt_w</p:attrName>
                                        </p:attrNameLst>
                                      </p:cBhvr>
                                      <p:tavLst>
                                        <p:tav tm="0">
                                          <p:val>
                                            <p:strVal val="#ppt_w*0.70"/>
                                          </p:val>
                                        </p:tav>
                                        <p:tav tm="100000">
                                          <p:val>
                                            <p:strVal val="#ppt_w"/>
                                          </p:val>
                                        </p:tav>
                                      </p:tavLst>
                                    </p:anim>
                                    <p:anim calcmode="lin" valueType="num">
                                      <p:cBhvr>
                                        <p:cTn id="43" dur="1000" fill="hold"/>
                                        <p:tgtEl>
                                          <p:spTgt spid="11"/>
                                        </p:tgtEl>
                                        <p:attrNameLst>
                                          <p:attrName>ppt_h</p:attrName>
                                        </p:attrNameLst>
                                      </p:cBhvr>
                                      <p:tavLst>
                                        <p:tav tm="0">
                                          <p:val>
                                            <p:strVal val="#ppt_h"/>
                                          </p:val>
                                        </p:tav>
                                        <p:tav tm="100000">
                                          <p:val>
                                            <p:strVal val="#ppt_h"/>
                                          </p:val>
                                        </p:tav>
                                      </p:tavLst>
                                    </p:anim>
                                    <p:animEffect transition="in" filter="fade">
                                      <p:cBhvr>
                                        <p:cTn id="44"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098" name="Picture 2" descr="Guru Poornima | Guru Purnima 2014 | When is Guru Poonima in 2015 | What is Guru Pornima">
            <a:extLst>
              <a:ext uri="{FF2B5EF4-FFF2-40B4-BE49-F238E27FC236}">
                <a16:creationId xmlns:a16="http://schemas.microsoft.com/office/drawing/2014/main" id="{EF4DFFA2-22A6-704B-BD69-7EA0DD579C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47156" y="477838"/>
            <a:ext cx="7097689" cy="420846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5AD8E23-9174-5343-A1F4-74C31710CCFF}"/>
              </a:ext>
            </a:extLst>
          </p:cNvPr>
          <p:cNvSpPr txBox="1"/>
          <p:nvPr/>
        </p:nvSpPr>
        <p:spPr>
          <a:xfrm>
            <a:off x="1466850" y="5100638"/>
            <a:ext cx="9258300" cy="954107"/>
          </a:xfrm>
          <a:prstGeom prst="rect">
            <a:avLst/>
          </a:prstGeom>
          <a:noFill/>
        </p:spPr>
        <p:txBody>
          <a:bodyPr wrap="square" rtlCol="0">
            <a:spAutoFit/>
          </a:bodyPr>
          <a:lstStyle/>
          <a:p>
            <a:r>
              <a:rPr lang="en-US" sz="2800" dirty="0">
                <a:solidFill>
                  <a:schemeClr val="accent5"/>
                </a:solidFill>
              </a:rPr>
              <a:t>My Obeisance to my Sensei Prof. </a:t>
            </a:r>
            <a:r>
              <a:rPr lang="en-US" sz="2800" dirty="0" err="1">
                <a:solidFill>
                  <a:schemeClr val="accent5"/>
                </a:solidFill>
              </a:rPr>
              <a:t>Atsuto</a:t>
            </a:r>
            <a:r>
              <a:rPr lang="en-US" sz="2800" dirty="0">
                <a:solidFill>
                  <a:schemeClr val="accent5"/>
                </a:solidFill>
              </a:rPr>
              <a:t> Suzuki for all his help guidance and above all courage in formulation of this Project.</a:t>
            </a:r>
          </a:p>
        </p:txBody>
      </p:sp>
    </p:spTree>
    <p:extLst>
      <p:ext uri="{BB962C8B-B14F-4D97-AF65-F5344CB8AC3E}">
        <p14:creationId xmlns:p14="http://schemas.microsoft.com/office/powerpoint/2010/main" val="2256810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Editable best slide thank you powerpoint- SlideEgg">
            <a:extLst>
              <a:ext uri="{FF2B5EF4-FFF2-40B4-BE49-F238E27FC236}">
                <a16:creationId xmlns:a16="http://schemas.microsoft.com/office/drawing/2014/main" id="{966818FE-A523-4372-8970-225882333D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35896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1892D899-9380-4ED4-8359-ABFBEC3CF6FD}"/>
              </a:ext>
            </a:extLst>
          </p:cNvPr>
          <p:cNvSpPr/>
          <p:nvPr/>
        </p:nvSpPr>
        <p:spPr>
          <a:xfrm>
            <a:off x="259080" y="2407920"/>
            <a:ext cx="2042160" cy="2042160"/>
          </a:xfrm>
          <a:prstGeom prst="ellipse">
            <a:avLst/>
          </a:prstGeom>
          <a:blipFill dpi="0" rotWithShape="1">
            <a:blip r:embed="rId2">
              <a:alphaModFix amt="22000"/>
            </a:blip>
            <a:srcRect/>
            <a:stretch>
              <a:fillRect/>
            </a:stretch>
          </a:blipFill>
          <a:ln w="25400">
            <a:solidFill>
              <a:schemeClr val="tx1">
                <a:lumMod val="50000"/>
              </a:schemeClr>
            </a:solidFill>
          </a:ln>
          <a:effectLst>
            <a:outerShdw blurRad="50800" dist="38100" dir="5400000" algn="t" rotWithShape="0">
              <a:schemeClr val="tx1">
                <a:lumMod val="85000"/>
                <a:alpha val="40000"/>
              </a:scheme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DF4CDDA3-650D-432C-ADFB-E76740CF083A}"/>
              </a:ext>
            </a:extLst>
          </p:cNvPr>
          <p:cNvSpPr/>
          <p:nvPr/>
        </p:nvSpPr>
        <p:spPr>
          <a:xfrm>
            <a:off x="-510540" y="563880"/>
            <a:ext cx="3581400" cy="5471160"/>
          </a:xfrm>
          <a:custGeom>
            <a:avLst/>
            <a:gdLst>
              <a:gd name="connsiteX0" fmla="*/ 845820 w 3581400"/>
              <a:gd name="connsiteY0" fmla="*/ 0 h 5471160"/>
              <a:gd name="connsiteX1" fmla="*/ 3581400 w 3581400"/>
              <a:gd name="connsiteY1" fmla="*/ 2735580 h 5471160"/>
              <a:gd name="connsiteX2" fmla="*/ 845820 w 3581400"/>
              <a:gd name="connsiteY2" fmla="*/ 5471160 h 5471160"/>
              <a:gd name="connsiteX3" fmla="*/ 32342 w 3581400"/>
              <a:gd name="connsiteY3" fmla="*/ 5348174 h 5471160"/>
              <a:gd name="connsiteX4" fmla="*/ 0 w 3581400"/>
              <a:gd name="connsiteY4" fmla="*/ 5336337 h 5471160"/>
              <a:gd name="connsiteX5" fmla="*/ 0 w 3581400"/>
              <a:gd name="connsiteY5" fmla="*/ 134824 h 5471160"/>
              <a:gd name="connsiteX6" fmla="*/ 32342 w 3581400"/>
              <a:gd name="connsiteY6" fmla="*/ 122986 h 5471160"/>
              <a:gd name="connsiteX7" fmla="*/ 845820 w 3581400"/>
              <a:gd name="connsiteY7" fmla="*/ 0 h 5471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81400" h="5471160">
                <a:moveTo>
                  <a:pt x="845820" y="0"/>
                </a:moveTo>
                <a:cubicBezTo>
                  <a:pt x="2356639" y="0"/>
                  <a:pt x="3581400" y="1224761"/>
                  <a:pt x="3581400" y="2735580"/>
                </a:cubicBezTo>
                <a:cubicBezTo>
                  <a:pt x="3581400" y="4246399"/>
                  <a:pt x="2356639" y="5471160"/>
                  <a:pt x="845820" y="5471160"/>
                </a:cubicBezTo>
                <a:cubicBezTo>
                  <a:pt x="562541" y="5471160"/>
                  <a:pt x="289320" y="5428102"/>
                  <a:pt x="32342" y="5348174"/>
                </a:cubicBezTo>
                <a:lnTo>
                  <a:pt x="0" y="5336337"/>
                </a:lnTo>
                <a:lnTo>
                  <a:pt x="0" y="134824"/>
                </a:lnTo>
                <a:lnTo>
                  <a:pt x="32342" y="122986"/>
                </a:lnTo>
                <a:cubicBezTo>
                  <a:pt x="289320" y="43058"/>
                  <a:pt x="562541" y="0"/>
                  <a:pt x="845820" y="0"/>
                </a:cubicBezTo>
                <a:close/>
              </a:path>
            </a:pathLst>
          </a:custGeom>
          <a:noFill/>
          <a:ln w="31750">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Rectangle: Rounded Corners 8">
            <a:extLst>
              <a:ext uri="{FF2B5EF4-FFF2-40B4-BE49-F238E27FC236}">
                <a16:creationId xmlns:a16="http://schemas.microsoft.com/office/drawing/2014/main" id="{7E0B86D4-B585-4CE5-ADD8-180B15164C4B}"/>
              </a:ext>
            </a:extLst>
          </p:cNvPr>
          <p:cNvSpPr/>
          <p:nvPr/>
        </p:nvSpPr>
        <p:spPr>
          <a:xfrm>
            <a:off x="3729990" y="289560"/>
            <a:ext cx="2712720" cy="556260"/>
          </a:xfrm>
          <a:prstGeom prst="roundRect">
            <a:avLst/>
          </a:prstGeom>
          <a:solidFill>
            <a:schemeClr val="bg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1. MOTIVATION</a:t>
            </a:r>
          </a:p>
        </p:txBody>
      </p:sp>
      <p:sp>
        <p:nvSpPr>
          <p:cNvPr id="10" name="Rectangle: Rounded Corners 9">
            <a:extLst>
              <a:ext uri="{FF2B5EF4-FFF2-40B4-BE49-F238E27FC236}">
                <a16:creationId xmlns:a16="http://schemas.microsoft.com/office/drawing/2014/main" id="{7743ED47-671F-4131-A9A1-12381554C668}"/>
              </a:ext>
            </a:extLst>
          </p:cNvPr>
          <p:cNvSpPr/>
          <p:nvPr/>
        </p:nvSpPr>
        <p:spPr>
          <a:xfrm>
            <a:off x="6149346" y="1979295"/>
            <a:ext cx="2956560" cy="556260"/>
          </a:xfrm>
          <a:prstGeom prst="roundRect">
            <a:avLst/>
          </a:prstGeom>
          <a:solidFill>
            <a:schemeClr val="bg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2. REQUIREMENTS</a:t>
            </a:r>
          </a:p>
        </p:txBody>
      </p:sp>
      <p:sp>
        <p:nvSpPr>
          <p:cNvPr id="11" name="Rectangle: Rounded Corners 10">
            <a:extLst>
              <a:ext uri="{FF2B5EF4-FFF2-40B4-BE49-F238E27FC236}">
                <a16:creationId xmlns:a16="http://schemas.microsoft.com/office/drawing/2014/main" id="{E722C4F3-EEA0-4027-90BF-97DECF6EE6DC}"/>
              </a:ext>
            </a:extLst>
          </p:cNvPr>
          <p:cNvSpPr/>
          <p:nvPr/>
        </p:nvSpPr>
        <p:spPr>
          <a:xfrm>
            <a:off x="6149346" y="3893820"/>
            <a:ext cx="2956560" cy="556260"/>
          </a:xfrm>
          <a:prstGeom prst="roundRect">
            <a:avLst/>
          </a:prstGeom>
          <a:solidFill>
            <a:schemeClr val="bg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3. EXPERIMENT</a:t>
            </a:r>
          </a:p>
        </p:txBody>
      </p:sp>
      <p:sp>
        <p:nvSpPr>
          <p:cNvPr id="12" name="Rectangle: Rounded Corners 11">
            <a:extLst>
              <a:ext uri="{FF2B5EF4-FFF2-40B4-BE49-F238E27FC236}">
                <a16:creationId xmlns:a16="http://schemas.microsoft.com/office/drawing/2014/main" id="{F4D9BD90-D93B-4AD4-AC36-C3FE8501B846}"/>
              </a:ext>
            </a:extLst>
          </p:cNvPr>
          <p:cNvSpPr/>
          <p:nvPr/>
        </p:nvSpPr>
        <p:spPr>
          <a:xfrm>
            <a:off x="3158490" y="5667225"/>
            <a:ext cx="3855720" cy="556260"/>
          </a:xfrm>
          <a:prstGeom prst="roundRect">
            <a:avLst/>
          </a:prstGeom>
          <a:solidFill>
            <a:schemeClr val="bg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4. PRELIMINARY DESIGN</a:t>
            </a:r>
          </a:p>
        </p:txBody>
      </p:sp>
      <p:sp>
        <p:nvSpPr>
          <p:cNvPr id="14" name="TextBox 13">
            <a:extLst>
              <a:ext uri="{FF2B5EF4-FFF2-40B4-BE49-F238E27FC236}">
                <a16:creationId xmlns:a16="http://schemas.microsoft.com/office/drawing/2014/main" id="{C6FB0CEE-BDBD-4909-B02A-9747EA47D484}"/>
              </a:ext>
            </a:extLst>
          </p:cNvPr>
          <p:cNvSpPr txBox="1"/>
          <p:nvPr/>
        </p:nvSpPr>
        <p:spPr>
          <a:xfrm rot="19800000">
            <a:off x="91439" y="3195517"/>
            <a:ext cx="2377440" cy="584775"/>
          </a:xfrm>
          <a:prstGeom prst="rect">
            <a:avLst/>
          </a:prstGeom>
          <a:noFill/>
        </p:spPr>
        <p:txBody>
          <a:bodyPr wrap="square" rtlCol="0">
            <a:spAutoFit/>
          </a:bodyPr>
          <a:lstStyle/>
          <a:p>
            <a:pPr algn="ctr"/>
            <a:r>
              <a:rPr lang="en-US" sz="3200" b="1" dirty="0">
                <a:solidFill>
                  <a:schemeClr val="bg1"/>
                </a:solidFill>
                <a:latin typeface="Adobe Devanagari" panose="02040503050201020203" pitchFamily="18" charset="0"/>
                <a:cs typeface="Adobe Devanagari" panose="02040503050201020203" pitchFamily="18" charset="0"/>
              </a:rPr>
              <a:t>CONTENTS</a:t>
            </a:r>
          </a:p>
        </p:txBody>
      </p:sp>
      <p:sp>
        <p:nvSpPr>
          <p:cNvPr id="17" name="Oval 16">
            <a:extLst>
              <a:ext uri="{FF2B5EF4-FFF2-40B4-BE49-F238E27FC236}">
                <a16:creationId xmlns:a16="http://schemas.microsoft.com/office/drawing/2014/main" id="{C5D12588-C50F-492E-B767-1F5F33F9BC11}"/>
              </a:ext>
            </a:extLst>
          </p:cNvPr>
          <p:cNvSpPr/>
          <p:nvPr/>
        </p:nvSpPr>
        <p:spPr>
          <a:xfrm>
            <a:off x="1981200" y="1101090"/>
            <a:ext cx="278130" cy="278130"/>
          </a:xfrm>
          <a:prstGeom prst="ellipse">
            <a:avLst/>
          </a:prstGeom>
          <a:gradFill flip="none" rotWithShape="1">
            <a:gsLst>
              <a:gs pos="0">
                <a:schemeClr val="tx1">
                  <a:lumMod val="85000"/>
                </a:schemeClr>
              </a:gs>
              <a:gs pos="23000">
                <a:schemeClr val="tx1">
                  <a:lumMod val="85000"/>
                </a:schemeClr>
              </a:gs>
              <a:gs pos="69000">
                <a:schemeClr val="bg1">
                  <a:lumMod val="85000"/>
                  <a:lumOff val="15000"/>
                </a:schemeClr>
              </a:gs>
              <a:gs pos="83672">
                <a:schemeClr val="bg1">
                  <a:lumMod val="85000"/>
                  <a:lumOff val="15000"/>
                </a:schemeClr>
              </a:gs>
              <a:gs pos="97000">
                <a:schemeClr val="bg1">
                  <a:lumMod val="75000"/>
                  <a:lumOff val="25000"/>
                </a:schemeClr>
              </a:gs>
            </a:gsLst>
            <a:path path="circle">
              <a:fillToRect l="50000" t="50000" r="50000" b="50000"/>
            </a:path>
            <a:tileRect/>
          </a:gra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79CEDAE0-5B79-492E-BC40-8813DCB8322B}"/>
              </a:ext>
            </a:extLst>
          </p:cNvPr>
          <p:cNvSpPr/>
          <p:nvPr/>
        </p:nvSpPr>
        <p:spPr>
          <a:xfrm>
            <a:off x="2792730" y="2268855"/>
            <a:ext cx="278130" cy="278130"/>
          </a:xfrm>
          <a:prstGeom prst="ellipse">
            <a:avLst/>
          </a:prstGeom>
          <a:gradFill flip="none" rotWithShape="1">
            <a:gsLst>
              <a:gs pos="0">
                <a:schemeClr val="tx1">
                  <a:lumMod val="85000"/>
                </a:schemeClr>
              </a:gs>
              <a:gs pos="23000">
                <a:schemeClr val="tx1">
                  <a:lumMod val="85000"/>
                </a:schemeClr>
              </a:gs>
              <a:gs pos="69000">
                <a:schemeClr val="bg1">
                  <a:lumMod val="85000"/>
                  <a:lumOff val="15000"/>
                </a:schemeClr>
              </a:gs>
              <a:gs pos="83672">
                <a:schemeClr val="bg1">
                  <a:lumMod val="85000"/>
                  <a:lumOff val="15000"/>
                </a:schemeClr>
              </a:gs>
              <a:gs pos="97000">
                <a:schemeClr val="bg1">
                  <a:lumMod val="75000"/>
                  <a:lumOff val="25000"/>
                </a:schemeClr>
              </a:gs>
            </a:gsLst>
            <a:path path="circle">
              <a:fillToRect l="50000" t="50000" r="50000" b="50000"/>
            </a:path>
            <a:tileRect/>
          </a:gra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72D7843-ECA1-43AE-80CF-060FF8075615}"/>
              </a:ext>
            </a:extLst>
          </p:cNvPr>
          <p:cNvSpPr/>
          <p:nvPr/>
        </p:nvSpPr>
        <p:spPr>
          <a:xfrm>
            <a:off x="2792730" y="3941294"/>
            <a:ext cx="278130" cy="278130"/>
          </a:xfrm>
          <a:prstGeom prst="ellipse">
            <a:avLst/>
          </a:prstGeom>
          <a:gradFill flip="none" rotWithShape="1">
            <a:gsLst>
              <a:gs pos="0">
                <a:schemeClr val="tx1">
                  <a:lumMod val="85000"/>
                </a:schemeClr>
              </a:gs>
              <a:gs pos="23000">
                <a:schemeClr val="tx1">
                  <a:lumMod val="85000"/>
                </a:schemeClr>
              </a:gs>
              <a:gs pos="69000">
                <a:schemeClr val="bg1">
                  <a:lumMod val="85000"/>
                  <a:lumOff val="15000"/>
                </a:schemeClr>
              </a:gs>
              <a:gs pos="83672">
                <a:schemeClr val="bg1">
                  <a:lumMod val="85000"/>
                  <a:lumOff val="15000"/>
                </a:schemeClr>
              </a:gs>
              <a:gs pos="97000">
                <a:schemeClr val="bg1">
                  <a:lumMod val="75000"/>
                  <a:lumOff val="25000"/>
                </a:schemeClr>
              </a:gs>
            </a:gsLst>
            <a:path path="circle">
              <a:fillToRect l="50000" t="50000" r="50000" b="50000"/>
            </a:path>
            <a:tileRect/>
          </a:gra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26EED9D8-9A8F-43AD-9EEF-EABE9B250E7F}"/>
              </a:ext>
            </a:extLst>
          </p:cNvPr>
          <p:cNvSpPr/>
          <p:nvPr/>
        </p:nvSpPr>
        <p:spPr>
          <a:xfrm>
            <a:off x="1703070" y="5419575"/>
            <a:ext cx="278130" cy="278130"/>
          </a:xfrm>
          <a:prstGeom prst="ellipse">
            <a:avLst/>
          </a:prstGeom>
          <a:gradFill flip="none" rotWithShape="1">
            <a:gsLst>
              <a:gs pos="0">
                <a:schemeClr val="tx1">
                  <a:lumMod val="85000"/>
                </a:schemeClr>
              </a:gs>
              <a:gs pos="23000">
                <a:schemeClr val="tx1">
                  <a:lumMod val="85000"/>
                </a:schemeClr>
              </a:gs>
              <a:gs pos="69000">
                <a:schemeClr val="bg1">
                  <a:lumMod val="85000"/>
                  <a:lumOff val="15000"/>
                </a:schemeClr>
              </a:gs>
              <a:gs pos="83672">
                <a:schemeClr val="bg1">
                  <a:lumMod val="85000"/>
                  <a:lumOff val="15000"/>
                </a:schemeClr>
              </a:gs>
              <a:gs pos="97000">
                <a:schemeClr val="bg1">
                  <a:lumMod val="75000"/>
                  <a:lumOff val="25000"/>
                </a:schemeClr>
              </a:gs>
            </a:gsLst>
            <a:path path="circle">
              <a:fillToRect l="50000" t="50000" r="50000" b="50000"/>
            </a:path>
            <a:tileRect/>
          </a:gra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Rounded Corners 23">
            <a:extLst>
              <a:ext uri="{FF2B5EF4-FFF2-40B4-BE49-F238E27FC236}">
                <a16:creationId xmlns:a16="http://schemas.microsoft.com/office/drawing/2014/main" id="{75820B3E-42C0-49D6-8866-04B4A16F74AD}"/>
              </a:ext>
            </a:extLst>
          </p:cNvPr>
          <p:cNvSpPr/>
          <p:nvPr/>
        </p:nvSpPr>
        <p:spPr>
          <a:xfrm rot="18900000">
            <a:off x="7102035" y="1856402"/>
            <a:ext cx="6850300" cy="3861783"/>
          </a:xfrm>
          <a:prstGeom prst="roundRect">
            <a:avLst/>
          </a:prstGeom>
          <a:blipFill dpi="0" rotWithShape="1">
            <a:blip r:embed="rId3">
              <a:alphaModFix amt="21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6" name="Connector: Curved 25">
            <a:extLst>
              <a:ext uri="{FF2B5EF4-FFF2-40B4-BE49-F238E27FC236}">
                <a16:creationId xmlns:a16="http://schemas.microsoft.com/office/drawing/2014/main" id="{679A8036-28FB-4F13-A82D-4B397C440FC0}"/>
              </a:ext>
            </a:extLst>
          </p:cNvPr>
          <p:cNvCxnSpPr>
            <a:stCxn id="17" idx="0"/>
            <a:endCxn id="9" idx="1"/>
          </p:cNvCxnSpPr>
          <p:nvPr/>
        </p:nvCxnSpPr>
        <p:spPr>
          <a:xfrm rot="5400000" flipH="1" flipV="1">
            <a:off x="2658427" y="29528"/>
            <a:ext cx="533400" cy="1609725"/>
          </a:xfrm>
          <a:prstGeom prst="curvedConnector2">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or: Curved 27">
            <a:extLst>
              <a:ext uri="{FF2B5EF4-FFF2-40B4-BE49-F238E27FC236}">
                <a16:creationId xmlns:a16="http://schemas.microsoft.com/office/drawing/2014/main" id="{1A8F8572-5A4F-4E72-807E-8A144CF9FAC8}"/>
              </a:ext>
            </a:extLst>
          </p:cNvPr>
          <p:cNvCxnSpPr>
            <a:cxnSpLocks/>
            <a:stCxn id="18" idx="6"/>
            <a:endCxn id="10" idx="1"/>
          </p:cNvCxnSpPr>
          <p:nvPr/>
        </p:nvCxnSpPr>
        <p:spPr>
          <a:xfrm flipV="1">
            <a:off x="3070860" y="2257425"/>
            <a:ext cx="3078486" cy="150495"/>
          </a:xfrm>
          <a:prstGeom prst="curvedConnector3">
            <a:avLst>
              <a:gd name="adj1" fmla="val 42079"/>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or: Curved 29">
            <a:extLst>
              <a:ext uri="{FF2B5EF4-FFF2-40B4-BE49-F238E27FC236}">
                <a16:creationId xmlns:a16="http://schemas.microsoft.com/office/drawing/2014/main" id="{3D674B0C-D047-428E-B82A-516C102A5F5F}"/>
              </a:ext>
            </a:extLst>
          </p:cNvPr>
          <p:cNvCxnSpPr>
            <a:stCxn id="21" idx="6"/>
            <a:endCxn id="11" idx="1"/>
          </p:cNvCxnSpPr>
          <p:nvPr/>
        </p:nvCxnSpPr>
        <p:spPr>
          <a:xfrm>
            <a:off x="3070860" y="4080359"/>
            <a:ext cx="3078486" cy="91591"/>
          </a:xfrm>
          <a:prstGeom prst="curvedConnector3">
            <a:avLst>
              <a:gd name="adj1" fmla="val 35149"/>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or: Curved 31">
            <a:extLst>
              <a:ext uri="{FF2B5EF4-FFF2-40B4-BE49-F238E27FC236}">
                <a16:creationId xmlns:a16="http://schemas.microsoft.com/office/drawing/2014/main" id="{5B9700FD-9DC6-4389-BC12-D63D08624F68}"/>
              </a:ext>
            </a:extLst>
          </p:cNvPr>
          <p:cNvCxnSpPr>
            <a:stCxn id="23" idx="5"/>
            <a:endCxn id="12" idx="1"/>
          </p:cNvCxnSpPr>
          <p:nvPr/>
        </p:nvCxnSpPr>
        <p:spPr>
          <a:xfrm rot="16200000" flipH="1">
            <a:off x="2405289" y="5192153"/>
            <a:ext cx="288381" cy="1218021"/>
          </a:xfrm>
          <a:prstGeom prst="curvedConnector2">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13070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8" name="Picture 4" descr="The World&amp;#39;s Water Challenges (2017) - Pacific Institute">
            <a:extLst>
              <a:ext uri="{FF2B5EF4-FFF2-40B4-BE49-F238E27FC236}">
                <a16:creationId xmlns:a16="http://schemas.microsoft.com/office/drawing/2014/main" id="{E89DD666-3091-4A9F-93FA-FD38E18B2238}"/>
              </a:ext>
            </a:extLst>
          </p:cNvPr>
          <p:cNvPicPr>
            <a:picLocks noChangeAspect="1" noChangeArrowheads="1"/>
          </p:cNvPicPr>
          <p:nvPr/>
        </p:nvPicPr>
        <p:blipFill>
          <a:blip r:embed="rId2">
            <a:lum bright="70000" contrast="-70000"/>
            <a:extLst>
              <a:ext uri="{BEBA8EAE-BF5A-486C-A8C5-ECC9F3942E4B}">
                <a14:imgProps xmlns:a14="http://schemas.microsoft.com/office/drawing/2010/main">
                  <a14:imgLayer r:embed="rId3">
                    <a14:imgEffect>
                      <a14:brightnessContrast bright="-81000" contrast="17000"/>
                    </a14:imgEffect>
                  </a14:imgLayer>
                </a14:imgProps>
              </a:ext>
              <a:ext uri="{28A0092B-C50C-407E-A947-70E740481C1C}">
                <a14:useLocalDpi xmlns:a14="http://schemas.microsoft.com/office/drawing/2010/main" val="0"/>
              </a:ext>
            </a:extLst>
          </a:blip>
          <a:srcRect/>
          <a:stretch>
            <a:fillRect/>
          </a:stretch>
        </p:blipFill>
        <p:spPr bwMode="auto">
          <a:xfrm>
            <a:off x="33935" y="934085"/>
            <a:ext cx="12180038" cy="601472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2E8E1301-7FCD-433C-928C-0D32C80CBA94}"/>
              </a:ext>
            </a:extLst>
          </p:cNvPr>
          <p:cNvSpPr/>
          <p:nvPr/>
        </p:nvSpPr>
        <p:spPr>
          <a:xfrm>
            <a:off x="-35052" y="221461"/>
            <a:ext cx="12262104" cy="702464"/>
          </a:xfrm>
          <a:prstGeom prst="rect">
            <a:avLst/>
          </a:prstGeom>
          <a:gradFill flip="none" rotWithShape="1">
            <a:gsLst>
              <a:gs pos="0">
                <a:schemeClr val="bg1">
                  <a:alpha val="0"/>
                </a:schemeClr>
              </a:gs>
              <a:gs pos="23000">
                <a:schemeClr val="bg1">
                  <a:lumMod val="75000"/>
                  <a:lumOff val="25000"/>
                </a:schemeClr>
              </a:gs>
              <a:gs pos="69000">
                <a:schemeClr val="bg1">
                  <a:lumMod val="75000"/>
                  <a:lumOff val="25000"/>
                </a:schemeClr>
              </a:gs>
              <a:gs pos="83000">
                <a:schemeClr val="bg1">
                  <a:lumMod val="85000"/>
                  <a:lumOff val="15000"/>
                </a:schemeClr>
              </a:gs>
              <a:gs pos="97000">
                <a:schemeClr val="bg1">
                  <a:lumMod val="85000"/>
                  <a:lumOff val="15000"/>
                </a:schemeClr>
              </a:gs>
            </a:gsLst>
            <a:lin ang="15600000" scaled="0"/>
            <a:tileRect/>
          </a:gradFill>
          <a:ln w="34925"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284EE73-DF33-410C-9CE2-A0E386FA4FA6}"/>
              </a:ext>
            </a:extLst>
          </p:cNvPr>
          <p:cNvSpPr txBox="1"/>
          <p:nvPr/>
        </p:nvSpPr>
        <p:spPr>
          <a:xfrm>
            <a:off x="3031332" y="216039"/>
            <a:ext cx="6129336" cy="707886"/>
          </a:xfrm>
          <a:prstGeom prst="rect">
            <a:avLst/>
          </a:prstGeom>
          <a:noFill/>
        </p:spPr>
        <p:txBody>
          <a:bodyPr wrap="square">
            <a:spAutoFit/>
          </a:bodyPr>
          <a:lstStyle/>
          <a:p>
            <a:pPr algn="ctr"/>
            <a:r>
              <a:rPr lang="en-US"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MOTIVATION</a:t>
            </a:r>
          </a:p>
        </p:txBody>
      </p:sp>
      <p:pic>
        <p:nvPicPr>
          <p:cNvPr id="1030" name="Picture 6" descr="The World&amp;#39;s Water Challenges (2017) - Pacific Institute">
            <a:extLst>
              <a:ext uri="{FF2B5EF4-FFF2-40B4-BE49-F238E27FC236}">
                <a16:creationId xmlns:a16="http://schemas.microsoft.com/office/drawing/2014/main" id="{3403C66D-0FA9-4D95-82CC-546F73B4486C}"/>
              </a:ext>
            </a:extLst>
          </p:cNvPr>
          <p:cNvPicPr>
            <a:picLocks noChangeAspect="1" noChangeArrowheads="1"/>
          </p:cNvPicPr>
          <p:nvPr/>
        </p:nvPicPr>
        <p:blipFill rotWithShape="1">
          <a:blip r:embed="rId4">
            <a:extLst>
              <a:ext uri="{BEBA8EAE-BF5A-486C-A8C5-ECC9F3942E4B}">
                <a14:imgProps xmlns:a14="http://schemas.microsoft.com/office/drawing/2010/main">
                  <a14:imgLayer r:embed="rId3">
                    <a14:imgEffect>
                      <a14:backgroundRemoval t="4282" b="85139" l="29818" r="98698">
                        <a14:foregroundMark x1="38542" y1="15113" x2="37109" y2="34761"/>
                        <a14:foregroundMark x1="46875" y1="7809" x2="44141" y2="12091"/>
                        <a14:foregroundMark x1="43099" y1="53904" x2="46875" y2="73804"/>
                        <a14:foregroundMark x1="46875" y1="73804" x2="45964" y2="76826"/>
                        <a14:foregroundMark x1="38802" y1="54912" x2="38802" y2="55668"/>
                        <a14:foregroundMark x1="43880" y1="81612" x2="44271" y2="85139"/>
                        <a14:foregroundMark x1="30339" y1="13098" x2="29818" y2="14610"/>
                        <a14:foregroundMark x1="70443" y1="65995" x2="70182" y2="68262"/>
                        <a14:foregroundMark x1="91276" y1="68766" x2="92708" y2="79093"/>
                        <a14:foregroundMark x1="95313" y1="71537" x2="95313" y2="68514"/>
                        <a14:foregroundMark x1="95052" y1="85642" x2="96354" y2="84635"/>
                        <a14:foregroundMark x1="98047" y1="83123" x2="98698" y2="82116"/>
                        <a14:foregroundMark x1="98568" y1="80605" x2="98047" y2="81612"/>
                        <a14:foregroundMark x1="95573" y1="59194" x2="95443" y2="57935"/>
                        <a14:foregroundMark x1="84896" y1="51385" x2="84896" y2="52393"/>
                        <a14:foregroundMark x1="88151" y1="53652" x2="89063" y2="52393"/>
                        <a14:foregroundMark x1="90755" y1="48866" x2="90885" y2="48363"/>
                        <a14:foregroundMark x1="89453" y1="43577" x2="89323" y2="42317"/>
                        <a14:foregroundMark x1="90365" y1="46348" x2="90234" y2="45592"/>
                        <a14:foregroundMark x1="89714" y1="56171" x2="89714" y2="54912"/>
                        <a14:foregroundMark x1="86849" y1="58186" x2="87500" y2="59446"/>
                        <a14:foregroundMark x1="88932" y1="59446" x2="89714" y2="60202"/>
                        <a14:foregroundMark x1="92839" y1="56171" x2="92839" y2="55416"/>
                        <a14:foregroundMark x1="84375" y1="49118" x2="84375" y2="48866"/>
                        <a14:foregroundMark x1="84115" y1="45592" x2="84115" y2="45088"/>
                        <a14:foregroundMark x1="90885" y1="29471" x2="90885" y2="28715"/>
                        <a14:foregroundMark x1="88411" y1="29219" x2="88411" y2="29219"/>
                        <a14:foregroundMark x1="88672" y1="38287" x2="88672" y2="37783"/>
                        <a14:foregroundMark x1="74089" y1="7305" x2="73958" y2="7305"/>
                        <a14:foregroundMark x1="67708" y1="9068" x2="67708" y2="8564"/>
                        <a14:foregroundMark x1="58333" y1="21914" x2="58464" y2="20403"/>
                        <a14:foregroundMark x1="42578" y1="7305" x2="42969" y2="6549"/>
                        <a14:foregroundMark x1="47266" y1="5793" x2="48568" y2="4282"/>
                      </a14:backgroundRemoval>
                    </a14:imgEffect>
                  </a14:imgLayer>
                </a14:imgProps>
              </a:ext>
              <a:ext uri="{28A0092B-C50C-407E-A947-70E740481C1C}">
                <a14:useLocalDpi xmlns:a14="http://schemas.microsoft.com/office/drawing/2010/main" val="0"/>
              </a:ext>
            </a:extLst>
          </a:blip>
          <a:srcRect l="25972" b="11079"/>
          <a:stretch/>
        </p:blipFill>
        <p:spPr bwMode="auto">
          <a:xfrm>
            <a:off x="11962" y="964565"/>
            <a:ext cx="5415280" cy="336248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9FFE7CD7-C79B-4E70-9D60-0D2FE0D7CDA3}"/>
              </a:ext>
            </a:extLst>
          </p:cNvPr>
          <p:cNvPicPr>
            <a:picLocks noChangeAspect="1"/>
          </p:cNvPicPr>
          <p:nvPr/>
        </p:nvPicPr>
        <p:blipFill>
          <a:blip r:embed="rId5"/>
          <a:stretch>
            <a:fillRect/>
          </a:stretch>
        </p:blipFill>
        <p:spPr>
          <a:xfrm>
            <a:off x="4923814" y="923925"/>
            <a:ext cx="1749830" cy="1096909"/>
          </a:xfrm>
          <a:prstGeom prst="rect">
            <a:avLst/>
          </a:prstGeom>
        </p:spPr>
      </p:pic>
      <p:sp>
        <p:nvSpPr>
          <p:cNvPr id="15" name="Isosceles Triangle 14">
            <a:extLst>
              <a:ext uri="{FF2B5EF4-FFF2-40B4-BE49-F238E27FC236}">
                <a16:creationId xmlns:a16="http://schemas.microsoft.com/office/drawing/2014/main" id="{BD48322F-11D2-42CB-B4FC-B7B2DEEA80E2}"/>
              </a:ext>
            </a:extLst>
          </p:cNvPr>
          <p:cNvSpPr/>
          <p:nvPr/>
        </p:nvSpPr>
        <p:spPr>
          <a:xfrm rot="16200000">
            <a:off x="6019177" y="-1534304"/>
            <a:ext cx="3724669" cy="8218016"/>
          </a:xfrm>
          <a:prstGeom prst="triangle">
            <a:avLst/>
          </a:pr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32" name="Picture 8" descr="20,166 Ganges River Stock Photos, Pictures &amp;amp; Royalty-Free Images - iStock">
            <a:extLst>
              <a:ext uri="{FF2B5EF4-FFF2-40B4-BE49-F238E27FC236}">
                <a16:creationId xmlns:a16="http://schemas.microsoft.com/office/drawing/2014/main" id="{3ACD1AA8-4E48-4F58-B0B1-2B0A30D49FA1}"/>
              </a:ext>
            </a:extLst>
          </p:cNvPr>
          <p:cNvPicPr>
            <a:picLocks noChangeAspect="1" noChangeArrowheads="1"/>
          </p:cNvPicPr>
          <p:nvPr/>
        </p:nvPicPr>
        <p:blipFill>
          <a:blip r:embed="rId6">
            <a:grayscl/>
            <a:extLst>
              <a:ext uri="{28A0092B-C50C-407E-A947-70E740481C1C}">
                <a14:useLocalDpi xmlns:a14="http://schemas.microsoft.com/office/drawing/2010/main" val="0"/>
              </a:ext>
            </a:extLst>
          </a:blip>
          <a:srcRect/>
          <a:stretch>
            <a:fillRect/>
          </a:stretch>
        </p:blipFill>
        <p:spPr bwMode="auto">
          <a:xfrm>
            <a:off x="6195074" y="1545744"/>
            <a:ext cx="2622855" cy="1744284"/>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4" name="Picture 10" descr="Pollution board identifies industries causing harm to environment - The  Statesman">
            <a:extLst>
              <a:ext uri="{FF2B5EF4-FFF2-40B4-BE49-F238E27FC236}">
                <a16:creationId xmlns:a16="http://schemas.microsoft.com/office/drawing/2014/main" id="{6A54E5FF-78BD-41B4-9387-8B9B8ED3916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543737" y="1524869"/>
            <a:ext cx="2578946" cy="171617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7154DB0C-D911-425B-B08D-6B89CFBC8023}"/>
              </a:ext>
            </a:extLst>
          </p:cNvPr>
          <p:cNvSpPr txBox="1"/>
          <p:nvPr/>
        </p:nvSpPr>
        <p:spPr>
          <a:xfrm>
            <a:off x="7720856" y="2842631"/>
            <a:ext cx="2825224" cy="609304"/>
          </a:xfrm>
          <a:prstGeom prst="rect">
            <a:avLst/>
          </a:prstGeom>
          <a:noFill/>
        </p:spPr>
        <p:txBody>
          <a:bodyPr wrap="square" rtlCol="0">
            <a:prstTxWarp prst="textArchDown">
              <a:avLst/>
            </a:prstTxWarp>
            <a:spAutoFit/>
          </a:bodyPr>
          <a:lstStyle/>
          <a:p>
            <a:pPr marL="285750" indent="-285750" algn="ctr">
              <a:buFont typeface="Arial" panose="020B0604020202020204" pitchFamily="34" charset="0"/>
              <a:buChar char="•"/>
            </a:pPr>
            <a:r>
              <a:rPr lang="en-US" sz="1400" b="1" dirty="0">
                <a:solidFill>
                  <a:schemeClr val="bg1"/>
                </a:solidFill>
              </a:rPr>
              <a:t>3. Animal carcasses and unburned human corpses</a:t>
            </a:r>
            <a:endParaRPr lang="en-IN" sz="1400" b="1" dirty="0">
              <a:solidFill>
                <a:schemeClr val="bg1"/>
              </a:solidFill>
            </a:endParaRPr>
          </a:p>
          <a:p>
            <a:pPr marL="285750" indent="-285750" algn="ctr">
              <a:buFont typeface="Arial" panose="020B0604020202020204" pitchFamily="34" charset="0"/>
              <a:buChar char="•"/>
            </a:pPr>
            <a:r>
              <a:rPr lang="en-US" sz="1400" b="1" dirty="0">
                <a:solidFill>
                  <a:schemeClr val="bg1"/>
                </a:solidFill>
              </a:rPr>
              <a:t>4. Mass bathing and ritualistic practices</a:t>
            </a:r>
          </a:p>
        </p:txBody>
      </p:sp>
      <p:sp>
        <p:nvSpPr>
          <p:cNvPr id="28" name="TextBox 27">
            <a:extLst>
              <a:ext uri="{FF2B5EF4-FFF2-40B4-BE49-F238E27FC236}">
                <a16:creationId xmlns:a16="http://schemas.microsoft.com/office/drawing/2014/main" id="{A53B844F-053F-4676-90CD-7089F8FE0295}"/>
              </a:ext>
            </a:extLst>
          </p:cNvPr>
          <p:cNvSpPr txBox="1"/>
          <p:nvPr/>
        </p:nvSpPr>
        <p:spPr>
          <a:xfrm>
            <a:off x="7988212" y="1384538"/>
            <a:ext cx="2181238" cy="551697"/>
          </a:xfrm>
          <a:prstGeom prst="rect">
            <a:avLst/>
          </a:prstGeom>
          <a:noFill/>
        </p:spPr>
        <p:txBody>
          <a:bodyPr wrap="square">
            <a:prstTxWarp prst="textArchUp">
              <a:avLst>
                <a:gd name="adj" fmla="val 10756364"/>
              </a:avLst>
            </a:prstTxWarp>
            <a:spAutoFit/>
          </a:bodyPr>
          <a:lstStyle/>
          <a:p>
            <a:pPr marL="285750" indent="-285750" algn="ctr">
              <a:buFont typeface="Wingdings" panose="05000000000000000000" pitchFamily="2" charset="2"/>
              <a:buChar char="§"/>
            </a:pPr>
            <a:r>
              <a:rPr lang="en-IN" sz="1600" b="1" dirty="0">
                <a:solidFill>
                  <a:schemeClr val="bg1"/>
                </a:solidFill>
              </a:rPr>
              <a:t>1. Domestic and industrial wastes</a:t>
            </a:r>
          </a:p>
          <a:p>
            <a:pPr marL="285750" indent="-285750" algn="ctr">
              <a:buFont typeface="Wingdings" panose="05000000000000000000" pitchFamily="2" charset="2"/>
              <a:buChar char="§"/>
            </a:pPr>
            <a:r>
              <a:rPr lang="en-IN" sz="1600" b="1" dirty="0">
                <a:solidFill>
                  <a:schemeClr val="bg1"/>
                </a:solidFill>
              </a:rPr>
              <a:t>2. Harmful pesticides and fertilisers</a:t>
            </a:r>
          </a:p>
        </p:txBody>
      </p:sp>
      <p:sp>
        <p:nvSpPr>
          <p:cNvPr id="22" name="Arrow: Chevron 21">
            <a:extLst>
              <a:ext uri="{FF2B5EF4-FFF2-40B4-BE49-F238E27FC236}">
                <a16:creationId xmlns:a16="http://schemas.microsoft.com/office/drawing/2014/main" id="{95ADB653-758E-4A92-B83F-C21634E828E3}"/>
              </a:ext>
            </a:extLst>
          </p:cNvPr>
          <p:cNvSpPr/>
          <p:nvPr/>
        </p:nvSpPr>
        <p:spPr>
          <a:xfrm>
            <a:off x="8504652" y="1975480"/>
            <a:ext cx="1257632" cy="822091"/>
          </a:xfrm>
          <a:prstGeom prst="chevron">
            <a:avLst/>
          </a:prstGeom>
          <a:solidFill>
            <a:srgbClr val="5C0000"/>
          </a:solidFill>
          <a:ln w="31750">
            <a:solidFill>
              <a:schemeClr val="tx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aphicFrame>
        <p:nvGraphicFramePr>
          <p:cNvPr id="37" name="Table 4">
            <a:extLst>
              <a:ext uri="{FF2B5EF4-FFF2-40B4-BE49-F238E27FC236}">
                <a16:creationId xmlns:a16="http://schemas.microsoft.com/office/drawing/2014/main" id="{0CD03A49-E93A-4C04-B9FD-A4C950793CE0}"/>
              </a:ext>
            </a:extLst>
          </p:cNvPr>
          <p:cNvGraphicFramePr>
            <a:graphicFrameLocks noGrp="1"/>
          </p:cNvGraphicFramePr>
          <p:nvPr>
            <p:extLst>
              <p:ext uri="{D42A27DB-BD31-4B8C-83A1-F6EECF244321}">
                <p14:modId xmlns:p14="http://schemas.microsoft.com/office/powerpoint/2010/main" val="2677734990"/>
              </p:ext>
            </p:extLst>
          </p:nvPr>
        </p:nvGraphicFramePr>
        <p:xfrm>
          <a:off x="6187994" y="3822861"/>
          <a:ext cx="5345390" cy="2743200"/>
        </p:xfrm>
        <a:graphic>
          <a:graphicData uri="http://schemas.openxmlformats.org/drawingml/2006/table">
            <a:tbl>
              <a:tblPr firstRow="1" bandRow="1">
                <a:tableStyleId>{FABFCF23-3B69-468F-B69F-88F6DE6A72F2}</a:tableStyleId>
              </a:tblPr>
              <a:tblGrid>
                <a:gridCol w="1590004">
                  <a:extLst>
                    <a:ext uri="{9D8B030D-6E8A-4147-A177-3AD203B41FA5}">
                      <a16:colId xmlns:a16="http://schemas.microsoft.com/office/drawing/2014/main" val="515924028"/>
                    </a:ext>
                  </a:extLst>
                </a:gridCol>
                <a:gridCol w="1223359">
                  <a:extLst>
                    <a:ext uri="{9D8B030D-6E8A-4147-A177-3AD203B41FA5}">
                      <a16:colId xmlns:a16="http://schemas.microsoft.com/office/drawing/2014/main" val="1138873347"/>
                    </a:ext>
                  </a:extLst>
                </a:gridCol>
                <a:gridCol w="1237880">
                  <a:extLst>
                    <a:ext uri="{9D8B030D-6E8A-4147-A177-3AD203B41FA5}">
                      <a16:colId xmlns:a16="http://schemas.microsoft.com/office/drawing/2014/main" val="727538186"/>
                    </a:ext>
                  </a:extLst>
                </a:gridCol>
                <a:gridCol w="1294147">
                  <a:extLst>
                    <a:ext uri="{9D8B030D-6E8A-4147-A177-3AD203B41FA5}">
                      <a16:colId xmlns:a16="http://schemas.microsoft.com/office/drawing/2014/main" val="200715395"/>
                    </a:ext>
                  </a:extLst>
                </a:gridCol>
              </a:tblGrid>
              <a:tr h="404051">
                <a:tc>
                  <a:txBody>
                    <a:bodyPr/>
                    <a:lstStyle/>
                    <a:p>
                      <a:pPr algn="ctr"/>
                      <a:r>
                        <a:rPr lang="en-US" sz="1200" b="1" dirty="0"/>
                        <a:t>Parameters</a:t>
                      </a:r>
                      <a:endParaRPr lang="en-IN" sz="1200" b="1" dirty="0"/>
                    </a:p>
                  </a:txBody>
                  <a:tcPr/>
                </a:tc>
                <a:tc>
                  <a:txBody>
                    <a:bodyPr/>
                    <a:lstStyle/>
                    <a:p>
                      <a:pPr algn="ctr"/>
                      <a:r>
                        <a:rPr lang="en-US" sz="1200" b="1" dirty="0"/>
                        <a:t>Permissible limit </a:t>
                      </a:r>
                      <a:endParaRPr lang="en-IN" sz="1200" b="1" baseline="30000" dirty="0"/>
                    </a:p>
                  </a:txBody>
                  <a:tcPr/>
                </a:tc>
                <a:tc>
                  <a:txBody>
                    <a:bodyPr/>
                    <a:lstStyle/>
                    <a:p>
                      <a:pPr algn="ctr"/>
                      <a:r>
                        <a:rPr lang="en-US" sz="1200" b="1" dirty="0"/>
                        <a:t>Allahabad (</a:t>
                      </a:r>
                      <a:r>
                        <a:rPr lang="en-US" sz="1200" b="1" dirty="0" err="1"/>
                        <a:t>Mawaiyanala</a:t>
                      </a:r>
                      <a:r>
                        <a:rPr lang="en-US" sz="1200" b="1" dirty="0"/>
                        <a:t>)</a:t>
                      </a:r>
                      <a:endParaRPr lang="en-IN" sz="1200" b="1" dirty="0"/>
                    </a:p>
                  </a:txBody>
                  <a:tcPr/>
                </a:tc>
                <a:tc>
                  <a:txBody>
                    <a:bodyPr/>
                    <a:lstStyle/>
                    <a:p>
                      <a:pPr algn="ctr"/>
                      <a:r>
                        <a:rPr lang="en-US" sz="1200" b="1" dirty="0"/>
                        <a:t>Varanasi</a:t>
                      </a:r>
                    </a:p>
                    <a:p>
                      <a:pPr algn="ctr"/>
                      <a:r>
                        <a:rPr lang="en-US" sz="1200" b="1" dirty="0"/>
                        <a:t>(Bathing ghat I)</a:t>
                      </a:r>
                      <a:endParaRPr lang="en-IN" sz="1200" b="1" dirty="0"/>
                    </a:p>
                  </a:txBody>
                  <a:tcPr/>
                </a:tc>
                <a:extLst>
                  <a:ext uri="{0D108BD9-81ED-4DB2-BD59-A6C34878D82A}">
                    <a16:rowId xmlns:a16="http://schemas.microsoft.com/office/drawing/2014/main" val="3343974515"/>
                  </a:ext>
                </a:extLst>
              </a:tr>
              <a:tr h="242431">
                <a:tc>
                  <a:txBody>
                    <a:bodyPr/>
                    <a:lstStyle/>
                    <a:p>
                      <a:pPr algn="ctr"/>
                      <a:r>
                        <a:rPr lang="en-US" sz="1200" dirty="0"/>
                        <a:t>BOD (mg/l)</a:t>
                      </a:r>
                      <a:endParaRPr lang="en-IN" sz="1200" dirty="0"/>
                    </a:p>
                  </a:txBody>
                  <a:tcPr/>
                </a:tc>
                <a:tc>
                  <a:txBody>
                    <a:bodyPr/>
                    <a:lstStyle/>
                    <a:p>
                      <a:pPr algn="ctr"/>
                      <a:r>
                        <a:rPr lang="en-US" sz="1200" dirty="0"/>
                        <a:t>≤ 10 mg/l</a:t>
                      </a:r>
                      <a:endParaRPr lang="en-IN" sz="1200" dirty="0"/>
                    </a:p>
                  </a:txBody>
                  <a:tcPr/>
                </a:tc>
                <a:tc>
                  <a:txBody>
                    <a:bodyPr/>
                    <a:lstStyle/>
                    <a:p>
                      <a:pPr algn="ctr"/>
                      <a:r>
                        <a:rPr lang="en-US" sz="1200" dirty="0"/>
                        <a:t>22.67</a:t>
                      </a:r>
                      <a:endParaRPr lang="en-IN" sz="1200" dirty="0"/>
                    </a:p>
                  </a:txBody>
                  <a:tcPr/>
                </a:tc>
                <a:tc>
                  <a:txBody>
                    <a:bodyPr/>
                    <a:lstStyle/>
                    <a:p>
                      <a:pPr algn="ctr"/>
                      <a:r>
                        <a:rPr lang="en-US" sz="1200" dirty="0"/>
                        <a:t>18.7</a:t>
                      </a:r>
                      <a:endParaRPr lang="en-IN" sz="1200" dirty="0"/>
                    </a:p>
                  </a:txBody>
                  <a:tcPr/>
                </a:tc>
                <a:extLst>
                  <a:ext uri="{0D108BD9-81ED-4DB2-BD59-A6C34878D82A}">
                    <a16:rowId xmlns:a16="http://schemas.microsoft.com/office/drawing/2014/main" val="3815404105"/>
                  </a:ext>
                </a:extLst>
              </a:tr>
              <a:tr h="242431">
                <a:tc>
                  <a:txBody>
                    <a:bodyPr/>
                    <a:lstStyle/>
                    <a:p>
                      <a:pPr algn="ctr"/>
                      <a:r>
                        <a:rPr lang="en-US" sz="1200" dirty="0"/>
                        <a:t>DO (mg/l)</a:t>
                      </a:r>
                      <a:endParaRPr lang="en-IN" sz="1200" dirty="0"/>
                    </a:p>
                  </a:txBody>
                  <a:tcPr/>
                </a:tc>
                <a:tc>
                  <a:txBody>
                    <a:bodyPr/>
                    <a:lstStyle/>
                    <a:p>
                      <a:pPr algn="ctr"/>
                      <a:r>
                        <a:rPr lang="en-US" sz="1200" dirty="0"/>
                        <a:t>&gt; 5mg/l</a:t>
                      </a:r>
                      <a:endParaRPr lang="en-IN" sz="1200" dirty="0"/>
                    </a:p>
                  </a:txBody>
                  <a:tcPr/>
                </a:tc>
                <a:tc>
                  <a:txBody>
                    <a:bodyPr/>
                    <a:lstStyle/>
                    <a:p>
                      <a:pPr algn="ctr"/>
                      <a:r>
                        <a:rPr lang="en-US" sz="1200" dirty="0"/>
                        <a:t>0.52</a:t>
                      </a:r>
                      <a:endParaRPr lang="en-IN" sz="1200" dirty="0"/>
                    </a:p>
                  </a:txBody>
                  <a:tcPr/>
                </a:tc>
                <a:tc>
                  <a:txBody>
                    <a:bodyPr/>
                    <a:lstStyle/>
                    <a:p>
                      <a:pPr algn="ctr"/>
                      <a:r>
                        <a:rPr lang="en-US" sz="1200" dirty="0"/>
                        <a:t>3.46</a:t>
                      </a:r>
                      <a:endParaRPr lang="en-IN" sz="1200" dirty="0"/>
                    </a:p>
                  </a:txBody>
                  <a:tcPr/>
                </a:tc>
                <a:extLst>
                  <a:ext uri="{0D108BD9-81ED-4DB2-BD59-A6C34878D82A}">
                    <a16:rowId xmlns:a16="http://schemas.microsoft.com/office/drawing/2014/main" val="2971684176"/>
                  </a:ext>
                </a:extLst>
              </a:tr>
              <a:tr h="242431">
                <a:tc>
                  <a:txBody>
                    <a:bodyPr/>
                    <a:lstStyle/>
                    <a:p>
                      <a:pPr algn="ctr"/>
                      <a:r>
                        <a:rPr lang="en-US" sz="1200" dirty="0"/>
                        <a:t>COD (mg/l)</a:t>
                      </a:r>
                      <a:endParaRPr lang="en-IN" sz="1200" dirty="0"/>
                    </a:p>
                  </a:txBody>
                  <a:tcPr/>
                </a:tc>
                <a:tc>
                  <a:txBody>
                    <a:bodyPr/>
                    <a:lstStyle/>
                    <a:p>
                      <a:pPr algn="ctr"/>
                      <a:r>
                        <a:rPr lang="en-US" sz="1200" dirty="0"/>
                        <a:t>≤ 50</a:t>
                      </a:r>
                      <a:endParaRPr lang="en-IN" sz="1200" dirty="0"/>
                    </a:p>
                  </a:txBody>
                  <a:tcPr/>
                </a:tc>
                <a:tc>
                  <a:txBody>
                    <a:bodyPr/>
                    <a:lstStyle/>
                    <a:p>
                      <a:pPr algn="ctr"/>
                      <a:r>
                        <a:rPr lang="en-US" sz="1200" dirty="0"/>
                        <a:t>82.08</a:t>
                      </a:r>
                      <a:endParaRPr lang="en-IN" sz="1200" dirty="0"/>
                    </a:p>
                  </a:txBody>
                  <a:tcPr/>
                </a:tc>
                <a:tc>
                  <a:txBody>
                    <a:bodyPr/>
                    <a:lstStyle/>
                    <a:p>
                      <a:pPr algn="ctr"/>
                      <a:r>
                        <a:rPr lang="en-US" sz="1200" dirty="0"/>
                        <a:t>73.29</a:t>
                      </a:r>
                      <a:endParaRPr lang="en-IN" sz="1200" dirty="0"/>
                    </a:p>
                  </a:txBody>
                  <a:tcPr/>
                </a:tc>
                <a:extLst>
                  <a:ext uri="{0D108BD9-81ED-4DB2-BD59-A6C34878D82A}">
                    <a16:rowId xmlns:a16="http://schemas.microsoft.com/office/drawing/2014/main" val="1582606735"/>
                  </a:ext>
                </a:extLst>
              </a:tr>
              <a:tr h="404051">
                <a:tc>
                  <a:txBody>
                    <a:bodyPr/>
                    <a:lstStyle/>
                    <a:p>
                      <a:pPr algn="ctr"/>
                      <a:r>
                        <a:rPr lang="en-US" sz="1200" dirty="0" err="1"/>
                        <a:t>Faecal</a:t>
                      </a:r>
                      <a:r>
                        <a:rPr lang="en-US" sz="1200" dirty="0"/>
                        <a:t> coliform (</a:t>
                      </a:r>
                      <a:r>
                        <a:rPr lang="en-US" sz="1200" dirty="0" err="1"/>
                        <a:t>Mpn</a:t>
                      </a:r>
                      <a:r>
                        <a:rPr lang="en-US" sz="1200" dirty="0"/>
                        <a:t>/100ml)</a:t>
                      </a:r>
                      <a:endParaRPr lang="en-IN" sz="1200" dirty="0"/>
                    </a:p>
                  </a:txBody>
                  <a:tcPr/>
                </a:tc>
                <a:tc>
                  <a:txBody>
                    <a:bodyPr/>
                    <a:lstStyle/>
                    <a:p>
                      <a:pPr algn="ctr"/>
                      <a:r>
                        <a:rPr lang="en-US" sz="1200" dirty="0"/>
                        <a:t>≤ 250</a:t>
                      </a:r>
                      <a:endParaRPr lang="en-IN" sz="1200" dirty="0"/>
                    </a:p>
                  </a:txBody>
                  <a:tcPr/>
                </a:tc>
                <a:tc>
                  <a:txBody>
                    <a:bodyPr/>
                    <a:lstStyle/>
                    <a:p>
                      <a:pPr algn="ctr"/>
                      <a:r>
                        <a:rPr lang="en-US" sz="1200" baseline="0" dirty="0"/>
                        <a:t>12500-32500</a:t>
                      </a:r>
                      <a:endParaRPr lang="en-IN" sz="1200" baseline="30000" dirty="0"/>
                    </a:p>
                  </a:txBody>
                  <a:tcPr/>
                </a:tc>
                <a:tc>
                  <a:txBody>
                    <a:bodyPr/>
                    <a:lstStyle/>
                    <a:p>
                      <a:pPr algn="ctr"/>
                      <a:r>
                        <a:rPr lang="en-IN" sz="1200" dirty="0"/>
                        <a:t>4100000</a:t>
                      </a:r>
                      <a:endParaRPr lang="en-IN" sz="1200" baseline="30000" dirty="0"/>
                    </a:p>
                  </a:txBody>
                  <a:tcPr/>
                </a:tc>
                <a:extLst>
                  <a:ext uri="{0D108BD9-81ED-4DB2-BD59-A6C34878D82A}">
                    <a16:rowId xmlns:a16="http://schemas.microsoft.com/office/drawing/2014/main" val="1506014666"/>
                  </a:ext>
                </a:extLst>
              </a:tr>
              <a:tr h="242431">
                <a:tc>
                  <a:txBody>
                    <a:bodyPr/>
                    <a:lstStyle/>
                    <a:p>
                      <a:pPr algn="ctr"/>
                      <a:r>
                        <a:rPr lang="en-US" sz="1200" dirty="0"/>
                        <a:t>Conductivity (</a:t>
                      </a:r>
                      <a:r>
                        <a:rPr lang="el-GR" sz="1200" dirty="0"/>
                        <a:t>μ</a:t>
                      </a:r>
                      <a:r>
                        <a:rPr lang="en-US" sz="1200" dirty="0"/>
                        <a:t>s/cm)</a:t>
                      </a:r>
                      <a:endParaRPr lang="en-IN" sz="1200" dirty="0"/>
                    </a:p>
                  </a:txBody>
                  <a:tcPr/>
                </a:tc>
                <a:tc>
                  <a:txBody>
                    <a:bodyPr/>
                    <a:lstStyle/>
                    <a:p>
                      <a:pPr algn="ctr"/>
                      <a:r>
                        <a:rPr lang="en-US" sz="1200" dirty="0"/>
                        <a:t>250 </a:t>
                      </a:r>
                      <a:endParaRPr lang="en-IN" sz="1200" dirty="0"/>
                    </a:p>
                  </a:txBody>
                  <a:tcPr/>
                </a:tc>
                <a:tc>
                  <a:txBody>
                    <a:bodyPr/>
                    <a:lstStyle/>
                    <a:p>
                      <a:pPr algn="ctr"/>
                      <a:r>
                        <a:rPr lang="en-US" sz="1200" dirty="0"/>
                        <a:t>928.0</a:t>
                      </a:r>
                      <a:endParaRPr lang="en-IN" sz="1200" dirty="0"/>
                    </a:p>
                  </a:txBody>
                  <a:tcPr/>
                </a:tc>
                <a:tc>
                  <a:txBody>
                    <a:bodyPr/>
                    <a:lstStyle/>
                    <a:p>
                      <a:pPr algn="ctr"/>
                      <a:r>
                        <a:rPr lang="en-US" sz="1200" dirty="0"/>
                        <a:t>833.0</a:t>
                      </a:r>
                      <a:endParaRPr lang="en-IN" sz="1200" dirty="0"/>
                    </a:p>
                  </a:txBody>
                  <a:tcPr/>
                </a:tc>
                <a:extLst>
                  <a:ext uri="{0D108BD9-81ED-4DB2-BD59-A6C34878D82A}">
                    <a16:rowId xmlns:a16="http://schemas.microsoft.com/office/drawing/2014/main" val="746512365"/>
                  </a:ext>
                </a:extLst>
              </a:tr>
              <a:tr h="242431">
                <a:tc>
                  <a:txBody>
                    <a:bodyPr/>
                    <a:lstStyle/>
                    <a:p>
                      <a:pPr algn="ctr"/>
                      <a:r>
                        <a:rPr lang="en-US" sz="1200" dirty="0"/>
                        <a:t>PH</a:t>
                      </a:r>
                      <a:endParaRPr lang="en-IN" sz="1200" dirty="0"/>
                    </a:p>
                  </a:txBody>
                  <a:tcPr/>
                </a:tc>
                <a:tc>
                  <a:txBody>
                    <a:bodyPr/>
                    <a:lstStyle/>
                    <a:p>
                      <a:pPr algn="ctr"/>
                      <a:r>
                        <a:rPr lang="en-US" sz="1200" dirty="0"/>
                        <a:t>6.5-8.5</a:t>
                      </a:r>
                      <a:endParaRPr lang="en-IN" sz="1200" dirty="0"/>
                    </a:p>
                  </a:txBody>
                  <a:tcPr/>
                </a:tc>
                <a:tc>
                  <a:txBody>
                    <a:bodyPr/>
                    <a:lstStyle/>
                    <a:p>
                      <a:pPr algn="ctr"/>
                      <a:r>
                        <a:rPr lang="en-US" sz="1200" dirty="0"/>
                        <a:t>7.6</a:t>
                      </a:r>
                      <a:endParaRPr lang="en-IN" sz="1200" dirty="0"/>
                    </a:p>
                  </a:txBody>
                  <a:tcPr/>
                </a:tc>
                <a:tc>
                  <a:txBody>
                    <a:bodyPr/>
                    <a:lstStyle/>
                    <a:p>
                      <a:pPr algn="ctr"/>
                      <a:r>
                        <a:rPr lang="en-US" sz="1200" dirty="0"/>
                        <a:t>8.98</a:t>
                      </a:r>
                      <a:endParaRPr lang="en-IN" sz="1200" dirty="0"/>
                    </a:p>
                  </a:txBody>
                  <a:tcPr/>
                </a:tc>
                <a:extLst>
                  <a:ext uri="{0D108BD9-81ED-4DB2-BD59-A6C34878D82A}">
                    <a16:rowId xmlns:a16="http://schemas.microsoft.com/office/drawing/2014/main" val="60217827"/>
                  </a:ext>
                </a:extLst>
              </a:tr>
              <a:tr h="404051">
                <a:tc>
                  <a:txBody>
                    <a:bodyPr/>
                    <a:lstStyle/>
                    <a:p>
                      <a:pPr algn="ctr"/>
                      <a:r>
                        <a:rPr lang="en-US" sz="1200" dirty="0"/>
                        <a:t>Color (Pt scale, Hz Units)</a:t>
                      </a:r>
                      <a:endParaRPr lang="en-IN" sz="1200" dirty="0"/>
                    </a:p>
                  </a:txBody>
                  <a:tcPr/>
                </a:tc>
                <a:tc>
                  <a:txBody>
                    <a:bodyPr/>
                    <a:lstStyle/>
                    <a:p>
                      <a:pPr algn="ctr"/>
                      <a:r>
                        <a:rPr lang="en-US" sz="1200" dirty="0"/>
                        <a:t>No visible color</a:t>
                      </a:r>
                      <a:endParaRPr lang="en-IN" sz="1200" dirty="0"/>
                    </a:p>
                  </a:txBody>
                  <a:tcPr/>
                </a:tc>
                <a:tc>
                  <a:txBody>
                    <a:bodyPr/>
                    <a:lstStyle/>
                    <a:p>
                      <a:pPr algn="ctr"/>
                      <a:r>
                        <a:rPr lang="en-US" sz="1200" dirty="0"/>
                        <a:t>27.79</a:t>
                      </a:r>
                      <a:endParaRPr lang="en-IN" sz="1200" dirty="0"/>
                    </a:p>
                  </a:txBody>
                  <a:tcPr/>
                </a:tc>
                <a:tc>
                  <a:txBody>
                    <a:bodyPr/>
                    <a:lstStyle/>
                    <a:p>
                      <a:pPr algn="ctr"/>
                      <a:r>
                        <a:rPr lang="en-US" sz="1200" dirty="0"/>
                        <a:t>-</a:t>
                      </a:r>
                      <a:endParaRPr lang="en-IN" sz="1200" dirty="0"/>
                    </a:p>
                  </a:txBody>
                  <a:tcPr/>
                </a:tc>
                <a:extLst>
                  <a:ext uri="{0D108BD9-81ED-4DB2-BD59-A6C34878D82A}">
                    <a16:rowId xmlns:a16="http://schemas.microsoft.com/office/drawing/2014/main" val="2606397272"/>
                  </a:ext>
                </a:extLst>
              </a:tr>
            </a:tbl>
          </a:graphicData>
        </a:graphic>
      </p:graphicFrame>
      <p:sp>
        <p:nvSpPr>
          <p:cNvPr id="41" name="TextBox 40">
            <a:extLst>
              <a:ext uri="{FF2B5EF4-FFF2-40B4-BE49-F238E27FC236}">
                <a16:creationId xmlns:a16="http://schemas.microsoft.com/office/drawing/2014/main" id="{3A7215B3-5A80-4768-BC5C-69DB1E917DFD}"/>
              </a:ext>
            </a:extLst>
          </p:cNvPr>
          <p:cNvSpPr txBox="1"/>
          <p:nvPr/>
        </p:nvSpPr>
        <p:spPr>
          <a:xfrm>
            <a:off x="3962021" y="5145556"/>
            <a:ext cx="2711623" cy="307777"/>
          </a:xfrm>
          <a:prstGeom prst="rect">
            <a:avLst/>
          </a:prstGeom>
          <a:noFill/>
        </p:spPr>
        <p:txBody>
          <a:bodyPr wrap="square" rtlCol="0">
            <a:spAutoFit/>
          </a:bodyPr>
          <a:lstStyle/>
          <a:p>
            <a:pPr algn="ctr"/>
            <a:r>
              <a:rPr lang="en-US" sz="1400" dirty="0">
                <a:solidFill>
                  <a:schemeClr val="bg1"/>
                </a:solidFill>
              </a:rPr>
              <a:t>Rivers &amp; Lakes (1%)</a:t>
            </a:r>
          </a:p>
        </p:txBody>
      </p:sp>
      <p:grpSp>
        <p:nvGrpSpPr>
          <p:cNvPr id="23" name="Group 22">
            <a:extLst>
              <a:ext uri="{FF2B5EF4-FFF2-40B4-BE49-F238E27FC236}">
                <a16:creationId xmlns:a16="http://schemas.microsoft.com/office/drawing/2014/main" id="{53D6DD20-C3A5-4EC4-8DC5-36CB9AB5A674}"/>
              </a:ext>
            </a:extLst>
          </p:cNvPr>
          <p:cNvGrpSpPr/>
          <p:nvPr/>
        </p:nvGrpSpPr>
        <p:grpSpPr>
          <a:xfrm>
            <a:off x="390963" y="4161860"/>
            <a:ext cx="5220625" cy="2724068"/>
            <a:chOff x="-130465" y="4197980"/>
            <a:chExt cx="5973866" cy="3174683"/>
          </a:xfrm>
        </p:grpSpPr>
        <p:pic>
          <p:nvPicPr>
            <p:cNvPr id="7" name="Picture 6">
              <a:extLst>
                <a:ext uri="{FF2B5EF4-FFF2-40B4-BE49-F238E27FC236}">
                  <a16:creationId xmlns:a16="http://schemas.microsoft.com/office/drawing/2014/main" id="{09FA4F4B-D5BF-45FC-B0F0-9DEC64286B12}"/>
                </a:ext>
              </a:extLst>
            </p:cNvPr>
            <p:cNvPicPr>
              <a:picLocks noChangeAspect="1"/>
            </p:cNvPicPr>
            <p:nvPr/>
          </p:nvPicPr>
          <p:blipFill>
            <a:blip r:embed="rId8">
              <a:extLst>
                <a:ext uri="{BEBA8EAE-BF5A-486C-A8C5-ECC9F3942E4B}">
                  <a14:imgProps xmlns:a14="http://schemas.microsoft.com/office/drawing/2010/main">
                    <a14:imgLayer r:embed="rId9">
                      <a14:imgEffect>
                        <a14:backgroundRemoval t="9462" b="89677" l="9943" r="92114">
                          <a14:foregroundMark x1="33029" y1="9677" x2="27771" y2="12258"/>
                          <a14:foregroundMark x1="87543" y1="63011" x2="65371" y2="67957"/>
                          <a14:foregroundMark x1="65371" y1="67957" x2="65371" y2="67957"/>
                          <a14:foregroundMark x1="92114" y1="72043" x2="83543" y2="77634"/>
                        </a14:backgroundRemoval>
                      </a14:imgEffect>
                    </a14:imgLayer>
                  </a14:imgProps>
                </a:ext>
              </a:extLst>
            </a:blip>
            <a:stretch>
              <a:fillRect/>
            </a:stretch>
          </p:blipFill>
          <p:spPr>
            <a:xfrm>
              <a:off x="-130465" y="4197980"/>
              <a:ext cx="5973866" cy="3174683"/>
            </a:xfrm>
            <a:prstGeom prst="rect">
              <a:avLst/>
            </a:prstGeom>
          </p:spPr>
        </p:pic>
        <p:grpSp>
          <p:nvGrpSpPr>
            <p:cNvPr id="12" name="Group 11">
              <a:extLst>
                <a:ext uri="{FF2B5EF4-FFF2-40B4-BE49-F238E27FC236}">
                  <a16:creationId xmlns:a16="http://schemas.microsoft.com/office/drawing/2014/main" id="{77B69A70-82A6-4958-B717-E78449C3FEC9}"/>
                </a:ext>
              </a:extLst>
            </p:cNvPr>
            <p:cNvGrpSpPr/>
            <p:nvPr/>
          </p:nvGrpSpPr>
          <p:grpSpPr>
            <a:xfrm>
              <a:off x="2486708" y="5151755"/>
              <a:ext cx="2265680" cy="1239520"/>
              <a:chOff x="3677920" y="2824480"/>
              <a:chExt cx="2265680" cy="1239520"/>
            </a:xfrm>
          </p:grpSpPr>
          <p:cxnSp>
            <p:nvCxnSpPr>
              <p:cNvPr id="9" name="Straight Connector 8">
                <a:extLst>
                  <a:ext uri="{FF2B5EF4-FFF2-40B4-BE49-F238E27FC236}">
                    <a16:creationId xmlns:a16="http://schemas.microsoft.com/office/drawing/2014/main" id="{BA33EE98-F4A6-4B64-B925-BCBB801452AA}"/>
                  </a:ext>
                </a:extLst>
              </p:cNvPr>
              <p:cNvCxnSpPr/>
              <p:nvPr/>
            </p:nvCxnSpPr>
            <p:spPr>
              <a:xfrm>
                <a:off x="3942080" y="2824480"/>
                <a:ext cx="2001520" cy="7315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DDE86F30-FA9A-453B-8B27-B7D44B21C2B1}"/>
                  </a:ext>
                </a:extLst>
              </p:cNvPr>
              <p:cNvCxnSpPr/>
              <p:nvPr/>
            </p:nvCxnSpPr>
            <p:spPr>
              <a:xfrm>
                <a:off x="3677920" y="2854960"/>
                <a:ext cx="1036320" cy="1209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29" name="TextBox 28">
            <a:extLst>
              <a:ext uri="{FF2B5EF4-FFF2-40B4-BE49-F238E27FC236}">
                <a16:creationId xmlns:a16="http://schemas.microsoft.com/office/drawing/2014/main" id="{5F687548-BB7C-4639-A614-20D0B03632DA}"/>
              </a:ext>
            </a:extLst>
          </p:cNvPr>
          <p:cNvSpPr txBox="1"/>
          <p:nvPr/>
        </p:nvSpPr>
        <p:spPr>
          <a:xfrm>
            <a:off x="-35052" y="6284999"/>
            <a:ext cx="2711623" cy="646331"/>
          </a:xfrm>
          <a:prstGeom prst="rect">
            <a:avLst/>
          </a:prstGeom>
          <a:solidFill>
            <a:schemeClr val="bg1">
              <a:lumMod val="75000"/>
              <a:lumOff val="25000"/>
            </a:schemeClr>
          </a:solidFill>
        </p:spPr>
        <p:txBody>
          <a:bodyPr wrap="square" rtlCol="0">
            <a:spAutoFit/>
          </a:bodyPr>
          <a:lstStyle/>
          <a:p>
            <a:pPr algn="ctr"/>
            <a:r>
              <a:rPr lang="en-US" dirty="0"/>
              <a:t>Earth water distribution &amp; Stress levels</a:t>
            </a:r>
          </a:p>
        </p:txBody>
      </p:sp>
      <p:sp>
        <p:nvSpPr>
          <p:cNvPr id="40" name="TextBox 39">
            <a:extLst>
              <a:ext uri="{FF2B5EF4-FFF2-40B4-BE49-F238E27FC236}">
                <a16:creationId xmlns:a16="http://schemas.microsoft.com/office/drawing/2014/main" id="{0E3ADAE3-9FC4-45BC-AB02-C364D978F2A8}"/>
              </a:ext>
            </a:extLst>
          </p:cNvPr>
          <p:cNvSpPr txBox="1"/>
          <p:nvPr/>
        </p:nvSpPr>
        <p:spPr>
          <a:xfrm>
            <a:off x="3450362" y="6582848"/>
            <a:ext cx="2711623" cy="307777"/>
          </a:xfrm>
          <a:prstGeom prst="rect">
            <a:avLst/>
          </a:prstGeom>
          <a:noFill/>
        </p:spPr>
        <p:txBody>
          <a:bodyPr wrap="square" rtlCol="0">
            <a:spAutoFit/>
          </a:bodyPr>
          <a:lstStyle/>
          <a:p>
            <a:pPr algn="ctr"/>
            <a:r>
              <a:rPr lang="en-US" sz="1400" dirty="0">
                <a:solidFill>
                  <a:schemeClr val="bg1"/>
                </a:solidFill>
              </a:rPr>
              <a:t>Ground water (12%)</a:t>
            </a:r>
          </a:p>
        </p:txBody>
      </p:sp>
      <p:cxnSp>
        <p:nvCxnSpPr>
          <p:cNvPr id="31" name="Straight Arrow Connector 30">
            <a:extLst>
              <a:ext uri="{FF2B5EF4-FFF2-40B4-BE49-F238E27FC236}">
                <a16:creationId xmlns:a16="http://schemas.microsoft.com/office/drawing/2014/main" id="{A9EF5EB3-2219-4CAF-B79B-236376435F02}"/>
              </a:ext>
            </a:extLst>
          </p:cNvPr>
          <p:cNvCxnSpPr/>
          <p:nvPr/>
        </p:nvCxnSpPr>
        <p:spPr>
          <a:xfrm flipH="1">
            <a:off x="4728186" y="5539245"/>
            <a:ext cx="703922" cy="58274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1C0DBF3B-5003-4E61-ADDF-93639D38CC28}"/>
              </a:ext>
            </a:extLst>
          </p:cNvPr>
          <p:cNvSpPr txBox="1"/>
          <p:nvPr/>
        </p:nvSpPr>
        <p:spPr>
          <a:xfrm>
            <a:off x="625729" y="5514494"/>
            <a:ext cx="2711623" cy="307777"/>
          </a:xfrm>
          <a:prstGeom prst="rect">
            <a:avLst/>
          </a:prstGeom>
          <a:noFill/>
        </p:spPr>
        <p:txBody>
          <a:bodyPr wrap="square" rtlCol="0">
            <a:spAutoFit/>
          </a:bodyPr>
          <a:lstStyle/>
          <a:p>
            <a:pPr algn="ctr"/>
            <a:r>
              <a:rPr lang="en-US" sz="1400" dirty="0">
                <a:solidFill>
                  <a:schemeClr val="bg1"/>
                </a:solidFill>
              </a:rPr>
              <a:t>Fresh water (2%)</a:t>
            </a:r>
          </a:p>
        </p:txBody>
      </p:sp>
      <p:cxnSp>
        <p:nvCxnSpPr>
          <p:cNvPr id="45" name="Straight Arrow Connector 44">
            <a:extLst>
              <a:ext uri="{FF2B5EF4-FFF2-40B4-BE49-F238E27FC236}">
                <a16:creationId xmlns:a16="http://schemas.microsoft.com/office/drawing/2014/main" id="{D634EEC7-CE2C-445D-9F40-FA09852D0FC1}"/>
              </a:ext>
            </a:extLst>
          </p:cNvPr>
          <p:cNvCxnSpPr>
            <a:cxnSpLocks/>
            <a:stCxn id="40" idx="0"/>
          </p:cNvCxnSpPr>
          <p:nvPr/>
        </p:nvCxnSpPr>
        <p:spPr>
          <a:xfrm flipH="1" flipV="1">
            <a:off x="4341202" y="6352418"/>
            <a:ext cx="464972" cy="23043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8C236D99-0417-4BDB-B346-7AC44DA0E69B}"/>
              </a:ext>
            </a:extLst>
          </p:cNvPr>
          <p:cNvCxnSpPr>
            <a:cxnSpLocks/>
          </p:cNvCxnSpPr>
          <p:nvPr/>
        </p:nvCxnSpPr>
        <p:spPr>
          <a:xfrm flipV="1">
            <a:off x="2028988" y="5327372"/>
            <a:ext cx="792737" cy="26233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D85B6BF4-A54A-4F8B-B8EA-4B4D6E6CF4ED}"/>
              </a:ext>
            </a:extLst>
          </p:cNvPr>
          <p:cNvSpPr txBox="1"/>
          <p:nvPr/>
        </p:nvSpPr>
        <p:spPr>
          <a:xfrm>
            <a:off x="6722795" y="6559423"/>
            <a:ext cx="4548582" cy="369332"/>
          </a:xfrm>
          <a:prstGeom prst="rect">
            <a:avLst/>
          </a:prstGeom>
          <a:noFill/>
        </p:spPr>
        <p:txBody>
          <a:bodyPr wrap="square" rtlCol="0">
            <a:spAutoFit/>
          </a:bodyPr>
          <a:lstStyle/>
          <a:p>
            <a:pPr algn="ctr"/>
            <a:r>
              <a:rPr lang="en-US" dirty="0" err="1">
                <a:solidFill>
                  <a:schemeClr val="bg1"/>
                </a:solidFill>
              </a:rPr>
              <a:t>Gange’s</a:t>
            </a:r>
            <a:r>
              <a:rPr lang="en-US" dirty="0">
                <a:solidFill>
                  <a:schemeClr val="bg1"/>
                </a:solidFill>
              </a:rPr>
              <a:t> water quality parameters</a:t>
            </a:r>
          </a:p>
        </p:txBody>
      </p:sp>
    </p:spTree>
    <p:extLst>
      <p:ext uri="{BB962C8B-B14F-4D97-AF65-F5344CB8AC3E}">
        <p14:creationId xmlns:p14="http://schemas.microsoft.com/office/powerpoint/2010/main" val="13594450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1032"/>
                                        </p:tgtEl>
                                        <p:attrNameLst>
                                          <p:attrName>style.visibility</p:attrName>
                                        </p:attrNameLst>
                                      </p:cBhvr>
                                      <p:to>
                                        <p:strVal val="visible"/>
                                      </p:to>
                                    </p:set>
                                    <p:anim calcmode="lin" valueType="num">
                                      <p:cBhvr>
                                        <p:cTn id="12" dur="1000" fill="hold"/>
                                        <p:tgtEl>
                                          <p:spTgt spid="1032"/>
                                        </p:tgtEl>
                                        <p:attrNameLst>
                                          <p:attrName>ppt_w</p:attrName>
                                        </p:attrNameLst>
                                      </p:cBhvr>
                                      <p:tavLst>
                                        <p:tav tm="0">
                                          <p:val>
                                            <p:strVal val="#ppt_w*0.70"/>
                                          </p:val>
                                        </p:tav>
                                        <p:tav tm="100000">
                                          <p:val>
                                            <p:strVal val="#ppt_w"/>
                                          </p:val>
                                        </p:tav>
                                      </p:tavLst>
                                    </p:anim>
                                    <p:anim calcmode="lin" valueType="num">
                                      <p:cBhvr>
                                        <p:cTn id="13" dur="1000" fill="hold"/>
                                        <p:tgtEl>
                                          <p:spTgt spid="1032"/>
                                        </p:tgtEl>
                                        <p:attrNameLst>
                                          <p:attrName>ppt_h</p:attrName>
                                        </p:attrNameLst>
                                      </p:cBhvr>
                                      <p:tavLst>
                                        <p:tav tm="0">
                                          <p:val>
                                            <p:strVal val="#ppt_h"/>
                                          </p:val>
                                        </p:tav>
                                        <p:tav tm="100000">
                                          <p:val>
                                            <p:strVal val="#ppt_h"/>
                                          </p:val>
                                        </p:tav>
                                      </p:tavLst>
                                    </p:anim>
                                    <p:animEffect transition="in" filter="fade">
                                      <p:cBhvr>
                                        <p:cTn id="14" dur="1000"/>
                                        <p:tgtEl>
                                          <p:spTgt spid="1032"/>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1000" fill="hold"/>
                                        <p:tgtEl>
                                          <p:spTgt spid="28"/>
                                        </p:tgtEl>
                                        <p:attrNameLst>
                                          <p:attrName>ppt_w</p:attrName>
                                        </p:attrNameLst>
                                      </p:cBhvr>
                                      <p:tavLst>
                                        <p:tav tm="0">
                                          <p:val>
                                            <p:strVal val="#ppt_w*0.70"/>
                                          </p:val>
                                        </p:tav>
                                        <p:tav tm="100000">
                                          <p:val>
                                            <p:strVal val="#ppt_w"/>
                                          </p:val>
                                        </p:tav>
                                      </p:tavLst>
                                    </p:anim>
                                    <p:anim calcmode="lin" valueType="num">
                                      <p:cBhvr>
                                        <p:cTn id="18" dur="1000" fill="hold"/>
                                        <p:tgtEl>
                                          <p:spTgt spid="28"/>
                                        </p:tgtEl>
                                        <p:attrNameLst>
                                          <p:attrName>ppt_h</p:attrName>
                                        </p:attrNameLst>
                                      </p:cBhvr>
                                      <p:tavLst>
                                        <p:tav tm="0">
                                          <p:val>
                                            <p:strVal val="#ppt_h"/>
                                          </p:val>
                                        </p:tav>
                                        <p:tav tm="100000">
                                          <p:val>
                                            <p:strVal val="#ppt_h"/>
                                          </p:val>
                                        </p:tav>
                                      </p:tavLst>
                                    </p:anim>
                                    <p:animEffect transition="in" filter="fade">
                                      <p:cBhvr>
                                        <p:cTn id="19" dur="1000"/>
                                        <p:tgtEl>
                                          <p:spTgt spid="28"/>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1000" fill="hold"/>
                                        <p:tgtEl>
                                          <p:spTgt spid="22"/>
                                        </p:tgtEl>
                                        <p:attrNameLst>
                                          <p:attrName>ppt_w</p:attrName>
                                        </p:attrNameLst>
                                      </p:cBhvr>
                                      <p:tavLst>
                                        <p:tav tm="0">
                                          <p:val>
                                            <p:strVal val="#ppt_w*0.70"/>
                                          </p:val>
                                        </p:tav>
                                        <p:tav tm="100000">
                                          <p:val>
                                            <p:strVal val="#ppt_w"/>
                                          </p:val>
                                        </p:tav>
                                      </p:tavLst>
                                    </p:anim>
                                    <p:anim calcmode="lin" valueType="num">
                                      <p:cBhvr>
                                        <p:cTn id="23" dur="1000" fill="hold"/>
                                        <p:tgtEl>
                                          <p:spTgt spid="22"/>
                                        </p:tgtEl>
                                        <p:attrNameLst>
                                          <p:attrName>ppt_h</p:attrName>
                                        </p:attrNameLst>
                                      </p:cBhvr>
                                      <p:tavLst>
                                        <p:tav tm="0">
                                          <p:val>
                                            <p:strVal val="#ppt_h"/>
                                          </p:val>
                                        </p:tav>
                                        <p:tav tm="100000">
                                          <p:val>
                                            <p:strVal val="#ppt_h"/>
                                          </p:val>
                                        </p:tav>
                                      </p:tavLst>
                                    </p:anim>
                                    <p:animEffect transition="in" filter="fade">
                                      <p:cBhvr>
                                        <p:cTn id="24" dur="1000"/>
                                        <p:tgtEl>
                                          <p:spTgt spid="22"/>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1000" fill="hold"/>
                                        <p:tgtEl>
                                          <p:spTgt spid="20"/>
                                        </p:tgtEl>
                                        <p:attrNameLst>
                                          <p:attrName>ppt_w</p:attrName>
                                        </p:attrNameLst>
                                      </p:cBhvr>
                                      <p:tavLst>
                                        <p:tav tm="0">
                                          <p:val>
                                            <p:strVal val="#ppt_w*0.70"/>
                                          </p:val>
                                        </p:tav>
                                        <p:tav tm="100000">
                                          <p:val>
                                            <p:strVal val="#ppt_w"/>
                                          </p:val>
                                        </p:tav>
                                      </p:tavLst>
                                    </p:anim>
                                    <p:anim calcmode="lin" valueType="num">
                                      <p:cBhvr>
                                        <p:cTn id="28" dur="1000" fill="hold"/>
                                        <p:tgtEl>
                                          <p:spTgt spid="20"/>
                                        </p:tgtEl>
                                        <p:attrNameLst>
                                          <p:attrName>ppt_h</p:attrName>
                                        </p:attrNameLst>
                                      </p:cBhvr>
                                      <p:tavLst>
                                        <p:tav tm="0">
                                          <p:val>
                                            <p:strVal val="#ppt_h"/>
                                          </p:val>
                                        </p:tav>
                                        <p:tav tm="100000">
                                          <p:val>
                                            <p:strVal val="#ppt_h"/>
                                          </p:val>
                                        </p:tav>
                                      </p:tavLst>
                                    </p:anim>
                                    <p:animEffect transition="in" filter="fade">
                                      <p:cBhvr>
                                        <p:cTn id="29" dur="1000"/>
                                        <p:tgtEl>
                                          <p:spTgt spid="20"/>
                                        </p:tgtEl>
                                      </p:cBhvr>
                                    </p:animEffect>
                                  </p:childTnLst>
                                </p:cTn>
                              </p:par>
                            </p:childTnLst>
                          </p:cTn>
                        </p:par>
                      </p:childTnLst>
                    </p:cTn>
                  </p:par>
                  <p:par>
                    <p:cTn id="30" fill="hold">
                      <p:stCondLst>
                        <p:cond delay="indefinite"/>
                      </p:stCondLst>
                      <p:childTnLst>
                        <p:par>
                          <p:cTn id="31" fill="hold">
                            <p:stCondLst>
                              <p:cond delay="0"/>
                            </p:stCondLst>
                            <p:childTnLst>
                              <p:par>
                                <p:cTn id="32" presetID="55" presetClass="entr" presetSubtype="0" fill="hold" nodeType="clickEffect">
                                  <p:stCondLst>
                                    <p:cond delay="0"/>
                                  </p:stCondLst>
                                  <p:childTnLst>
                                    <p:set>
                                      <p:cBhvr>
                                        <p:cTn id="33" dur="1" fill="hold">
                                          <p:stCondLst>
                                            <p:cond delay="0"/>
                                          </p:stCondLst>
                                        </p:cTn>
                                        <p:tgtEl>
                                          <p:spTgt spid="1034"/>
                                        </p:tgtEl>
                                        <p:attrNameLst>
                                          <p:attrName>style.visibility</p:attrName>
                                        </p:attrNameLst>
                                      </p:cBhvr>
                                      <p:to>
                                        <p:strVal val="visible"/>
                                      </p:to>
                                    </p:set>
                                    <p:anim calcmode="lin" valueType="num">
                                      <p:cBhvr>
                                        <p:cTn id="34" dur="1000" fill="hold"/>
                                        <p:tgtEl>
                                          <p:spTgt spid="1034"/>
                                        </p:tgtEl>
                                        <p:attrNameLst>
                                          <p:attrName>ppt_w</p:attrName>
                                        </p:attrNameLst>
                                      </p:cBhvr>
                                      <p:tavLst>
                                        <p:tav tm="0">
                                          <p:val>
                                            <p:strVal val="#ppt_w*0.70"/>
                                          </p:val>
                                        </p:tav>
                                        <p:tav tm="100000">
                                          <p:val>
                                            <p:strVal val="#ppt_w"/>
                                          </p:val>
                                        </p:tav>
                                      </p:tavLst>
                                    </p:anim>
                                    <p:anim calcmode="lin" valueType="num">
                                      <p:cBhvr>
                                        <p:cTn id="35" dur="1000" fill="hold"/>
                                        <p:tgtEl>
                                          <p:spTgt spid="1034"/>
                                        </p:tgtEl>
                                        <p:attrNameLst>
                                          <p:attrName>ppt_h</p:attrName>
                                        </p:attrNameLst>
                                      </p:cBhvr>
                                      <p:tavLst>
                                        <p:tav tm="0">
                                          <p:val>
                                            <p:strVal val="#ppt_h"/>
                                          </p:val>
                                        </p:tav>
                                        <p:tav tm="100000">
                                          <p:val>
                                            <p:strVal val="#ppt_h"/>
                                          </p:val>
                                        </p:tav>
                                      </p:tavLst>
                                    </p:anim>
                                    <p:animEffect transition="in" filter="fade">
                                      <p:cBhvr>
                                        <p:cTn id="36" dur="1000"/>
                                        <p:tgtEl>
                                          <p:spTgt spid="1034"/>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0" grpId="0"/>
      <p:bldP spid="28" grpId="0"/>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8" name="Rectangle: Rounded Corners 37">
            <a:extLst>
              <a:ext uri="{FF2B5EF4-FFF2-40B4-BE49-F238E27FC236}">
                <a16:creationId xmlns:a16="http://schemas.microsoft.com/office/drawing/2014/main" id="{6BCC559E-4B10-406F-A826-A17DB85777E6}"/>
              </a:ext>
            </a:extLst>
          </p:cNvPr>
          <p:cNvSpPr/>
          <p:nvPr/>
        </p:nvSpPr>
        <p:spPr>
          <a:xfrm>
            <a:off x="1432561" y="3098800"/>
            <a:ext cx="10617200" cy="3596640"/>
          </a:xfrm>
          <a:prstGeom prst="round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13500000" scaled="1"/>
            <a:tileRect/>
          </a:gradFill>
          <a:ln w="158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 name="Group 32">
            <a:extLst>
              <a:ext uri="{FF2B5EF4-FFF2-40B4-BE49-F238E27FC236}">
                <a16:creationId xmlns:a16="http://schemas.microsoft.com/office/drawing/2014/main" id="{3AA6EC53-D504-4A7A-A0C2-73CD611E3ADC}"/>
              </a:ext>
            </a:extLst>
          </p:cNvPr>
          <p:cNvGrpSpPr/>
          <p:nvPr/>
        </p:nvGrpSpPr>
        <p:grpSpPr>
          <a:xfrm>
            <a:off x="5092024" y="3314270"/>
            <a:ext cx="507598" cy="294139"/>
            <a:chOff x="9181121" y="711751"/>
            <a:chExt cx="507598" cy="294139"/>
          </a:xfrm>
        </p:grpSpPr>
        <p:sp>
          <p:nvSpPr>
            <p:cNvPr id="8" name="object 8">
              <a:extLst>
                <a:ext uri="{FF2B5EF4-FFF2-40B4-BE49-F238E27FC236}">
                  <a16:creationId xmlns:a16="http://schemas.microsoft.com/office/drawing/2014/main" id="{F2BBF68C-FCF0-4A34-AC95-E8A1048680B4}"/>
                </a:ext>
              </a:extLst>
            </p:cNvPr>
            <p:cNvSpPr/>
            <p:nvPr/>
          </p:nvSpPr>
          <p:spPr>
            <a:xfrm>
              <a:off x="9181121" y="711751"/>
              <a:ext cx="406003" cy="286865"/>
            </a:xfrm>
            <a:custGeom>
              <a:avLst/>
              <a:gdLst/>
              <a:ahLst/>
              <a:cxnLst/>
              <a:rect l="l" t="t" r="r" b="b"/>
              <a:pathLst>
                <a:path w="419100" h="286384">
                  <a:moveTo>
                    <a:pt x="261986" y="0"/>
                  </a:moveTo>
                  <a:lnTo>
                    <a:pt x="214894" y="4221"/>
                  </a:lnTo>
                  <a:lnTo>
                    <a:pt x="170572" y="16392"/>
                  </a:lnTo>
                  <a:lnTo>
                    <a:pt x="129758" y="35772"/>
                  </a:lnTo>
                  <a:lnTo>
                    <a:pt x="93193" y="61622"/>
                  </a:lnTo>
                  <a:lnTo>
                    <a:pt x="61616" y="93201"/>
                  </a:lnTo>
                  <a:lnTo>
                    <a:pt x="35769" y="129770"/>
                  </a:lnTo>
                  <a:lnTo>
                    <a:pt x="16390" y="170588"/>
                  </a:lnTo>
                  <a:lnTo>
                    <a:pt x="4221" y="214916"/>
                  </a:lnTo>
                  <a:lnTo>
                    <a:pt x="0" y="262013"/>
                  </a:lnTo>
                  <a:lnTo>
                    <a:pt x="0" y="285832"/>
                  </a:lnTo>
                  <a:lnTo>
                    <a:pt x="35725" y="285832"/>
                  </a:lnTo>
                  <a:lnTo>
                    <a:pt x="35725" y="262013"/>
                  </a:lnTo>
                  <a:lnTo>
                    <a:pt x="36488" y="243832"/>
                  </a:lnTo>
                  <a:lnTo>
                    <a:pt x="38702" y="225987"/>
                  </a:lnTo>
                  <a:lnTo>
                    <a:pt x="42256" y="208588"/>
                  </a:lnTo>
                  <a:lnTo>
                    <a:pt x="47038" y="191747"/>
                  </a:lnTo>
                  <a:lnTo>
                    <a:pt x="69069" y="200679"/>
                  </a:lnTo>
                  <a:lnTo>
                    <a:pt x="71450" y="192938"/>
                  </a:lnTo>
                  <a:lnTo>
                    <a:pt x="77405" y="178647"/>
                  </a:lnTo>
                  <a:lnTo>
                    <a:pt x="55374" y="169715"/>
                  </a:lnTo>
                  <a:lnTo>
                    <a:pt x="62714" y="154781"/>
                  </a:lnTo>
                  <a:lnTo>
                    <a:pt x="71227" y="140459"/>
                  </a:lnTo>
                  <a:lnTo>
                    <a:pt x="80745" y="126920"/>
                  </a:lnTo>
                  <a:lnTo>
                    <a:pt x="91099" y="114330"/>
                  </a:lnTo>
                  <a:lnTo>
                    <a:pt x="107771" y="131009"/>
                  </a:lnTo>
                  <a:lnTo>
                    <a:pt x="118489" y="119094"/>
                  </a:lnTo>
                  <a:lnTo>
                    <a:pt x="124443" y="113735"/>
                  </a:lnTo>
                  <a:lnTo>
                    <a:pt x="107771" y="97061"/>
                  </a:lnTo>
                  <a:lnTo>
                    <a:pt x="120266" y="86250"/>
                  </a:lnTo>
                  <a:lnTo>
                    <a:pt x="133598" y="76220"/>
                  </a:lnTo>
                  <a:lnTo>
                    <a:pt x="147711" y="67083"/>
                  </a:lnTo>
                  <a:lnTo>
                    <a:pt x="162550" y="58951"/>
                  </a:lnTo>
                  <a:lnTo>
                    <a:pt x="171482" y="80984"/>
                  </a:lnTo>
                  <a:lnTo>
                    <a:pt x="185772" y="74433"/>
                  </a:lnTo>
                  <a:lnTo>
                    <a:pt x="193512" y="71456"/>
                  </a:lnTo>
                  <a:lnTo>
                    <a:pt x="184581" y="49424"/>
                  </a:lnTo>
                  <a:lnTo>
                    <a:pt x="200090" y="44278"/>
                  </a:lnTo>
                  <a:lnTo>
                    <a:pt x="216213" y="40417"/>
                  </a:lnTo>
                  <a:lnTo>
                    <a:pt x="232894" y="37784"/>
                  </a:lnTo>
                  <a:lnTo>
                    <a:pt x="250077" y="36323"/>
                  </a:lnTo>
                  <a:lnTo>
                    <a:pt x="250077" y="60142"/>
                  </a:lnTo>
                  <a:lnTo>
                    <a:pt x="254245" y="60142"/>
                  </a:lnTo>
                  <a:lnTo>
                    <a:pt x="257818" y="59547"/>
                  </a:lnTo>
                  <a:lnTo>
                    <a:pt x="269726" y="59547"/>
                  </a:lnTo>
                  <a:lnTo>
                    <a:pt x="273894" y="60142"/>
                  </a:lnTo>
                  <a:lnTo>
                    <a:pt x="273894" y="36323"/>
                  </a:lnTo>
                  <a:lnTo>
                    <a:pt x="291078" y="37877"/>
                  </a:lnTo>
                  <a:lnTo>
                    <a:pt x="307759" y="40715"/>
                  </a:lnTo>
                  <a:lnTo>
                    <a:pt x="323882" y="44781"/>
                  </a:lnTo>
                  <a:lnTo>
                    <a:pt x="339391" y="50019"/>
                  </a:lnTo>
                  <a:lnTo>
                    <a:pt x="330460" y="71456"/>
                  </a:lnTo>
                  <a:lnTo>
                    <a:pt x="345345" y="77411"/>
                  </a:lnTo>
                  <a:lnTo>
                    <a:pt x="352490" y="80984"/>
                  </a:lnTo>
                  <a:lnTo>
                    <a:pt x="361422" y="58951"/>
                  </a:lnTo>
                  <a:lnTo>
                    <a:pt x="377647" y="67809"/>
                  </a:lnTo>
                  <a:lnTo>
                    <a:pt x="392979" y="78006"/>
                  </a:lnTo>
                  <a:lnTo>
                    <a:pt x="418582" y="52401"/>
                  </a:lnTo>
                  <a:lnTo>
                    <a:pt x="384066" y="30396"/>
                  </a:lnTo>
                  <a:lnTo>
                    <a:pt x="346089" y="13919"/>
                  </a:lnTo>
                  <a:lnTo>
                    <a:pt x="305210" y="3582"/>
                  </a:lnTo>
                  <a:lnTo>
                    <a:pt x="261986" y="0"/>
                  </a:lnTo>
                  <a:close/>
                </a:path>
              </a:pathLst>
            </a:custGeom>
            <a:solidFill>
              <a:srgbClr val="A4A4A4"/>
            </a:solidFill>
          </p:spPr>
          <p:txBody>
            <a:bodyPr wrap="square" lIns="0" tIns="0" rIns="0" bIns="0" rtlCol="0"/>
            <a:lstStyle/>
            <a:p>
              <a:endParaRPr/>
            </a:p>
          </p:txBody>
        </p:sp>
        <p:sp>
          <p:nvSpPr>
            <p:cNvPr id="9" name="object 9">
              <a:extLst>
                <a:ext uri="{FF2B5EF4-FFF2-40B4-BE49-F238E27FC236}">
                  <a16:creationId xmlns:a16="http://schemas.microsoft.com/office/drawing/2014/main" id="{41261FBA-D8CF-4E78-8DAE-4DB3D5F8141D}"/>
                </a:ext>
              </a:extLst>
            </p:cNvPr>
            <p:cNvSpPr/>
            <p:nvPr/>
          </p:nvSpPr>
          <p:spPr>
            <a:xfrm>
              <a:off x="9410622" y="777363"/>
              <a:ext cx="278097" cy="228527"/>
            </a:xfrm>
            <a:prstGeom prst="rect">
              <a:avLst/>
            </a:prstGeom>
            <a:blipFill>
              <a:blip r:embed="rId2" cstate="print"/>
              <a:stretch>
                <a:fillRect/>
              </a:stretch>
            </a:blipFill>
          </p:spPr>
          <p:txBody>
            <a:bodyPr wrap="square" lIns="0" tIns="0" rIns="0" bIns="0" rtlCol="0"/>
            <a:lstStyle/>
            <a:p>
              <a:endParaRPr/>
            </a:p>
          </p:txBody>
        </p:sp>
      </p:grpSp>
      <p:grpSp>
        <p:nvGrpSpPr>
          <p:cNvPr id="32" name="Group 31">
            <a:extLst>
              <a:ext uri="{FF2B5EF4-FFF2-40B4-BE49-F238E27FC236}">
                <a16:creationId xmlns:a16="http://schemas.microsoft.com/office/drawing/2014/main" id="{080B8E46-EEC2-4C9F-930D-A11A92E3A4B0}"/>
              </a:ext>
            </a:extLst>
          </p:cNvPr>
          <p:cNvGrpSpPr/>
          <p:nvPr/>
        </p:nvGrpSpPr>
        <p:grpSpPr>
          <a:xfrm>
            <a:off x="7679261" y="3301028"/>
            <a:ext cx="821383" cy="490763"/>
            <a:chOff x="8948948" y="2470877"/>
            <a:chExt cx="821383" cy="490763"/>
          </a:xfrm>
        </p:grpSpPr>
        <p:sp>
          <p:nvSpPr>
            <p:cNvPr id="13" name="object 13">
              <a:extLst>
                <a:ext uri="{FF2B5EF4-FFF2-40B4-BE49-F238E27FC236}">
                  <a16:creationId xmlns:a16="http://schemas.microsoft.com/office/drawing/2014/main" id="{A2FC40A5-AC93-4735-8C22-23375D889BC7}"/>
                </a:ext>
              </a:extLst>
            </p:cNvPr>
            <p:cNvSpPr/>
            <p:nvPr/>
          </p:nvSpPr>
          <p:spPr>
            <a:xfrm>
              <a:off x="8948948" y="2547564"/>
              <a:ext cx="398621" cy="414076"/>
            </a:xfrm>
            <a:custGeom>
              <a:avLst/>
              <a:gdLst/>
              <a:ahLst/>
              <a:cxnLst/>
              <a:rect l="l" t="t" r="r" b="b"/>
              <a:pathLst>
                <a:path w="411479" h="413385">
                  <a:moveTo>
                    <a:pt x="335223" y="0"/>
                  </a:moveTo>
                  <a:lnTo>
                    <a:pt x="37511" y="299664"/>
                  </a:lnTo>
                  <a:lnTo>
                    <a:pt x="0" y="413306"/>
                  </a:lnTo>
                  <a:lnTo>
                    <a:pt x="113725" y="375625"/>
                  </a:lnTo>
                  <a:lnTo>
                    <a:pt x="117893" y="371438"/>
                  </a:lnTo>
                  <a:lnTo>
                    <a:pt x="50611" y="371438"/>
                  </a:lnTo>
                  <a:lnTo>
                    <a:pt x="41679" y="362466"/>
                  </a:lnTo>
                  <a:lnTo>
                    <a:pt x="58351" y="311626"/>
                  </a:lnTo>
                  <a:lnTo>
                    <a:pt x="68650" y="305243"/>
                  </a:lnTo>
                  <a:lnTo>
                    <a:pt x="80010" y="303178"/>
                  </a:lnTo>
                  <a:lnTo>
                    <a:pt x="185845" y="303178"/>
                  </a:lnTo>
                  <a:lnTo>
                    <a:pt x="411437" y="76559"/>
                  </a:lnTo>
                  <a:lnTo>
                    <a:pt x="335223" y="0"/>
                  </a:lnTo>
                  <a:close/>
                </a:path>
                <a:path w="411479" h="413385">
                  <a:moveTo>
                    <a:pt x="185845" y="303178"/>
                  </a:moveTo>
                  <a:lnTo>
                    <a:pt x="80010" y="303178"/>
                  </a:lnTo>
                  <a:lnTo>
                    <a:pt x="91257" y="305486"/>
                  </a:lnTo>
                  <a:lnTo>
                    <a:pt x="101222" y="312224"/>
                  </a:lnTo>
                  <a:lnTo>
                    <a:pt x="107920" y="322224"/>
                  </a:lnTo>
                  <a:lnTo>
                    <a:pt x="110153" y="333457"/>
                  </a:lnTo>
                  <a:lnTo>
                    <a:pt x="107920" y="344691"/>
                  </a:lnTo>
                  <a:lnTo>
                    <a:pt x="101222" y="354691"/>
                  </a:lnTo>
                  <a:lnTo>
                    <a:pt x="50611" y="371438"/>
                  </a:lnTo>
                  <a:lnTo>
                    <a:pt x="117893" y="371438"/>
                  </a:lnTo>
                  <a:lnTo>
                    <a:pt x="185845" y="303178"/>
                  </a:lnTo>
                  <a:close/>
                </a:path>
              </a:pathLst>
            </a:custGeom>
            <a:solidFill>
              <a:srgbClr val="6FAC46"/>
            </a:solidFill>
          </p:spPr>
          <p:txBody>
            <a:bodyPr wrap="square" lIns="0" tIns="0" rIns="0" bIns="0" rtlCol="0"/>
            <a:lstStyle/>
            <a:p>
              <a:endParaRPr/>
            </a:p>
          </p:txBody>
        </p:sp>
        <p:sp>
          <p:nvSpPr>
            <p:cNvPr id="14" name="object 14">
              <a:extLst>
                <a:ext uri="{FF2B5EF4-FFF2-40B4-BE49-F238E27FC236}">
                  <a16:creationId xmlns:a16="http://schemas.microsoft.com/office/drawing/2014/main" id="{40C3D244-1092-4425-8EAD-EA31201E916D}"/>
                </a:ext>
              </a:extLst>
            </p:cNvPr>
            <p:cNvSpPr/>
            <p:nvPr/>
          </p:nvSpPr>
          <p:spPr>
            <a:xfrm>
              <a:off x="9257267" y="2499214"/>
              <a:ext cx="121059" cy="125216"/>
            </a:xfrm>
            <a:prstGeom prst="rect">
              <a:avLst/>
            </a:prstGeom>
            <a:blipFill>
              <a:blip r:embed="rId3" cstate="print"/>
              <a:stretch>
                <a:fillRect/>
              </a:stretch>
            </a:blipFill>
          </p:spPr>
          <p:txBody>
            <a:bodyPr wrap="square" lIns="0" tIns="0" rIns="0" bIns="0" rtlCol="0"/>
            <a:lstStyle/>
            <a:p>
              <a:endParaRPr/>
            </a:p>
          </p:txBody>
        </p:sp>
        <p:sp>
          <p:nvSpPr>
            <p:cNvPr id="15" name="object 15">
              <a:extLst>
                <a:ext uri="{FF2B5EF4-FFF2-40B4-BE49-F238E27FC236}">
                  <a16:creationId xmlns:a16="http://schemas.microsoft.com/office/drawing/2014/main" id="{043B1460-FB60-4DF6-A8E7-4BE9529082FC}"/>
                </a:ext>
              </a:extLst>
            </p:cNvPr>
            <p:cNvSpPr/>
            <p:nvPr/>
          </p:nvSpPr>
          <p:spPr>
            <a:xfrm>
              <a:off x="9701114" y="2470877"/>
              <a:ext cx="69217" cy="71894"/>
            </a:xfrm>
            <a:prstGeom prst="rect">
              <a:avLst/>
            </a:prstGeom>
            <a:blipFill>
              <a:blip r:embed="rId4" cstate="print"/>
              <a:stretch>
                <a:fillRect/>
              </a:stretch>
            </a:blipFill>
          </p:spPr>
          <p:txBody>
            <a:bodyPr wrap="square" lIns="0" tIns="0" rIns="0" bIns="0" rtlCol="0"/>
            <a:lstStyle/>
            <a:p>
              <a:endParaRPr/>
            </a:p>
          </p:txBody>
        </p:sp>
      </p:grpSp>
      <p:grpSp>
        <p:nvGrpSpPr>
          <p:cNvPr id="34" name="Group 33">
            <a:extLst>
              <a:ext uri="{FF2B5EF4-FFF2-40B4-BE49-F238E27FC236}">
                <a16:creationId xmlns:a16="http://schemas.microsoft.com/office/drawing/2014/main" id="{6923118D-6590-486A-A6AF-17971AEF7C2D}"/>
              </a:ext>
            </a:extLst>
          </p:cNvPr>
          <p:cNvGrpSpPr/>
          <p:nvPr/>
        </p:nvGrpSpPr>
        <p:grpSpPr>
          <a:xfrm>
            <a:off x="2301131" y="3191265"/>
            <a:ext cx="8752219" cy="2249282"/>
            <a:chOff x="1447691" y="3211585"/>
            <a:chExt cx="8752219" cy="2249282"/>
          </a:xfrm>
        </p:grpSpPr>
        <p:sp>
          <p:nvSpPr>
            <p:cNvPr id="7" name="object 7">
              <a:extLst>
                <a:ext uri="{FF2B5EF4-FFF2-40B4-BE49-F238E27FC236}">
                  <a16:creationId xmlns:a16="http://schemas.microsoft.com/office/drawing/2014/main" id="{42D790C0-C5BA-4F85-BA9D-2126C7F5A491}"/>
                </a:ext>
              </a:extLst>
            </p:cNvPr>
            <p:cNvSpPr/>
            <p:nvPr/>
          </p:nvSpPr>
          <p:spPr>
            <a:xfrm>
              <a:off x="1681585" y="3211585"/>
              <a:ext cx="477360" cy="488497"/>
            </a:xfrm>
            <a:custGeom>
              <a:avLst/>
              <a:gdLst/>
              <a:ahLst/>
              <a:cxnLst/>
              <a:rect l="l" t="t" r="r" b="b"/>
              <a:pathLst>
                <a:path w="492759" h="487680">
                  <a:moveTo>
                    <a:pt x="181089" y="392125"/>
                  </a:moveTo>
                  <a:lnTo>
                    <a:pt x="73914" y="392125"/>
                  </a:lnTo>
                  <a:lnTo>
                    <a:pt x="66890" y="390575"/>
                  </a:lnTo>
                  <a:lnTo>
                    <a:pt x="48831" y="364426"/>
                  </a:lnTo>
                  <a:lnTo>
                    <a:pt x="50292" y="358292"/>
                  </a:lnTo>
                  <a:lnTo>
                    <a:pt x="115595" y="244919"/>
                  </a:lnTo>
                  <a:lnTo>
                    <a:pt x="159004" y="269875"/>
                  </a:lnTo>
                  <a:lnTo>
                    <a:pt x="132334" y="170180"/>
                  </a:lnTo>
                  <a:lnTo>
                    <a:pt x="32651" y="196862"/>
                  </a:lnTo>
                  <a:lnTo>
                    <a:pt x="73507" y="220675"/>
                  </a:lnTo>
                  <a:lnTo>
                    <a:pt x="11582" y="327863"/>
                  </a:lnTo>
                  <a:lnTo>
                    <a:pt x="3276" y="345224"/>
                  </a:lnTo>
                  <a:lnTo>
                    <a:pt x="0" y="363855"/>
                  </a:lnTo>
                  <a:lnTo>
                    <a:pt x="1803" y="382676"/>
                  </a:lnTo>
                  <a:lnTo>
                    <a:pt x="20662" y="416687"/>
                  </a:lnTo>
                  <a:lnTo>
                    <a:pt x="54140" y="436778"/>
                  </a:lnTo>
                  <a:lnTo>
                    <a:pt x="73914" y="439762"/>
                  </a:lnTo>
                  <a:lnTo>
                    <a:pt x="181089" y="439762"/>
                  </a:lnTo>
                  <a:lnTo>
                    <a:pt x="181089" y="392125"/>
                  </a:lnTo>
                  <a:close/>
                </a:path>
                <a:path w="492759" h="487680">
                  <a:moveTo>
                    <a:pt x="414388" y="122301"/>
                  </a:moveTo>
                  <a:lnTo>
                    <a:pt x="373532" y="146126"/>
                  </a:lnTo>
                  <a:lnTo>
                    <a:pt x="311607" y="38938"/>
                  </a:lnTo>
                  <a:lnTo>
                    <a:pt x="300736" y="23063"/>
                  </a:lnTo>
                  <a:lnTo>
                    <a:pt x="286258" y="10896"/>
                  </a:lnTo>
                  <a:lnTo>
                    <a:pt x="269062" y="3009"/>
                  </a:lnTo>
                  <a:lnTo>
                    <a:pt x="250050" y="0"/>
                  </a:lnTo>
                  <a:lnTo>
                    <a:pt x="230403" y="2527"/>
                  </a:lnTo>
                  <a:lnTo>
                    <a:pt x="212432" y="10045"/>
                  </a:lnTo>
                  <a:lnTo>
                    <a:pt x="197065" y="21996"/>
                  </a:lnTo>
                  <a:lnTo>
                    <a:pt x="185204" y="37871"/>
                  </a:lnTo>
                  <a:lnTo>
                    <a:pt x="135369" y="130937"/>
                  </a:lnTo>
                  <a:lnTo>
                    <a:pt x="177457" y="155295"/>
                  </a:lnTo>
                  <a:lnTo>
                    <a:pt x="227355" y="62217"/>
                  </a:lnTo>
                  <a:lnTo>
                    <a:pt x="231419" y="56781"/>
                  </a:lnTo>
                  <a:lnTo>
                    <a:pt x="236626" y="52603"/>
                  </a:lnTo>
                  <a:lnTo>
                    <a:pt x="242709" y="49834"/>
                  </a:lnTo>
                  <a:lnTo>
                    <a:pt x="249389" y="48641"/>
                  </a:lnTo>
                  <a:lnTo>
                    <a:pt x="258114" y="49212"/>
                  </a:lnTo>
                  <a:lnTo>
                    <a:pt x="265760" y="54660"/>
                  </a:lnTo>
                  <a:lnTo>
                    <a:pt x="269163" y="62699"/>
                  </a:lnTo>
                  <a:lnTo>
                    <a:pt x="331622" y="170535"/>
                  </a:lnTo>
                  <a:lnTo>
                    <a:pt x="288277" y="195605"/>
                  </a:lnTo>
                  <a:lnTo>
                    <a:pt x="387705" y="222288"/>
                  </a:lnTo>
                  <a:lnTo>
                    <a:pt x="414388" y="122301"/>
                  </a:lnTo>
                  <a:close/>
                </a:path>
                <a:path w="492759" h="487680">
                  <a:moveTo>
                    <a:pt x="492188" y="365137"/>
                  </a:moveTo>
                  <a:lnTo>
                    <a:pt x="490181" y="351205"/>
                  </a:lnTo>
                  <a:lnTo>
                    <a:pt x="487476" y="341299"/>
                  </a:lnTo>
                  <a:lnTo>
                    <a:pt x="485025" y="335546"/>
                  </a:lnTo>
                  <a:lnTo>
                    <a:pt x="427418" y="237299"/>
                  </a:lnTo>
                  <a:lnTo>
                    <a:pt x="385330" y="261772"/>
                  </a:lnTo>
                  <a:lnTo>
                    <a:pt x="439801" y="354660"/>
                  </a:lnTo>
                  <a:lnTo>
                    <a:pt x="442607" y="360895"/>
                  </a:lnTo>
                  <a:lnTo>
                    <a:pt x="443661" y="367512"/>
                  </a:lnTo>
                  <a:lnTo>
                    <a:pt x="442963" y="374192"/>
                  </a:lnTo>
                  <a:lnTo>
                    <a:pt x="440524" y="380568"/>
                  </a:lnTo>
                  <a:lnTo>
                    <a:pt x="436397" y="385699"/>
                  </a:lnTo>
                  <a:lnTo>
                    <a:pt x="431139" y="389445"/>
                  </a:lnTo>
                  <a:lnTo>
                    <a:pt x="425056" y="391642"/>
                  </a:lnTo>
                  <a:lnTo>
                    <a:pt x="418490" y="392125"/>
                  </a:lnTo>
                  <a:lnTo>
                    <a:pt x="294220" y="392125"/>
                  </a:lnTo>
                  <a:lnTo>
                    <a:pt x="294220" y="340550"/>
                  </a:lnTo>
                  <a:lnTo>
                    <a:pt x="221043" y="412965"/>
                  </a:lnTo>
                  <a:lnTo>
                    <a:pt x="294220" y="487400"/>
                  </a:lnTo>
                  <a:lnTo>
                    <a:pt x="294220" y="439762"/>
                  </a:lnTo>
                  <a:lnTo>
                    <a:pt x="420103" y="439762"/>
                  </a:lnTo>
                  <a:lnTo>
                    <a:pt x="470687" y="420065"/>
                  </a:lnTo>
                  <a:lnTo>
                    <a:pt x="491515" y="379069"/>
                  </a:lnTo>
                  <a:lnTo>
                    <a:pt x="492188" y="365137"/>
                  </a:lnTo>
                  <a:close/>
                </a:path>
              </a:pathLst>
            </a:custGeom>
            <a:solidFill>
              <a:srgbClr val="EC7C30"/>
            </a:solidFill>
          </p:spPr>
          <p:txBody>
            <a:bodyPr wrap="square" lIns="0" tIns="0" rIns="0" bIns="0" rtlCol="0"/>
            <a:lstStyle/>
            <a:p>
              <a:endParaRPr/>
            </a:p>
          </p:txBody>
        </p:sp>
        <p:sp>
          <p:nvSpPr>
            <p:cNvPr id="12" name="object 12">
              <a:extLst>
                <a:ext uri="{FF2B5EF4-FFF2-40B4-BE49-F238E27FC236}">
                  <a16:creationId xmlns:a16="http://schemas.microsoft.com/office/drawing/2014/main" id="{5E5D2CFD-BF84-4228-9D6F-59C58572EFED}"/>
                </a:ext>
              </a:extLst>
            </p:cNvPr>
            <p:cNvSpPr/>
            <p:nvPr/>
          </p:nvSpPr>
          <p:spPr>
            <a:xfrm>
              <a:off x="4175303" y="5035485"/>
              <a:ext cx="440330" cy="425382"/>
            </a:xfrm>
            <a:prstGeom prst="rect">
              <a:avLst/>
            </a:prstGeom>
            <a:blipFill>
              <a:blip r:embed="rId5" cstate="print"/>
              <a:stretch>
                <a:fillRect/>
              </a:stretch>
            </a:blipFill>
          </p:spPr>
          <p:txBody>
            <a:bodyPr wrap="square" lIns="0" tIns="0" rIns="0" bIns="0" rtlCol="0"/>
            <a:lstStyle/>
            <a:p>
              <a:endParaRPr/>
            </a:p>
          </p:txBody>
        </p:sp>
        <p:sp>
          <p:nvSpPr>
            <p:cNvPr id="16" name="object 16">
              <a:extLst>
                <a:ext uri="{FF2B5EF4-FFF2-40B4-BE49-F238E27FC236}">
                  <a16:creationId xmlns:a16="http://schemas.microsoft.com/office/drawing/2014/main" id="{66A4CDB8-F7FA-4E09-BA42-6851287EEFBC}"/>
                </a:ext>
              </a:extLst>
            </p:cNvPr>
            <p:cNvSpPr/>
            <p:nvPr/>
          </p:nvSpPr>
          <p:spPr>
            <a:xfrm>
              <a:off x="6820188" y="4913262"/>
              <a:ext cx="324803" cy="527297"/>
            </a:xfrm>
            <a:custGeom>
              <a:avLst/>
              <a:gdLst/>
              <a:ahLst/>
              <a:cxnLst/>
              <a:rect l="l" t="t" r="r" b="b"/>
              <a:pathLst>
                <a:path w="335279" h="526414">
                  <a:moveTo>
                    <a:pt x="119684" y="8039"/>
                  </a:moveTo>
                  <a:lnTo>
                    <a:pt x="111683" y="0"/>
                  </a:lnTo>
                  <a:lnTo>
                    <a:pt x="91960" y="0"/>
                  </a:lnTo>
                  <a:lnTo>
                    <a:pt x="83959" y="8039"/>
                  </a:lnTo>
                  <a:lnTo>
                    <a:pt x="83959" y="27876"/>
                  </a:lnTo>
                  <a:lnTo>
                    <a:pt x="91960" y="35890"/>
                  </a:lnTo>
                  <a:lnTo>
                    <a:pt x="111683" y="35890"/>
                  </a:lnTo>
                  <a:lnTo>
                    <a:pt x="119684" y="27876"/>
                  </a:lnTo>
                  <a:lnTo>
                    <a:pt x="119684" y="8039"/>
                  </a:lnTo>
                  <a:close/>
                </a:path>
                <a:path w="335279" h="526414">
                  <a:moveTo>
                    <a:pt x="220903" y="115709"/>
                  </a:moveTo>
                  <a:lnTo>
                    <a:pt x="212902" y="107657"/>
                  </a:lnTo>
                  <a:lnTo>
                    <a:pt x="193192" y="107657"/>
                  </a:lnTo>
                  <a:lnTo>
                    <a:pt x="185178" y="115709"/>
                  </a:lnTo>
                  <a:lnTo>
                    <a:pt x="185178" y="135534"/>
                  </a:lnTo>
                  <a:lnTo>
                    <a:pt x="193192" y="143548"/>
                  </a:lnTo>
                  <a:lnTo>
                    <a:pt x="212902" y="143548"/>
                  </a:lnTo>
                  <a:lnTo>
                    <a:pt x="220903" y="135534"/>
                  </a:lnTo>
                  <a:lnTo>
                    <a:pt x="220903" y="115709"/>
                  </a:lnTo>
                  <a:close/>
                </a:path>
                <a:path w="335279" h="526414">
                  <a:moveTo>
                    <a:pt x="238772" y="47853"/>
                  </a:moveTo>
                  <a:lnTo>
                    <a:pt x="236893" y="38531"/>
                  </a:lnTo>
                  <a:lnTo>
                    <a:pt x="231800" y="30924"/>
                  </a:lnTo>
                  <a:lnTo>
                    <a:pt x="224231" y="25806"/>
                  </a:lnTo>
                  <a:lnTo>
                    <a:pt x="214947" y="23926"/>
                  </a:lnTo>
                  <a:lnTo>
                    <a:pt x="205676" y="25806"/>
                  </a:lnTo>
                  <a:lnTo>
                    <a:pt x="198107" y="30924"/>
                  </a:lnTo>
                  <a:lnTo>
                    <a:pt x="193001" y="38531"/>
                  </a:lnTo>
                  <a:lnTo>
                    <a:pt x="191135" y="47853"/>
                  </a:lnTo>
                  <a:lnTo>
                    <a:pt x="193001" y="57162"/>
                  </a:lnTo>
                  <a:lnTo>
                    <a:pt x="198107" y="64770"/>
                  </a:lnTo>
                  <a:lnTo>
                    <a:pt x="205676" y="69888"/>
                  </a:lnTo>
                  <a:lnTo>
                    <a:pt x="214947" y="71767"/>
                  </a:lnTo>
                  <a:lnTo>
                    <a:pt x="224231" y="69888"/>
                  </a:lnTo>
                  <a:lnTo>
                    <a:pt x="231800" y="64770"/>
                  </a:lnTo>
                  <a:lnTo>
                    <a:pt x="236893" y="57162"/>
                  </a:lnTo>
                  <a:lnTo>
                    <a:pt x="238772" y="47853"/>
                  </a:lnTo>
                  <a:close/>
                </a:path>
                <a:path w="335279" h="526414">
                  <a:moveTo>
                    <a:pt x="335229" y="175844"/>
                  </a:moveTo>
                  <a:lnTo>
                    <a:pt x="333438" y="170459"/>
                  </a:lnTo>
                  <a:lnTo>
                    <a:pt x="332244" y="165074"/>
                  </a:lnTo>
                  <a:lnTo>
                    <a:pt x="327482" y="161493"/>
                  </a:lnTo>
                  <a:lnTo>
                    <a:pt x="294144" y="161493"/>
                  </a:lnTo>
                  <a:lnTo>
                    <a:pt x="294144" y="185420"/>
                  </a:lnTo>
                  <a:lnTo>
                    <a:pt x="291172" y="191693"/>
                  </a:lnTo>
                  <a:lnTo>
                    <a:pt x="288709" y="198793"/>
                  </a:lnTo>
                  <a:lnTo>
                    <a:pt x="287032" y="206692"/>
                  </a:lnTo>
                  <a:lnTo>
                    <a:pt x="286397" y="215315"/>
                  </a:lnTo>
                  <a:lnTo>
                    <a:pt x="286397" y="226682"/>
                  </a:lnTo>
                  <a:lnTo>
                    <a:pt x="270624" y="220941"/>
                  </a:lnTo>
                  <a:lnTo>
                    <a:pt x="251714" y="215315"/>
                  </a:lnTo>
                  <a:lnTo>
                    <a:pt x="250672" y="215112"/>
                  </a:lnTo>
                  <a:lnTo>
                    <a:pt x="250672" y="263182"/>
                  </a:lnTo>
                  <a:lnTo>
                    <a:pt x="250672" y="287096"/>
                  </a:lnTo>
                  <a:lnTo>
                    <a:pt x="250672" y="478497"/>
                  </a:lnTo>
                  <a:lnTo>
                    <a:pt x="179222" y="478497"/>
                  </a:lnTo>
                  <a:lnTo>
                    <a:pt x="179222" y="454571"/>
                  </a:lnTo>
                  <a:lnTo>
                    <a:pt x="250672" y="454571"/>
                  </a:lnTo>
                  <a:lnTo>
                    <a:pt x="250672" y="430657"/>
                  </a:lnTo>
                  <a:lnTo>
                    <a:pt x="179222" y="430657"/>
                  </a:lnTo>
                  <a:lnTo>
                    <a:pt x="179222" y="406730"/>
                  </a:lnTo>
                  <a:lnTo>
                    <a:pt x="250672" y="406730"/>
                  </a:lnTo>
                  <a:lnTo>
                    <a:pt x="250672" y="382803"/>
                  </a:lnTo>
                  <a:lnTo>
                    <a:pt x="179222" y="382803"/>
                  </a:lnTo>
                  <a:lnTo>
                    <a:pt x="179222" y="358876"/>
                  </a:lnTo>
                  <a:lnTo>
                    <a:pt x="250672" y="358876"/>
                  </a:lnTo>
                  <a:lnTo>
                    <a:pt x="250672" y="334949"/>
                  </a:lnTo>
                  <a:lnTo>
                    <a:pt x="179222" y="334949"/>
                  </a:lnTo>
                  <a:lnTo>
                    <a:pt x="179222" y="311023"/>
                  </a:lnTo>
                  <a:lnTo>
                    <a:pt x="250672" y="311023"/>
                  </a:lnTo>
                  <a:lnTo>
                    <a:pt x="250672" y="287096"/>
                  </a:lnTo>
                  <a:lnTo>
                    <a:pt x="179222" y="287096"/>
                  </a:lnTo>
                  <a:lnTo>
                    <a:pt x="179222" y="263182"/>
                  </a:lnTo>
                  <a:lnTo>
                    <a:pt x="250672" y="263182"/>
                  </a:lnTo>
                  <a:lnTo>
                    <a:pt x="250672" y="215112"/>
                  </a:lnTo>
                  <a:lnTo>
                    <a:pt x="230809" y="211035"/>
                  </a:lnTo>
                  <a:lnTo>
                    <a:pt x="209003" y="209346"/>
                  </a:lnTo>
                  <a:lnTo>
                    <a:pt x="187020" y="210261"/>
                  </a:lnTo>
                  <a:lnTo>
                    <a:pt x="168503" y="212699"/>
                  </a:lnTo>
                  <a:lnTo>
                    <a:pt x="152222" y="216154"/>
                  </a:lnTo>
                  <a:lnTo>
                    <a:pt x="119913" y="224523"/>
                  </a:lnTo>
                  <a:lnTo>
                    <a:pt x="100634" y="228485"/>
                  </a:lnTo>
                  <a:lnTo>
                    <a:pt x="77330" y="231546"/>
                  </a:lnTo>
                  <a:lnTo>
                    <a:pt x="48234" y="233260"/>
                  </a:lnTo>
                  <a:lnTo>
                    <a:pt x="48234" y="215315"/>
                  </a:lnTo>
                  <a:lnTo>
                    <a:pt x="47612" y="206692"/>
                  </a:lnTo>
                  <a:lnTo>
                    <a:pt x="45923" y="198793"/>
                  </a:lnTo>
                  <a:lnTo>
                    <a:pt x="43459" y="191681"/>
                  </a:lnTo>
                  <a:lnTo>
                    <a:pt x="40487" y="185420"/>
                  </a:lnTo>
                  <a:lnTo>
                    <a:pt x="294144" y="185420"/>
                  </a:lnTo>
                  <a:lnTo>
                    <a:pt x="294144" y="161493"/>
                  </a:lnTo>
                  <a:lnTo>
                    <a:pt x="7150" y="161493"/>
                  </a:lnTo>
                  <a:lnTo>
                    <a:pt x="2387" y="165074"/>
                  </a:lnTo>
                  <a:lnTo>
                    <a:pt x="0" y="175844"/>
                  </a:lnTo>
                  <a:lnTo>
                    <a:pt x="2387" y="181229"/>
                  </a:lnTo>
                  <a:lnTo>
                    <a:pt x="7150" y="183616"/>
                  </a:lnTo>
                  <a:lnTo>
                    <a:pt x="17475" y="189839"/>
                  </a:lnTo>
                  <a:lnTo>
                    <a:pt x="22783" y="195211"/>
                  </a:lnTo>
                  <a:lnTo>
                    <a:pt x="24739" y="202717"/>
                  </a:lnTo>
                  <a:lnTo>
                    <a:pt x="24904" y="210261"/>
                  </a:lnTo>
                  <a:lnTo>
                    <a:pt x="25006" y="490461"/>
                  </a:lnTo>
                  <a:lnTo>
                    <a:pt x="27825" y="504393"/>
                  </a:lnTo>
                  <a:lnTo>
                    <a:pt x="35509" y="515810"/>
                  </a:lnTo>
                  <a:lnTo>
                    <a:pt x="46863" y="523519"/>
                  </a:lnTo>
                  <a:lnTo>
                    <a:pt x="60744" y="526351"/>
                  </a:lnTo>
                  <a:lnTo>
                    <a:pt x="275094" y="526351"/>
                  </a:lnTo>
                  <a:lnTo>
                    <a:pt x="288963" y="523519"/>
                  </a:lnTo>
                  <a:lnTo>
                    <a:pt x="300316" y="515810"/>
                  </a:lnTo>
                  <a:lnTo>
                    <a:pt x="308000" y="504393"/>
                  </a:lnTo>
                  <a:lnTo>
                    <a:pt x="310819" y="490461"/>
                  </a:lnTo>
                  <a:lnTo>
                    <a:pt x="310819" y="478497"/>
                  </a:lnTo>
                  <a:lnTo>
                    <a:pt x="310819" y="454571"/>
                  </a:lnTo>
                  <a:lnTo>
                    <a:pt x="310819" y="215315"/>
                  </a:lnTo>
                  <a:lnTo>
                    <a:pt x="313436" y="201383"/>
                  </a:lnTo>
                  <a:lnTo>
                    <a:pt x="319239" y="191681"/>
                  </a:lnTo>
                  <a:lnTo>
                    <a:pt x="325132" y="186055"/>
                  </a:lnTo>
                  <a:lnTo>
                    <a:pt x="326161" y="185420"/>
                  </a:lnTo>
                  <a:lnTo>
                    <a:pt x="328079" y="184213"/>
                  </a:lnTo>
                  <a:lnTo>
                    <a:pt x="332244" y="181229"/>
                  </a:lnTo>
                  <a:lnTo>
                    <a:pt x="335229" y="175844"/>
                  </a:lnTo>
                  <a:close/>
                </a:path>
              </a:pathLst>
            </a:custGeom>
            <a:solidFill>
              <a:srgbClr val="EC7C30"/>
            </a:solidFill>
          </p:spPr>
          <p:txBody>
            <a:bodyPr wrap="square" lIns="0" tIns="0" rIns="0" bIns="0" rtlCol="0"/>
            <a:lstStyle/>
            <a:p>
              <a:endParaRPr dirty="0"/>
            </a:p>
          </p:txBody>
        </p:sp>
        <p:sp>
          <p:nvSpPr>
            <p:cNvPr id="17" name="object 17">
              <a:extLst>
                <a:ext uri="{FF2B5EF4-FFF2-40B4-BE49-F238E27FC236}">
                  <a16:creationId xmlns:a16="http://schemas.microsoft.com/office/drawing/2014/main" id="{CD3BB187-83E8-4FD0-A8D5-FEAC7FEA8160}"/>
                </a:ext>
              </a:extLst>
            </p:cNvPr>
            <p:cNvSpPr/>
            <p:nvPr/>
          </p:nvSpPr>
          <p:spPr>
            <a:xfrm rot="3327249">
              <a:off x="1583695" y="4907811"/>
              <a:ext cx="255290" cy="527297"/>
            </a:xfrm>
            <a:custGeom>
              <a:avLst/>
              <a:gdLst/>
              <a:ahLst/>
              <a:cxnLst/>
              <a:rect l="l" t="t" r="r" b="b"/>
              <a:pathLst>
                <a:path w="263525" h="526414">
                  <a:moveTo>
                    <a:pt x="35884" y="0"/>
                  </a:moveTo>
                  <a:lnTo>
                    <a:pt x="0" y="0"/>
                  </a:lnTo>
                  <a:lnTo>
                    <a:pt x="7859" y="45373"/>
                  </a:lnTo>
                  <a:lnTo>
                    <a:pt x="28782" y="80820"/>
                  </a:lnTo>
                  <a:lnTo>
                    <a:pt x="58788" y="108755"/>
                  </a:lnTo>
                  <a:lnTo>
                    <a:pt x="93897" y="131586"/>
                  </a:lnTo>
                  <a:lnTo>
                    <a:pt x="58788" y="154165"/>
                  </a:lnTo>
                  <a:lnTo>
                    <a:pt x="28782" y="182128"/>
                  </a:lnTo>
                  <a:lnTo>
                    <a:pt x="7859" y="217718"/>
                  </a:lnTo>
                  <a:lnTo>
                    <a:pt x="0" y="263178"/>
                  </a:lnTo>
                  <a:lnTo>
                    <a:pt x="7859" y="308981"/>
                  </a:lnTo>
                  <a:lnTo>
                    <a:pt x="28782" y="344747"/>
                  </a:lnTo>
                  <a:lnTo>
                    <a:pt x="58788" y="372774"/>
                  </a:lnTo>
                  <a:lnTo>
                    <a:pt x="93897" y="395363"/>
                  </a:lnTo>
                  <a:lnTo>
                    <a:pt x="58788" y="417848"/>
                  </a:lnTo>
                  <a:lnTo>
                    <a:pt x="28782" y="445605"/>
                  </a:lnTo>
                  <a:lnTo>
                    <a:pt x="7859" y="480987"/>
                  </a:lnTo>
                  <a:lnTo>
                    <a:pt x="0" y="526350"/>
                  </a:lnTo>
                  <a:lnTo>
                    <a:pt x="35884" y="526350"/>
                  </a:lnTo>
                  <a:lnTo>
                    <a:pt x="36211" y="518145"/>
                  </a:lnTo>
                  <a:lnTo>
                    <a:pt x="37155" y="510501"/>
                  </a:lnTo>
                  <a:lnTo>
                    <a:pt x="38659" y="503305"/>
                  </a:lnTo>
                  <a:lnTo>
                    <a:pt x="40668" y="496445"/>
                  </a:lnTo>
                  <a:lnTo>
                    <a:pt x="257970" y="496445"/>
                  </a:lnTo>
                  <a:lnTo>
                    <a:pt x="255292" y="480987"/>
                  </a:lnTo>
                  <a:lnTo>
                    <a:pt x="243212" y="460558"/>
                  </a:lnTo>
                  <a:lnTo>
                    <a:pt x="63993" y="460558"/>
                  </a:lnTo>
                  <a:lnTo>
                    <a:pt x="78169" y="448166"/>
                  </a:lnTo>
                  <a:lnTo>
                    <a:pt x="94420" y="436783"/>
                  </a:lnTo>
                  <a:lnTo>
                    <a:pt x="112353" y="426072"/>
                  </a:lnTo>
                  <a:lnTo>
                    <a:pt x="131575" y="415699"/>
                  </a:lnTo>
                  <a:lnTo>
                    <a:pt x="201006" y="415699"/>
                  </a:lnTo>
                  <a:lnTo>
                    <a:pt x="169254" y="395363"/>
                  </a:lnTo>
                  <a:lnTo>
                    <a:pt x="200862" y="375027"/>
                  </a:lnTo>
                  <a:lnTo>
                    <a:pt x="131575" y="375027"/>
                  </a:lnTo>
                  <a:lnTo>
                    <a:pt x="111914" y="364298"/>
                  </a:lnTo>
                  <a:lnTo>
                    <a:pt x="93598" y="353345"/>
                  </a:lnTo>
                  <a:lnTo>
                    <a:pt x="77076" y="341719"/>
                  </a:lnTo>
                  <a:lnTo>
                    <a:pt x="62797" y="328971"/>
                  </a:lnTo>
                  <a:lnTo>
                    <a:pt x="243598" y="328971"/>
                  </a:lnTo>
                  <a:lnTo>
                    <a:pt x="255292" y="308981"/>
                  </a:lnTo>
                  <a:lnTo>
                    <a:pt x="258020" y="293084"/>
                  </a:lnTo>
                  <a:lnTo>
                    <a:pt x="40668" y="293084"/>
                  </a:lnTo>
                  <a:lnTo>
                    <a:pt x="38659" y="286140"/>
                  </a:lnTo>
                  <a:lnTo>
                    <a:pt x="37155" y="278804"/>
                  </a:lnTo>
                  <a:lnTo>
                    <a:pt x="36211" y="271131"/>
                  </a:lnTo>
                  <a:lnTo>
                    <a:pt x="35884" y="263178"/>
                  </a:lnTo>
                  <a:lnTo>
                    <a:pt x="36211" y="255224"/>
                  </a:lnTo>
                  <a:lnTo>
                    <a:pt x="37155" y="247549"/>
                  </a:lnTo>
                  <a:lnTo>
                    <a:pt x="38659" y="240211"/>
                  </a:lnTo>
                  <a:lnTo>
                    <a:pt x="40668" y="233266"/>
                  </a:lnTo>
                  <a:lnTo>
                    <a:pt x="257980" y="233266"/>
                  </a:lnTo>
                  <a:lnTo>
                    <a:pt x="255292" y="217718"/>
                  </a:lnTo>
                  <a:lnTo>
                    <a:pt x="243335" y="197379"/>
                  </a:lnTo>
                  <a:lnTo>
                    <a:pt x="63395" y="197379"/>
                  </a:lnTo>
                  <a:lnTo>
                    <a:pt x="77665" y="184893"/>
                  </a:lnTo>
                  <a:lnTo>
                    <a:pt x="94121" y="173305"/>
                  </a:lnTo>
                  <a:lnTo>
                    <a:pt x="112259" y="162389"/>
                  </a:lnTo>
                  <a:lnTo>
                    <a:pt x="131575" y="151922"/>
                  </a:lnTo>
                  <a:lnTo>
                    <a:pt x="200875" y="151922"/>
                  </a:lnTo>
                  <a:lnTo>
                    <a:pt x="169254" y="131586"/>
                  </a:lnTo>
                  <a:lnTo>
                    <a:pt x="200526" y="111250"/>
                  </a:lnTo>
                  <a:lnTo>
                    <a:pt x="130977" y="111250"/>
                  </a:lnTo>
                  <a:lnTo>
                    <a:pt x="112007" y="100530"/>
                  </a:lnTo>
                  <a:lnTo>
                    <a:pt x="94046" y="89643"/>
                  </a:lnTo>
                  <a:lnTo>
                    <a:pt x="77655" y="78194"/>
                  </a:lnTo>
                  <a:lnTo>
                    <a:pt x="63395" y="65793"/>
                  </a:lnTo>
                  <a:lnTo>
                    <a:pt x="243239" y="65793"/>
                  </a:lnTo>
                  <a:lnTo>
                    <a:pt x="255292" y="45373"/>
                  </a:lnTo>
                  <a:lnTo>
                    <a:pt x="257971" y="29905"/>
                  </a:lnTo>
                  <a:lnTo>
                    <a:pt x="40668" y="29905"/>
                  </a:lnTo>
                  <a:lnTo>
                    <a:pt x="38659" y="22962"/>
                  </a:lnTo>
                  <a:lnTo>
                    <a:pt x="37155" y="15625"/>
                  </a:lnTo>
                  <a:lnTo>
                    <a:pt x="36211" y="7953"/>
                  </a:lnTo>
                  <a:lnTo>
                    <a:pt x="35884" y="0"/>
                  </a:lnTo>
                  <a:close/>
                </a:path>
                <a:path w="263525" h="526414">
                  <a:moveTo>
                    <a:pt x="257970" y="496445"/>
                  </a:moveTo>
                  <a:lnTo>
                    <a:pt x="222482" y="496445"/>
                  </a:lnTo>
                  <a:lnTo>
                    <a:pt x="224491" y="503305"/>
                  </a:lnTo>
                  <a:lnTo>
                    <a:pt x="225996" y="510501"/>
                  </a:lnTo>
                  <a:lnTo>
                    <a:pt x="226940" y="518145"/>
                  </a:lnTo>
                  <a:lnTo>
                    <a:pt x="227267" y="526350"/>
                  </a:lnTo>
                  <a:lnTo>
                    <a:pt x="263151" y="526350"/>
                  </a:lnTo>
                  <a:lnTo>
                    <a:pt x="257970" y="496445"/>
                  </a:lnTo>
                  <a:close/>
                </a:path>
                <a:path w="263525" h="526414">
                  <a:moveTo>
                    <a:pt x="201006" y="415699"/>
                  </a:moveTo>
                  <a:lnTo>
                    <a:pt x="131575" y="415699"/>
                  </a:lnTo>
                  <a:lnTo>
                    <a:pt x="150798" y="426072"/>
                  </a:lnTo>
                  <a:lnTo>
                    <a:pt x="168731" y="436783"/>
                  </a:lnTo>
                  <a:lnTo>
                    <a:pt x="184981" y="448166"/>
                  </a:lnTo>
                  <a:lnTo>
                    <a:pt x="199158" y="460558"/>
                  </a:lnTo>
                  <a:lnTo>
                    <a:pt x="243212" y="460558"/>
                  </a:lnTo>
                  <a:lnTo>
                    <a:pt x="234369" y="445605"/>
                  </a:lnTo>
                  <a:lnTo>
                    <a:pt x="204363" y="417848"/>
                  </a:lnTo>
                  <a:lnTo>
                    <a:pt x="201006" y="415699"/>
                  </a:lnTo>
                  <a:close/>
                </a:path>
                <a:path w="263525" h="526414">
                  <a:moveTo>
                    <a:pt x="243598" y="328971"/>
                  </a:moveTo>
                  <a:lnTo>
                    <a:pt x="200354" y="328971"/>
                  </a:lnTo>
                  <a:lnTo>
                    <a:pt x="186075" y="341719"/>
                  </a:lnTo>
                  <a:lnTo>
                    <a:pt x="169553" y="353345"/>
                  </a:lnTo>
                  <a:lnTo>
                    <a:pt x="151237" y="364298"/>
                  </a:lnTo>
                  <a:lnTo>
                    <a:pt x="131575" y="375027"/>
                  </a:lnTo>
                  <a:lnTo>
                    <a:pt x="200862" y="375027"/>
                  </a:lnTo>
                  <a:lnTo>
                    <a:pt x="204363" y="372774"/>
                  </a:lnTo>
                  <a:lnTo>
                    <a:pt x="234369" y="344747"/>
                  </a:lnTo>
                  <a:lnTo>
                    <a:pt x="243598" y="328971"/>
                  </a:lnTo>
                  <a:close/>
                </a:path>
                <a:path w="263525" h="526414">
                  <a:moveTo>
                    <a:pt x="257980" y="233266"/>
                  </a:moveTo>
                  <a:lnTo>
                    <a:pt x="223080" y="233266"/>
                  </a:lnTo>
                  <a:lnTo>
                    <a:pt x="225090" y="240211"/>
                  </a:lnTo>
                  <a:lnTo>
                    <a:pt x="226594" y="247549"/>
                  </a:lnTo>
                  <a:lnTo>
                    <a:pt x="227538" y="255224"/>
                  </a:lnTo>
                  <a:lnTo>
                    <a:pt x="227865" y="263178"/>
                  </a:lnTo>
                  <a:lnTo>
                    <a:pt x="227538" y="271131"/>
                  </a:lnTo>
                  <a:lnTo>
                    <a:pt x="226594" y="278804"/>
                  </a:lnTo>
                  <a:lnTo>
                    <a:pt x="225090" y="286140"/>
                  </a:lnTo>
                  <a:lnTo>
                    <a:pt x="223080" y="293084"/>
                  </a:lnTo>
                  <a:lnTo>
                    <a:pt x="258020" y="293084"/>
                  </a:lnTo>
                  <a:lnTo>
                    <a:pt x="263151" y="263178"/>
                  </a:lnTo>
                  <a:lnTo>
                    <a:pt x="257980" y="233266"/>
                  </a:lnTo>
                  <a:close/>
                </a:path>
                <a:path w="263525" h="526414">
                  <a:moveTo>
                    <a:pt x="200875" y="151922"/>
                  </a:moveTo>
                  <a:lnTo>
                    <a:pt x="131575" y="151922"/>
                  </a:lnTo>
                  <a:lnTo>
                    <a:pt x="150891" y="162641"/>
                  </a:lnTo>
                  <a:lnTo>
                    <a:pt x="169030" y="173529"/>
                  </a:lnTo>
                  <a:lnTo>
                    <a:pt x="185486" y="184977"/>
                  </a:lnTo>
                  <a:lnTo>
                    <a:pt x="199756" y="197379"/>
                  </a:lnTo>
                  <a:lnTo>
                    <a:pt x="243335" y="197379"/>
                  </a:lnTo>
                  <a:lnTo>
                    <a:pt x="234369" y="182128"/>
                  </a:lnTo>
                  <a:lnTo>
                    <a:pt x="204363" y="154165"/>
                  </a:lnTo>
                  <a:lnTo>
                    <a:pt x="200875" y="151922"/>
                  </a:lnTo>
                  <a:close/>
                </a:path>
                <a:path w="263525" h="526414">
                  <a:moveTo>
                    <a:pt x="243239" y="65793"/>
                  </a:moveTo>
                  <a:lnTo>
                    <a:pt x="199158" y="65793"/>
                  </a:lnTo>
                  <a:lnTo>
                    <a:pt x="184888" y="78194"/>
                  </a:lnTo>
                  <a:lnTo>
                    <a:pt x="168432" y="89643"/>
                  </a:lnTo>
                  <a:lnTo>
                    <a:pt x="150293" y="100530"/>
                  </a:lnTo>
                  <a:lnTo>
                    <a:pt x="130977" y="111250"/>
                  </a:lnTo>
                  <a:lnTo>
                    <a:pt x="200526" y="111250"/>
                  </a:lnTo>
                  <a:lnTo>
                    <a:pt x="204363" y="108755"/>
                  </a:lnTo>
                  <a:lnTo>
                    <a:pt x="234369" y="80820"/>
                  </a:lnTo>
                  <a:lnTo>
                    <a:pt x="243239" y="65793"/>
                  </a:lnTo>
                  <a:close/>
                </a:path>
                <a:path w="263525" h="526414">
                  <a:moveTo>
                    <a:pt x="263151" y="0"/>
                  </a:moveTo>
                  <a:lnTo>
                    <a:pt x="227267" y="0"/>
                  </a:lnTo>
                  <a:lnTo>
                    <a:pt x="226940" y="7953"/>
                  </a:lnTo>
                  <a:lnTo>
                    <a:pt x="225996" y="15625"/>
                  </a:lnTo>
                  <a:lnTo>
                    <a:pt x="224491" y="22962"/>
                  </a:lnTo>
                  <a:lnTo>
                    <a:pt x="222482" y="29905"/>
                  </a:lnTo>
                  <a:lnTo>
                    <a:pt x="257971" y="29905"/>
                  </a:lnTo>
                  <a:lnTo>
                    <a:pt x="263151" y="0"/>
                  </a:lnTo>
                  <a:close/>
                </a:path>
              </a:pathLst>
            </a:custGeom>
            <a:solidFill>
              <a:srgbClr val="A4A4A4"/>
            </a:solidFill>
          </p:spPr>
          <p:txBody>
            <a:bodyPr wrap="square" lIns="0" tIns="0" rIns="0" bIns="0" rtlCol="0"/>
            <a:lstStyle/>
            <a:p>
              <a:endParaRPr dirty="0"/>
            </a:p>
          </p:txBody>
        </p:sp>
        <p:sp>
          <p:nvSpPr>
            <p:cNvPr id="18" name="object 18">
              <a:extLst>
                <a:ext uri="{FF2B5EF4-FFF2-40B4-BE49-F238E27FC236}">
                  <a16:creationId xmlns:a16="http://schemas.microsoft.com/office/drawing/2014/main" id="{73E0D72A-4278-4799-AC35-96EEE5FBDB2D}"/>
                </a:ext>
              </a:extLst>
            </p:cNvPr>
            <p:cNvSpPr/>
            <p:nvPr/>
          </p:nvSpPr>
          <p:spPr>
            <a:xfrm>
              <a:off x="9726842" y="3530600"/>
              <a:ext cx="473068" cy="201596"/>
            </a:xfrm>
            <a:custGeom>
              <a:avLst/>
              <a:gdLst/>
              <a:ahLst/>
              <a:cxnLst/>
              <a:rect l="l" t="t" r="r" b="b"/>
              <a:pathLst>
                <a:path w="479425" h="286385">
                  <a:moveTo>
                    <a:pt x="150714" y="0"/>
                  </a:moveTo>
                  <a:lnTo>
                    <a:pt x="143537" y="0"/>
                  </a:lnTo>
                  <a:lnTo>
                    <a:pt x="98638" y="7126"/>
                  </a:lnTo>
                  <a:lnTo>
                    <a:pt x="59510" y="27001"/>
                  </a:lnTo>
                  <a:lnTo>
                    <a:pt x="28477" y="57366"/>
                  </a:lnTo>
                  <a:lnTo>
                    <a:pt x="7865" y="95964"/>
                  </a:lnTo>
                  <a:lnTo>
                    <a:pt x="0" y="140537"/>
                  </a:lnTo>
                  <a:lnTo>
                    <a:pt x="7085" y="186288"/>
                  </a:lnTo>
                  <a:lnTo>
                    <a:pt x="27980" y="226151"/>
                  </a:lnTo>
                  <a:lnTo>
                    <a:pt x="59984" y="257668"/>
                  </a:lnTo>
                  <a:lnTo>
                    <a:pt x="100399" y="278381"/>
                  </a:lnTo>
                  <a:lnTo>
                    <a:pt x="146527" y="285832"/>
                  </a:lnTo>
                  <a:lnTo>
                    <a:pt x="219492" y="285832"/>
                  </a:lnTo>
                  <a:lnTo>
                    <a:pt x="227267" y="278091"/>
                  </a:lnTo>
                  <a:lnTo>
                    <a:pt x="227267" y="257844"/>
                  </a:lnTo>
                  <a:lnTo>
                    <a:pt x="219492" y="250103"/>
                  </a:lnTo>
                  <a:lnTo>
                    <a:pt x="180617" y="250103"/>
                  </a:lnTo>
                  <a:lnTo>
                    <a:pt x="186299" y="244995"/>
                  </a:lnTo>
                  <a:lnTo>
                    <a:pt x="190635" y="238715"/>
                  </a:lnTo>
                  <a:lnTo>
                    <a:pt x="193401" y="231430"/>
                  </a:lnTo>
                  <a:lnTo>
                    <a:pt x="194373" y="223307"/>
                  </a:lnTo>
                  <a:lnTo>
                    <a:pt x="192663" y="212933"/>
                  </a:lnTo>
                  <a:lnTo>
                    <a:pt x="187869" y="203731"/>
                  </a:lnTo>
                  <a:lnTo>
                    <a:pt x="180496" y="196427"/>
                  </a:lnTo>
                  <a:lnTo>
                    <a:pt x="171048" y="191747"/>
                  </a:lnTo>
                  <a:lnTo>
                    <a:pt x="166264" y="190556"/>
                  </a:lnTo>
                  <a:lnTo>
                    <a:pt x="163871" y="185197"/>
                  </a:lnTo>
                  <a:lnTo>
                    <a:pt x="166264" y="175669"/>
                  </a:lnTo>
                  <a:lnTo>
                    <a:pt x="171646" y="173288"/>
                  </a:lnTo>
                  <a:lnTo>
                    <a:pt x="176431" y="174479"/>
                  </a:lnTo>
                  <a:lnTo>
                    <a:pt x="191214" y="181680"/>
                  </a:lnTo>
                  <a:lnTo>
                    <a:pt x="202746" y="192789"/>
                  </a:lnTo>
                  <a:lnTo>
                    <a:pt x="210241" y="206801"/>
                  </a:lnTo>
                  <a:lnTo>
                    <a:pt x="212913" y="222712"/>
                  </a:lnTo>
                  <a:lnTo>
                    <a:pt x="211717" y="231644"/>
                  </a:lnTo>
                  <a:lnTo>
                    <a:pt x="224865" y="235049"/>
                  </a:lnTo>
                  <a:lnTo>
                    <a:pt x="235715" y="242809"/>
                  </a:lnTo>
                  <a:lnTo>
                    <a:pt x="243088" y="253918"/>
                  </a:lnTo>
                  <a:lnTo>
                    <a:pt x="245807" y="267372"/>
                  </a:lnTo>
                  <a:lnTo>
                    <a:pt x="245209" y="275709"/>
                  </a:lnTo>
                  <a:lnTo>
                    <a:pt x="243415" y="279281"/>
                  </a:lnTo>
                  <a:lnTo>
                    <a:pt x="255647" y="281719"/>
                  </a:lnTo>
                  <a:lnTo>
                    <a:pt x="269057" y="283599"/>
                  </a:lnTo>
                  <a:lnTo>
                    <a:pt x="283701" y="284808"/>
                  </a:lnTo>
                  <a:lnTo>
                    <a:pt x="299634" y="285236"/>
                  </a:lnTo>
                  <a:lnTo>
                    <a:pt x="363627" y="285236"/>
                  </a:lnTo>
                  <a:lnTo>
                    <a:pt x="371402" y="277495"/>
                  </a:lnTo>
                  <a:lnTo>
                    <a:pt x="371402" y="257249"/>
                  </a:lnTo>
                  <a:lnTo>
                    <a:pt x="363627" y="249508"/>
                  </a:lnTo>
                  <a:lnTo>
                    <a:pt x="335518" y="249508"/>
                  </a:lnTo>
                  <a:lnTo>
                    <a:pt x="475467" y="173883"/>
                  </a:lnTo>
                  <a:lnTo>
                    <a:pt x="478457" y="168524"/>
                  </a:lnTo>
                  <a:lnTo>
                    <a:pt x="479055" y="163165"/>
                  </a:lnTo>
                  <a:lnTo>
                    <a:pt x="477476" y="155005"/>
                  </a:lnTo>
                  <a:lnTo>
                    <a:pt x="473149" y="147906"/>
                  </a:lnTo>
                  <a:lnTo>
                    <a:pt x="466692" y="142481"/>
                  </a:lnTo>
                  <a:lnTo>
                    <a:pt x="458721" y="139346"/>
                  </a:lnTo>
                  <a:lnTo>
                    <a:pt x="351068" y="120285"/>
                  </a:lnTo>
                  <a:lnTo>
                    <a:pt x="314585" y="92298"/>
                  </a:lnTo>
                  <a:lnTo>
                    <a:pt x="309801" y="94084"/>
                  </a:lnTo>
                  <a:lnTo>
                    <a:pt x="301428" y="126835"/>
                  </a:lnTo>
                  <a:lnTo>
                    <a:pt x="279804" y="112181"/>
                  </a:lnTo>
                  <a:lnTo>
                    <a:pt x="254031" y="100709"/>
                  </a:lnTo>
                  <a:lnTo>
                    <a:pt x="224893" y="92921"/>
                  </a:lnTo>
                  <a:lnTo>
                    <a:pt x="193177" y="89320"/>
                  </a:lnTo>
                  <a:lnTo>
                    <a:pt x="149321" y="96123"/>
                  </a:lnTo>
                  <a:lnTo>
                    <a:pt x="111914" y="117385"/>
                  </a:lnTo>
                  <a:lnTo>
                    <a:pt x="84935" y="150370"/>
                  </a:lnTo>
                  <a:lnTo>
                    <a:pt x="72366" y="192343"/>
                  </a:lnTo>
                  <a:lnTo>
                    <a:pt x="71890" y="205955"/>
                  </a:lnTo>
                  <a:lnTo>
                    <a:pt x="73039" y="219064"/>
                  </a:lnTo>
                  <a:lnTo>
                    <a:pt x="75646" y="231616"/>
                  </a:lnTo>
                  <a:lnTo>
                    <a:pt x="79543" y="243553"/>
                  </a:lnTo>
                  <a:lnTo>
                    <a:pt x="56723" y="224731"/>
                  </a:lnTo>
                  <a:lnTo>
                    <a:pt x="39173" y="201051"/>
                  </a:lnTo>
                  <a:lnTo>
                    <a:pt x="27903" y="173464"/>
                  </a:lnTo>
                  <a:lnTo>
                    <a:pt x="23922" y="142919"/>
                  </a:lnTo>
                  <a:lnTo>
                    <a:pt x="33267" y="96757"/>
                  </a:lnTo>
                  <a:lnTo>
                    <a:pt x="58760" y="59026"/>
                  </a:lnTo>
                  <a:lnTo>
                    <a:pt x="96588" y="33467"/>
                  </a:lnTo>
                  <a:lnTo>
                    <a:pt x="142939" y="23818"/>
                  </a:lnTo>
                  <a:lnTo>
                    <a:pt x="148919" y="23818"/>
                  </a:lnTo>
                  <a:lnTo>
                    <a:pt x="154900" y="19650"/>
                  </a:lnTo>
                  <a:lnTo>
                    <a:pt x="156694" y="5954"/>
                  </a:lnTo>
                  <a:lnTo>
                    <a:pt x="150714" y="0"/>
                  </a:lnTo>
                  <a:close/>
                </a:path>
              </a:pathLst>
            </a:custGeom>
            <a:solidFill>
              <a:srgbClr val="FFC000"/>
            </a:solidFill>
          </p:spPr>
          <p:txBody>
            <a:bodyPr wrap="square" lIns="0" tIns="0" rIns="0" bIns="0" rtlCol="0"/>
            <a:lstStyle/>
            <a:p>
              <a:endParaRPr dirty="0"/>
            </a:p>
          </p:txBody>
        </p:sp>
      </p:grpSp>
      <p:sp>
        <p:nvSpPr>
          <p:cNvPr id="19" name="object 19">
            <a:extLst>
              <a:ext uri="{FF2B5EF4-FFF2-40B4-BE49-F238E27FC236}">
                <a16:creationId xmlns:a16="http://schemas.microsoft.com/office/drawing/2014/main" id="{FB74471E-7E07-4BFF-8D88-ABE81D76E69A}"/>
              </a:ext>
            </a:extLst>
          </p:cNvPr>
          <p:cNvSpPr txBox="1">
            <a:spLocks noGrp="1"/>
          </p:cNvSpPr>
          <p:nvPr>
            <p:ph type="title"/>
          </p:nvPr>
        </p:nvSpPr>
        <p:spPr>
          <a:xfrm>
            <a:off x="1776120" y="3872823"/>
            <a:ext cx="1995170" cy="997709"/>
          </a:xfrm>
          <a:prstGeom prst="rect">
            <a:avLst/>
          </a:prstGeom>
        </p:spPr>
        <p:txBody>
          <a:bodyPr vert="horz" wrap="square" lIns="0" tIns="12700" rIns="0" bIns="0" rtlCol="0">
            <a:spAutoFit/>
          </a:bodyPr>
          <a:lstStyle/>
          <a:p>
            <a:pPr marL="12065" marR="5080" algn="l">
              <a:lnSpc>
                <a:spcPct val="100000"/>
              </a:lnSpc>
              <a:spcBef>
                <a:spcPts val="100"/>
              </a:spcBef>
            </a:pPr>
            <a:r>
              <a:rPr sz="1600" spc="-15" dirty="0">
                <a:solidFill>
                  <a:schemeClr val="bg1"/>
                </a:solidFill>
                <a:latin typeface="Calibri" panose="020F0502020204030204" pitchFamily="34" charset="0"/>
                <a:cs typeface="Calibri" panose="020F0502020204030204" pitchFamily="34" charset="0"/>
              </a:rPr>
              <a:t>Eco </a:t>
            </a:r>
            <a:r>
              <a:rPr sz="1600" spc="-5" dirty="0">
                <a:solidFill>
                  <a:schemeClr val="bg1"/>
                </a:solidFill>
                <a:latin typeface="Calibri" panose="020F0502020204030204" pitchFamily="34" charset="0"/>
                <a:cs typeface="Calibri" panose="020F0502020204030204" pitchFamily="34" charset="0"/>
              </a:rPr>
              <a:t>friendly technology (no  secondary </a:t>
            </a:r>
            <a:r>
              <a:rPr sz="1600" spc="-15" dirty="0">
                <a:solidFill>
                  <a:schemeClr val="bg1"/>
                </a:solidFill>
                <a:latin typeface="Calibri" panose="020F0502020204030204" pitchFamily="34" charset="0"/>
                <a:cs typeface="Calibri" panose="020F0502020204030204" pitchFamily="34" charset="0"/>
              </a:rPr>
              <a:t>waste  </a:t>
            </a:r>
            <a:r>
              <a:rPr sz="1600" spc="-10" dirty="0">
                <a:solidFill>
                  <a:schemeClr val="bg1"/>
                </a:solidFill>
                <a:latin typeface="Calibri" panose="020F0502020204030204" pitchFamily="34" charset="0"/>
                <a:cs typeface="Calibri" panose="020F0502020204030204" pitchFamily="34" charset="0"/>
              </a:rPr>
              <a:t>generation, </a:t>
            </a:r>
            <a:r>
              <a:rPr sz="1600" dirty="0">
                <a:solidFill>
                  <a:schemeClr val="bg1"/>
                </a:solidFill>
                <a:latin typeface="Calibri" panose="020F0502020204030204" pitchFamily="34" charset="0"/>
                <a:cs typeface="Calibri" panose="020F0502020204030204" pitchFamily="34" charset="0"/>
              </a:rPr>
              <a:t>no </a:t>
            </a:r>
            <a:r>
              <a:rPr sz="1600" spc="-5" dirty="0">
                <a:solidFill>
                  <a:schemeClr val="bg1"/>
                </a:solidFill>
                <a:latin typeface="Calibri" panose="020F0502020204030204" pitchFamily="34" charset="0"/>
                <a:cs typeface="Calibri" panose="020F0502020204030204" pitchFamily="34" charset="0"/>
              </a:rPr>
              <a:t>use of  </a:t>
            </a:r>
            <a:r>
              <a:rPr sz="1600" spc="-15" dirty="0">
                <a:solidFill>
                  <a:schemeClr val="bg1"/>
                </a:solidFill>
                <a:latin typeface="Calibri" panose="020F0502020204030204" pitchFamily="34" charset="0"/>
                <a:cs typeface="Calibri" panose="020F0502020204030204" pitchFamily="34" charset="0"/>
              </a:rPr>
              <a:t>catalysts </a:t>
            </a:r>
            <a:r>
              <a:rPr sz="1600" dirty="0">
                <a:solidFill>
                  <a:schemeClr val="bg1"/>
                </a:solidFill>
                <a:latin typeface="Calibri" panose="020F0502020204030204" pitchFamily="34" charset="0"/>
                <a:cs typeface="Calibri" panose="020F0502020204030204" pitchFamily="34" charset="0"/>
              </a:rPr>
              <a:t>and</a:t>
            </a:r>
            <a:r>
              <a:rPr sz="1600" spc="30" dirty="0">
                <a:solidFill>
                  <a:schemeClr val="bg1"/>
                </a:solidFill>
                <a:latin typeface="Calibri" panose="020F0502020204030204" pitchFamily="34" charset="0"/>
                <a:cs typeface="Calibri" panose="020F0502020204030204" pitchFamily="34" charset="0"/>
              </a:rPr>
              <a:t> </a:t>
            </a:r>
            <a:r>
              <a:rPr sz="1600" spc="-5" dirty="0">
                <a:solidFill>
                  <a:schemeClr val="bg1"/>
                </a:solidFill>
                <a:latin typeface="Calibri" panose="020F0502020204030204" pitchFamily="34" charset="0"/>
                <a:cs typeface="Calibri" panose="020F0502020204030204" pitchFamily="34" charset="0"/>
              </a:rPr>
              <a:t>heating)</a:t>
            </a:r>
            <a:endParaRPr sz="1600" dirty="0">
              <a:solidFill>
                <a:schemeClr val="bg1"/>
              </a:solidFill>
              <a:latin typeface="Calibri" panose="020F0502020204030204" pitchFamily="34" charset="0"/>
              <a:cs typeface="Calibri" panose="020F0502020204030204" pitchFamily="34" charset="0"/>
            </a:endParaRPr>
          </a:p>
        </p:txBody>
      </p:sp>
      <p:sp>
        <p:nvSpPr>
          <p:cNvPr id="20" name="object 20">
            <a:extLst>
              <a:ext uri="{FF2B5EF4-FFF2-40B4-BE49-F238E27FC236}">
                <a16:creationId xmlns:a16="http://schemas.microsoft.com/office/drawing/2014/main" id="{12C8021D-23F9-4CF6-A8CC-647AB25366D6}"/>
              </a:ext>
            </a:extLst>
          </p:cNvPr>
          <p:cNvSpPr txBox="1"/>
          <p:nvPr/>
        </p:nvSpPr>
        <p:spPr>
          <a:xfrm>
            <a:off x="4799039" y="3888863"/>
            <a:ext cx="1490092" cy="997709"/>
          </a:xfrm>
          <a:prstGeom prst="rect">
            <a:avLst/>
          </a:prstGeom>
        </p:spPr>
        <p:txBody>
          <a:bodyPr vert="horz" wrap="square" lIns="0" tIns="12700" rIns="0" bIns="0" rtlCol="0">
            <a:spAutoFit/>
          </a:bodyPr>
          <a:lstStyle/>
          <a:p>
            <a:pPr marL="12700" marR="5080" indent="1905">
              <a:lnSpc>
                <a:spcPct val="100000"/>
              </a:lnSpc>
              <a:spcBef>
                <a:spcPts val="100"/>
              </a:spcBef>
            </a:pPr>
            <a:r>
              <a:rPr sz="1600" spc="-5" dirty="0">
                <a:solidFill>
                  <a:schemeClr val="bg1"/>
                </a:solidFill>
                <a:latin typeface="Carlito"/>
                <a:cs typeface="Carlito"/>
              </a:rPr>
              <a:t>Compact,  reliable,</a:t>
            </a:r>
            <a:r>
              <a:rPr sz="1600" spc="-70" dirty="0">
                <a:solidFill>
                  <a:schemeClr val="bg1"/>
                </a:solidFill>
                <a:latin typeface="Carlito"/>
                <a:cs typeface="Carlito"/>
              </a:rPr>
              <a:t> </a:t>
            </a:r>
            <a:r>
              <a:rPr sz="1600" spc="-5" dirty="0">
                <a:solidFill>
                  <a:schemeClr val="bg1"/>
                </a:solidFill>
                <a:latin typeface="Carlito"/>
                <a:cs typeface="Carlito"/>
              </a:rPr>
              <a:t>energy  </a:t>
            </a:r>
            <a:r>
              <a:rPr sz="1600" spc="-10" dirty="0">
                <a:solidFill>
                  <a:schemeClr val="bg1"/>
                </a:solidFill>
                <a:latin typeface="Carlito"/>
                <a:cs typeface="Carlito"/>
              </a:rPr>
              <a:t>efficient </a:t>
            </a:r>
            <a:r>
              <a:rPr sz="1600" dirty="0">
                <a:solidFill>
                  <a:schemeClr val="bg1"/>
                </a:solidFill>
                <a:latin typeface="Carlito"/>
                <a:cs typeface="Carlito"/>
              </a:rPr>
              <a:t>and  ease </a:t>
            </a:r>
            <a:r>
              <a:rPr sz="1600" spc="-15" dirty="0">
                <a:solidFill>
                  <a:schemeClr val="bg1"/>
                </a:solidFill>
                <a:latin typeface="Carlito"/>
                <a:cs typeface="Carlito"/>
              </a:rPr>
              <a:t>to</a:t>
            </a:r>
            <a:r>
              <a:rPr sz="1600" spc="-60" dirty="0">
                <a:solidFill>
                  <a:schemeClr val="bg1"/>
                </a:solidFill>
                <a:latin typeface="Carlito"/>
                <a:cs typeface="Carlito"/>
              </a:rPr>
              <a:t> </a:t>
            </a:r>
            <a:r>
              <a:rPr sz="1600" spc="-15" dirty="0">
                <a:solidFill>
                  <a:schemeClr val="bg1"/>
                </a:solidFill>
                <a:latin typeface="Carlito"/>
                <a:cs typeface="Carlito"/>
              </a:rPr>
              <a:t>control</a:t>
            </a:r>
            <a:endParaRPr sz="1600" dirty="0">
              <a:solidFill>
                <a:schemeClr val="bg1"/>
              </a:solidFill>
              <a:latin typeface="Carlito"/>
              <a:cs typeface="Carlito"/>
            </a:endParaRPr>
          </a:p>
        </p:txBody>
      </p:sp>
      <p:sp>
        <p:nvSpPr>
          <p:cNvPr id="22" name="object 22">
            <a:extLst>
              <a:ext uri="{FF2B5EF4-FFF2-40B4-BE49-F238E27FC236}">
                <a16:creationId xmlns:a16="http://schemas.microsoft.com/office/drawing/2014/main" id="{7EFDFDA0-B1AF-4BF4-9912-69265457DC50}"/>
              </a:ext>
            </a:extLst>
          </p:cNvPr>
          <p:cNvSpPr txBox="1"/>
          <p:nvPr/>
        </p:nvSpPr>
        <p:spPr>
          <a:xfrm>
            <a:off x="4534327" y="5463744"/>
            <a:ext cx="1761391" cy="997709"/>
          </a:xfrm>
          <a:prstGeom prst="rect">
            <a:avLst/>
          </a:prstGeom>
        </p:spPr>
        <p:txBody>
          <a:bodyPr vert="horz" wrap="square" lIns="0" tIns="12700" rIns="0" bIns="0" rtlCol="0">
            <a:spAutoFit/>
          </a:bodyPr>
          <a:lstStyle/>
          <a:p>
            <a:pPr marL="12700" marR="5080">
              <a:lnSpc>
                <a:spcPct val="100000"/>
              </a:lnSpc>
              <a:spcBef>
                <a:spcPts val="100"/>
              </a:spcBef>
            </a:pPr>
            <a:r>
              <a:rPr sz="1600" spc="-10" dirty="0">
                <a:solidFill>
                  <a:schemeClr val="bg1"/>
                </a:solidFill>
                <a:latin typeface="Calibri" panose="020F0502020204030204" pitchFamily="34" charset="0"/>
                <a:cs typeface="Calibri" panose="020F0502020204030204" pitchFamily="34" charset="0"/>
              </a:rPr>
              <a:t>Remove</a:t>
            </a:r>
            <a:r>
              <a:rPr lang="en-US" sz="1600" spc="-10" dirty="0">
                <a:solidFill>
                  <a:schemeClr val="bg1"/>
                </a:solidFill>
                <a:latin typeface="Calibri" panose="020F0502020204030204" pitchFamily="34" charset="0"/>
                <a:cs typeface="Calibri" panose="020F0502020204030204" pitchFamily="34" charset="0"/>
              </a:rPr>
              <a:t>s </a:t>
            </a:r>
            <a:r>
              <a:rPr sz="1600" spc="-10" dirty="0">
                <a:solidFill>
                  <a:schemeClr val="bg1"/>
                </a:solidFill>
                <a:latin typeface="Calibri" panose="020F0502020204030204" pitchFamily="34" charset="0"/>
                <a:cs typeface="Calibri" panose="020F0502020204030204" pitchFamily="34" charset="0"/>
              </a:rPr>
              <a:t>organic  </a:t>
            </a:r>
            <a:r>
              <a:rPr sz="1600" spc="-5" dirty="0">
                <a:solidFill>
                  <a:schemeClr val="bg1"/>
                </a:solidFill>
                <a:latin typeface="Calibri" panose="020F0502020204030204" pitchFamily="34" charset="0"/>
                <a:cs typeface="Calibri" panose="020F0502020204030204" pitchFamily="34" charset="0"/>
              </a:rPr>
              <a:t>impurities with  </a:t>
            </a:r>
            <a:r>
              <a:rPr sz="1600" spc="-10" dirty="0">
                <a:solidFill>
                  <a:schemeClr val="bg1"/>
                </a:solidFill>
                <a:latin typeface="Calibri" panose="020F0502020204030204" pitchFamily="34" charset="0"/>
                <a:cs typeface="Calibri" panose="020F0502020204030204" pitchFamily="34" charset="0"/>
              </a:rPr>
              <a:t>radiation</a:t>
            </a:r>
            <a:r>
              <a:rPr lang="en-US" sz="1600" spc="-10" dirty="0">
                <a:solidFill>
                  <a:schemeClr val="bg1"/>
                </a:solidFill>
                <a:latin typeface="Calibri" panose="020F0502020204030204" pitchFamily="34" charset="0"/>
                <a:cs typeface="Calibri" panose="020F0502020204030204" pitchFamily="34" charset="0"/>
              </a:rPr>
              <a:t> chemical reactions</a:t>
            </a:r>
            <a:endParaRPr sz="1600" u="sng" dirty="0">
              <a:solidFill>
                <a:schemeClr val="bg1"/>
              </a:solidFill>
              <a:latin typeface="Calibri" panose="020F0502020204030204" pitchFamily="34" charset="0"/>
              <a:cs typeface="Calibri" panose="020F0502020204030204" pitchFamily="34" charset="0"/>
            </a:endParaRPr>
          </a:p>
        </p:txBody>
      </p:sp>
      <p:sp>
        <p:nvSpPr>
          <p:cNvPr id="23" name="object 23">
            <a:extLst>
              <a:ext uri="{FF2B5EF4-FFF2-40B4-BE49-F238E27FC236}">
                <a16:creationId xmlns:a16="http://schemas.microsoft.com/office/drawing/2014/main" id="{C5443A03-3F69-4648-A0C2-B8FC88C58779}"/>
              </a:ext>
            </a:extLst>
          </p:cNvPr>
          <p:cNvSpPr txBox="1"/>
          <p:nvPr/>
        </p:nvSpPr>
        <p:spPr>
          <a:xfrm>
            <a:off x="7316880" y="3874336"/>
            <a:ext cx="1725807" cy="997709"/>
          </a:xfrm>
          <a:prstGeom prst="rect">
            <a:avLst/>
          </a:prstGeom>
        </p:spPr>
        <p:txBody>
          <a:bodyPr vert="horz" wrap="square" lIns="0" tIns="12700" rIns="0" bIns="0" rtlCol="0">
            <a:spAutoFit/>
          </a:bodyPr>
          <a:lstStyle/>
          <a:p>
            <a:pPr marL="12065" marR="5080">
              <a:lnSpc>
                <a:spcPct val="100000"/>
              </a:lnSpc>
              <a:spcBef>
                <a:spcPts val="100"/>
              </a:spcBef>
            </a:pPr>
            <a:r>
              <a:rPr sz="1600" spc="-10" dirty="0">
                <a:solidFill>
                  <a:schemeClr val="bg1"/>
                </a:solidFill>
                <a:latin typeface="Calibri" panose="020F0502020204030204" pitchFamily="34" charset="0"/>
                <a:cs typeface="Calibri" panose="020F0502020204030204" pitchFamily="34" charset="0"/>
              </a:rPr>
              <a:t>Remove</a:t>
            </a:r>
            <a:r>
              <a:rPr lang="en-US" sz="1600" spc="-10" dirty="0">
                <a:solidFill>
                  <a:schemeClr val="bg1"/>
                </a:solidFill>
                <a:latin typeface="Calibri" panose="020F0502020204030204" pitchFamily="34" charset="0"/>
                <a:cs typeface="Calibri" panose="020F0502020204030204" pitchFamily="34" charset="0"/>
              </a:rPr>
              <a:t>s</a:t>
            </a:r>
            <a:r>
              <a:rPr sz="1600" spc="-10" dirty="0">
                <a:solidFill>
                  <a:schemeClr val="bg1"/>
                </a:solidFill>
                <a:latin typeface="Calibri" panose="020F0502020204030204" pitchFamily="34" charset="0"/>
                <a:cs typeface="Calibri" panose="020F0502020204030204" pitchFamily="34" charset="0"/>
              </a:rPr>
              <a:t> </a:t>
            </a:r>
            <a:r>
              <a:rPr sz="1600" spc="-5" dirty="0" err="1">
                <a:solidFill>
                  <a:schemeClr val="bg1"/>
                </a:solidFill>
                <a:latin typeface="Calibri" panose="020F0502020204030204" pitchFamily="34" charset="0"/>
                <a:cs typeface="Calibri" panose="020F0502020204030204" pitchFamily="34" charset="0"/>
              </a:rPr>
              <a:t>colou</a:t>
            </a:r>
            <a:r>
              <a:rPr lang="en-US" sz="1600" spc="-5" dirty="0" err="1">
                <a:solidFill>
                  <a:schemeClr val="bg1"/>
                </a:solidFill>
                <a:latin typeface="Calibri" panose="020F0502020204030204" pitchFamily="34" charset="0"/>
                <a:cs typeface="Calibri" panose="020F0502020204030204" pitchFamily="34" charset="0"/>
              </a:rPr>
              <a:t>r</a:t>
            </a:r>
            <a:r>
              <a:rPr lang="en-US" sz="1600" spc="-5" dirty="0">
                <a:solidFill>
                  <a:schemeClr val="bg1"/>
                </a:solidFill>
                <a:latin typeface="Calibri" panose="020F0502020204030204" pitchFamily="34" charset="0"/>
                <a:cs typeface="Calibri" panose="020F0502020204030204" pitchFamily="34" charset="0"/>
              </a:rPr>
              <a:t> </a:t>
            </a:r>
            <a:r>
              <a:rPr sz="1600" dirty="0">
                <a:solidFill>
                  <a:schemeClr val="bg1"/>
                </a:solidFill>
                <a:latin typeface="Calibri" panose="020F0502020204030204" pitchFamily="34" charset="0"/>
                <a:cs typeface="Calibri" panose="020F0502020204030204" pitchFamily="34" charset="0"/>
              </a:rPr>
              <a:t>by </a:t>
            </a:r>
            <a:r>
              <a:rPr sz="1600" spc="-5" dirty="0">
                <a:solidFill>
                  <a:schemeClr val="bg1"/>
                </a:solidFill>
                <a:latin typeface="Calibri" panose="020F0502020204030204" pitchFamily="34" charset="0"/>
                <a:cs typeface="Calibri" panose="020F0502020204030204" pitchFamily="34" charset="0"/>
              </a:rPr>
              <a:t>destruction</a:t>
            </a:r>
            <a:r>
              <a:rPr sz="1600" spc="-85" dirty="0">
                <a:solidFill>
                  <a:schemeClr val="bg1"/>
                </a:solidFill>
                <a:latin typeface="Calibri" panose="020F0502020204030204" pitchFamily="34" charset="0"/>
                <a:cs typeface="Calibri" panose="020F0502020204030204" pitchFamily="34" charset="0"/>
              </a:rPr>
              <a:t> </a:t>
            </a:r>
            <a:r>
              <a:rPr sz="1600" spc="-5" dirty="0">
                <a:solidFill>
                  <a:schemeClr val="bg1"/>
                </a:solidFill>
                <a:latin typeface="Calibri" panose="020F0502020204030204" pitchFamily="34" charset="0"/>
                <a:cs typeface="Calibri" panose="020F0502020204030204" pitchFamily="34" charset="0"/>
              </a:rPr>
              <a:t>of  </a:t>
            </a:r>
            <a:r>
              <a:rPr sz="1600" dirty="0">
                <a:solidFill>
                  <a:schemeClr val="bg1"/>
                </a:solidFill>
                <a:latin typeface="Calibri" panose="020F0502020204030204" pitchFamily="34" charset="0"/>
                <a:cs typeface="Calibri" panose="020F0502020204030204" pitchFamily="34" charset="0"/>
              </a:rPr>
              <a:t>double bonds in  </a:t>
            </a:r>
            <a:r>
              <a:rPr sz="1600" spc="-10" dirty="0">
                <a:solidFill>
                  <a:schemeClr val="bg1"/>
                </a:solidFill>
                <a:latin typeface="Calibri" panose="020F0502020204030204" pitchFamily="34" charset="0"/>
                <a:cs typeface="Calibri" panose="020F0502020204030204" pitchFamily="34" charset="0"/>
              </a:rPr>
              <a:t>azo</a:t>
            </a:r>
            <a:r>
              <a:rPr sz="1600" spc="-55" dirty="0">
                <a:solidFill>
                  <a:schemeClr val="bg1"/>
                </a:solidFill>
                <a:latin typeface="Calibri" panose="020F0502020204030204" pitchFamily="34" charset="0"/>
                <a:cs typeface="Calibri" panose="020F0502020204030204" pitchFamily="34" charset="0"/>
              </a:rPr>
              <a:t> </a:t>
            </a:r>
            <a:r>
              <a:rPr sz="1600" spc="-5" dirty="0">
                <a:solidFill>
                  <a:schemeClr val="bg1"/>
                </a:solidFill>
                <a:latin typeface="Calibri" panose="020F0502020204030204" pitchFamily="34" charset="0"/>
                <a:cs typeface="Calibri" panose="020F0502020204030204" pitchFamily="34" charset="0"/>
              </a:rPr>
              <a:t>compounds</a:t>
            </a:r>
            <a:endParaRPr sz="1600" dirty="0">
              <a:solidFill>
                <a:schemeClr val="bg1"/>
              </a:solidFill>
              <a:latin typeface="Calibri" panose="020F0502020204030204" pitchFamily="34" charset="0"/>
              <a:cs typeface="Calibri" panose="020F0502020204030204" pitchFamily="34" charset="0"/>
            </a:endParaRPr>
          </a:p>
        </p:txBody>
      </p:sp>
      <p:sp>
        <p:nvSpPr>
          <p:cNvPr id="24" name="object 24">
            <a:extLst>
              <a:ext uri="{FF2B5EF4-FFF2-40B4-BE49-F238E27FC236}">
                <a16:creationId xmlns:a16="http://schemas.microsoft.com/office/drawing/2014/main" id="{C6F2A6C0-0EB2-4B1D-85D2-CBE2CC67043E}"/>
              </a:ext>
            </a:extLst>
          </p:cNvPr>
          <p:cNvSpPr txBox="1"/>
          <p:nvPr/>
        </p:nvSpPr>
        <p:spPr>
          <a:xfrm>
            <a:off x="7178674" y="5465466"/>
            <a:ext cx="1646509" cy="997709"/>
          </a:xfrm>
          <a:prstGeom prst="rect">
            <a:avLst/>
          </a:prstGeom>
        </p:spPr>
        <p:txBody>
          <a:bodyPr vert="horz" wrap="square" lIns="0" tIns="12700" rIns="0" bIns="0" rtlCol="0">
            <a:spAutoFit/>
          </a:bodyPr>
          <a:lstStyle/>
          <a:p>
            <a:pPr marL="12700" marR="5080" indent="-3175">
              <a:lnSpc>
                <a:spcPct val="100000"/>
              </a:lnSpc>
              <a:spcBef>
                <a:spcPts val="100"/>
              </a:spcBef>
            </a:pPr>
            <a:r>
              <a:rPr sz="1600" spc="-10" dirty="0">
                <a:solidFill>
                  <a:schemeClr val="bg1"/>
                </a:solidFill>
                <a:latin typeface="Calibri" panose="020F0502020204030204" pitchFamily="34" charset="0"/>
                <a:cs typeface="Calibri" panose="020F0502020204030204" pitchFamily="34" charset="0"/>
              </a:rPr>
              <a:t>Remove</a:t>
            </a:r>
            <a:r>
              <a:rPr lang="en-US" sz="1600" spc="-10" dirty="0">
                <a:solidFill>
                  <a:schemeClr val="bg1"/>
                </a:solidFill>
                <a:latin typeface="Calibri" panose="020F0502020204030204" pitchFamily="34" charset="0"/>
                <a:cs typeface="Calibri" panose="020F0502020204030204" pitchFamily="34" charset="0"/>
              </a:rPr>
              <a:t>s</a:t>
            </a:r>
            <a:r>
              <a:rPr sz="1600" spc="-10" dirty="0">
                <a:solidFill>
                  <a:schemeClr val="bg1"/>
                </a:solidFill>
                <a:latin typeface="Calibri" panose="020F0502020204030204" pitchFamily="34" charset="0"/>
                <a:cs typeface="Calibri" panose="020F0502020204030204" pitchFamily="34" charset="0"/>
              </a:rPr>
              <a:t> </a:t>
            </a:r>
            <a:r>
              <a:rPr sz="1600" dirty="0">
                <a:solidFill>
                  <a:schemeClr val="bg1"/>
                </a:solidFill>
                <a:latin typeface="Calibri" panose="020F0502020204030204" pitchFamily="34" charset="0"/>
                <a:cs typeface="Calibri" panose="020F0502020204030204" pitchFamily="34" charset="0"/>
              </a:rPr>
              <a:t>odor by opening</a:t>
            </a:r>
            <a:r>
              <a:rPr sz="1600" spc="-90" dirty="0">
                <a:solidFill>
                  <a:schemeClr val="bg1"/>
                </a:solidFill>
                <a:latin typeface="Calibri" panose="020F0502020204030204" pitchFamily="34" charset="0"/>
                <a:cs typeface="Calibri" panose="020F0502020204030204" pitchFamily="34" charset="0"/>
              </a:rPr>
              <a:t> </a:t>
            </a:r>
            <a:r>
              <a:rPr sz="1600" spc="-5" dirty="0">
                <a:solidFill>
                  <a:schemeClr val="bg1"/>
                </a:solidFill>
                <a:latin typeface="Calibri" panose="020F0502020204030204" pitchFamily="34" charset="0"/>
                <a:cs typeface="Calibri" panose="020F0502020204030204" pitchFamily="34" charset="0"/>
              </a:rPr>
              <a:t>rings  of </a:t>
            </a:r>
            <a:r>
              <a:rPr sz="1600" spc="-10" dirty="0">
                <a:solidFill>
                  <a:schemeClr val="bg1"/>
                </a:solidFill>
                <a:latin typeface="Calibri" panose="020F0502020204030204" pitchFamily="34" charset="0"/>
                <a:cs typeface="Calibri" panose="020F0502020204030204" pitchFamily="34" charset="0"/>
              </a:rPr>
              <a:t>aromatic  </a:t>
            </a:r>
            <a:r>
              <a:rPr sz="1600" spc="-5" dirty="0">
                <a:solidFill>
                  <a:schemeClr val="bg1"/>
                </a:solidFill>
                <a:latin typeface="Calibri" panose="020F0502020204030204" pitchFamily="34" charset="0"/>
                <a:cs typeface="Calibri" panose="020F0502020204030204" pitchFamily="34" charset="0"/>
              </a:rPr>
              <a:t>compounds</a:t>
            </a:r>
            <a:endParaRPr lang="en-US" sz="1600" spc="-5" dirty="0">
              <a:solidFill>
                <a:schemeClr val="bg1"/>
              </a:solidFill>
              <a:latin typeface="Calibri" panose="020F0502020204030204" pitchFamily="34" charset="0"/>
              <a:cs typeface="Calibri" panose="020F0502020204030204" pitchFamily="34" charset="0"/>
            </a:endParaRPr>
          </a:p>
        </p:txBody>
      </p:sp>
      <p:sp>
        <p:nvSpPr>
          <p:cNvPr id="25" name="object 25">
            <a:extLst>
              <a:ext uri="{FF2B5EF4-FFF2-40B4-BE49-F238E27FC236}">
                <a16:creationId xmlns:a16="http://schemas.microsoft.com/office/drawing/2014/main" id="{802BABDF-570C-4F11-9D45-68DB13B42FAC}"/>
              </a:ext>
            </a:extLst>
          </p:cNvPr>
          <p:cNvSpPr txBox="1"/>
          <p:nvPr/>
        </p:nvSpPr>
        <p:spPr>
          <a:xfrm>
            <a:off x="1707039" y="5384308"/>
            <a:ext cx="2092692" cy="1240984"/>
          </a:xfrm>
          <a:prstGeom prst="rect">
            <a:avLst/>
          </a:prstGeom>
        </p:spPr>
        <p:txBody>
          <a:bodyPr vert="horz" wrap="square" lIns="0" tIns="12700" rIns="0" bIns="0" rtlCol="0">
            <a:spAutoFit/>
          </a:bodyPr>
          <a:lstStyle/>
          <a:p>
            <a:pPr marL="12065" marR="5080" indent="-635">
              <a:lnSpc>
                <a:spcPct val="100000"/>
              </a:lnSpc>
              <a:spcBef>
                <a:spcPts val="100"/>
              </a:spcBef>
            </a:pPr>
            <a:r>
              <a:rPr sz="1600" dirty="0">
                <a:solidFill>
                  <a:schemeClr val="bg1"/>
                </a:solidFill>
                <a:cs typeface="Carlito"/>
              </a:rPr>
              <a:t>About </a:t>
            </a:r>
            <a:r>
              <a:rPr sz="1600" spc="-10" dirty="0">
                <a:solidFill>
                  <a:schemeClr val="bg1"/>
                </a:solidFill>
                <a:cs typeface="Carlito"/>
              </a:rPr>
              <a:t>100%  </a:t>
            </a:r>
            <a:r>
              <a:rPr sz="1600" spc="-5" dirty="0">
                <a:solidFill>
                  <a:schemeClr val="bg1"/>
                </a:solidFill>
                <a:cs typeface="Carlito"/>
              </a:rPr>
              <a:t>disinfection of  </a:t>
            </a:r>
            <a:r>
              <a:rPr sz="1600" spc="-10" dirty="0">
                <a:solidFill>
                  <a:schemeClr val="bg1"/>
                </a:solidFill>
                <a:cs typeface="Carlito"/>
              </a:rPr>
              <a:t>micro-organism</a:t>
            </a:r>
            <a:r>
              <a:rPr lang="en-US" sz="1600" spc="-10" dirty="0">
                <a:solidFill>
                  <a:schemeClr val="bg1"/>
                </a:solidFill>
                <a:cs typeface="Carlito"/>
              </a:rPr>
              <a:t>s </a:t>
            </a:r>
            <a:r>
              <a:rPr sz="1600" dirty="0">
                <a:solidFill>
                  <a:schemeClr val="bg1"/>
                </a:solidFill>
                <a:cs typeface="Carlito"/>
              </a:rPr>
              <a:t>by </a:t>
            </a:r>
            <a:r>
              <a:rPr sz="1600" spc="-5" dirty="0">
                <a:solidFill>
                  <a:schemeClr val="bg1"/>
                </a:solidFill>
                <a:cs typeface="Carlito"/>
              </a:rPr>
              <a:t>destruction</a:t>
            </a:r>
            <a:r>
              <a:rPr sz="1600" spc="-85" dirty="0">
                <a:solidFill>
                  <a:schemeClr val="bg1"/>
                </a:solidFill>
                <a:cs typeface="Carlito"/>
              </a:rPr>
              <a:t> </a:t>
            </a:r>
            <a:r>
              <a:rPr sz="1600" spc="-5" dirty="0">
                <a:solidFill>
                  <a:schemeClr val="bg1"/>
                </a:solidFill>
                <a:cs typeface="Carlito"/>
              </a:rPr>
              <a:t>of  </a:t>
            </a:r>
            <a:r>
              <a:rPr sz="1600" spc="-5" dirty="0">
                <a:solidFill>
                  <a:schemeClr val="bg1"/>
                </a:solidFill>
                <a:cs typeface="Times New Roman" panose="02020603050405020304" pitchFamily="18" charset="0"/>
              </a:rPr>
              <a:t>their</a:t>
            </a:r>
            <a:r>
              <a:rPr lang="en-US" sz="1600" spc="-5" dirty="0">
                <a:solidFill>
                  <a:schemeClr val="bg1"/>
                </a:solidFill>
                <a:cs typeface="Times New Roman" panose="02020603050405020304" pitchFamily="18" charset="0"/>
              </a:rPr>
              <a:t> </a:t>
            </a:r>
            <a:r>
              <a:rPr lang="en-US" sz="1600" spc="-80" dirty="0">
                <a:solidFill>
                  <a:schemeClr val="bg1"/>
                </a:solidFill>
                <a:cs typeface="Times New Roman" panose="02020603050405020304" pitchFamily="18" charset="0"/>
              </a:rPr>
              <a:t>DNA’s and Detoxification of water</a:t>
            </a:r>
            <a:endParaRPr sz="1600" dirty="0">
              <a:solidFill>
                <a:schemeClr val="bg1"/>
              </a:solidFill>
              <a:cs typeface="Times New Roman" panose="02020603050405020304" pitchFamily="18" charset="0"/>
            </a:endParaRPr>
          </a:p>
        </p:txBody>
      </p:sp>
      <p:sp>
        <p:nvSpPr>
          <p:cNvPr id="26" name="object 26">
            <a:extLst>
              <a:ext uri="{FF2B5EF4-FFF2-40B4-BE49-F238E27FC236}">
                <a16:creationId xmlns:a16="http://schemas.microsoft.com/office/drawing/2014/main" id="{282C3558-E32D-4B17-861E-F9FDE5484712}"/>
              </a:ext>
            </a:extLst>
          </p:cNvPr>
          <p:cNvSpPr txBox="1"/>
          <p:nvPr/>
        </p:nvSpPr>
        <p:spPr>
          <a:xfrm>
            <a:off x="10070436" y="3913498"/>
            <a:ext cx="1761391" cy="259045"/>
          </a:xfrm>
          <a:prstGeom prst="rect">
            <a:avLst/>
          </a:prstGeom>
        </p:spPr>
        <p:txBody>
          <a:bodyPr vert="horz" wrap="square" lIns="0" tIns="12700" rIns="0" bIns="0" rtlCol="0">
            <a:spAutoFit/>
          </a:bodyPr>
          <a:lstStyle/>
          <a:p>
            <a:pPr marL="12065" marR="5080" indent="635">
              <a:lnSpc>
                <a:spcPct val="100000"/>
              </a:lnSpc>
              <a:spcBef>
                <a:spcPts val="100"/>
              </a:spcBef>
            </a:pPr>
            <a:r>
              <a:rPr sz="1600" spc="-10" dirty="0">
                <a:solidFill>
                  <a:schemeClr val="bg1"/>
                </a:solidFill>
                <a:latin typeface="Calibri" panose="020F0502020204030204" pitchFamily="34" charset="0"/>
                <a:cs typeface="Calibri" panose="020F0502020204030204" pitchFamily="34" charset="0"/>
              </a:rPr>
              <a:t>Destruction </a:t>
            </a:r>
            <a:r>
              <a:rPr sz="1600" spc="-5" dirty="0">
                <a:solidFill>
                  <a:schemeClr val="bg1"/>
                </a:solidFill>
                <a:latin typeface="Calibri" panose="020F0502020204030204" pitchFamily="34" charset="0"/>
                <a:cs typeface="Calibri" panose="020F0502020204030204" pitchFamily="34" charset="0"/>
              </a:rPr>
              <a:t>of  </a:t>
            </a:r>
            <a:r>
              <a:rPr lang="en-US" sz="1600" dirty="0">
                <a:solidFill>
                  <a:schemeClr val="bg1"/>
                </a:solidFill>
                <a:latin typeface="Calibri" panose="020F0502020204030204" pitchFamily="34" charset="0"/>
                <a:cs typeface="Calibri" panose="020F0502020204030204" pitchFamily="34" charset="0"/>
              </a:rPr>
              <a:t>CECs</a:t>
            </a:r>
            <a:endParaRPr sz="1600" dirty="0">
              <a:solidFill>
                <a:schemeClr val="bg1"/>
              </a:solidFill>
              <a:latin typeface="Calibri" panose="020F0502020204030204" pitchFamily="34" charset="0"/>
              <a:cs typeface="Calibri" panose="020F0502020204030204" pitchFamily="34" charset="0"/>
            </a:endParaRPr>
          </a:p>
        </p:txBody>
      </p:sp>
      <p:pic>
        <p:nvPicPr>
          <p:cNvPr id="27" name="Graphic 26" descr="Asia">
            <a:extLst>
              <a:ext uri="{FF2B5EF4-FFF2-40B4-BE49-F238E27FC236}">
                <a16:creationId xmlns:a16="http://schemas.microsoft.com/office/drawing/2014/main" id="{5BC2D43C-AA59-46B5-A85A-3CECB0C4B6B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398318" y="4928131"/>
            <a:ext cx="577305" cy="457199"/>
          </a:xfrm>
          <a:prstGeom prst="rect">
            <a:avLst/>
          </a:prstGeom>
        </p:spPr>
      </p:pic>
      <p:sp>
        <p:nvSpPr>
          <p:cNvPr id="28" name="TextBox 27">
            <a:extLst>
              <a:ext uri="{FF2B5EF4-FFF2-40B4-BE49-F238E27FC236}">
                <a16:creationId xmlns:a16="http://schemas.microsoft.com/office/drawing/2014/main" id="{05182A42-E31B-4202-B657-D097DDCB5805}"/>
              </a:ext>
            </a:extLst>
          </p:cNvPr>
          <p:cNvSpPr txBox="1"/>
          <p:nvPr/>
        </p:nvSpPr>
        <p:spPr>
          <a:xfrm>
            <a:off x="10002308" y="5463744"/>
            <a:ext cx="1648671" cy="830997"/>
          </a:xfrm>
          <a:prstGeom prst="rect">
            <a:avLst/>
          </a:prstGeom>
          <a:noFill/>
        </p:spPr>
        <p:txBody>
          <a:bodyPr wrap="square">
            <a:spAutoFit/>
          </a:bodyPr>
          <a:lstStyle/>
          <a:p>
            <a:pPr marL="12065" marR="5080">
              <a:lnSpc>
                <a:spcPct val="100000"/>
              </a:lnSpc>
              <a:spcBef>
                <a:spcPts val="100"/>
              </a:spcBef>
            </a:pPr>
            <a:r>
              <a:rPr lang="en-US" sz="1600" spc="-10" dirty="0">
                <a:solidFill>
                  <a:schemeClr val="bg1"/>
                </a:solidFill>
                <a:latin typeface="Calibri" panose="020F0502020204030204" pitchFamily="34" charset="0"/>
                <a:cs typeface="Calibri" panose="020F0502020204030204" pitchFamily="34" charset="0"/>
              </a:rPr>
              <a:t>Removes </a:t>
            </a:r>
            <a:r>
              <a:rPr lang="en-US" sz="1600" spc="-5" dirty="0">
                <a:solidFill>
                  <a:schemeClr val="bg1"/>
                </a:solidFill>
                <a:latin typeface="Calibri" panose="020F0502020204030204" pitchFamily="34" charset="0"/>
                <a:cs typeface="Calibri" panose="020F0502020204030204" pitchFamily="34" charset="0"/>
              </a:rPr>
              <a:t>heavy metals </a:t>
            </a:r>
            <a:r>
              <a:rPr lang="en-US" sz="1600" dirty="0">
                <a:solidFill>
                  <a:schemeClr val="bg1"/>
                </a:solidFill>
                <a:latin typeface="Calibri" panose="020F0502020204030204" pitchFamily="34" charset="0"/>
                <a:cs typeface="Calibri" panose="020F0502020204030204" pitchFamily="34" charset="0"/>
              </a:rPr>
              <a:t>by </a:t>
            </a:r>
            <a:r>
              <a:rPr lang="en-US" sz="1600" spc="-5" dirty="0">
                <a:solidFill>
                  <a:schemeClr val="bg1"/>
                </a:solidFill>
                <a:latin typeface="Calibri" panose="020F0502020204030204" pitchFamily="34" charset="0"/>
                <a:cs typeface="Calibri" panose="020F0502020204030204" pitchFamily="34" charset="0"/>
              </a:rPr>
              <a:t>redox conversion </a:t>
            </a:r>
            <a:endParaRPr lang="en-US" sz="1600" dirty="0">
              <a:solidFill>
                <a:schemeClr val="bg1"/>
              </a:solidFill>
              <a:latin typeface="Calibri" panose="020F0502020204030204" pitchFamily="34" charset="0"/>
              <a:cs typeface="Calibri" panose="020F0502020204030204" pitchFamily="34" charset="0"/>
            </a:endParaRPr>
          </a:p>
        </p:txBody>
      </p:sp>
      <p:sp>
        <p:nvSpPr>
          <p:cNvPr id="30" name="TextBox 29">
            <a:extLst>
              <a:ext uri="{FF2B5EF4-FFF2-40B4-BE49-F238E27FC236}">
                <a16:creationId xmlns:a16="http://schemas.microsoft.com/office/drawing/2014/main" id="{DD49F1A6-8585-41A2-9676-1EF14EFF1454}"/>
              </a:ext>
            </a:extLst>
          </p:cNvPr>
          <p:cNvSpPr txBox="1"/>
          <p:nvPr/>
        </p:nvSpPr>
        <p:spPr>
          <a:xfrm>
            <a:off x="406401" y="1053990"/>
            <a:ext cx="11582400" cy="1836400"/>
          </a:xfrm>
          <a:prstGeom prst="rect">
            <a:avLst/>
          </a:prstGeom>
          <a:noFill/>
        </p:spPr>
        <p:txBody>
          <a:bodyPr wrap="square">
            <a:spAutoFit/>
          </a:bodyPr>
          <a:lstStyle/>
          <a:p>
            <a:pPr marL="297815" indent="-285750">
              <a:spcBef>
                <a:spcPts val="100"/>
              </a:spcBef>
              <a:buFont typeface="Wingdings" panose="05000000000000000000" pitchFamily="2" charset="2"/>
              <a:buChar char="Ø"/>
              <a:tabLst>
                <a:tab pos="309245" algn="l"/>
                <a:tab pos="309880" algn="l"/>
              </a:tabLst>
            </a:pPr>
            <a:r>
              <a:rPr lang="en-IN" sz="2000" spc="-5" dirty="0">
                <a:solidFill>
                  <a:schemeClr val="bg1"/>
                </a:solidFill>
                <a:latin typeface="Calibri" panose="020F0502020204030204" pitchFamily="34" charset="0"/>
                <a:cs typeface="Calibri" panose="020F0502020204030204" pitchFamily="34" charset="0"/>
              </a:rPr>
              <a:t>Removal of Total Organic Compounds (TOCs).</a:t>
            </a:r>
            <a:endParaRPr lang="en-IN" sz="2000" spc="-20" dirty="0">
              <a:solidFill>
                <a:schemeClr val="bg1"/>
              </a:solidFill>
              <a:latin typeface="Calibri" panose="020F0502020204030204" pitchFamily="34" charset="0"/>
              <a:cs typeface="Calibri" panose="020F0502020204030204" pitchFamily="34" charset="0"/>
            </a:endParaRPr>
          </a:p>
          <a:p>
            <a:pPr marL="297815" indent="-285750">
              <a:spcBef>
                <a:spcPts val="100"/>
              </a:spcBef>
              <a:buFont typeface="Wingdings" panose="05000000000000000000" pitchFamily="2" charset="2"/>
              <a:buChar char="Ø"/>
              <a:tabLst>
                <a:tab pos="309245" algn="l"/>
                <a:tab pos="309880" algn="l"/>
              </a:tabLst>
            </a:pPr>
            <a:r>
              <a:rPr lang="en-IN" sz="2000" spc="-20" dirty="0">
                <a:solidFill>
                  <a:schemeClr val="bg1"/>
                </a:solidFill>
                <a:latin typeface="Calibri" panose="020F0502020204030204" pitchFamily="34" charset="0"/>
                <a:cs typeface="Calibri" panose="020F0502020204030204" pitchFamily="34" charset="0"/>
              </a:rPr>
              <a:t>Removal </a:t>
            </a:r>
            <a:r>
              <a:rPr lang="en-IN" sz="2000" spc="-5" dirty="0">
                <a:solidFill>
                  <a:schemeClr val="bg1"/>
                </a:solidFill>
                <a:latin typeface="Calibri" panose="020F0502020204030204" pitchFamily="34" charset="0"/>
                <a:cs typeface="Calibri" panose="020F0502020204030204" pitchFamily="34" charset="0"/>
              </a:rPr>
              <a:t>of </a:t>
            </a:r>
            <a:r>
              <a:rPr lang="en-IN" sz="2000" spc="-25" dirty="0">
                <a:solidFill>
                  <a:schemeClr val="bg1"/>
                </a:solidFill>
                <a:latin typeface="Calibri" panose="020F0502020204030204" pitchFamily="34" charset="0"/>
                <a:cs typeface="Calibri" panose="020F0502020204030204" pitchFamily="34" charset="0"/>
              </a:rPr>
              <a:t>COD (Chemical Oxygen Demand),</a:t>
            </a:r>
            <a:r>
              <a:rPr lang="en-IN" sz="2000" dirty="0">
                <a:solidFill>
                  <a:schemeClr val="bg1"/>
                </a:solidFill>
                <a:latin typeface="Calibri" panose="020F0502020204030204" pitchFamily="34" charset="0"/>
                <a:cs typeface="Calibri" panose="020F0502020204030204" pitchFamily="34" charset="0"/>
              </a:rPr>
              <a:t> </a:t>
            </a:r>
            <a:r>
              <a:rPr lang="en-IN" sz="2000" spc="-10" dirty="0">
                <a:solidFill>
                  <a:schemeClr val="bg1"/>
                </a:solidFill>
                <a:latin typeface="Calibri" panose="020F0502020204030204" pitchFamily="34" charset="0"/>
                <a:cs typeface="Calibri" panose="020F0502020204030204" pitchFamily="34" charset="0"/>
              </a:rPr>
              <a:t>BOD (Biological Oxygen Demand).</a:t>
            </a:r>
          </a:p>
          <a:p>
            <a:pPr marL="297815" indent="-285750">
              <a:spcBef>
                <a:spcPts val="100"/>
              </a:spcBef>
              <a:buFont typeface="Wingdings" panose="05000000000000000000" pitchFamily="2" charset="2"/>
              <a:buChar char="Ø"/>
              <a:tabLst>
                <a:tab pos="309245" algn="l"/>
                <a:tab pos="309880" algn="l"/>
              </a:tabLst>
            </a:pPr>
            <a:r>
              <a:rPr lang="en-IN" sz="2000" spc="-15" dirty="0">
                <a:solidFill>
                  <a:schemeClr val="bg1"/>
                </a:solidFill>
                <a:latin typeface="Calibri" panose="020F0502020204030204" pitchFamily="34" charset="0"/>
                <a:cs typeface="Calibri" panose="020F0502020204030204" pitchFamily="34" charset="0"/>
              </a:rPr>
              <a:t>Removal of </a:t>
            </a:r>
            <a:r>
              <a:rPr lang="en-IN" sz="2000" spc="-35" dirty="0">
                <a:solidFill>
                  <a:schemeClr val="bg1"/>
                </a:solidFill>
                <a:latin typeface="Calibri" panose="020F0502020204030204" pitchFamily="34" charset="0"/>
                <a:cs typeface="Calibri" panose="020F0502020204030204" pitchFamily="34" charset="0"/>
              </a:rPr>
              <a:t>colour, </a:t>
            </a:r>
            <a:r>
              <a:rPr lang="en-IN" sz="2000" spc="-10" dirty="0">
                <a:solidFill>
                  <a:schemeClr val="bg1"/>
                </a:solidFill>
                <a:latin typeface="Calibri" panose="020F0502020204030204" pitchFamily="34" charset="0"/>
                <a:cs typeface="Calibri" panose="020F0502020204030204" pitchFamily="34" charset="0"/>
              </a:rPr>
              <a:t>odour etc. and </a:t>
            </a:r>
            <a:r>
              <a:rPr lang="en-IN" sz="2000" spc="-5" dirty="0">
                <a:solidFill>
                  <a:schemeClr val="bg1"/>
                </a:solidFill>
                <a:latin typeface="Calibri" panose="020F0502020204030204" pitchFamily="34" charset="0"/>
                <a:cs typeface="Calibri" panose="020F0502020204030204" pitchFamily="34" charset="0"/>
              </a:rPr>
              <a:t>TN (Total Nitrogen),</a:t>
            </a:r>
            <a:r>
              <a:rPr lang="en-IN" sz="2000" spc="45" dirty="0">
                <a:solidFill>
                  <a:schemeClr val="bg1"/>
                </a:solidFill>
                <a:latin typeface="Calibri" panose="020F0502020204030204" pitchFamily="34" charset="0"/>
                <a:cs typeface="Calibri" panose="020F0502020204030204" pitchFamily="34" charset="0"/>
              </a:rPr>
              <a:t> </a:t>
            </a:r>
            <a:r>
              <a:rPr lang="en-IN" sz="2000" spc="-5" dirty="0">
                <a:solidFill>
                  <a:schemeClr val="bg1"/>
                </a:solidFill>
                <a:latin typeface="Calibri" panose="020F0502020204030204" pitchFamily="34" charset="0"/>
                <a:cs typeface="Calibri" panose="020F0502020204030204" pitchFamily="34" charset="0"/>
              </a:rPr>
              <a:t>TP (Total Phosphorus)</a:t>
            </a:r>
            <a:r>
              <a:rPr lang="en-IN" sz="2000" dirty="0">
                <a:solidFill>
                  <a:schemeClr val="bg1"/>
                </a:solidFill>
                <a:latin typeface="Calibri" panose="020F0502020204030204" pitchFamily="34" charset="0"/>
                <a:cs typeface="Calibri" panose="020F0502020204030204" pitchFamily="34" charset="0"/>
              </a:rPr>
              <a:t> </a:t>
            </a:r>
            <a:r>
              <a:rPr lang="en-IN" sz="2000" spc="-10" dirty="0">
                <a:solidFill>
                  <a:schemeClr val="bg1"/>
                </a:solidFill>
                <a:latin typeface="Calibri" panose="020F0502020204030204" pitchFamily="34" charset="0"/>
                <a:cs typeface="Calibri" panose="020F0502020204030204" pitchFamily="34" charset="0"/>
              </a:rPr>
              <a:t>compounds.</a:t>
            </a:r>
            <a:endParaRPr lang="en-IN" sz="2000" dirty="0">
              <a:solidFill>
                <a:schemeClr val="bg1"/>
              </a:solidFill>
              <a:latin typeface="Calibri" panose="020F0502020204030204" pitchFamily="34" charset="0"/>
              <a:cs typeface="Calibri" panose="020F0502020204030204" pitchFamily="34" charset="0"/>
            </a:endParaRPr>
          </a:p>
          <a:p>
            <a:pPr marL="297815" indent="-285750">
              <a:spcBef>
                <a:spcPts val="425"/>
              </a:spcBef>
              <a:buFont typeface="Wingdings" panose="05000000000000000000" pitchFamily="2" charset="2"/>
              <a:buChar char="Ø"/>
              <a:tabLst>
                <a:tab pos="309245" algn="l"/>
                <a:tab pos="309880" algn="l"/>
              </a:tabLst>
            </a:pPr>
            <a:r>
              <a:rPr lang="en-IN" sz="2000" spc="-10" dirty="0">
                <a:solidFill>
                  <a:schemeClr val="bg1"/>
                </a:solidFill>
                <a:latin typeface="Calibri" panose="020F0502020204030204" pitchFamily="34" charset="0"/>
                <a:cs typeface="Calibri" panose="020F0502020204030204" pitchFamily="34" charset="0"/>
              </a:rPr>
              <a:t>Disinfection of </a:t>
            </a:r>
            <a:r>
              <a:rPr lang="en-IN" sz="2000" spc="-5" dirty="0">
                <a:solidFill>
                  <a:schemeClr val="bg1"/>
                </a:solidFill>
                <a:latin typeface="Calibri" panose="020F0502020204030204" pitchFamily="34" charset="0"/>
                <a:cs typeface="Calibri" panose="020F0502020204030204" pitchFamily="34" charset="0"/>
              </a:rPr>
              <a:t>disease causing</a:t>
            </a:r>
            <a:r>
              <a:rPr lang="en-IN" sz="2000" spc="-70" dirty="0">
                <a:solidFill>
                  <a:schemeClr val="bg1"/>
                </a:solidFill>
                <a:latin typeface="Calibri" panose="020F0502020204030204" pitchFamily="34" charset="0"/>
                <a:cs typeface="Calibri" panose="020F0502020204030204" pitchFamily="34" charset="0"/>
              </a:rPr>
              <a:t> </a:t>
            </a:r>
            <a:r>
              <a:rPr lang="en-IN" sz="2000" spc="-10" dirty="0">
                <a:solidFill>
                  <a:schemeClr val="bg1"/>
                </a:solidFill>
                <a:latin typeface="Calibri" panose="020F0502020204030204" pitchFamily="34" charset="0"/>
                <a:cs typeface="Calibri" panose="020F0502020204030204" pitchFamily="34" charset="0"/>
              </a:rPr>
              <a:t>micro-organisms</a:t>
            </a:r>
            <a:r>
              <a:rPr lang="en-IN" sz="2000" dirty="0">
                <a:solidFill>
                  <a:schemeClr val="bg1"/>
                </a:solidFill>
                <a:latin typeface="Calibri" panose="020F0502020204030204" pitchFamily="34" charset="0"/>
                <a:cs typeface="Calibri" panose="020F0502020204030204" pitchFamily="34" charset="0"/>
              </a:rPr>
              <a:t> </a:t>
            </a:r>
            <a:r>
              <a:rPr lang="en-IN" sz="2000" spc="-5" dirty="0">
                <a:solidFill>
                  <a:schemeClr val="bg1"/>
                </a:solidFill>
                <a:latin typeface="Calibri" panose="020F0502020204030204" pitchFamily="34" charset="0"/>
                <a:cs typeface="Calibri" panose="020F0502020204030204" pitchFamily="34" charset="0"/>
              </a:rPr>
              <a:t>(such </a:t>
            </a:r>
            <a:r>
              <a:rPr lang="en-IN" sz="2000" spc="-10" dirty="0">
                <a:solidFill>
                  <a:schemeClr val="bg1"/>
                </a:solidFill>
                <a:latin typeface="Calibri" panose="020F0502020204030204" pitchFamily="34" charset="0"/>
                <a:cs typeface="Calibri" panose="020F0502020204030204" pitchFamily="34" charset="0"/>
              </a:rPr>
              <a:t>as </a:t>
            </a:r>
            <a:r>
              <a:rPr lang="en-IN" sz="2000" spc="-5" dirty="0">
                <a:solidFill>
                  <a:schemeClr val="bg1"/>
                </a:solidFill>
                <a:latin typeface="Calibri" panose="020F0502020204030204" pitchFamily="34" charset="0"/>
                <a:cs typeface="Calibri" panose="020F0502020204030204" pitchFamily="34" charset="0"/>
              </a:rPr>
              <a:t>E-coli and</a:t>
            </a:r>
            <a:r>
              <a:rPr lang="en-IN" sz="2000" spc="-30" dirty="0">
                <a:solidFill>
                  <a:schemeClr val="bg1"/>
                </a:solidFill>
                <a:latin typeface="Calibri" panose="020F0502020204030204" pitchFamily="34" charset="0"/>
                <a:cs typeface="Calibri" panose="020F0502020204030204" pitchFamily="34" charset="0"/>
              </a:rPr>
              <a:t> </a:t>
            </a:r>
            <a:r>
              <a:rPr lang="en-IN" sz="2000" spc="-10" dirty="0">
                <a:solidFill>
                  <a:schemeClr val="bg1"/>
                </a:solidFill>
                <a:latin typeface="Calibri" panose="020F0502020204030204" pitchFamily="34" charset="0"/>
                <a:cs typeface="Calibri" panose="020F0502020204030204" pitchFamily="34" charset="0"/>
              </a:rPr>
              <a:t>pathogens).</a:t>
            </a:r>
            <a:endParaRPr lang="en-IN" sz="2000" dirty="0">
              <a:solidFill>
                <a:schemeClr val="bg1"/>
              </a:solidFill>
              <a:latin typeface="Calibri" panose="020F0502020204030204" pitchFamily="34" charset="0"/>
              <a:cs typeface="Calibri" panose="020F0502020204030204" pitchFamily="34" charset="0"/>
            </a:endParaRPr>
          </a:p>
          <a:p>
            <a:pPr marL="298450" marR="17780" indent="-285750">
              <a:spcBef>
                <a:spcPts val="1000"/>
              </a:spcBef>
              <a:buFont typeface="Wingdings" panose="05000000000000000000" pitchFamily="2" charset="2"/>
              <a:buChar char="Ø"/>
              <a:tabLst>
                <a:tab pos="309245" algn="l"/>
                <a:tab pos="309880" algn="l"/>
              </a:tabLst>
            </a:pPr>
            <a:r>
              <a:rPr lang="en-IN" sz="2000" spc="-5" dirty="0">
                <a:solidFill>
                  <a:schemeClr val="bg1"/>
                </a:solidFill>
                <a:latin typeface="Calibri" panose="020F0502020204030204" pitchFamily="34" charset="0"/>
                <a:cs typeface="Calibri" panose="020F0502020204030204" pitchFamily="34" charset="0"/>
              </a:rPr>
              <a:t>Destruction of contaminant</a:t>
            </a:r>
            <a:r>
              <a:rPr lang="en-IN" sz="2000" dirty="0">
                <a:solidFill>
                  <a:schemeClr val="bg1"/>
                </a:solidFill>
                <a:latin typeface="Calibri" panose="020F0502020204030204" pitchFamily="34" charset="0"/>
                <a:cs typeface="Calibri" panose="020F0502020204030204" pitchFamily="34" charset="0"/>
              </a:rPr>
              <a:t> of emerging concerns (CECs).</a:t>
            </a:r>
            <a:endParaRPr lang="en-IN" sz="2000" spc="-5" dirty="0">
              <a:solidFill>
                <a:schemeClr val="bg1"/>
              </a:solidFill>
              <a:latin typeface="Calibri" panose="020F0502020204030204" pitchFamily="34" charset="0"/>
              <a:cs typeface="Calibri" panose="020F0502020204030204" pitchFamily="34" charset="0"/>
            </a:endParaRPr>
          </a:p>
        </p:txBody>
      </p:sp>
      <p:sp>
        <p:nvSpPr>
          <p:cNvPr id="35" name="Rectangle 34">
            <a:extLst>
              <a:ext uri="{FF2B5EF4-FFF2-40B4-BE49-F238E27FC236}">
                <a16:creationId xmlns:a16="http://schemas.microsoft.com/office/drawing/2014/main" id="{0E5AA312-6AF9-4FFF-A33D-9AA40A84ED9C}"/>
              </a:ext>
            </a:extLst>
          </p:cNvPr>
          <p:cNvSpPr/>
          <p:nvPr/>
        </p:nvSpPr>
        <p:spPr>
          <a:xfrm>
            <a:off x="-35052" y="221461"/>
            <a:ext cx="12262104" cy="702464"/>
          </a:xfrm>
          <a:prstGeom prst="rect">
            <a:avLst/>
          </a:prstGeom>
          <a:gradFill flip="none" rotWithShape="1">
            <a:gsLst>
              <a:gs pos="0">
                <a:schemeClr val="bg1">
                  <a:alpha val="0"/>
                </a:schemeClr>
              </a:gs>
              <a:gs pos="23000">
                <a:schemeClr val="bg1">
                  <a:lumMod val="75000"/>
                  <a:lumOff val="25000"/>
                </a:schemeClr>
              </a:gs>
              <a:gs pos="69000">
                <a:schemeClr val="bg1">
                  <a:lumMod val="75000"/>
                  <a:lumOff val="25000"/>
                </a:schemeClr>
              </a:gs>
              <a:gs pos="83000">
                <a:schemeClr val="bg1">
                  <a:lumMod val="85000"/>
                  <a:lumOff val="15000"/>
                </a:schemeClr>
              </a:gs>
              <a:gs pos="97000">
                <a:schemeClr val="bg1">
                  <a:lumMod val="85000"/>
                  <a:lumOff val="15000"/>
                </a:schemeClr>
              </a:gs>
            </a:gsLst>
            <a:lin ang="15600000" scaled="0"/>
            <a:tileRect/>
          </a:gradFill>
          <a:ln w="34925"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0D35FA3A-33B8-446E-8CB7-0DC03F417F58}"/>
              </a:ext>
            </a:extLst>
          </p:cNvPr>
          <p:cNvSpPr txBox="1"/>
          <p:nvPr/>
        </p:nvSpPr>
        <p:spPr>
          <a:xfrm>
            <a:off x="3031332" y="216039"/>
            <a:ext cx="6129336" cy="707886"/>
          </a:xfrm>
          <a:prstGeom prst="rect">
            <a:avLst/>
          </a:prstGeom>
          <a:noFill/>
        </p:spPr>
        <p:txBody>
          <a:bodyPr wrap="square">
            <a:spAutoFit/>
          </a:bodyPr>
          <a:lstStyle/>
          <a:p>
            <a:pPr algn="ctr"/>
            <a:r>
              <a:rPr lang="en-US" sz="4000" b="1" dirty="0">
                <a:ln w="9525">
                  <a:solidFill>
                    <a:schemeClr val="bg1"/>
                  </a:solidFill>
                  <a:prstDash val="solid"/>
                </a:ln>
                <a:effectLst>
                  <a:outerShdw blurRad="12700" dist="38100" dir="2700000" algn="tl" rotWithShape="0">
                    <a:schemeClr val="bg1">
                      <a:lumMod val="50000"/>
                    </a:schemeClr>
                  </a:outerShdw>
                </a:effectLst>
              </a:rPr>
              <a:t>REQUIREMENTS</a:t>
            </a:r>
            <a:endParaRPr lang="en-US"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39" name="Rectangle 38">
            <a:extLst>
              <a:ext uri="{FF2B5EF4-FFF2-40B4-BE49-F238E27FC236}">
                <a16:creationId xmlns:a16="http://schemas.microsoft.com/office/drawing/2014/main" id="{6DB5FFB7-17D5-4CA3-A66D-23999F8317C1}"/>
              </a:ext>
            </a:extLst>
          </p:cNvPr>
          <p:cNvSpPr/>
          <p:nvPr/>
        </p:nvSpPr>
        <p:spPr>
          <a:xfrm rot="16200000">
            <a:off x="-863372" y="4250996"/>
            <a:ext cx="2797369" cy="954107"/>
          </a:xfrm>
          <a:prstGeom prst="rect">
            <a:avLst/>
          </a:prstGeom>
          <a:noFill/>
        </p:spPr>
        <p:txBody>
          <a:bodyPr wrap="none" lIns="91440" tIns="45720" rIns="91440" bIns="45720">
            <a:spAutoFit/>
          </a:bodyPr>
          <a:lstStyle/>
          <a:p>
            <a:pPr algn="ctr"/>
            <a:r>
              <a:rPr lang="en-US" sz="2800" b="1" dirty="0">
                <a:ln w="9525">
                  <a:solidFill>
                    <a:schemeClr val="bg1"/>
                  </a:solidFill>
                  <a:prstDash val="solid"/>
                </a:ln>
                <a:solidFill>
                  <a:schemeClr val="bg1"/>
                </a:solidFill>
                <a:effectLst>
                  <a:outerShdw blurRad="12700" dist="38100" dir="2700000" algn="tl" rotWithShape="0">
                    <a:schemeClr val="bg1">
                      <a:lumMod val="50000"/>
                    </a:schemeClr>
                  </a:outerShdw>
                </a:effectLst>
              </a:rPr>
              <a:t>ELECTRON BEAM </a:t>
            </a:r>
          </a:p>
          <a:p>
            <a:pPr algn="ctr"/>
            <a:r>
              <a:rPr lang="en-US" sz="2800" b="1" dirty="0">
                <a:ln w="9525">
                  <a:solidFill>
                    <a:schemeClr val="bg1"/>
                  </a:solidFill>
                  <a:prstDash val="solid"/>
                </a:ln>
                <a:solidFill>
                  <a:schemeClr val="bg1"/>
                </a:solidFill>
                <a:effectLst>
                  <a:outerShdw blurRad="12700" dist="38100" dir="2700000" algn="tl" rotWithShape="0">
                    <a:schemeClr val="bg1">
                      <a:lumMod val="50000"/>
                    </a:schemeClr>
                  </a:outerShdw>
                </a:effectLst>
              </a:rPr>
              <a:t>TECHNOLOGY</a:t>
            </a:r>
            <a:endParaRPr lang="en-US" sz="2800" b="1" cap="none" spc="0" dirty="0">
              <a:ln w="9525">
                <a:solidFill>
                  <a:schemeClr val="bg1"/>
                </a:solidFill>
                <a:prstDash val="solid"/>
              </a:ln>
              <a:solidFill>
                <a:schemeClr val="bg1"/>
              </a:solidFill>
              <a:effectLst>
                <a:outerShdw blurRad="12700" dist="38100" dir="2700000" algn="tl" rotWithShape="0">
                  <a:schemeClr val="bg1">
                    <a:lumMod val="50000"/>
                  </a:schemeClr>
                </a:outerShdw>
              </a:effectLst>
            </a:endParaRPr>
          </a:p>
        </p:txBody>
      </p:sp>
      <p:sp>
        <p:nvSpPr>
          <p:cNvPr id="40" name="Arrow: Right 39">
            <a:extLst>
              <a:ext uri="{FF2B5EF4-FFF2-40B4-BE49-F238E27FC236}">
                <a16:creationId xmlns:a16="http://schemas.microsoft.com/office/drawing/2014/main" id="{5EBDB1F1-2E37-4B88-AC6C-11C042B9A14E}"/>
              </a:ext>
            </a:extLst>
          </p:cNvPr>
          <p:cNvSpPr/>
          <p:nvPr/>
        </p:nvSpPr>
        <p:spPr>
          <a:xfrm>
            <a:off x="977412" y="4297983"/>
            <a:ext cx="474253" cy="717182"/>
          </a:xfrm>
          <a:prstGeom prst="rightArrow">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7609346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7E1CB4C-659A-4096-935F-5EE1F40683E4}"/>
              </a:ext>
            </a:extLst>
          </p:cNvPr>
          <p:cNvSpPr/>
          <p:nvPr/>
        </p:nvSpPr>
        <p:spPr>
          <a:xfrm>
            <a:off x="-35052" y="221461"/>
            <a:ext cx="12262104" cy="702464"/>
          </a:xfrm>
          <a:prstGeom prst="rect">
            <a:avLst/>
          </a:prstGeom>
          <a:gradFill flip="none" rotWithShape="1">
            <a:gsLst>
              <a:gs pos="0">
                <a:schemeClr val="bg1">
                  <a:alpha val="0"/>
                </a:schemeClr>
              </a:gs>
              <a:gs pos="23000">
                <a:schemeClr val="bg1">
                  <a:lumMod val="75000"/>
                  <a:lumOff val="25000"/>
                </a:schemeClr>
              </a:gs>
              <a:gs pos="69000">
                <a:schemeClr val="bg1">
                  <a:lumMod val="75000"/>
                  <a:lumOff val="25000"/>
                </a:schemeClr>
              </a:gs>
              <a:gs pos="83000">
                <a:schemeClr val="bg1">
                  <a:lumMod val="85000"/>
                  <a:lumOff val="15000"/>
                </a:schemeClr>
              </a:gs>
              <a:gs pos="97000">
                <a:schemeClr val="bg1">
                  <a:lumMod val="85000"/>
                  <a:lumOff val="15000"/>
                </a:schemeClr>
              </a:gs>
            </a:gsLst>
            <a:lin ang="15600000" scaled="0"/>
            <a:tileRect/>
          </a:gradFill>
          <a:ln w="34925"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C51FB219-A104-4F91-A2F3-625CBAE43838}"/>
              </a:ext>
            </a:extLst>
          </p:cNvPr>
          <p:cNvSpPr txBox="1"/>
          <p:nvPr/>
        </p:nvSpPr>
        <p:spPr>
          <a:xfrm>
            <a:off x="1238654" y="221461"/>
            <a:ext cx="9714692" cy="707886"/>
          </a:xfrm>
          <a:prstGeom prst="rect">
            <a:avLst/>
          </a:prstGeom>
          <a:noFill/>
        </p:spPr>
        <p:txBody>
          <a:bodyPr wrap="square">
            <a:spAutoFit/>
          </a:bodyPr>
          <a:lstStyle/>
          <a:p>
            <a:pPr algn="ctr"/>
            <a:r>
              <a:rPr lang="en-US" sz="4000" b="1" dirty="0">
                <a:ln w="9525">
                  <a:solidFill>
                    <a:schemeClr val="bg1"/>
                  </a:solidFill>
                  <a:prstDash val="solid"/>
                </a:ln>
                <a:effectLst>
                  <a:outerShdw blurRad="12700" dist="38100" dir="2700000" algn="tl" rotWithShape="0">
                    <a:schemeClr val="bg1">
                      <a:lumMod val="50000"/>
                    </a:schemeClr>
                  </a:outerShdw>
                </a:effectLst>
              </a:rPr>
              <a:t>CONTAMINENTS OF EMERGING CONCERNS</a:t>
            </a:r>
            <a:endParaRPr lang="en-US"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graphicFrame>
        <p:nvGraphicFramePr>
          <p:cNvPr id="8" name="object 3">
            <a:extLst>
              <a:ext uri="{FF2B5EF4-FFF2-40B4-BE49-F238E27FC236}">
                <a16:creationId xmlns:a16="http://schemas.microsoft.com/office/drawing/2014/main" id="{4229E8A7-604F-4B85-8562-8D52B6F39A6E}"/>
              </a:ext>
            </a:extLst>
          </p:cNvPr>
          <p:cNvGraphicFramePr>
            <a:graphicFrameLocks noGrp="1"/>
          </p:cNvGraphicFramePr>
          <p:nvPr>
            <p:extLst>
              <p:ext uri="{D42A27DB-BD31-4B8C-83A1-F6EECF244321}">
                <p14:modId xmlns:p14="http://schemas.microsoft.com/office/powerpoint/2010/main" val="2400324518"/>
              </p:ext>
            </p:extLst>
          </p:nvPr>
        </p:nvGraphicFramePr>
        <p:xfrm>
          <a:off x="431802" y="1059216"/>
          <a:ext cx="10732910" cy="5740693"/>
        </p:xfrm>
        <a:graphic>
          <a:graphicData uri="http://schemas.openxmlformats.org/drawingml/2006/table">
            <a:tbl>
              <a:tblPr firstRow="1" bandRow="1">
                <a:tableStyleId>{793D81CF-94F2-401A-BA57-92F5A7B2D0C5}</a:tableStyleId>
              </a:tblPr>
              <a:tblGrid>
                <a:gridCol w="1856003">
                  <a:extLst>
                    <a:ext uri="{9D8B030D-6E8A-4147-A177-3AD203B41FA5}">
                      <a16:colId xmlns:a16="http://schemas.microsoft.com/office/drawing/2014/main" val="20000"/>
                    </a:ext>
                  </a:extLst>
                </a:gridCol>
                <a:gridCol w="3437667">
                  <a:extLst>
                    <a:ext uri="{9D8B030D-6E8A-4147-A177-3AD203B41FA5}">
                      <a16:colId xmlns:a16="http://schemas.microsoft.com/office/drawing/2014/main" val="20001"/>
                    </a:ext>
                  </a:extLst>
                </a:gridCol>
                <a:gridCol w="2756166">
                  <a:extLst>
                    <a:ext uri="{9D8B030D-6E8A-4147-A177-3AD203B41FA5}">
                      <a16:colId xmlns:a16="http://schemas.microsoft.com/office/drawing/2014/main" val="20002"/>
                    </a:ext>
                  </a:extLst>
                </a:gridCol>
                <a:gridCol w="2683074">
                  <a:extLst>
                    <a:ext uri="{9D8B030D-6E8A-4147-A177-3AD203B41FA5}">
                      <a16:colId xmlns:a16="http://schemas.microsoft.com/office/drawing/2014/main" val="20003"/>
                    </a:ext>
                  </a:extLst>
                </a:gridCol>
              </a:tblGrid>
              <a:tr h="293159">
                <a:tc>
                  <a:txBody>
                    <a:bodyPr/>
                    <a:lstStyle/>
                    <a:p>
                      <a:pPr marL="91440">
                        <a:lnSpc>
                          <a:spcPct val="100000"/>
                        </a:lnSpc>
                        <a:spcBef>
                          <a:spcPts val="240"/>
                        </a:spcBef>
                      </a:pPr>
                      <a:r>
                        <a:rPr sz="1800" b="0" spc="-10" dirty="0">
                          <a:solidFill>
                            <a:schemeClr val="tx1"/>
                          </a:solidFill>
                        </a:rPr>
                        <a:t>CEC</a:t>
                      </a:r>
                      <a:r>
                        <a:rPr sz="1800" b="0" spc="-30" dirty="0">
                          <a:solidFill>
                            <a:schemeClr val="tx1"/>
                          </a:solidFill>
                        </a:rPr>
                        <a:t> </a:t>
                      </a:r>
                      <a:r>
                        <a:rPr sz="1800" b="0" spc="-5" dirty="0">
                          <a:solidFill>
                            <a:schemeClr val="tx1"/>
                          </a:solidFill>
                        </a:rPr>
                        <a:t>Class</a:t>
                      </a:r>
                      <a:endParaRPr sz="1800" b="0" dirty="0">
                        <a:solidFill>
                          <a:schemeClr val="tx1"/>
                        </a:solidFill>
                        <a:latin typeface="Carlito"/>
                        <a:cs typeface="Carlito"/>
                      </a:endParaRPr>
                    </a:p>
                  </a:txBody>
                  <a:tcPr marL="0" marR="0" marT="30480" marB="0"/>
                </a:tc>
                <a:tc>
                  <a:txBody>
                    <a:bodyPr/>
                    <a:lstStyle/>
                    <a:p>
                      <a:pPr marL="91440">
                        <a:lnSpc>
                          <a:spcPct val="100000"/>
                        </a:lnSpc>
                        <a:spcBef>
                          <a:spcPts val="240"/>
                        </a:spcBef>
                      </a:pPr>
                      <a:r>
                        <a:rPr sz="1800" b="0" spc="-10" dirty="0">
                          <a:solidFill>
                            <a:schemeClr val="tx1"/>
                          </a:solidFill>
                        </a:rPr>
                        <a:t>Example</a:t>
                      </a:r>
                      <a:r>
                        <a:rPr sz="1800" b="0" spc="-5" dirty="0">
                          <a:solidFill>
                            <a:schemeClr val="tx1"/>
                          </a:solidFill>
                        </a:rPr>
                        <a:t> </a:t>
                      </a:r>
                      <a:r>
                        <a:rPr sz="1800" b="0" spc="-10" dirty="0">
                          <a:solidFill>
                            <a:schemeClr val="tx1"/>
                          </a:solidFill>
                        </a:rPr>
                        <a:t>Compounds</a:t>
                      </a:r>
                      <a:endParaRPr sz="1800" b="0" dirty="0">
                        <a:solidFill>
                          <a:schemeClr val="tx1"/>
                        </a:solidFill>
                        <a:latin typeface="Carlito"/>
                        <a:cs typeface="Carlito"/>
                      </a:endParaRPr>
                    </a:p>
                  </a:txBody>
                  <a:tcPr marL="0" marR="0" marT="30480" marB="0"/>
                </a:tc>
                <a:tc>
                  <a:txBody>
                    <a:bodyPr/>
                    <a:lstStyle/>
                    <a:p>
                      <a:pPr marL="92710">
                        <a:lnSpc>
                          <a:spcPct val="100000"/>
                        </a:lnSpc>
                        <a:spcBef>
                          <a:spcPts val="240"/>
                        </a:spcBef>
                      </a:pPr>
                      <a:r>
                        <a:rPr sz="1800" b="0" spc="-10" dirty="0">
                          <a:solidFill>
                            <a:schemeClr val="tx1"/>
                          </a:solidFill>
                        </a:rPr>
                        <a:t>CEC</a:t>
                      </a:r>
                      <a:r>
                        <a:rPr sz="1800" b="0" spc="-30" dirty="0">
                          <a:solidFill>
                            <a:schemeClr val="tx1"/>
                          </a:solidFill>
                        </a:rPr>
                        <a:t> </a:t>
                      </a:r>
                      <a:r>
                        <a:rPr sz="1800" b="0" spc="-5" dirty="0">
                          <a:solidFill>
                            <a:schemeClr val="tx1"/>
                          </a:solidFill>
                        </a:rPr>
                        <a:t>Class</a:t>
                      </a:r>
                      <a:endParaRPr sz="1800" b="0" dirty="0">
                        <a:solidFill>
                          <a:schemeClr val="tx1"/>
                        </a:solidFill>
                        <a:latin typeface="Carlito"/>
                        <a:cs typeface="Carlito"/>
                      </a:endParaRPr>
                    </a:p>
                  </a:txBody>
                  <a:tcPr marL="0" marR="0" marT="30480" marB="0"/>
                </a:tc>
                <a:tc>
                  <a:txBody>
                    <a:bodyPr/>
                    <a:lstStyle/>
                    <a:p>
                      <a:pPr marL="92710">
                        <a:lnSpc>
                          <a:spcPct val="100000"/>
                        </a:lnSpc>
                        <a:spcBef>
                          <a:spcPts val="240"/>
                        </a:spcBef>
                      </a:pPr>
                      <a:r>
                        <a:rPr sz="1800" b="0" spc="-10" dirty="0">
                          <a:solidFill>
                            <a:schemeClr val="tx1"/>
                          </a:solidFill>
                        </a:rPr>
                        <a:t>Example</a:t>
                      </a:r>
                      <a:r>
                        <a:rPr sz="1800" b="0" spc="-5" dirty="0">
                          <a:solidFill>
                            <a:schemeClr val="tx1"/>
                          </a:solidFill>
                        </a:rPr>
                        <a:t> </a:t>
                      </a:r>
                      <a:r>
                        <a:rPr sz="1800" b="0" spc="-10" dirty="0">
                          <a:solidFill>
                            <a:schemeClr val="tx1"/>
                          </a:solidFill>
                        </a:rPr>
                        <a:t>Compounds</a:t>
                      </a:r>
                      <a:endParaRPr sz="1800" b="0" dirty="0">
                        <a:solidFill>
                          <a:schemeClr val="tx1"/>
                        </a:solidFill>
                        <a:latin typeface="Carlito"/>
                        <a:cs typeface="Carlito"/>
                      </a:endParaRPr>
                    </a:p>
                  </a:txBody>
                  <a:tcPr marL="0" marR="0" marT="30480" marB="0"/>
                </a:tc>
                <a:extLst>
                  <a:ext uri="{0D108BD9-81ED-4DB2-BD59-A6C34878D82A}">
                    <a16:rowId xmlns:a16="http://schemas.microsoft.com/office/drawing/2014/main" val="10000"/>
                  </a:ext>
                </a:extLst>
              </a:tr>
              <a:tr h="274811">
                <a:tc>
                  <a:txBody>
                    <a:bodyPr/>
                    <a:lstStyle/>
                    <a:p>
                      <a:pPr marL="91440">
                        <a:lnSpc>
                          <a:spcPct val="100000"/>
                        </a:lnSpc>
                        <a:spcBef>
                          <a:spcPts val="265"/>
                        </a:spcBef>
                      </a:pPr>
                      <a:r>
                        <a:rPr sz="1600" b="0" spc="-10" dirty="0">
                          <a:solidFill>
                            <a:schemeClr val="bg1"/>
                          </a:solidFill>
                        </a:rPr>
                        <a:t>Antibiotics</a:t>
                      </a:r>
                      <a:endParaRPr sz="1600" b="0" dirty="0">
                        <a:solidFill>
                          <a:schemeClr val="bg1"/>
                        </a:solidFill>
                        <a:latin typeface="Carlito"/>
                        <a:cs typeface="Carlito"/>
                      </a:endParaRPr>
                    </a:p>
                  </a:txBody>
                  <a:tcPr marL="0" marR="0" marT="33655" marB="0"/>
                </a:tc>
                <a:tc>
                  <a:txBody>
                    <a:bodyPr/>
                    <a:lstStyle/>
                    <a:p>
                      <a:pPr marL="91440">
                        <a:lnSpc>
                          <a:spcPct val="100000"/>
                        </a:lnSpc>
                        <a:spcBef>
                          <a:spcPts val="265"/>
                        </a:spcBef>
                      </a:pPr>
                      <a:r>
                        <a:rPr sz="1600" b="0" spc="-20" dirty="0">
                          <a:solidFill>
                            <a:schemeClr val="bg1"/>
                          </a:solidFill>
                        </a:rPr>
                        <a:t>Tetracycline,</a:t>
                      </a:r>
                      <a:r>
                        <a:rPr sz="1600" b="0" spc="5" dirty="0">
                          <a:solidFill>
                            <a:schemeClr val="bg1"/>
                          </a:solidFill>
                        </a:rPr>
                        <a:t> </a:t>
                      </a:r>
                      <a:r>
                        <a:rPr sz="1600" b="0" spc="-10" dirty="0">
                          <a:solidFill>
                            <a:schemeClr val="bg1"/>
                          </a:solidFill>
                        </a:rPr>
                        <a:t>Erytromycin</a:t>
                      </a:r>
                      <a:endParaRPr sz="1600" b="0">
                        <a:solidFill>
                          <a:schemeClr val="bg1"/>
                        </a:solidFill>
                        <a:latin typeface="Carlito"/>
                        <a:cs typeface="Carlito"/>
                      </a:endParaRPr>
                    </a:p>
                  </a:txBody>
                  <a:tcPr marL="0" marR="0" marT="33655" marB="0"/>
                </a:tc>
                <a:tc>
                  <a:txBody>
                    <a:bodyPr/>
                    <a:lstStyle/>
                    <a:p>
                      <a:pPr marL="92710">
                        <a:lnSpc>
                          <a:spcPct val="100000"/>
                        </a:lnSpc>
                        <a:spcBef>
                          <a:spcPts val="265"/>
                        </a:spcBef>
                      </a:pPr>
                      <a:r>
                        <a:rPr sz="1600" b="0" spc="-10" dirty="0">
                          <a:solidFill>
                            <a:schemeClr val="bg1"/>
                          </a:solidFill>
                        </a:rPr>
                        <a:t>Antimicrobials</a:t>
                      </a:r>
                      <a:endParaRPr sz="1600" b="0" dirty="0">
                        <a:solidFill>
                          <a:schemeClr val="bg1"/>
                        </a:solidFill>
                        <a:latin typeface="Carlito"/>
                        <a:cs typeface="Carlito"/>
                      </a:endParaRPr>
                    </a:p>
                  </a:txBody>
                  <a:tcPr marL="0" marR="0" marT="33655" marB="0"/>
                </a:tc>
                <a:tc>
                  <a:txBody>
                    <a:bodyPr/>
                    <a:lstStyle/>
                    <a:p>
                      <a:pPr marL="92710">
                        <a:lnSpc>
                          <a:spcPct val="100000"/>
                        </a:lnSpc>
                        <a:spcBef>
                          <a:spcPts val="265"/>
                        </a:spcBef>
                      </a:pPr>
                      <a:r>
                        <a:rPr sz="1600" b="0" spc="-15" dirty="0">
                          <a:solidFill>
                            <a:schemeClr val="bg1"/>
                          </a:solidFill>
                        </a:rPr>
                        <a:t>Triclosan</a:t>
                      </a:r>
                      <a:endParaRPr sz="1600" b="0" dirty="0">
                        <a:solidFill>
                          <a:schemeClr val="bg1"/>
                        </a:solidFill>
                        <a:latin typeface="Carlito"/>
                        <a:cs typeface="Carlito"/>
                      </a:endParaRPr>
                    </a:p>
                  </a:txBody>
                  <a:tcPr marL="0" marR="0" marT="33655" marB="0"/>
                </a:tc>
                <a:extLst>
                  <a:ext uri="{0D108BD9-81ED-4DB2-BD59-A6C34878D82A}">
                    <a16:rowId xmlns:a16="http://schemas.microsoft.com/office/drawing/2014/main" val="10001"/>
                  </a:ext>
                </a:extLst>
              </a:tr>
              <a:tr h="735952">
                <a:tc>
                  <a:txBody>
                    <a:bodyPr/>
                    <a:lstStyle/>
                    <a:p>
                      <a:pPr marL="91440" marR="702945">
                        <a:lnSpc>
                          <a:spcPct val="100000"/>
                        </a:lnSpc>
                        <a:spcBef>
                          <a:spcPts val="265"/>
                        </a:spcBef>
                      </a:pPr>
                      <a:r>
                        <a:rPr sz="1600" b="0" spc="-10" dirty="0">
                          <a:solidFill>
                            <a:schemeClr val="bg1"/>
                          </a:solidFill>
                        </a:rPr>
                        <a:t>Detergent  </a:t>
                      </a:r>
                      <a:r>
                        <a:rPr sz="1600" b="0" dirty="0">
                          <a:solidFill>
                            <a:schemeClr val="bg1"/>
                          </a:solidFill>
                        </a:rPr>
                        <a:t>me</a:t>
                      </a:r>
                      <a:r>
                        <a:rPr sz="1600" b="0" spc="-15" dirty="0">
                          <a:solidFill>
                            <a:schemeClr val="bg1"/>
                          </a:solidFill>
                        </a:rPr>
                        <a:t>t</a:t>
                      </a:r>
                      <a:r>
                        <a:rPr sz="1600" b="0" spc="-10" dirty="0">
                          <a:solidFill>
                            <a:schemeClr val="bg1"/>
                          </a:solidFill>
                        </a:rPr>
                        <a:t>a</a:t>
                      </a:r>
                      <a:r>
                        <a:rPr sz="1600" b="0" spc="-5" dirty="0">
                          <a:solidFill>
                            <a:schemeClr val="bg1"/>
                          </a:solidFill>
                        </a:rPr>
                        <a:t>bo</a:t>
                      </a:r>
                      <a:r>
                        <a:rPr sz="1600" b="0" spc="-15" dirty="0">
                          <a:solidFill>
                            <a:schemeClr val="bg1"/>
                          </a:solidFill>
                        </a:rPr>
                        <a:t>l</a:t>
                      </a:r>
                      <a:r>
                        <a:rPr sz="1600" b="0" spc="-10" dirty="0">
                          <a:solidFill>
                            <a:schemeClr val="bg1"/>
                          </a:solidFill>
                        </a:rPr>
                        <a:t>i</a:t>
                      </a:r>
                      <a:r>
                        <a:rPr sz="1600" b="0" spc="-20" dirty="0">
                          <a:solidFill>
                            <a:schemeClr val="bg1"/>
                          </a:solidFill>
                        </a:rPr>
                        <a:t>t</a:t>
                      </a:r>
                      <a:r>
                        <a:rPr lang="en-US" sz="1600" b="0" spc="-20" dirty="0">
                          <a:solidFill>
                            <a:schemeClr val="bg1"/>
                          </a:solidFill>
                        </a:rPr>
                        <a:t>e</a:t>
                      </a:r>
                      <a:r>
                        <a:rPr sz="1600" b="0" dirty="0">
                          <a:solidFill>
                            <a:schemeClr val="bg1"/>
                          </a:solidFill>
                        </a:rPr>
                        <a:t>s</a:t>
                      </a:r>
                      <a:endParaRPr sz="1600" b="0" dirty="0">
                        <a:solidFill>
                          <a:schemeClr val="bg1"/>
                        </a:solidFill>
                        <a:latin typeface="Carlito"/>
                        <a:cs typeface="Carlito"/>
                      </a:endParaRPr>
                    </a:p>
                  </a:txBody>
                  <a:tcPr marL="0" marR="0" marT="33655" marB="0"/>
                </a:tc>
                <a:tc>
                  <a:txBody>
                    <a:bodyPr/>
                    <a:lstStyle/>
                    <a:p>
                      <a:pPr marL="91440">
                        <a:lnSpc>
                          <a:spcPct val="100000"/>
                        </a:lnSpc>
                        <a:spcBef>
                          <a:spcPts val="265"/>
                        </a:spcBef>
                      </a:pPr>
                      <a:r>
                        <a:rPr sz="1600" b="0" spc="-10" dirty="0">
                          <a:solidFill>
                            <a:schemeClr val="bg1"/>
                          </a:solidFill>
                        </a:rPr>
                        <a:t>Nonylphenol</a:t>
                      </a:r>
                      <a:endParaRPr sz="1600" b="0">
                        <a:solidFill>
                          <a:schemeClr val="bg1"/>
                        </a:solidFill>
                        <a:latin typeface="Carlito"/>
                        <a:cs typeface="Carlito"/>
                      </a:endParaRPr>
                    </a:p>
                  </a:txBody>
                  <a:tcPr marL="0" marR="0" marT="33655" marB="0"/>
                </a:tc>
                <a:tc>
                  <a:txBody>
                    <a:bodyPr/>
                    <a:lstStyle/>
                    <a:p>
                      <a:pPr marL="92710">
                        <a:lnSpc>
                          <a:spcPct val="100000"/>
                        </a:lnSpc>
                        <a:spcBef>
                          <a:spcPts val="265"/>
                        </a:spcBef>
                      </a:pPr>
                      <a:r>
                        <a:rPr sz="1600" b="0" spc="-15" dirty="0">
                          <a:solidFill>
                            <a:schemeClr val="bg1"/>
                          </a:solidFill>
                        </a:rPr>
                        <a:t>Disinfectants</a:t>
                      </a:r>
                      <a:endParaRPr sz="1600" b="0">
                        <a:solidFill>
                          <a:schemeClr val="bg1"/>
                        </a:solidFill>
                        <a:latin typeface="Carlito"/>
                        <a:cs typeface="Carlito"/>
                      </a:endParaRPr>
                    </a:p>
                  </a:txBody>
                  <a:tcPr marL="0" marR="0" marT="33655" marB="0"/>
                </a:tc>
                <a:tc>
                  <a:txBody>
                    <a:bodyPr/>
                    <a:lstStyle/>
                    <a:p>
                      <a:pPr marL="92710" marR="996950">
                        <a:lnSpc>
                          <a:spcPct val="100000"/>
                        </a:lnSpc>
                        <a:spcBef>
                          <a:spcPts val="265"/>
                        </a:spcBef>
                      </a:pPr>
                      <a:r>
                        <a:rPr sz="1600" b="0" spc="-10" dirty="0">
                          <a:solidFill>
                            <a:schemeClr val="bg1"/>
                          </a:solidFill>
                        </a:rPr>
                        <a:t>Alcohols, Aldehydes,  oxidizing agents</a:t>
                      </a:r>
                      <a:endParaRPr sz="1600" b="0">
                        <a:solidFill>
                          <a:schemeClr val="bg1"/>
                        </a:solidFill>
                        <a:latin typeface="Carlito"/>
                        <a:cs typeface="Carlito"/>
                      </a:endParaRPr>
                    </a:p>
                  </a:txBody>
                  <a:tcPr marL="0" marR="0" marT="33655" marB="0"/>
                </a:tc>
                <a:extLst>
                  <a:ext uri="{0D108BD9-81ED-4DB2-BD59-A6C34878D82A}">
                    <a16:rowId xmlns:a16="http://schemas.microsoft.com/office/drawing/2014/main" val="10002"/>
                  </a:ext>
                </a:extLst>
              </a:tr>
              <a:tr h="735952">
                <a:tc>
                  <a:txBody>
                    <a:bodyPr/>
                    <a:lstStyle/>
                    <a:p>
                      <a:pPr marL="91440" marR="370840">
                        <a:lnSpc>
                          <a:spcPct val="100000"/>
                        </a:lnSpc>
                        <a:spcBef>
                          <a:spcPts val="265"/>
                        </a:spcBef>
                      </a:pPr>
                      <a:r>
                        <a:rPr sz="1600" b="0" spc="-10" dirty="0">
                          <a:solidFill>
                            <a:schemeClr val="bg1"/>
                          </a:solidFill>
                        </a:rPr>
                        <a:t>Disinfection </a:t>
                      </a:r>
                      <a:r>
                        <a:rPr sz="1600" b="0" spc="-5" dirty="0">
                          <a:solidFill>
                            <a:schemeClr val="bg1"/>
                          </a:solidFill>
                        </a:rPr>
                        <a:t>By-  </a:t>
                      </a:r>
                      <a:r>
                        <a:rPr sz="1600" b="0" spc="-10" dirty="0">
                          <a:solidFill>
                            <a:schemeClr val="bg1"/>
                          </a:solidFill>
                        </a:rPr>
                        <a:t>Products</a:t>
                      </a:r>
                      <a:r>
                        <a:rPr sz="1600" b="0" spc="-65" dirty="0">
                          <a:solidFill>
                            <a:schemeClr val="bg1"/>
                          </a:solidFill>
                        </a:rPr>
                        <a:t> </a:t>
                      </a:r>
                      <a:r>
                        <a:rPr sz="1600" b="0" spc="-10" dirty="0">
                          <a:solidFill>
                            <a:schemeClr val="bg1"/>
                          </a:solidFill>
                        </a:rPr>
                        <a:t>(DBPs)</a:t>
                      </a:r>
                      <a:endParaRPr sz="1600" b="0" dirty="0">
                        <a:solidFill>
                          <a:schemeClr val="bg1"/>
                        </a:solidFill>
                        <a:latin typeface="Carlito"/>
                        <a:cs typeface="Carlito"/>
                      </a:endParaRPr>
                    </a:p>
                  </a:txBody>
                  <a:tcPr marL="0" marR="0" marT="33655" marB="0"/>
                </a:tc>
                <a:tc>
                  <a:txBody>
                    <a:bodyPr/>
                    <a:lstStyle/>
                    <a:p>
                      <a:pPr marL="91440" marR="2414905">
                        <a:lnSpc>
                          <a:spcPct val="100000"/>
                        </a:lnSpc>
                        <a:spcBef>
                          <a:spcPts val="265"/>
                        </a:spcBef>
                      </a:pPr>
                      <a:r>
                        <a:rPr sz="1600" b="0" spc="5" dirty="0">
                          <a:solidFill>
                            <a:schemeClr val="bg1"/>
                          </a:solidFill>
                        </a:rPr>
                        <a:t>C</a:t>
                      </a:r>
                      <a:r>
                        <a:rPr sz="1600" b="0" spc="-5" dirty="0">
                          <a:solidFill>
                            <a:schemeClr val="bg1"/>
                          </a:solidFill>
                        </a:rPr>
                        <a:t>h</a:t>
                      </a:r>
                      <a:r>
                        <a:rPr sz="1600" b="0" spc="-10" dirty="0">
                          <a:solidFill>
                            <a:schemeClr val="bg1"/>
                          </a:solidFill>
                        </a:rPr>
                        <a:t>l</a:t>
                      </a:r>
                      <a:r>
                        <a:rPr sz="1600" b="0" spc="-5" dirty="0">
                          <a:solidFill>
                            <a:schemeClr val="bg1"/>
                          </a:solidFill>
                        </a:rPr>
                        <a:t>o</a:t>
                      </a:r>
                      <a:r>
                        <a:rPr sz="1600" b="0" spc="-25" dirty="0">
                          <a:solidFill>
                            <a:schemeClr val="bg1"/>
                          </a:solidFill>
                        </a:rPr>
                        <a:t>r</a:t>
                      </a:r>
                      <a:r>
                        <a:rPr sz="1600" b="0" spc="-5" dirty="0">
                          <a:solidFill>
                            <a:schemeClr val="bg1"/>
                          </a:solidFill>
                        </a:rPr>
                        <a:t>o</a:t>
                      </a:r>
                      <a:r>
                        <a:rPr sz="1600" b="0" spc="-55" dirty="0">
                          <a:solidFill>
                            <a:schemeClr val="bg1"/>
                          </a:solidFill>
                        </a:rPr>
                        <a:t>f</a:t>
                      </a:r>
                      <a:r>
                        <a:rPr sz="1600" b="0" spc="-5" dirty="0">
                          <a:solidFill>
                            <a:schemeClr val="bg1"/>
                          </a:solidFill>
                        </a:rPr>
                        <a:t>o</a:t>
                      </a:r>
                      <a:r>
                        <a:rPr lang="en-US" sz="1600" b="0" spc="-5" dirty="0">
                          <a:solidFill>
                            <a:schemeClr val="bg1"/>
                          </a:solidFill>
                        </a:rPr>
                        <a:t>r</a:t>
                      </a:r>
                      <a:r>
                        <a:rPr sz="1600" b="0" spc="-5" dirty="0">
                          <a:solidFill>
                            <a:schemeClr val="bg1"/>
                          </a:solidFill>
                        </a:rPr>
                        <a:t>m </a:t>
                      </a:r>
                      <a:r>
                        <a:rPr sz="1600" b="0" spc="-10" dirty="0">
                          <a:solidFill>
                            <a:schemeClr val="bg1"/>
                          </a:solidFill>
                        </a:rPr>
                        <a:t>(NDMA)</a:t>
                      </a:r>
                      <a:endParaRPr sz="1600" b="0" dirty="0">
                        <a:solidFill>
                          <a:schemeClr val="bg1"/>
                        </a:solidFill>
                        <a:latin typeface="Carlito"/>
                        <a:cs typeface="Carlito"/>
                      </a:endParaRPr>
                    </a:p>
                  </a:txBody>
                  <a:tcPr marL="0" marR="0" marT="33655" marB="0"/>
                </a:tc>
                <a:tc>
                  <a:txBody>
                    <a:bodyPr/>
                    <a:lstStyle/>
                    <a:p>
                      <a:pPr marL="92710">
                        <a:lnSpc>
                          <a:spcPct val="100000"/>
                        </a:lnSpc>
                        <a:spcBef>
                          <a:spcPts val="265"/>
                        </a:spcBef>
                      </a:pPr>
                      <a:r>
                        <a:rPr sz="1600" b="0" spc="-10" dirty="0">
                          <a:solidFill>
                            <a:schemeClr val="bg1"/>
                          </a:solidFill>
                        </a:rPr>
                        <a:t>Estrogenic</a:t>
                      </a:r>
                      <a:r>
                        <a:rPr sz="1600" b="0" spc="15" dirty="0">
                          <a:solidFill>
                            <a:schemeClr val="bg1"/>
                          </a:solidFill>
                        </a:rPr>
                        <a:t> </a:t>
                      </a:r>
                      <a:r>
                        <a:rPr sz="1600" b="0" spc="-5" dirty="0">
                          <a:solidFill>
                            <a:schemeClr val="bg1"/>
                          </a:solidFill>
                        </a:rPr>
                        <a:t>Compounds</a:t>
                      </a:r>
                      <a:endParaRPr sz="1600" b="0">
                        <a:solidFill>
                          <a:schemeClr val="bg1"/>
                        </a:solidFill>
                        <a:latin typeface="Carlito"/>
                        <a:cs typeface="Carlito"/>
                      </a:endParaRPr>
                    </a:p>
                  </a:txBody>
                  <a:tcPr marL="0" marR="0" marT="33655" marB="0"/>
                </a:tc>
                <a:tc>
                  <a:txBody>
                    <a:bodyPr/>
                    <a:lstStyle/>
                    <a:p>
                      <a:pPr marL="92710" marR="565150">
                        <a:lnSpc>
                          <a:spcPct val="100000"/>
                        </a:lnSpc>
                        <a:spcBef>
                          <a:spcPts val="265"/>
                        </a:spcBef>
                      </a:pPr>
                      <a:r>
                        <a:rPr sz="1600" b="0" spc="-10" dirty="0">
                          <a:solidFill>
                            <a:schemeClr val="bg1"/>
                          </a:solidFill>
                        </a:rPr>
                        <a:t>Estrone, </a:t>
                      </a:r>
                      <a:r>
                        <a:rPr sz="1600" b="0" spc="-15" dirty="0">
                          <a:solidFill>
                            <a:schemeClr val="bg1"/>
                          </a:solidFill>
                        </a:rPr>
                        <a:t>Estradiol,  </a:t>
                      </a:r>
                      <a:r>
                        <a:rPr sz="1600" b="0" spc="-10" dirty="0">
                          <a:solidFill>
                            <a:schemeClr val="bg1"/>
                          </a:solidFill>
                        </a:rPr>
                        <a:t>Nonylphenol, </a:t>
                      </a:r>
                      <a:r>
                        <a:rPr sz="1600" b="0" spc="-5" dirty="0">
                          <a:solidFill>
                            <a:schemeClr val="bg1"/>
                          </a:solidFill>
                        </a:rPr>
                        <a:t>Bisphenol</a:t>
                      </a:r>
                      <a:r>
                        <a:rPr sz="1600" b="0" spc="-30" dirty="0">
                          <a:solidFill>
                            <a:schemeClr val="bg1"/>
                          </a:solidFill>
                        </a:rPr>
                        <a:t> </a:t>
                      </a:r>
                      <a:r>
                        <a:rPr sz="1600" b="0" dirty="0">
                          <a:solidFill>
                            <a:schemeClr val="bg1"/>
                          </a:solidFill>
                        </a:rPr>
                        <a:t>A</a:t>
                      </a:r>
                      <a:endParaRPr sz="1600" b="0">
                        <a:solidFill>
                          <a:schemeClr val="bg1"/>
                        </a:solidFill>
                        <a:latin typeface="Carlito"/>
                        <a:cs typeface="Carlito"/>
                      </a:endParaRPr>
                    </a:p>
                  </a:txBody>
                  <a:tcPr marL="0" marR="0" marT="33655" marB="0"/>
                </a:tc>
                <a:extLst>
                  <a:ext uri="{0D108BD9-81ED-4DB2-BD59-A6C34878D82A}">
                    <a16:rowId xmlns:a16="http://schemas.microsoft.com/office/drawing/2014/main" val="10003"/>
                  </a:ext>
                </a:extLst>
              </a:tr>
              <a:tr h="274709">
                <a:tc>
                  <a:txBody>
                    <a:bodyPr/>
                    <a:lstStyle/>
                    <a:p>
                      <a:pPr marL="91440">
                        <a:lnSpc>
                          <a:spcPct val="100000"/>
                        </a:lnSpc>
                        <a:spcBef>
                          <a:spcPts val="265"/>
                        </a:spcBef>
                      </a:pPr>
                      <a:r>
                        <a:rPr sz="1600" b="0" spc="-10" dirty="0">
                          <a:solidFill>
                            <a:schemeClr val="bg1"/>
                          </a:solidFill>
                        </a:rPr>
                        <a:t>Explosives</a:t>
                      </a:r>
                      <a:endParaRPr sz="1600" b="0">
                        <a:solidFill>
                          <a:schemeClr val="bg1"/>
                        </a:solidFill>
                        <a:latin typeface="Carlito"/>
                        <a:cs typeface="Carlito"/>
                      </a:endParaRPr>
                    </a:p>
                  </a:txBody>
                  <a:tcPr marL="0" marR="0" marT="33655" marB="0"/>
                </a:tc>
                <a:tc>
                  <a:txBody>
                    <a:bodyPr/>
                    <a:lstStyle/>
                    <a:p>
                      <a:pPr marL="91440">
                        <a:lnSpc>
                          <a:spcPct val="100000"/>
                        </a:lnSpc>
                        <a:spcBef>
                          <a:spcPts val="265"/>
                        </a:spcBef>
                      </a:pPr>
                      <a:r>
                        <a:rPr sz="1600" b="0" spc="-40" dirty="0">
                          <a:solidFill>
                            <a:schemeClr val="bg1"/>
                          </a:solidFill>
                        </a:rPr>
                        <a:t>TNT,</a:t>
                      </a:r>
                      <a:r>
                        <a:rPr sz="1600" b="0" spc="-30" dirty="0">
                          <a:solidFill>
                            <a:schemeClr val="bg1"/>
                          </a:solidFill>
                        </a:rPr>
                        <a:t> </a:t>
                      </a:r>
                      <a:r>
                        <a:rPr sz="1600" b="0" spc="-15" dirty="0">
                          <a:solidFill>
                            <a:schemeClr val="bg1"/>
                          </a:solidFill>
                        </a:rPr>
                        <a:t>RDX</a:t>
                      </a:r>
                      <a:endParaRPr sz="1600" b="0" dirty="0">
                        <a:solidFill>
                          <a:schemeClr val="bg1"/>
                        </a:solidFill>
                        <a:latin typeface="Carlito"/>
                        <a:cs typeface="Carlito"/>
                      </a:endParaRPr>
                    </a:p>
                  </a:txBody>
                  <a:tcPr marL="0" marR="0" marT="33655" marB="0"/>
                </a:tc>
                <a:tc>
                  <a:txBody>
                    <a:bodyPr/>
                    <a:lstStyle/>
                    <a:p>
                      <a:pPr marL="92710">
                        <a:lnSpc>
                          <a:spcPct val="100000"/>
                        </a:lnSpc>
                        <a:spcBef>
                          <a:spcPts val="265"/>
                        </a:spcBef>
                      </a:pPr>
                      <a:r>
                        <a:rPr sz="1600" b="0" spc="-15" dirty="0">
                          <a:solidFill>
                            <a:schemeClr val="bg1"/>
                          </a:solidFill>
                        </a:rPr>
                        <a:t>Fragrances</a:t>
                      </a:r>
                      <a:endParaRPr sz="1600" b="0">
                        <a:solidFill>
                          <a:schemeClr val="bg1"/>
                        </a:solidFill>
                        <a:latin typeface="Carlito"/>
                        <a:cs typeface="Carlito"/>
                      </a:endParaRPr>
                    </a:p>
                  </a:txBody>
                  <a:tcPr marL="0" marR="0" marT="33655" marB="0"/>
                </a:tc>
                <a:tc>
                  <a:txBody>
                    <a:bodyPr/>
                    <a:lstStyle/>
                    <a:p>
                      <a:pPr marL="92710">
                        <a:lnSpc>
                          <a:spcPct val="100000"/>
                        </a:lnSpc>
                        <a:spcBef>
                          <a:spcPts val="265"/>
                        </a:spcBef>
                      </a:pPr>
                      <a:r>
                        <a:rPr sz="1600" b="0" spc="-15" dirty="0">
                          <a:solidFill>
                            <a:schemeClr val="bg1"/>
                          </a:solidFill>
                        </a:rPr>
                        <a:t>Galaxolide</a:t>
                      </a:r>
                      <a:endParaRPr sz="1600" b="0">
                        <a:solidFill>
                          <a:schemeClr val="bg1"/>
                        </a:solidFill>
                        <a:latin typeface="Carlito"/>
                        <a:cs typeface="Carlito"/>
                      </a:endParaRPr>
                    </a:p>
                  </a:txBody>
                  <a:tcPr marL="0" marR="0" marT="33655" marB="0"/>
                </a:tc>
                <a:extLst>
                  <a:ext uri="{0D108BD9-81ED-4DB2-BD59-A6C34878D82A}">
                    <a16:rowId xmlns:a16="http://schemas.microsoft.com/office/drawing/2014/main" val="10004"/>
                  </a:ext>
                </a:extLst>
              </a:tr>
              <a:tr h="502035">
                <a:tc>
                  <a:txBody>
                    <a:bodyPr/>
                    <a:lstStyle/>
                    <a:p>
                      <a:pPr marL="91440">
                        <a:lnSpc>
                          <a:spcPct val="100000"/>
                        </a:lnSpc>
                        <a:spcBef>
                          <a:spcPts val="270"/>
                        </a:spcBef>
                      </a:pPr>
                      <a:r>
                        <a:rPr sz="1600" b="0" spc="-5" dirty="0">
                          <a:solidFill>
                            <a:schemeClr val="bg1"/>
                          </a:solidFill>
                        </a:rPr>
                        <a:t>Pharmaceuticals</a:t>
                      </a:r>
                      <a:endParaRPr sz="1600" b="0">
                        <a:solidFill>
                          <a:schemeClr val="bg1"/>
                        </a:solidFill>
                        <a:latin typeface="Carlito"/>
                        <a:cs typeface="Carlito"/>
                      </a:endParaRPr>
                    </a:p>
                  </a:txBody>
                  <a:tcPr marL="0" marR="0" marT="34290" marB="0"/>
                </a:tc>
                <a:tc>
                  <a:txBody>
                    <a:bodyPr/>
                    <a:lstStyle/>
                    <a:p>
                      <a:pPr marL="91440">
                        <a:lnSpc>
                          <a:spcPct val="100000"/>
                        </a:lnSpc>
                        <a:spcBef>
                          <a:spcPts val="270"/>
                        </a:spcBef>
                      </a:pPr>
                      <a:r>
                        <a:rPr sz="1600" b="0" spc="-15" dirty="0">
                          <a:solidFill>
                            <a:schemeClr val="bg1"/>
                          </a:solidFill>
                        </a:rPr>
                        <a:t>Fluoxetine</a:t>
                      </a:r>
                      <a:r>
                        <a:rPr sz="1600" b="0" spc="-10" dirty="0">
                          <a:solidFill>
                            <a:schemeClr val="bg1"/>
                          </a:solidFill>
                        </a:rPr>
                        <a:t> (Prozac),</a:t>
                      </a:r>
                      <a:r>
                        <a:rPr lang="en-US" sz="1600" b="0" spc="-10" dirty="0">
                          <a:solidFill>
                            <a:schemeClr val="bg1"/>
                          </a:solidFill>
                        </a:rPr>
                        <a:t> Ibuprofen</a:t>
                      </a:r>
                      <a:endParaRPr sz="1600" b="0" dirty="0">
                        <a:solidFill>
                          <a:schemeClr val="bg1"/>
                        </a:solidFill>
                      </a:endParaRPr>
                    </a:p>
                    <a:p>
                      <a:pPr marL="91440">
                        <a:lnSpc>
                          <a:spcPct val="100000"/>
                        </a:lnSpc>
                      </a:pPr>
                      <a:r>
                        <a:rPr sz="1600" b="0" spc="-5" dirty="0">
                          <a:solidFill>
                            <a:schemeClr val="bg1"/>
                          </a:solidFill>
                        </a:rPr>
                        <a:t>Carbamazepine,</a:t>
                      </a:r>
                      <a:r>
                        <a:rPr sz="1600" b="0" spc="-10" dirty="0">
                          <a:solidFill>
                            <a:schemeClr val="bg1"/>
                          </a:solidFill>
                        </a:rPr>
                        <a:t> </a:t>
                      </a:r>
                      <a:r>
                        <a:rPr sz="1600" b="0" spc="-15" dirty="0">
                          <a:solidFill>
                            <a:schemeClr val="bg1"/>
                          </a:solidFill>
                        </a:rPr>
                        <a:t>Diphenhydramine</a:t>
                      </a:r>
                      <a:endParaRPr sz="1600" b="0" dirty="0">
                        <a:solidFill>
                          <a:schemeClr val="bg1"/>
                        </a:solidFill>
                        <a:latin typeface="Carlito"/>
                        <a:cs typeface="Carlito"/>
                      </a:endParaRPr>
                    </a:p>
                  </a:txBody>
                  <a:tcPr marL="0" marR="0" marT="34290" marB="0"/>
                </a:tc>
                <a:tc>
                  <a:txBody>
                    <a:bodyPr/>
                    <a:lstStyle/>
                    <a:p>
                      <a:pPr marL="92710">
                        <a:lnSpc>
                          <a:spcPct val="100000"/>
                        </a:lnSpc>
                        <a:spcBef>
                          <a:spcPts val="270"/>
                        </a:spcBef>
                      </a:pPr>
                      <a:r>
                        <a:rPr sz="1600" b="0" spc="-5" dirty="0">
                          <a:solidFill>
                            <a:schemeClr val="bg1"/>
                          </a:solidFill>
                        </a:rPr>
                        <a:t>Insect</a:t>
                      </a:r>
                      <a:r>
                        <a:rPr sz="1600" b="0" dirty="0">
                          <a:solidFill>
                            <a:schemeClr val="bg1"/>
                          </a:solidFill>
                        </a:rPr>
                        <a:t> </a:t>
                      </a:r>
                      <a:r>
                        <a:rPr sz="1600" b="0" spc="-10" dirty="0">
                          <a:solidFill>
                            <a:schemeClr val="bg1"/>
                          </a:solidFill>
                        </a:rPr>
                        <a:t>repellents</a:t>
                      </a:r>
                      <a:endParaRPr sz="1600" b="0" dirty="0">
                        <a:solidFill>
                          <a:schemeClr val="bg1"/>
                        </a:solidFill>
                        <a:latin typeface="Carlito"/>
                        <a:cs typeface="Carlito"/>
                      </a:endParaRPr>
                    </a:p>
                  </a:txBody>
                  <a:tcPr marL="0" marR="0" marT="34290" marB="0"/>
                </a:tc>
                <a:tc>
                  <a:txBody>
                    <a:bodyPr/>
                    <a:lstStyle/>
                    <a:p>
                      <a:pPr marL="92710">
                        <a:lnSpc>
                          <a:spcPct val="100000"/>
                        </a:lnSpc>
                        <a:spcBef>
                          <a:spcPts val="270"/>
                        </a:spcBef>
                      </a:pPr>
                      <a:r>
                        <a:rPr sz="1600" b="0" spc="-5" dirty="0">
                          <a:solidFill>
                            <a:schemeClr val="bg1"/>
                          </a:solidFill>
                        </a:rPr>
                        <a:t>DEET</a:t>
                      </a:r>
                      <a:r>
                        <a:rPr sz="1600" b="0" spc="5" dirty="0">
                          <a:solidFill>
                            <a:schemeClr val="bg1"/>
                          </a:solidFill>
                        </a:rPr>
                        <a:t> </a:t>
                      </a:r>
                      <a:r>
                        <a:rPr sz="1600" b="0" spc="-5" dirty="0">
                          <a:solidFill>
                            <a:schemeClr val="bg1"/>
                          </a:solidFill>
                        </a:rPr>
                        <a:t>(N,N-diethyl-meta-</a:t>
                      </a:r>
                      <a:endParaRPr sz="1600" b="0">
                        <a:solidFill>
                          <a:schemeClr val="bg1"/>
                        </a:solidFill>
                      </a:endParaRPr>
                    </a:p>
                    <a:p>
                      <a:pPr marL="92710">
                        <a:lnSpc>
                          <a:spcPct val="100000"/>
                        </a:lnSpc>
                      </a:pPr>
                      <a:r>
                        <a:rPr sz="1600" b="0" spc="-10" dirty="0">
                          <a:solidFill>
                            <a:schemeClr val="bg1"/>
                          </a:solidFill>
                        </a:rPr>
                        <a:t>toluamide)</a:t>
                      </a:r>
                      <a:endParaRPr sz="1600" b="0">
                        <a:solidFill>
                          <a:schemeClr val="bg1"/>
                        </a:solidFill>
                        <a:latin typeface="Carlito"/>
                        <a:cs typeface="Carlito"/>
                      </a:endParaRPr>
                    </a:p>
                  </a:txBody>
                  <a:tcPr marL="0" marR="0" marT="34290" marB="0"/>
                </a:tc>
                <a:extLst>
                  <a:ext uri="{0D108BD9-81ED-4DB2-BD59-A6C34878D82A}">
                    <a16:rowId xmlns:a16="http://schemas.microsoft.com/office/drawing/2014/main" val="10005"/>
                  </a:ext>
                </a:extLst>
              </a:tr>
              <a:tr h="599590">
                <a:tc>
                  <a:txBody>
                    <a:bodyPr/>
                    <a:lstStyle/>
                    <a:p>
                      <a:pPr marL="91440">
                        <a:lnSpc>
                          <a:spcPct val="100000"/>
                        </a:lnSpc>
                        <a:spcBef>
                          <a:spcPts val="270"/>
                        </a:spcBef>
                      </a:pPr>
                      <a:r>
                        <a:rPr sz="1600" b="0" spc="-15" dirty="0">
                          <a:solidFill>
                            <a:schemeClr val="bg1"/>
                          </a:solidFill>
                        </a:rPr>
                        <a:t>Personal</a:t>
                      </a:r>
                      <a:r>
                        <a:rPr sz="1600" b="0" spc="5" dirty="0">
                          <a:solidFill>
                            <a:schemeClr val="bg1"/>
                          </a:solidFill>
                        </a:rPr>
                        <a:t> </a:t>
                      </a:r>
                      <a:r>
                        <a:rPr sz="1600" b="0" spc="-10" dirty="0">
                          <a:solidFill>
                            <a:schemeClr val="bg1"/>
                          </a:solidFill>
                        </a:rPr>
                        <a:t>Care</a:t>
                      </a:r>
                      <a:endParaRPr sz="1600" b="0">
                        <a:solidFill>
                          <a:schemeClr val="bg1"/>
                        </a:solidFill>
                      </a:endParaRPr>
                    </a:p>
                    <a:p>
                      <a:pPr marL="91440">
                        <a:lnSpc>
                          <a:spcPct val="100000"/>
                        </a:lnSpc>
                      </a:pPr>
                      <a:r>
                        <a:rPr sz="1600" b="0" spc="-10" dirty="0">
                          <a:solidFill>
                            <a:schemeClr val="bg1"/>
                          </a:solidFill>
                        </a:rPr>
                        <a:t>Products</a:t>
                      </a:r>
                      <a:endParaRPr sz="1600" b="0">
                        <a:solidFill>
                          <a:schemeClr val="bg1"/>
                        </a:solidFill>
                        <a:latin typeface="Carlito"/>
                        <a:cs typeface="Carlito"/>
                      </a:endParaRPr>
                    </a:p>
                  </a:txBody>
                  <a:tcPr marL="0" marR="0" marT="34290" marB="0"/>
                </a:tc>
                <a:tc>
                  <a:txBody>
                    <a:bodyPr/>
                    <a:lstStyle/>
                    <a:p>
                      <a:pPr marL="91440">
                        <a:lnSpc>
                          <a:spcPct val="100000"/>
                        </a:lnSpc>
                        <a:spcBef>
                          <a:spcPts val="270"/>
                        </a:spcBef>
                      </a:pPr>
                      <a:r>
                        <a:rPr sz="1600" b="0" spc="-15" dirty="0">
                          <a:solidFill>
                            <a:schemeClr val="bg1"/>
                          </a:solidFill>
                        </a:rPr>
                        <a:t>Para-hydroxybenzoate</a:t>
                      </a:r>
                      <a:endParaRPr sz="1600" b="0" dirty="0">
                        <a:solidFill>
                          <a:schemeClr val="bg1"/>
                        </a:solidFill>
                        <a:latin typeface="Carlito"/>
                        <a:cs typeface="Carlito"/>
                      </a:endParaRPr>
                    </a:p>
                  </a:txBody>
                  <a:tcPr marL="0" marR="0" marT="34290" marB="0"/>
                </a:tc>
                <a:tc>
                  <a:txBody>
                    <a:bodyPr/>
                    <a:lstStyle/>
                    <a:p>
                      <a:pPr marL="92710">
                        <a:lnSpc>
                          <a:spcPct val="100000"/>
                        </a:lnSpc>
                        <a:spcBef>
                          <a:spcPts val="270"/>
                        </a:spcBef>
                      </a:pPr>
                      <a:r>
                        <a:rPr sz="1600" b="0" spc="-10" dirty="0">
                          <a:solidFill>
                            <a:schemeClr val="bg1"/>
                          </a:solidFill>
                        </a:rPr>
                        <a:t>Fire </a:t>
                      </a:r>
                      <a:r>
                        <a:rPr sz="1600" b="0" dirty="0">
                          <a:solidFill>
                            <a:schemeClr val="bg1"/>
                          </a:solidFill>
                        </a:rPr>
                        <a:t>and </a:t>
                      </a:r>
                      <a:r>
                        <a:rPr sz="1600" b="0" spc="-5" dirty="0">
                          <a:solidFill>
                            <a:schemeClr val="bg1"/>
                          </a:solidFill>
                        </a:rPr>
                        <a:t>Flame</a:t>
                      </a:r>
                      <a:r>
                        <a:rPr sz="1600" b="0" spc="-10" dirty="0">
                          <a:solidFill>
                            <a:schemeClr val="bg1"/>
                          </a:solidFill>
                        </a:rPr>
                        <a:t> retardants</a:t>
                      </a:r>
                      <a:endParaRPr sz="1600" b="0">
                        <a:solidFill>
                          <a:schemeClr val="bg1"/>
                        </a:solidFill>
                        <a:latin typeface="Carlito"/>
                        <a:cs typeface="Carlito"/>
                      </a:endParaRPr>
                    </a:p>
                  </a:txBody>
                  <a:tcPr marL="0" marR="0" marT="34290" marB="0"/>
                </a:tc>
                <a:tc>
                  <a:txBody>
                    <a:bodyPr/>
                    <a:lstStyle/>
                    <a:p>
                      <a:pPr marL="92710">
                        <a:lnSpc>
                          <a:spcPct val="100000"/>
                        </a:lnSpc>
                        <a:spcBef>
                          <a:spcPts val="270"/>
                        </a:spcBef>
                      </a:pPr>
                      <a:r>
                        <a:rPr sz="1600" b="0" spc="-15" dirty="0">
                          <a:solidFill>
                            <a:schemeClr val="bg1"/>
                          </a:solidFill>
                        </a:rPr>
                        <a:t>Polybrominated</a:t>
                      </a:r>
                      <a:r>
                        <a:rPr sz="1600" b="0" spc="35" dirty="0">
                          <a:solidFill>
                            <a:schemeClr val="bg1"/>
                          </a:solidFill>
                        </a:rPr>
                        <a:t> </a:t>
                      </a:r>
                      <a:r>
                        <a:rPr sz="1600" b="0" spc="-10" dirty="0">
                          <a:solidFill>
                            <a:schemeClr val="bg1"/>
                          </a:solidFill>
                        </a:rPr>
                        <a:t>Diphenyl</a:t>
                      </a:r>
                      <a:endParaRPr sz="1600" b="0">
                        <a:solidFill>
                          <a:schemeClr val="bg1"/>
                        </a:solidFill>
                      </a:endParaRPr>
                    </a:p>
                    <a:p>
                      <a:pPr marL="92710">
                        <a:lnSpc>
                          <a:spcPct val="100000"/>
                        </a:lnSpc>
                      </a:pPr>
                      <a:r>
                        <a:rPr sz="1600" b="0" spc="-10" dirty="0">
                          <a:solidFill>
                            <a:schemeClr val="bg1"/>
                          </a:solidFill>
                        </a:rPr>
                        <a:t>Ethers</a:t>
                      </a:r>
                      <a:r>
                        <a:rPr sz="1600" b="0" spc="-15" dirty="0">
                          <a:solidFill>
                            <a:schemeClr val="bg1"/>
                          </a:solidFill>
                        </a:rPr>
                        <a:t> </a:t>
                      </a:r>
                      <a:r>
                        <a:rPr sz="1600" b="0" spc="-5" dirty="0">
                          <a:solidFill>
                            <a:schemeClr val="bg1"/>
                          </a:solidFill>
                        </a:rPr>
                        <a:t>(PBDEs)</a:t>
                      </a:r>
                      <a:endParaRPr sz="1600" b="0">
                        <a:solidFill>
                          <a:schemeClr val="bg1"/>
                        </a:solidFill>
                        <a:latin typeface="Carlito"/>
                        <a:cs typeface="Carlito"/>
                      </a:endParaRPr>
                    </a:p>
                  </a:txBody>
                  <a:tcPr marL="0" marR="0" marT="34290" marB="0"/>
                </a:tc>
                <a:extLst>
                  <a:ext uri="{0D108BD9-81ED-4DB2-BD59-A6C34878D82A}">
                    <a16:rowId xmlns:a16="http://schemas.microsoft.com/office/drawing/2014/main" val="10006"/>
                  </a:ext>
                </a:extLst>
              </a:tr>
              <a:tr h="451628">
                <a:tc>
                  <a:txBody>
                    <a:bodyPr/>
                    <a:lstStyle/>
                    <a:p>
                      <a:pPr marL="91440">
                        <a:lnSpc>
                          <a:spcPct val="100000"/>
                        </a:lnSpc>
                        <a:spcBef>
                          <a:spcPts val="275"/>
                        </a:spcBef>
                      </a:pPr>
                      <a:r>
                        <a:rPr sz="1600" b="0" spc="-10" dirty="0">
                          <a:solidFill>
                            <a:schemeClr val="bg1"/>
                          </a:solidFill>
                        </a:rPr>
                        <a:t>Solvents</a:t>
                      </a:r>
                      <a:endParaRPr sz="1600" b="0">
                        <a:solidFill>
                          <a:schemeClr val="bg1"/>
                        </a:solidFill>
                        <a:latin typeface="Carlito"/>
                        <a:cs typeface="Carlito"/>
                      </a:endParaRPr>
                    </a:p>
                  </a:txBody>
                  <a:tcPr marL="0" marR="0" marT="34925" marB="0"/>
                </a:tc>
                <a:tc>
                  <a:txBody>
                    <a:bodyPr/>
                    <a:lstStyle/>
                    <a:p>
                      <a:pPr marL="91440">
                        <a:lnSpc>
                          <a:spcPct val="100000"/>
                        </a:lnSpc>
                        <a:spcBef>
                          <a:spcPts val="275"/>
                        </a:spcBef>
                      </a:pPr>
                      <a:r>
                        <a:rPr sz="1600" b="0" spc="-10" dirty="0">
                          <a:solidFill>
                            <a:schemeClr val="bg1"/>
                          </a:solidFill>
                        </a:rPr>
                        <a:t>Ethanol,</a:t>
                      </a:r>
                      <a:r>
                        <a:rPr sz="1600" b="0" spc="10" dirty="0">
                          <a:solidFill>
                            <a:schemeClr val="bg1"/>
                          </a:solidFill>
                        </a:rPr>
                        <a:t> </a:t>
                      </a:r>
                      <a:r>
                        <a:rPr sz="1600" b="0" spc="-15" dirty="0">
                          <a:solidFill>
                            <a:schemeClr val="bg1"/>
                          </a:solidFill>
                        </a:rPr>
                        <a:t>kerosene</a:t>
                      </a:r>
                      <a:endParaRPr sz="1600" b="0" dirty="0">
                        <a:solidFill>
                          <a:schemeClr val="bg1"/>
                        </a:solidFill>
                        <a:latin typeface="Carlito"/>
                        <a:cs typeface="Carlito"/>
                      </a:endParaRPr>
                    </a:p>
                  </a:txBody>
                  <a:tcPr marL="0" marR="0" marT="34925" marB="0"/>
                </a:tc>
                <a:tc>
                  <a:txBody>
                    <a:bodyPr/>
                    <a:lstStyle/>
                    <a:p>
                      <a:pPr marL="92710">
                        <a:lnSpc>
                          <a:spcPct val="100000"/>
                        </a:lnSpc>
                        <a:spcBef>
                          <a:spcPts val="275"/>
                        </a:spcBef>
                      </a:pPr>
                      <a:r>
                        <a:rPr sz="1600" b="0" spc="-15" dirty="0">
                          <a:solidFill>
                            <a:schemeClr val="bg1"/>
                          </a:solidFill>
                        </a:rPr>
                        <a:t>Plasticizers</a:t>
                      </a:r>
                      <a:endParaRPr sz="1600" b="0">
                        <a:solidFill>
                          <a:schemeClr val="bg1"/>
                        </a:solidFill>
                        <a:latin typeface="Carlito"/>
                        <a:cs typeface="Carlito"/>
                      </a:endParaRPr>
                    </a:p>
                  </a:txBody>
                  <a:tcPr marL="0" marR="0" marT="34925" marB="0"/>
                </a:tc>
                <a:tc>
                  <a:txBody>
                    <a:bodyPr/>
                    <a:lstStyle/>
                    <a:p>
                      <a:pPr marL="92710">
                        <a:lnSpc>
                          <a:spcPct val="100000"/>
                        </a:lnSpc>
                        <a:spcBef>
                          <a:spcPts val="275"/>
                        </a:spcBef>
                      </a:pPr>
                      <a:r>
                        <a:rPr sz="1600" b="0" spc="-10" dirty="0">
                          <a:solidFill>
                            <a:schemeClr val="bg1"/>
                          </a:solidFill>
                        </a:rPr>
                        <a:t>Dioctyl</a:t>
                      </a:r>
                      <a:r>
                        <a:rPr sz="1600" b="0" dirty="0">
                          <a:solidFill>
                            <a:schemeClr val="bg1"/>
                          </a:solidFill>
                        </a:rPr>
                        <a:t> </a:t>
                      </a:r>
                      <a:r>
                        <a:rPr sz="1600" b="0" spc="-15" dirty="0">
                          <a:solidFill>
                            <a:schemeClr val="bg1"/>
                          </a:solidFill>
                        </a:rPr>
                        <a:t>Phthalate</a:t>
                      </a:r>
                      <a:endParaRPr sz="1600" b="0">
                        <a:solidFill>
                          <a:schemeClr val="bg1"/>
                        </a:solidFill>
                        <a:latin typeface="Carlito"/>
                        <a:cs typeface="Carlito"/>
                      </a:endParaRPr>
                    </a:p>
                  </a:txBody>
                  <a:tcPr marL="0" marR="0" marT="34925" marB="0"/>
                </a:tc>
                <a:extLst>
                  <a:ext uri="{0D108BD9-81ED-4DB2-BD59-A6C34878D82A}">
                    <a16:rowId xmlns:a16="http://schemas.microsoft.com/office/drawing/2014/main" val="10007"/>
                  </a:ext>
                </a:extLst>
              </a:tr>
              <a:tr h="971701">
                <a:tc>
                  <a:txBody>
                    <a:bodyPr/>
                    <a:lstStyle/>
                    <a:p>
                      <a:pPr marL="91440" marR="587375">
                        <a:lnSpc>
                          <a:spcPct val="100000"/>
                        </a:lnSpc>
                        <a:spcBef>
                          <a:spcPts val="275"/>
                        </a:spcBef>
                      </a:pPr>
                      <a:r>
                        <a:rPr sz="1600" b="0" spc="-30" dirty="0">
                          <a:solidFill>
                            <a:schemeClr val="bg1"/>
                          </a:solidFill>
                        </a:rPr>
                        <a:t>R</a:t>
                      </a:r>
                      <a:r>
                        <a:rPr sz="1600" b="0" dirty="0">
                          <a:solidFill>
                            <a:schemeClr val="bg1"/>
                          </a:solidFill>
                        </a:rPr>
                        <a:t>ep</a:t>
                      </a:r>
                      <a:r>
                        <a:rPr sz="1600" b="0" spc="-20" dirty="0">
                          <a:solidFill>
                            <a:schemeClr val="bg1"/>
                          </a:solidFill>
                        </a:rPr>
                        <a:t>r</a:t>
                      </a:r>
                      <a:r>
                        <a:rPr sz="1600" b="0" spc="-5" dirty="0">
                          <a:solidFill>
                            <a:schemeClr val="bg1"/>
                          </a:solidFill>
                        </a:rPr>
                        <a:t>oducti</a:t>
                      </a:r>
                      <a:r>
                        <a:rPr sz="1600" b="0" spc="-30" dirty="0">
                          <a:solidFill>
                            <a:schemeClr val="bg1"/>
                          </a:solidFill>
                        </a:rPr>
                        <a:t>v</a:t>
                      </a:r>
                      <a:r>
                        <a:rPr sz="1600" b="0" dirty="0">
                          <a:solidFill>
                            <a:schemeClr val="bg1"/>
                          </a:solidFill>
                        </a:rPr>
                        <a:t>e  </a:t>
                      </a:r>
                      <a:r>
                        <a:rPr sz="1600" b="0" spc="-5" dirty="0">
                          <a:solidFill>
                            <a:schemeClr val="bg1"/>
                          </a:solidFill>
                        </a:rPr>
                        <a:t>hormones</a:t>
                      </a:r>
                      <a:endParaRPr sz="1600" b="0">
                        <a:solidFill>
                          <a:schemeClr val="bg1"/>
                        </a:solidFill>
                        <a:latin typeface="Carlito"/>
                        <a:cs typeface="Carlito"/>
                      </a:endParaRPr>
                    </a:p>
                  </a:txBody>
                  <a:tcPr marL="0" marR="0" marT="34925" marB="0"/>
                </a:tc>
                <a:tc>
                  <a:txBody>
                    <a:bodyPr/>
                    <a:lstStyle/>
                    <a:p>
                      <a:pPr marL="91440" marR="1142365">
                        <a:lnSpc>
                          <a:spcPct val="100000"/>
                        </a:lnSpc>
                        <a:spcBef>
                          <a:spcPts val="275"/>
                        </a:spcBef>
                      </a:pPr>
                      <a:r>
                        <a:rPr sz="1600" b="0" spc="-15" dirty="0">
                          <a:solidFill>
                            <a:schemeClr val="bg1"/>
                          </a:solidFill>
                        </a:rPr>
                        <a:t>Dihydrotestosterone </a:t>
                      </a:r>
                      <a:r>
                        <a:rPr sz="1600" b="0" spc="-10" dirty="0">
                          <a:solidFill>
                            <a:schemeClr val="bg1"/>
                          </a:solidFill>
                        </a:rPr>
                        <a:t>(DHT),  </a:t>
                      </a:r>
                      <a:r>
                        <a:rPr sz="1600" b="0" spc="-15" dirty="0">
                          <a:solidFill>
                            <a:schemeClr val="bg1"/>
                          </a:solidFill>
                        </a:rPr>
                        <a:t>Progesterone, </a:t>
                      </a:r>
                      <a:r>
                        <a:rPr sz="1600" b="0" spc="-10" dirty="0">
                          <a:solidFill>
                            <a:schemeClr val="bg1"/>
                          </a:solidFill>
                        </a:rPr>
                        <a:t>Estrone,  </a:t>
                      </a:r>
                      <a:r>
                        <a:rPr sz="1600" b="0" spc="-15" dirty="0">
                          <a:solidFill>
                            <a:schemeClr val="bg1"/>
                          </a:solidFill>
                        </a:rPr>
                        <a:t>Estradiol</a:t>
                      </a:r>
                      <a:endParaRPr sz="1600" b="0">
                        <a:solidFill>
                          <a:schemeClr val="bg1"/>
                        </a:solidFill>
                        <a:latin typeface="Carlito"/>
                        <a:cs typeface="Carlito"/>
                      </a:endParaRPr>
                    </a:p>
                  </a:txBody>
                  <a:tcPr marL="0" marR="0" marT="34925" marB="0"/>
                </a:tc>
                <a:tc>
                  <a:txBody>
                    <a:bodyPr/>
                    <a:lstStyle/>
                    <a:p>
                      <a:pPr marL="92710">
                        <a:lnSpc>
                          <a:spcPct val="100000"/>
                        </a:lnSpc>
                        <a:spcBef>
                          <a:spcPts val="275"/>
                        </a:spcBef>
                      </a:pPr>
                      <a:r>
                        <a:rPr sz="1600" b="0" spc="-10" dirty="0">
                          <a:solidFill>
                            <a:schemeClr val="bg1"/>
                          </a:solidFill>
                        </a:rPr>
                        <a:t>Pesticides </a:t>
                      </a:r>
                      <a:r>
                        <a:rPr sz="1600" b="0" spc="-5" dirty="0">
                          <a:solidFill>
                            <a:schemeClr val="bg1"/>
                          </a:solidFill>
                        </a:rPr>
                        <a:t>and</a:t>
                      </a:r>
                      <a:r>
                        <a:rPr sz="1600" b="0" spc="15" dirty="0">
                          <a:solidFill>
                            <a:schemeClr val="bg1"/>
                          </a:solidFill>
                        </a:rPr>
                        <a:t> </a:t>
                      </a:r>
                      <a:r>
                        <a:rPr sz="1600" b="0" spc="-5" dirty="0">
                          <a:solidFill>
                            <a:schemeClr val="bg1"/>
                          </a:solidFill>
                        </a:rPr>
                        <a:t>insecticides</a:t>
                      </a:r>
                      <a:endParaRPr sz="1600" b="0" dirty="0">
                        <a:solidFill>
                          <a:schemeClr val="bg1"/>
                        </a:solidFill>
                        <a:latin typeface="Carlito"/>
                        <a:cs typeface="Carlito"/>
                      </a:endParaRPr>
                    </a:p>
                  </a:txBody>
                  <a:tcPr marL="0" marR="0" marT="34925" marB="0"/>
                </a:tc>
                <a:tc>
                  <a:txBody>
                    <a:bodyPr/>
                    <a:lstStyle/>
                    <a:p>
                      <a:pPr marL="92710" marR="586105">
                        <a:lnSpc>
                          <a:spcPct val="100000"/>
                        </a:lnSpc>
                        <a:spcBef>
                          <a:spcPts val="275"/>
                        </a:spcBef>
                      </a:pPr>
                      <a:r>
                        <a:rPr sz="1600" b="0" spc="-10" dirty="0">
                          <a:solidFill>
                            <a:schemeClr val="bg1"/>
                          </a:solidFill>
                        </a:rPr>
                        <a:t>Permethrin, Fenitrothion,  </a:t>
                      </a:r>
                      <a:r>
                        <a:rPr sz="1600" b="0" spc="-5" dirty="0">
                          <a:solidFill>
                            <a:schemeClr val="bg1"/>
                          </a:solidFill>
                        </a:rPr>
                        <a:t>Bacillus thuringiensis  </a:t>
                      </a:r>
                      <a:r>
                        <a:rPr sz="1600" b="0" spc="-10" dirty="0">
                          <a:solidFill>
                            <a:schemeClr val="bg1"/>
                          </a:solidFill>
                        </a:rPr>
                        <a:t>israelensis</a:t>
                      </a:r>
                      <a:r>
                        <a:rPr sz="1600" b="0" spc="25" dirty="0">
                          <a:solidFill>
                            <a:schemeClr val="bg1"/>
                          </a:solidFill>
                        </a:rPr>
                        <a:t> </a:t>
                      </a:r>
                      <a:r>
                        <a:rPr sz="1600" b="0" spc="-10" dirty="0">
                          <a:solidFill>
                            <a:schemeClr val="bg1"/>
                          </a:solidFill>
                        </a:rPr>
                        <a:t>(B.t.i.)</a:t>
                      </a:r>
                      <a:endParaRPr sz="1600" b="0">
                        <a:solidFill>
                          <a:schemeClr val="bg1"/>
                        </a:solidFill>
                        <a:latin typeface="Carlito"/>
                        <a:cs typeface="Carlito"/>
                      </a:endParaRPr>
                    </a:p>
                  </a:txBody>
                  <a:tcPr marL="0" marR="0" marT="34925" marB="0"/>
                </a:tc>
                <a:extLst>
                  <a:ext uri="{0D108BD9-81ED-4DB2-BD59-A6C34878D82A}">
                    <a16:rowId xmlns:a16="http://schemas.microsoft.com/office/drawing/2014/main" val="10008"/>
                  </a:ext>
                </a:extLst>
              </a:tr>
              <a:tr h="737784">
                <a:tc>
                  <a:txBody>
                    <a:bodyPr/>
                    <a:lstStyle/>
                    <a:p>
                      <a:pPr marL="91440">
                        <a:lnSpc>
                          <a:spcPct val="100000"/>
                        </a:lnSpc>
                        <a:spcBef>
                          <a:spcPts val="280"/>
                        </a:spcBef>
                      </a:pPr>
                      <a:r>
                        <a:rPr sz="1600" b="0" spc="-10" dirty="0">
                          <a:solidFill>
                            <a:schemeClr val="bg1"/>
                          </a:solidFill>
                        </a:rPr>
                        <a:t>Steroids</a:t>
                      </a:r>
                      <a:endParaRPr sz="1600" b="0" dirty="0">
                        <a:solidFill>
                          <a:schemeClr val="bg1"/>
                        </a:solidFill>
                        <a:latin typeface="Carlito"/>
                        <a:cs typeface="Carlito"/>
                      </a:endParaRPr>
                    </a:p>
                  </a:txBody>
                  <a:tcPr marL="0" marR="0" marT="35560" marB="0"/>
                </a:tc>
                <a:tc>
                  <a:txBody>
                    <a:bodyPr/>
                    <a:lstStyle/>
                    <a:p>
                      <a:pPr marL="91440" marR="1324610">
                        <a:lnSpc>
                          <a:spcPct val="100000"/>
                        </a:lnSpc>
                        <a:spcBef>
                          <a:spcPts val="280"/>
                        </a:spcBef>
                      </a:pPr>
                      <a:r>
                        <a:rPr sz="1600" b="0" spc="-10" dirty="0">
                          <a:solidFill>
                            <a:schemeClr val="bg1"/>
                          </a:solidFill>
                        </a:rPr>
                        <a:t>Cholesterol, Coprostanol,  Estrone,</a:t>
                      </a:r>
                      <a:r>
                        <a:rPr sz="1600" b="0" dirty="0">
                          <a:solidFill>
                            <a:schemeClr val="bg1"/>
                          </a:solidFill>
                        </a:rPr>
                        <a:t> </a:t>
                      </a:r>
                      <a:r>
                        <a:rPr sz="1600" b="0" spc="-15" dirty="0">
                          <a:solidFill>
                            <a:schemeClr val="bg1"/>
                          </a:solidFill>
                        </a:rPr>
                        <a:t>Progesterone</a:t>
                      </a:r>
                      <a:endParaRPr sz="1600" b="0" dirty="0">
                        <a:solidFill>
                          <a:schemeClr val="bg1"/>
                        </a:solidFill>
                        <a:latin typeface="Carlito"/>
                        <a:cs typeface="Carlito"/>
                      </a:endParaRPr>
                    </a:p>
                  </a:txBody>
                  <a:tcPr marL="0" marR="0" marT="35560" marB="0"/>
                </a:tc>
                <a:tc>
                  <a:txBody>
                    <a:bodyPr/>
                    <a:lstStyle/>
                    <a:p>
                      <a:pPr marL="92710">
                        <a:lnSpc>
                          <a:spcPct val="100000"/>
                        </a:lnSpc>
                        <a:spcBef>
                          <a:spcPts val="280"/>
                        </a:spcBef>
                      </a:pPr>
                      <a:r>
                        <a:rPr sz="1600" b="0" spc="-15" dirty="0">
                          <a:solidFill>
                            <a:schemeClr val="bg1"/>
                          </a:solidFill>
                        </a:rPr>
                        <a:t>Surfactants</a:t>
                      </a:r>
                      <a:endParaRPr sz="1600" b="0" dirty="0">
                        <a:solidFill>
                          <a:schemeClr val="bg1"/>
                        </a:solidFill>
                        <a:latin typeface="Carlito"/>
                        <a:cs typeface="Carlito"/>
                      </a:endParaRPr>
                    </a:p>
                  </a:txBody>
                  <a:tcPr marL="0" marR="0" marT="35560" marB="0"/>
                </a:tc>
                <a:tc>
                  <a:txBody>
                    <a:bodyPr/>
                    <a:lstStyle/>
                    <a:p>
                      <a:pPr marL="92710">
                        <a:lnSpc>
                          <a:spcPct val="100000"/>
                        </a:lnSpc>
                        <a:spcBef>
                          <a:spcPts val="280"/>
                        </a:spcBef>
                      </a:pPr>
                      <a:r>
                        <a:rPr sz="1600" b="0" spc="-5" dirty="0">
                          <a:solidFill>
                            <a:schemeClr val="bg1"/>
                          </a:solidFill>
                        </a:rPr>
                        <a:t>Sodium Lauryl</a:t>
                      </a:r>
                      <a:r>
                        <a:rPr sz="1600" b="0" spc="5" dirty="0">
                          <a:solidFill>
                            <a:schemeClr val="bg1"/>
                          </a:solidFill>
                        </a:rPr>
                        <a:t> </a:t>
                      </a:r>
                      <a:r>
                        <a:rPr sz="1600" b="0" spc="-20" dirty="0">
                          <a:solidFill>
                            <a:schemeClr val="bg1"/>
                          </a:solidFill>
                        </a:rPr>
                        <a:t>Sulfate</a:t>
                      </a:r>
                      <a:endParaRPr sz="1600" b="0" dirty="0">
                        <a:solidFill>
                          <a:schemeClr val="bg1"/>
                        </a:solidFill>
                        <a:latin typeface="Carlito"/>
                        <a:cs typeface="Carlito"/>
                      </a:endParaRPr>
                    </a:p>
                  </a:txBody>
                  <a:tcPr marL="0" marR="0" marT="35560" marB="0"/>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40487687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E6C7EEFB-AADA-412A-8598-4D29D5034355}"/>
              </a:ext>
            </a:extLst>
          </p:cNvPr>
          <p:cNvSpPr>
            <a:spLocks noChangeArrowheads="1"/>
          </p:cNvSpPr>
          <p:nvPr/>
        </p:nvSpPr>
        <p:spPr bwMode="auto">
          <a:xfrm>
            <a:off x="243275" y="1369032"/>
            <a:ext cx="5389881" cy="4926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spAutoFit/>
          </a:bodyPr>
          <a:lstStyle/>
          <a:p>
            <a:pPr marL="457200" marR="0" lvl="0" indent="-457200" algn="l" defTabSz="914400" rtl="0" eaLnBrk="0" fontAlgn="base" latinLnBrk="0" hangingPunct="0">
              <a:lnSpc>
                <a:spcPct val="150000"/>
              </a:lnSpc>
              <a:spcBef>
                <a:spcPct val="0"/>
              </a:spcBef>
              <a:spcAft>
                <a:spcPct val="0"/>
              </a:spcAft>
              <a:buClrTx/>
              <a:buSzTx/>
              <a:buFont typeface="Wingdings" panose="05000000000000000000" pitchFamily="2" charset="2"/>
              <a:buChar char="Ø"/>
              <a:tabLst/>
            </a:pPr>
            <a:r>
              <a:rPr kumimoji="0" lang="en-US" altLang="en-US" sz="2400" i="0" u="none" strike="noStrike" cap="none" normalizeH="0" baseline="0" dirty="0">
                <a:ln>
                  <a:noFill/>
                </a:ln>
                <a:solidFill>
                  <a:schemeClr val="bg1"/>
                </a:solidFill>
                <a:effectLst/>
                <a:latin typeface="Calibri" panose="020F0502020204030204" pitchFamily="34" charset="0"/>
              </a:rPr>
              <a:t>OH radical is </a:t>
            </a:r>
            <a:r>
              <a:rPr lang="en-US" altLang="en-US" sz="2400" dirty="0">
                <a:solidFill>
                  <a:schemeClr val="bg1"/>
                </a:solidFill>
                <a:latin typeface="Calibri" panose="020F0502020204030204" pitchFamily="34" charset="0"/>
              </a:rPr>
              <a:t>s</a:t>
            </a:r>
            <a:r>
              <a:rPr kumimoji="0" lang="en-US" altLang="en-US" sz="2400" i="0" u="none" strike="noStrike" cap="none" normalizeH="0" baseline="0" dirty="0">
                <a:ln>
                  <a:noFill/>
                </a:ln>
                <a:solidFill>
                  <a:schemeClr val="bg1"/>
                </a:solidFill>
                <a:effectLst/>
                <a:latin typeface="Calibri" panose="020F0502020204030204" pitchFamily="34" charset="0"/>
              </a:rPr>
              <a:t>trong oxidizing species.</a:t>
            </a:r>
            <a:endParaRPr kumimoji="0" lang="en-US" altLang="en-US" sz="2400" i="0" u="none" strike="noStrike" cap="none" normalizeH="0" baseline="0" dirty="0">
              <a:ln>
                <a:noFill/>
              </a:ln>
              <a:solidFill>
                <a:schemeClr val="bg1"/>
              </a:solidFill>
              <a:effectLst/>
              <a:latin typeface="Arial" panose="020B0604020202020204" pitchFamily="34" charset="0"/>
            </a:endParaRPr>
          </a:p>
          <a:p>
            <a:pPr marL="457200" marR="0" lvl="0" indent="-457200" algn="l" defTabSz="914400" rtl="0" eaLnBrk="0" fontAlgn="base" latinLnBrk="0" hangingPunct="0">
              <a:lnSpc>
                <a:spcPct val="150000"/>
              </a:lnSpc>
              <a:spcBef>
                <a:spcPct val="0"/>
              </a:spcBef>
              <a:spcAft>
                <a:spcPct val="0"/>
              </a:spcAft>
              <a:buClrTx/>
              <a:buSzTx/>
              <a:buFont typeface="Wingdings" panose="05000000000000000000" pitchFamily="2" charset="2"/>
              <a:buChar char="Ø"/>
              <a:tabLst/>
            </a:pPr>
            <a:r>
              <a:rPr kumimoji="0" lang="en-US" altLang="en-US" sz="2400" i="0" u="none" strike="noStrike" cap="none" normalizeH="0" baseline="0" dirty="0">
                <a:ln>
                  <a:noFill/>
                </a:ln>
                <a:solidFill>
                  <a:schemeClr val="bg1"/>
                </a:solidFill>
                <a:effectLst/>
                <a:latin typeface="Calibri" panose="020F0502020204030204" pitchFamily="34" charset="0"/>
              </a:rPr>
              <a:t>Forms after irradiation of water by radiation.</a:t>
            </a:r>
            <a:endParaRPr kumimoji="0" lang="en-US" altLang="en-US" sz="2400" i="0" u="none" strike="noStrike" cap="none" normalizeH="0" baseline="0" dirty="0">
              <a:ln>
                <a:noFill/>
              </a:ln>
              <a:solidFill>
                <a:schemeClr val="bg1"/>
              </a:solidFill>
              <a:effectLst/>
              <a:latin typeface="Arial" panose="020B0604020202020204" pitchFamily="34" charset="0"/>
            </a:endParaRPr>
          </a:p>
          <a:p>
            <a:pPr marL="457200" marR="0" lvl="0" indent="-457200" algn="l" defTabSz="914400" rtl="0" eaLnBrk="0" fontAlgn="base" latinLnBrk="0" hangingPunct="0">
              <a:lnSpc>
                <a:spcPct val="150000"/>
              </a:lnSpc>
              <a:spcBef>
                <a:spcPct val="0"/>
              </a:spcBef>
              <a:spcAft>
                <a:spcPct val="0"/>
              </a:spcAft>
              <a:buClrTx/>
              <a:buSzTx/>
              <a:buFont typeface="Wingdings" panose="05000000000000000000" pitchFamily="2" charset="2"/>
              <a:buChar char="Ø"/>
              <a:tabLst/>
            </a:pPr>
            <a:r>
              <a:rPr kumimoji="0" lang="en-US" altLang="en-US" sz="2400" i="0" u="none" strike="noStrike" cap="none" normalizeH="0" baseline="0" dirty="0">
                <a:ln>
                  <a:noFill/>
                </a:ln>
                <a:solidFill>
                  <a:schemeClr val="bg1"/>
                </a:solidFill>
                <a:effectLst/>
                <a:latin typeface="Calibri" panose="020F0502020204030204" pitchFamily="34" charset="0"/>
              </a:rPr>
              <a:t>OH radicals attack the ring.</a:t>
            </a:r>
            <a:endParaRPr kumimoji="0" lang="en-US" altLang="en-US" sz="2400" i="0" u="none" strike="noStrike" cap="none" normalizeH="0" baseline="0" dirty="0">
              <a:ln>
                <a:noFill/>
              </a:ln>
              <a:solidFill>
                <a:schemeClr val="bg1"/>
              </a:solidFill>
              <a:effectLst/>
              <a:latin typeface="Arial" panose="020B0604020202020204" pitchFamily="34" charset="0"/>
            </a:endParaRPr>
          </a:p>
          <a:p>
            <a:pPr marL="457200" marR="0" lvl="0" indent="-457200" algn="l" defTabSz="914400" rtl="0" eaLnBrk="0" fontAlgn="base" latinLnBrk="0" hangingPunct="0">
              <a:lnSpc>
                <a:spcPct val="150000"/>
              </a:lnSpc>
              <a:spcBef>
                <a:spcPct val="0"/>
              </a:spcBef>
              <a:spcAft>
                <a:spcPct val="0"/>
              </a:spcAft>
              <a:buClrTx/>
              <a:buSzTx/>
              <a:buFont typeface="Wingdings" panose="05000000000000000000" pitchFamily="2" charset="2"/>
              <a:buChar char="Ø"/>
              <a:tabLst/>
            </a:pPr>
            <a:r>
              <a:rPr kumimoji="0" lang="en-US" altLang="en-US" sz="2400" i="0" u="none" strike="noStrike" cap="none" normalizeH="0" baseline="0" dirty="0">
                <a:ln>
                  <a:noFill/>
                </a:ln>
                <a:solidFill>
                  <a:schemeClr val="bg1"/>
                </a:solidFill>
                <a:effectLst/>
                <a:latin typeface="Calibri" panose="020F0502020204030204" pitchFamily="34" charset="0"/>
              </a:rPr>
              <a:t>Reduction in Ibuprofen concentration.</a:t>
            </a:r>
            <a:endParaRPr kumimoji="0" lang="en-US" altLang="en-US" sz="2400" i="0" u="none" strike="noStrike" cap="none" normalizeH="0" baseline="0" dirty="0">
              <a:ln>
                <a:noFill/>
              </a:ln>
              <a:solidFill>
                <a:schemeClr val="bg1"/>
              </a:solidFill>
              <a:effectLst/>
              <a:latin typeface="Arial" panose="020B0604020202020204" pitchFamily="34" charset="0"/>
            </a:endParaRPr>
          </a:p>
          <a:p>
            <a:pPr marL="457200" marR="0" lvl="0" indent="-457200" algn="l" defTabSz="914400" rtl="0" eaLnBrk="0" fontAlgn="base" latinLnBrk="0" hangingPunct="0">
              <a:lnSpc>
                <a:spcPct val="150000"/>
              </a:lnSpc>
              <a:spcBef>
                <a:spcPct val="0"/>
              </a:spcBef>
              <a:spcAft>
                <a:spcPct val="0"/>
              </a:spcAft>
              <a:buClrTx/>
              <a:buSzTx/>
              <a:buFont typeface="Wingdings" panose="05000000000000000000" pitchFamily="2" charset="2"/>
              <a:buChar char="Ø"/>
              <a:tabLst/>
            </a:pPr>
            <a:r>
              <a:rPr kumimoji="0" lang="en-US" altLang="en-US" sz="2400" i="0" u="none" strike="noStrike" cap="none" normalizeH="0" baseline="0" dirty="0">
                <a:ln>
                  <a:noFill/>
                </a:ln>
                <a:solidFill>
                  <a:schemeClr val="bg1"/>
                </a:solidFill>
                <a:effectLst/>
                <a:latin typeface="Calibri" panose="020F0502020204030204" pitchFamily="34" charset="0"/>
              </a:rPr>
              <a:t>Toxicity first increases then decreases.</a:t>
            </a:r>
            <a:endParaRPr kumimoji="0" lang="en-US" altLang="en-US" sz="2400" i="0" u="none" strike="noStrike" cap="none" normalizeH="0" baseline="0" dirty="0">
              <a:ln>
                <a:noFill/>
              </a:ln>
              <a:solidFill>
                <a:schemeClr val="bg1"/>
              </a:solidFill>
              <a:effectLst/>
              <a:latin typeface="Arial" panose="020B0604020202020204" pitchFamily="34" charset="0"/>
            </a:endParaRPr>
          </a:p>
          <a:p>
            <a:pPr marR="0" lvl="0" algn="l" defTabSz="914400" rtl="0" eaLnBrk="0" fontAlgn="base" latinLnBrk="0" hangingPunct="0">
              <a:lnSpc>
                <a:spcPct val="150000"/>
              </a:lnSpc>
              <a:spcBef>
                <a:spcPct val="0"/>
              </a:spcBef>
              <a:spcAft>
                <a:spcPct val="0"/>
              </a:spcAft>
              <a:buClrTx/>
              <a:buSzTx/>
              <a:tabLst/>
            </a:pPr>
            <a:r>
              <a:rPr kumimoji="0" lang="en-US" altLang="en-US" sz="2400" i="0" strike="noStrike" cap="none" normalizeH="0" baseline="0" dirty="0">
                <a:ln>
                  <a:noFill/>
                </a:ln>
                <a:solidFill>
                  <a:schemeClr val="bg1"/>
                </a:solidFill>
                <a:effectLst/>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       </a:t>
            </a:r>
            <a:r>
              <a:rPr kumimoji="0" lang="en-US" altLang="en-US" sz="2400" i="0" u="sng" strike="noStrike" cap="none" normalizeH="0" baseline="0" dirty="0">
                <a:ln>
                  <a:noFill/>
                </a:ln>
                <a:solidFill>
                  <a:srgbClr val="C00000"/>
                </a:solidFill>
                <a:effectLst/>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https://doi.org/10.1016/j.scitotenv.2013.01.007</a:t>
            </a:r>
            <a:endParaRPr kumimoji="0" lang="en-US" altLang="en-US" sz="2400" i="0" u="none" strike="noStrike" cap="none" normalizeH="0" baseline="0" dirty="0">
              <a:ln>
                <a:noFill/>
              </a:ln>
              <a:solidFill>
                <a:srgbClr val="C00000"/>
              </a:solidFill>
              <a:effectLst/>
            </a:endParaRPr>
          </a:p>
        </p:txBody>
      </p:sp>
      <p:pic>
        <p:nvPicPr>
          <p:cNvPr id="5" name="Picture 2" descr="https://lh4.googleusercontent.com/7aN7osnVXOO6HiVUJDr2nid33LFizyNx1KCG90fUGNVPcglLXFnAHLtuYwtQBIoyyVw8u3YwU6HjBNDdOHwRb0lFKeL3R3fAkpHyKA97MXbbHPvgTKSz7h6dZQV35dxcOIKlolTnOFw=s0">
            <a:extLst>
              <a:ext uri="{FF2B5EF4-FFF2-40B4-BE49-F238E27FC236}">
                <a16:creationId xmlns:a16="http://schemas.microsoft.com/office/drawing/2014/main" id="{B452900E-4F33-40B3-9215-1C47BB51F67C}"/>
              </a:ext>
            </a:extLst>
          </p:cNvPr>
          <p:cNvPicPr>
            <a:picLocks noChangeAspect="1" noChangeArrowheads="1"/>
          </p:cNvPicPr>
          <p:nvPr/>
        </p:nvPicPr>
        <p:blipFill>
          <a:blip r:embed="rId3" cstate="print">
            <a:grayscl/>
            <a:extLst>
              <a:ext uri="{28A0092B-C50C-407E-A947-70E740481C1C}">
                <a14:useLocalDpi xmlns:a14="http://schemas.microsoft.com/office/drawing/2010/main" val="0"/>
              </a:ext>
            </a:extLst>
          </a:blip>
          <a:srcRect/>
          <a:stretch>
            <a:fillRect/>
          </a:stretch>
        </p:blipFill>
        <p:spPr bwMode="auto">
          <a:xfrm>
            <a:off x="7259309" y="1082126"/>
            <a:ext cx="2983672" cy="127893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https://lh6.googleusercontent.com/It8giC4xC_rjwmW7e0ZLxAeahItxHuMQwF6qlgTiVJnrAr_suP9ilE6vXyiHSMEC7zNQ9pJU4MAmcPCCQYaoUVRK5QbR-cb4PDm84kKllIMEMr4yTDvMRDTM2A48VpLcIANcHMEB6MM=s0">
            <a:extLst>
              <a:ext uri="{FF2B5EF4-FFF2-40B4-BE49-F238E27FC236}">
                <a16:creationId xmlns:a16="http://schemas.microsoft.com/office/drawing/2014/main" id="{D421B679-743E-4BF1-9FA9-9F887EFC6D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43265" y="2513845"/>
            <a:ext cx="6266563" cy="373240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7" name="Rectangle 6">
            <a:extLst>
              <a:ext uri="{FF2B5EF4-FFF2-40B4-BE49-F238E27FC236}">
                <a16:creationId xmlns:a16="http://schemas.microsoft.com/office/drawing/2014/main" id="{6045EE70-EA94-467A-84DA-03D1E9D83462}"/>
              </a:ext>
            </a:extLst>
          </p:cNvPr>
          <p:cNvSpPr/>
          <p:nvPr/>
        </p:nvSpPr>
        <p:spPr>
          <a:xfrm>
            <a:off x="841418" y="532519"/>
            <a:ext cx="10453353" cy="369332"/>
          </a:xfrm>
          <a:prstGeom prst="rect">
            <a:avLst/>
          </a:prstGeom>
        </p:spPr>
        <p:txBody>
          <a:bodyPr wrap="square">
            <a:spAutoFit/>
          </a:bodyPr>
          <a:lstStyle/>
          <a:p>
            <a:pPr lvl="0" eaLnBrk="0" fontAlgn="base" hangingPunct="0">
              <a:spcBef>
                <a:spcPct val="0"/>
              </a:spcBef>
              <a:spcAft>
                <a:spcPct val="0"/>
              </a:spcAft>
            </a:pPr>
            <a:r>
              <a:rPr kumimoji="0" lang="en-US" altLang="en-US" b="0" i="0" u="none" strike="noStrike" cap="none" normalizeH="0" baseline="0" dirty="0">
                <a:ln>
                  <a:noFill/>
                </a:ln>
                <a:effectLst/>
                <a:latin typeface="Arial" panose="020B0604020202020204" pitchFamily="34" charset="0"/>
                <a:cs typeface="Arial" panose="020B0604020202020204" pitchFamily="34" charset="0"/>
              </a:rPr>
              <a:t>Degradation of Emerging Organic Contaminant by OH radicals: (Ibuprofen) </a:t>
            </a:r>
            <a:endParaRPr kumimoji="0" lang="en-US" altLang="en-US" sz="900" b="0" i="0" u="none" strike="noStrike" cap="none" normalizeH="0" baseline="0" dirty="0">
              <a:ln>
                <a:noFill/>
              </a:ln>
              <a:effectLst/>
            </a:endParaRPr>
          </a:p>
        </p:txBody>
      </p:sp>
      <p:sp>
        <p:nvSpPr>
          <p:cNvPr id="8" name="Rectangle 7">
            <a:extLst>
              <a:ext uri="{FF2B5EF4-FFF2-40B4-BE49-F238E27FC236}">
                <a16:creationId xmlns:a16="http://schemas.microsoft.com/office/drawing/2014/main" id="{13B71FB8-4ED4-43C3-BAD0-51C75B3A90EE}"/>
              </a:ext>
            </a:extLst>
          </p:cNvPr>
          <p:cNvSpPr/>
          <p:nvPr/>
        </p:nvSpPr>
        <p:spPr>
          <a:xfrm>
            <a:off x="-35052" y="221461"/>
            <a:ext cx="12262104" cy="702464"/>
          </a:xfrm>
          <a:prstGeom prst="rect">
            <a:avLst/>
          </a:prstGeom>
          <a:gradFill flip="none" rotWithShape="1">
            <a:gsLst>
              <a:gs pos="0">
                <a:schemeClr val="bg1">
                  <a:alpha val="0"/>
                </a:schemeClr>
              </a:gs>
              <a:gs pos="23000">
                <a:schemeClr val="bg1">
                  <a:lumMod val="75000"/>
                  <a:lumOff val="25000"/>
                </a:schemeClr>
              </a:gs>
              <a:gs pos="69000">
                <a:schemeClr val="bg1">
                  <a:lumMod val="75000"/>
                  <a:lumOff val="25000"/>
                </a:schemeClr>
              </a:gs>
              <a:gs pos="83000">
                <a:schemeClr val="bg1">
                  <a:lumMod val="85000"/>
                  <a:lumOff val="15000"/>
                </a:schemeClr>
              </a:gs>
              <a:gs pos="97000">
                <a:schemeClr val="bg1">
                  <a:lumMod val="85000"/>
                  <a:lumOff val="15000"/>
                </a:schemeClr>
              </a:gs>
            </a:gsLst>
            <a:lin ang="15600000" scaled="0"/>
            <a:tileRect/>
          </a:gradFill>
          <a:ln w="34925"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BE2DEA3-AF34-4B58-B14E-DEAA5948A0ED}"/>
              </a:ext>
            </a:extLst>
          </p:cNvPr>
          <p:cNvSpPr txBox="1"/>
          <p:nvPr/>
        </p:nvSpPr>
        <p:spPr>
          <a:xfrm>
            <a:off x="1238654" y="221461"/>
            <a:ext cx="9714692" cy="707886"/>
          </a:xfrm>
          <a:prstGeom prst="rect">
            <a:avLst/>
          </a:prstGeom>
          <a:noFill/>
        </p:spPr>
        <p:txBody>
          <a:bodyPr wrap="square">
            <a:spAutoFit/>
          </a:bodyPr>
          <a:lstStyle/>
          <a:p>
            <a:pPr algn="ctr"/>
            <a:r>
              <a:rPr lang="en-US" sz="4000" b="1" dirty="0">
                <a:ln w="9525">
                  <a:solidFill>
                    <a:schemeClr val="bg1"/>
                  </a:solidFill>
                  <a:prstDash val="solid"/>
                </a:ln>
                <a:effectLst>
                  <a:outerShdw blurRad="12700" dist="38100" dir="2700000" algn="tl" rotWithShape="0">
                    <a:schemeClr val="bg1">
                      <a:lumMod val="50000"/>
                    </a:schemeClr>
                  </a:outerShdw>
                </a:effectLst>
              </a:rPr>
              <a:t>DEGRADATION OF CECs : IBUPROFEN</a:t>
            </a:r>
            <a:endParaRPr lang="en-US" sz="40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3882945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aphicFrame>
        <p:nvGraphicFramePr>
          <p:cNvPr id="4" name="Table 6">
            <a:extLst>
              <a:ext uri="{FF2B5EF4-FFF2-40B4-BE49-F238E27FC236}">
                <a16:creationId xmlns:a16="http://schemas.microsoft.com/office/drawing/2014/main" id="{4EBCE61F-8D2A-4615-8A9E-95DB062B3269}"/>
              </a:ext>
            </a:extLst>
          </p:cNvPr>
          <p:cNvGraphicFramePr>
            <a:graphicFrameLocks noGrp="1"/>
          </p:cNvGraphicFramePr>
          <p:nvPr>
            <p:extLst>
              <p:ext uri="{D42A27DB-BD31-4B8C-83A1-F6EECF244321}">
                <p14:modId xmlns:p14="http://schemas.microsoft.com/office/powerpoint/2010/main" val="432599304"/>
              </p:ext>
            </p:extLst>
          </p:nvPr>
        </p:nvGraphicFramePr>
        <p:xfrm>
          <a:off x="2085975" y="1183005"/>
          <a:ext cx="9982200" cy="5595223"/>
        </p:xfrm>
        <a:graphic>
          <a:graphicData uri="http://schemas.openxmlformats.org/drawingml/2006/table">
            <a:tbl>
              <a:tblPr firstRow="1" bandRow="1">
                <a:tableStyleId>{5940675A-B579-460E-94D1-54222C63F5DA}</a:tableStyleId>
              </a:tblPr>
              <a:tblGrid>
                <a:gridCol w="2057400">
                  <a:extLst>
                    <a:ext uri="{9D8B030D-6E8A-4147-A177-3AD203B41FA5}">
                      <a16:colId xmlns:a16="http://schemas.microsoft.com/office/drawing/2014/main" val="3775544660"/>
                    </a:ext>
                  </a:extLst>
                </a:gridCol>
                <a:gridCol w="1435622">
                  <a:extLst>
                    <a:ext uri="{9D8B030D-6E8A-4147-A177-3AD203B41FA5}">
                      <a16:colId xmlns:a16="http://schemas.microsoft.com/office/drawing/2014/main" val="499415708"/>
                    </a:ext>
                  </a:extLst>
                </a:gridCol>
                <a:gridCol w="1764778">
                  <a:extLst>
                    <a:ext uri="{9D8B030D-6E8A-4147-A177-3AD203B41FA5}">
                      <a16:colId xmlns:a16="http://schemas.microsoft.com/office/drawing/2014/main" val="4021039900"/>
                    </a:ext>
                  </a:extLst>
                </a:gridCol>
                <a:gridCol w="2438400">
                  <a:extLst>
                    <a:ext uri="{9D8B030D-6E8A-4147-A177-3AD203B41FA5}">
                      <a16:colId xmlns:a16="http://schemas.microsoft.com/office/drawing/2014/main" val="363650815"/>
                    </a:ext>
                  </a:extLst>
                </a:gridCol>
                <a:gridCol w="1236924">
                  <a:extLst>
                    <a:ext uri="{9D8B030D-6E8A-4147-A177-3AD203B41FA5}">
                      <a16:colId xmlns:a16="http://schemas.microsoft.com/office/drawing/2014/main" val="2264621869"/>
                    </a:ext>
                  </a:extLst>
                </a:gridCol>
                <a:gridCol w="1049076">
                  <a:extLst>
                    <a:ext uri="{9D8B030D-6E8A-4147-A177-3AD203B41FA5}">
                      <a16:colId xmlns:a16="http://schemas.microsoft.com/office/drawing/2014/main" val="3667298738"/>
                    </a:ext>
                  </a:extLst>
                </a:gridCol>
              </a:tblGrid>
              <a:tr h="279842">
                <a:tc>
                  <a:txBody>
                    <a:bodyPr/>
                    <a:lstStyle/>
                    <a:p>
                      <a:r>
                        <a:rPr lang="en-US" sz="1100" b="1" dirty="0">
                          <a:solidFill>
                            <a:schemeClr val="tx1"/>
                          </a:solidFill>
                          <a:latin typeface="Times New Roman" panose="02020603050405020304" pitchFamily="18" charset="0"/>
                          <a:cs typeface="Times New Roman" panose="02020603050405020304" pitchFamily="18" charset="0"/>
                        </a:rPr>
                        <a:t>Examined content</a:t>
                      </a:r>
                      <a:endParaRPr lang="en-IN" sz="1100" b="1" dirty="0">
                        <a:solidFill>
                          <a:schemeClr val="tx1"/>
                        </a:solidFill>
                        <a:latin typeface="Times New Roman" panose="02020603050405020304" pitchFamily="18" charset="0"/>
                        <a:cs typeface="Times New Roman" panose="02020603050405020304" pitchFamily="18" charset="0"/>
                      </a:endParaRPr>
                    </a:p>
                  </a:txBody>
                  <a:tcPr>
                    <a:solidFill>
                      <a:srgbClr val="0070C0"/>
                    </a:solidFill>
                  </a:tcPr>
                </a:tc>
                <a:tc>
                  <a:txBody>
                    <a:bodyPr/>
                    <a:lstStyle/>
                    <a:p>
                      <a:r>
                        <a:rPr lang="en-US" sz="1100" b="1" dirty="0">
                          <a:solidFill>
                            <a:schemeClr val="tx1"/>
                          </a:solidFill>
                          <a:latin typeface="Times New Roman" panose="02020603050405020304" pitchFamily="18" charset="0"/>
                          <a:cs typeface="Times New Roman" panose="02020603050405020304" pitchFamily="18" charset="0"/>
                        </a:rPr>
                        <a:t>Method of treatment </a:t>
                      </a:r>
                      <a:endParaRPr lang="en-IN" sz="1100" b="1" dirty="0">
                        <a:solidFill>
                          <a:schemeClr val="tx1"/>
                        </a:solidFill>
                        <a:latin typeface="Times New Roman" panose="02020603050405020304" pitchFamily="18" charset="0"/>
                        <a:cs typeface="Times New Roman" panose="02020603050405020304" pitchFamily="18" charset="0"/>
                      </a:endParaRPr>
                    </a:p>
                  </a:txBody>
                  <a:tcPr>
                    <a:solidFill>
                      <a:srgbClr val="0070C0"/>
                    </a:solidFill>
                  </a:tcPr>
                </a:tc>
                <a:tc>
                  <a:txBody>
                    <a:bodyPr/>
                    <a:lstStyle/>
                    <a:p>
                      <a:r>
                        <a:rPr lang="en-US" sz="1100" b="1" dirty="0">
                          <a:solidFill>
                            <a:schemeClr val="tx1"/>
                          </a:solidFill>
                          <a:latin typeface="Times New Roman" panose="02020603050405020304" pitchFamily="18" charset="0"/>
                          <a:cs typeface="Times New Roman" panose="02020603050405020304" pitchFamily="18" charset="0"/>
                        </a:rPr>
                        <a:t>concentration</a:t>
                      </a:r>
                      <a:endParaRPr lang="en-IN" sz="1100" b="1" dirty="0">
                        <a:solidFill>
                          <a:schemeClr val="tx1"/>
                        </a:solidFill>
                        <a:latin typeface="Times New Roman" panose="02020603050405020304" pitchFamily="18" charset="0"/>
                        <a:cs typeface="Times New Roman" panose="02020603050405020304" pitchFamily="18" charset="0"/>
                      </a:endParaRPr>
                    </a:p>
                  </a:txBody>
                  <a:tcPr>
                    <a:solidFill>
                      <a:srgbClr val="0070C0"/>
                    </a:solidFill>
                  </a:tcPr>
                </a:tc>
                <a:tc>
                  <a:txBody>
                    <a:bodyPr/>
                    <a:lstStyle/>
                    <a:p>
                      <a:r>
                        <a:rPr lang="en-US" sz="1100" b="1" dirty="0">
                          <a:solidFill>
                            <a:schemeClr val="tx1"/>
                          </a:solidFill>
                          <a:latin typeface="Times New Roman" panose="02020603050405020304" pitchFamily="18" charset="0"/>
                          <a:cs typeface="Times New Roman" panose="02020603050405020304" pitchFamily="18" charset="0"/>
                        </a:rPr>
                        <a:t>Matrix</a:t>
                      </a:r>
                      <a:endParaRPr lang="en-IN" sz="1100" b="1" dirty="0">
                        <a:solidFill>
                          <a:schemeClr val="tx1"/>
                        </a:solidFill>
                        <a:latin typeface="Times New Roman" panose="02020603050405020304" pitchFamily="18" charset="0"/>
                        <a:cs typeface="Times New Roman" panose="02020603050405020304" pitchFamily="18" charset="0"/>
                      </a:endParaRPr>
                    </a:p>
                  </a:txBody>
                  <a:tcPr>
                    <a:solidFill>
                      <a:srgbClr val="0070C0"/>
                    </a:solidFill>
                  </a:tcPr>
                </a:tc>
                <a:tc>
                  <a:txBody>
                    <a:bodyPr/>
                    <a:lstStyle/>
                    <a:p>
                      <a:r>
                        <a:rPr lang="en-US" sz="1100" b="1" dirty="0">
                          <a:solidFill>
                            <a:schemeClr val="tx1"/>
                          </a:solidFill>
                          <a:latin typeface="Times New Roman" panose="02020603050405020304" pitchFamily="18" charset="0"/>
                          <a:cs typeface="Times New Roman" panose="02020603050405020304" pitchFamily="18" charset="0"/>
                        </a:rPr>
                        <a:t>Dose (</a:t>
                      </a:r>
                      <a:r>
                        <a:rPr lang="en-US" sz="1100" b="1" dirty="0" err="1">
                          <a:solidFill>
                            <a:schemeClr val="tx1"/>
                          </a:solidFill>
                          <a:latin typeface="Times New Roman" panose="02020603050405020304" pitchFamily="18" charset="0"/>
                          <a:cs typeface="Times New Roman" panose="02020603050405020304" pitchFamily="18" charset="0"/>
                        </a:rPr>
                        <a:t>kGy</a:t>
                      </a:r>
                      <a:r>
                        <a:rPr lang="en-US" sz="1100" b="1" dirty="0">
                          <a:solidFill>
                            <a:schemeClr val="tx1"/>
                          </a:solidFill>
                          <a:latin typeface="Times New Roman" panose="02020603050405020304" pitchFamily="18" charset="0"/>
                          <a:cs typeface="Times New Roman" panose="02020603050405020304" pitchFamily="18" charset="0"/>
                        </a:rPr>
                        <a:t>)</a:t>
                      </a:r>
                      <a:endParaRPr lang="en-IN" sz="1100" b="1" dirty="0">
                        <a:solidFill>
                          <a:schemeClr val="tx1"/>
                        </a:solidFill>
                        <a:latin typeface="Times New Roman" panose="02020603050405020304" pitchFamily="18" charset="0"/>
                        <a:cs typeface="Times New Roman" panose="02020603050405020304" pitchFamily="18" charset="0"/>
                      </a:endParaRPr>
                    </a:p>
                  </a:txBody>
                  <a:tcPr>
                    <a:solidFill>
                      <a:srgbClr val="0070C0"/>
                    </a:solidFill>
                  </a:tcPr>
                </a:tc>
                <a:tc>
                  <a:txBody>
                    <a:bodyPr/>
                    <a:lstStyle/>
                    <a:p>
                      <a:r>
                        <a:rPr lang="en-US" sz="1100" b="1" dirty="0">
                          <a:solidFill>
                            <a:schemeClr val="tx1"/>
                          </a:solidFill>
                          <a:latin typeface="Times New Roman" panose="02020603050405020304" pitchFamily="18" charset="0"/>
                          <a:cs typeface="Times New Roman" panose="02020603050405020304" pitchFamily="18" charset="0"/>
                        </a:rPr>
                        <a:t>Removal (%)</a:t>
                      </a:r>
                      <a:endParaRPr lang="en-IN" sz="1100" b="1" dirty="0">
                        <a:solidFill>
                          <a:schemeClr val="tx1"/>
                        </a:solidFill>
                        <a:latin typeface="Times New Roman" panose="02020603050405020304" pitchFamily="18" charset="0"/>
                        <a:cs typeface="Times New Roman" panose="02020603050405020304" pitchFamily="18" charset="0"/>
                      </a:endParaRPr>
                    </a:p>
                  </a:txBody>
                  <a:tcPr>
                    <a:solidFill>
                      <a:srgbClr val="0070C0"/>
                    </a:solidFill>
                  </a:tcPr>
                </a:tc>
                <a:extLst>
                  <a:ext uri="{0D108BD9-81ED-4DB2-BD59-A6C34878D82A}">
                    <a16:rowId xmlns:a16="http://schemas.microsoft.com/office/drawing/2014/main" val="3090048189"/>
                  </a:ext>
                </a:extLst>
              </a:tr>
              <a:tr h="690670">
                <a:tc>
                  <a:txBody>
                    <a:bodyPr/>
                    <a:lstStyle/>
                    <a:p>
                      <a:r>
                        <a:rPr lang="es-ES" sz="1100" dirty="0">
                          <a:solidFill>
                            <a:schemeClr val="bg1"/>
                          </a:solidFill>
                        </a:rPr>
                        <a:t>Reactive Red 21</a:t>
                      </a:r>
                    </a:p>
                    <a:p>
                      <a:r>
                        <a:rPr lang="en-IN" sz="1100" dirty="0">
                          <a:solidFill>
                            <a:schemeClr val="bg1"/>
                          </a:solidFill>
                        </a:rPr>
                        <a:t>Cibacron Yellow 6 G</a:t>
                      </a:r>
                    </a:p>
                    <a:p>
                      <a:r>
                        <a:rPr lang="en-IN" sz="1100" dirty="0">
                          <a:solidFill>
                            <a:schemeClr val="bg1"/>
                          </a:solidFill>
                        </a:rPr>
                        <a:t>Reactive Blue XBR</a:t>
                      </a:r>
                    </a:p>
                  </a:txBody>
                  <a:tcPr/>
                </a:tc>
                <a:tc>
                  <a:txBody>
                    <a:bodyPr/>
                    <a:lstStyle/>
                    <a:p>
                      <a:r>
                        <a:rPr lang="en-IN" sz="1100" dirty="0">
                          <a:solidFill>
                            <a:schemeClr val="bg1"/>
                          </a:solidFill>
                        </a:rPr>
                        <a:t>EB</a:t>
                      </a:r>
                    </a:p>
                    <a:p>
                      <a:r>
                        <a:rPr lang="en-IN" sz="1100" dirty="0">
                          <a:solidFill>
                            <a:schemeClr val="bg1"/>
                          </a:solidFill>
                        </a:rPr>
                        <a:t>EB</a:t>
                      </a:r>
                    </a:p>
                    <a:p>
                      <a:r>
                        <a:rPr lang="en-IN" sz="1100" dirty="0">
                          <a:solidFill>
                            <a:schemeClr val="bg1"/>
                          </a:solidFill>
                        </a:rPr>
                        <a:t>EB + H</a:t>
                      </a:r>
                      <a:r>
                        <a:rPr lang="en-IN" sz="1100" baseline="-25000" dirty="0">
                          <a:solidFill>
                            <a:schemeClr val="bg1"/>
                          </a:solidFill>
                        </a:rPr>
                        <a:t>2</a:t>
                      </a:r>
                      <a:r>
                        <a:rPr lang="en-IN" sz="1100" dirty="0">
                          <a:solidFill>
                            <a:schemeClr val="bg1"/>
                          </a:solidFill>
                        </a:rPr>
                        <a:t>O</a:t>
                      </a:r>
                      <a:r>
                        <a:rPr lang="en-IN" sz="1100" baseline="-25000" dirty="0">
                          <a:solidFill>
                            <a:schemeClr val="bg1"/>
                          </a:solidFill>
                        </a:rPr>
                        <a:t>2</a:t>
                      </a:r>
                    </a:p>
                  </a:txBody>
                  <a:tcPr/>
                </a:tc>
                <a:tc>
                  <a:txBody>
                    <a:bodyPr/>
                    <a:lstStyle/>
                    <a:p>
                      <a:r>
                        <a:rPr lang="en-IN" sz="1100" dirty="0">
                          <a:solidFill>
                            <a:schemeClr val="bg1"/>
                          </a:solidFill>
                        </a:rPr>
                        <a:t>50 mg/L</a:t>
                      </a:r>
                    </a:p>
                    <a:p>
                      <a:r>
                        <a:rPr lang="en-IN" sz="1100" dirty="0">
                          <a:solidFill>
                            <a:schemeClr val="bg1"/>
                          </a:solidFill>
                        </a:rPr>
                        <a:t>100 mg/l</a:t>
                      </a:r>
                    </a:p>
                    <a:p>
                      <a:r>
                        <a:rPr lang="en-IN" sz="1100" dirty="0">
                          <a:solidFill>
                            <a:schemeClr val="bg1"/>
                          </a:solidFill>
                        </a:rPr>
                        <a:t>800 mg/l</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100" dirty="0">
                          <a:solidFill>
                            <a:schemeClr val="bg1"/>
                          </a:solidFill>
                        </a:rPr>
                        <a:t>Aerated </a:t>
                      </a:r>
                      <a:r>
                        <a:rPr lang="en-IN" sz="1100" dirty="0">
                          <a:solidFill>
                            <a:schemeClr val="bg1"/>
                          </a:solidFill>
                        </a:rPr>
                        <a:t>Std. solutions</a:t>
                      </a:r>
                    </a:p>
                    <a:p>
                      <a:pPr marL="0" marR="0" lvl="0" indent="0" defTabSz="914400" eaLnBrk="1" fontAlgn="auto" latinLnBrk="0" hangingPunct="1">
                        <a:lnSpc>
                          <a:spcPct val="100000"/>
                        </a:lnSpc>
                        <a:spcBef>
                          <a:spcPts val="0"/>
                        </a:spcBef>
                        <a:spcAft>
                          <a:spcPts val="0"/>
                        </a:spcAft>
                        <a:buClrTx/>
                        <a:buSzTx/>
                        <a:buFontTx/>
                        <a:buNone/>
                        <a:tabLst/>
                        <a:defRPr/>
                      </a:pPr>
                      <a:r>
                        <a:rPr lang="en-US" sz="1100" dirty="0">
                          <a:solidFill>
                            <a:schemeClr val="bg1"/>
                          </a:solidFill>
                        </a:rPr>
                        <a:t>Aerated </a:t>
                      </a:r>
                      <a:r>
                        <a:rPr lang="en-IN" sz="1100" dirty="0">
                          <a:solidFill>
                            <a:schemeClr val="bg1"/>
                          </a:solidFill>
                        </a:rPr>
                        <a:t>Std. solutions</a:t>
                      </a:r>
                    </a:p>
                    <a:p>
                      <a:pPr marL="0" marR="0" lvl="0" indent="0" defTabSz="914400" eaLnBrk="1" fontAlgn="auto" latinLnBrk="0" hangingPunct="1">
                        <a:lnSpc>
                          <a:spcPct val="100000"/>
                        </a:lnSpc>
                        <a:spcBef>
                          <a:spcPts val="0"/>
                        </a:spcBef>
                        <a:spcAft>
                          <a:spcPts val="0"/>
                        </a:spcAft>
                        <a:buClrTx/>
                        <a:buSzTx/>
                        <a:buFontTx/>
                        <a:buNone/>
                        <a:tabLst/>
                        <a:defRPr/>
                      </a:pPr>
                      <a:r>
                        <a:rPr lang="en-US" sz="1100" dirty="0">
                          <a:solidFill>
                            <a:schemeClr val="bg1"/>
                          </a:solidFill>
                        </a:rPr>
                        <a:t>Aerated </a:t>
                      </a:r>
                      <a:r>
                        <a:rPr lang="en-IN" sz="1100" dirty="0">
                          <a:solidFill>
                            <a:schemeClr val="bg1"/>
                          </a:solidFill>
                        </a:rPr>
                        <a:t>Std. solutions</a:t>
                      </a:r>
                    </a:p>
                  </a:txBody>
                  <a:tcPr/>
                </a:tc>
                <a:tc>
                  <a:txBody>
                    <a:bodyPr/>
                    <a:lstStyle/>
                    <a:p>
                      <a:r>
                        <a:rPr lang="en-US" sz="1100" dirty="0">
                          <a:solidFill>
                            <a:schemeClr val="bg1"/>
                          </a:solidFill>
                        </a:rPr>
                        <a:t>7 </a:t>
                      </a:r>
                      <a:r>
                        <a:rPr lang="en-US" sz="1100" dirty="0" err="1">
                          <a:solidFill>
                            <a:schemeClr val="bg1"/>
                          </a:solidFill>
                        </a:rPr>
                        <a:t>kGy</a:t>
                      </a:r>
                      <a:r>
                        <a:rPr lang="en-US" sz="1100" dirty="0">
                          <a:solidFill>
                            <a:schemeClr val="bg1"/>
                          </a:solidFill>
                        </a:rPr>
                        <a:t> </a:t>
                      </a:r>
                    </a:p>
                    <a:p>
                      <a:r>
                        <a:rPr lang="en-US" sz="1100" dirty="0">
                          <a:solidFill>
                            <a:schemeClr val="bg1"/>
                          </a:solidFill>
                        </a:rPr>
                        <a:t>3 </a:t>
                      </a:r>
                      <a:r>
                        <a:rPr lang="en-US" sz="1100" dirty="0" err="1">
                          <a:solidFill>
                            <a:schemeClr val="bg1"/>
                          </a:solidFill>
                        </a:rPr>
                        <a:t>kGy</a:t>
                      </a:r>
                      <a:endParaRPr lang="en-US" sz="1100" dirty="0">
                        <a:solidFill>
                          <a:schemeClr val="bg1"/>
                        </a:solidFill>
                      </a:endParaRPr>
                    </a:p>
                    <a:p>
                      <a:r>
                        <a:rPr lang="en-US" sz="1100" dirty="0">
                          <a:solidFill>
                            <a:schemeClr val="bg1"/>
                          </a:solidFill>
                        </a:rPr>
                        <a:t>25 </a:t>
                      </a:r>
                      <a:r>
                        <a:rPr lang="en-US" sz="1100" dirty="0" err="1">
                          <a:solidFill>
                            <a:schemeClr val="bg1"/>
                          </a:solidFill>
                        </a:rPr>
                        <a:t>kGy</a:t>
                      </a:r>
                      <a:endParaRPr lang="en-IN" sz="1100" dirty="0">
                        <a:solidFill>
                          <a:schemeClr val="bg1"/>
                        </a:solidFill>
                      </a:endParaRPr>
                    </a:p>
                  </a:txBody>
                  <a:tcPr/>
                </a:tc>
                <a:tc>
                  <a:txBody>
                    <a:bodyPr/>
                    <a:lstStyle/>
                    <a:p>
                      <a:r>
                        <a:rPr lang="en-US" sz="1100" dirty="0">
                          <a:solidFill>
                            <a:schemeClr val="bg1"/>
                          </a:solidFill>
                        </a:rPr>
                        <a:t>100%</a:t>
                      </a:r>
                    </a:p>
                    <a:p>
                      <a:r>
                        <a:rPr lang="en-US" sz="1100" dirty="0">
                          <a:solidFill>
                            <a:schemeClr val="bg1"/>
                          </a:solidFill>
                        </a:rPr>
                        <a:t>97 %</a:t>
                      </a:r>
                    </a:p>
                    <a:p>
                      <a:r>
                        <a:rPr lang="en-US" sz="1100" dirty="0">
                          <a:solidFill>
                            <a:schemeClr val="bg1"/>
                          </a:solidFill>
                        </a:rPr>
                        <a:t>80 %</a:t>
                      </a:r>
                      <a:endParaRPr lang="en-IN" sz="1100" dirty="0">
                        <a:solidFill>
                          <a:schemeClr val="bg1"/>
                        </a:solidFill>
                      </a:endParaRPr>
                    </a:p>
                  </a:txBody>
                  <a:tcPr/>
                </a:tc>
                <a:extLst>
                  <a:ext uri="{0D108BD9-81ED-4DB2-BD59-A6C34878D82A}">
                    <a16:rowId xmlns:a16="http://schemas.microsoft.com/office/drawing/2014/main" val="2253683833"/>
                  </a:ext>
                </a:extLst>
              </a:tr>
              <a:tr h="490153">
                <a:tc>
                  <a:txBody>
                    <a:bodyPr/>
                    <a:lstStyle/>
                    <a:p>
                      <a:r>
                        <a:rPr lang="en-US" sz="1100" dirty="0">
                          <a:solidFill>
                            <a:schemeClr val="bg1"/>
                          </a:solidFill>
                        </a:rPr>
                        <a:t>Methylene chloride</a:t>
                      </a:r>
                    </a:p>
                    <a:p>
                      <a:r>
                        <a:rPr lang="en-IN" sz="1100" dirty="0">
                          <a:solidFill>
                            <a:schemeClr val="bg1"/>
                          </a:solidFill>
                        </a:rPr>
                        <a:t>Trichloroethylene (TCE)</a:t>
                      </a:r>
                    </a:p>
                  </a:txBody>
                  <a:tcPr/>
                </a:tc>
                <a:tc>
                  <a:txBody>
                    <a:bodyPr/>
                    <a:lstStyle/>
                    <a:p>
                      <a:r>
                        <a:rPr lang="en-IN" sz="1100" dirty="0">
                          <a:solidFill>
                            <a:schemeClr val="bg1"/>
                          </a:solidFill>
                        </a:rPr>
                        <a:t>EB</a:t>
                      </a:r>
                    </a:p>
                    <a:p>
                      <a:r>
                        <a:rPr lang="en-IN" sz="1100" dirty="0">
                          <a:solidFill>
                            <a:schemeClr val="bg1"/>
                          </a:solidFill>
                        </a:rPr>
                        <a:t>EB + Ozone</a:t>
                      </a:r>
                    </a:p>
                  </a:txBody>
                  <a:tcPr/>
                </a:tc>
                <a:tc>
                  <a:txBody>
                    <a:bodyPr/>
                    <a:lstStyle/>
                    <a:p>
                      <a:r>
                        <a:rPr lang="en-US" sz="1100" dirty="0">
                          <a:solidFill>
                            <a:schemeClr val="bg1"/>
                          </a:solidFill>
                        </a:rPr>
                        <a:t> 102 </a:t>
                      </a:r>
                      <a:r>
                        <a:rPr lang="en-US" sz="1100" dirty="0" err="1">
                          <a:solidFill>
                            <a:schemeClr val="bg1"/>
                          </a:solidFill>
                        </a:rPr>
                        <a:t>μM</a:t>
                      </a:r>
                      <a:endParaRPr lang="en-US" sz="1100" dirty="0">
                        <a:solidFill>
                          <a:schemeClr val="bg1"/>
                        </a:solidFill>
                      </a:endParaRPr>
                    </a:p>
                    <a:p>
                      <a:r>
                        <a:rPr lang="en-US" sz="1100" dirty="0">
                          <a:solidFill>
                            <a:schemeClr val="bg1"/>
                          </a:solidFill>
                        </a:rPr>
                        <a:t>100 </a:t>
                      </a:r>
                      <a:r>
                        <a:rPr lang="en-US" sz="1100" dirty="0" err="1">
                          <a:solidFill>
                            <a:schemeClr val="bg1"/>
                          </a:solidFill>
                        </a:rPr>
                        <a:t>μg</a:t>
                      </a:r>
                      <a:r>
                        <a:rPr lang="en-US" sz="1100" dirty="0">
                          <a:solidFill>
                            <a:schemeClr val="bg1"/>
                          </a:solidFill>
                        </a:rPr>
                        <a:t>/L</a:t>
                      </a:r>
                      <a:endParaRPr lang="en-IN" sz="1100" dirty="0">
                        <a:solidFill>
                          <a:schemeClr val="bg1"/>
                        </a:solidFill>
                      </a:endParaRPr>
                    </a:p>
                  </a:txBody>
                  <a:tcPr/>
                </a:tc>
                <a:tc>
                  <a:txBody>
                    <a:bodyPr/>
                    <a:lstStyle/>
                    <a:p>
                      <a:r>
                        <a:rPr lang="en-IN" sz="1100" dirty="0">
                          <a:solidFill>
                            <a:schemeClr val="bg1"/>
                          </a:solidFill>
                        </a:rPr>
                        <a:t>Treated groundwater</a:t>
                      </a:r>
                    </a:p>
                    <a:p>
                      <a:r>
                        <a:rPr lang="en-IN" sz="1100" dirty="0">
                          <a:solidFill>
                            <a:schemeClr val="bg1"/>
                          </a:solidFill>
                        </a:rPr>
                        <a:t>Tap water</a:t>
                      </a:r>
                    </a:p>
                  </a:txBody>
                  <a:tcPr/>
                </a:tc>
                <a:tc>
                  <a:txBody>
                    <a:bodyPr/>
                    <a:lstStyle/>
                    <a:p>
                      <a:r>
                        <a:rPr lang="en-US" sz="1100" dirty="0">
                          <a:solidFill>
                            <a:schemeClr val="bg1"/>
                          </a:solidFill>
                        </a:rPr>
                        <a:t>5.0 </a:t>
                      </a:r>
                      <a:r>
                        <a:rPr lang="en-US" sz="1100" dirty="0" err="1">
                          <a:solidFill>
                            <a:schemeClr val="bg1"/>
                          </a:solidFill>
                        </a:rPr>
                        <a:t>kGy</a:t>
                      </a:r>
                      <a:endParaRPr lang="en-US" sz="1100" dirty="0">
                        <a:solidFill>
                          <a:schemeClr val="bg1"/>
                        </a:solidFill>
                      </a:endParaRPr>
                    </a:p>
                    <a:p>
                      <a:r>
                        <a:rPr lang="en-US" sz="1100" dirty="0">
                          <a:solidFill>
                            <a:schemeClr val="bg1"/>
                          </a:solidFill>
                        </a:rPr>
                        <a:t>0.2 </a:t>
                      </a:r>
                      <a:r>
                        <a:rPr lang="en-US" sz="1100" dirty="0" err="1">
                          <a:solidFill>
                            <a:schemeClr val="bg1"/>
                          </a:solidFill>
                        </a:rPr>
                        <a:t>kGy</a:t>
                      </a:r>
                      <a:r>
                        <a:rPr lang="en-US" sz="1100" dirty="0">
                          <a:solidFill>
                            <a:schemeClr val="bg1"/>
                          </a:solidFill>
                        </a:rPr>
                        <a:t> </a:t>
                      </a:r>
                      <a:endParaRPr lang="en-IN" sz="1100" dirty="0">
                        <a:solidFill>
                          <a:schemeClr val="bg1"/>
                        </a:solidFill>
                      </a:endParaRPr>
                    </a:p>
                  </a:txBody>
                  <a:tcPr/>
                </a:tc>
                <a:tc>
                  <a:txBody>
                    <a:bodyPr/>
                    <a:lstStyle/>
                    <a:p>
                      <a:r>
                        <a:rPr lang="en-US" sz="1100" dirty="0">
                          <a:solidFill>
                            <a:schemeClr val="bg1"/>
                          </a:solidFill>
                        </a:rPr>
                        <a:t>91.6%</a:t>
                      </a:r>
                    </a:p>
                    <a:p>
                      <a:r>
                        <a:rPr lang="en-US" sz="1100" dirty="0">
                          <a:solidFill>
                            <a:schemeClr val="bg1"/>
                          </a:solidFill>
                        </a:rPr>
                        <a:t>90 %</a:t>
                      </a:r>
                      <a:endParaRPr lang="en-IN" sz="1100" dirty="0">
                        <a:solidFill>
                          <a:schemeClr val="bg1"/>
                        </a:solidFill>
                      </a:endParaRPr>
                    </a:p>
                  </a:txBody>
                  <a:tcPr/>
                </a:tc>
                <a:extLst>
                  <a:ext uri="{0D108BD9-81ED-4DB2-BD59-A6C34878D82A}">
                    <a16:rowId xmlns:a16="http://schemas.microsoft.com/office/drawing/2014/main" val="2933205163"/>
                  </a:ext>
                </a:extLst>
              </a:tr>
              <a:tr h="723900">
                <a:tc>
                  <a:txBody>
                    <a:bodyPr/>
                    <a:lstStyle/>
                    <a:p>
                      <a:r>
                        <a:rPr lang="en-US" sz="1100" dirty="0">
                          <a:solidFill>
                            <a:schemeClr val="bg1"/>
                          </a:solidFill>
                        </a:rPr>
                        <a:t>Benzotriazole</a:t>
                      </a:r>
                    </a:p>
                    <a:p>
                      <a:r>
                        <a:rPr lang="en-IN" sz="1100" dirty="0">
                          <a:solidFill>
                            <a:schemeClr val="bg1"/>
                          </a:solidFill>
                        </a:rPr>
                        <a:t>Perfluorooctanoic acid</a:t>
                      </a:r>
                    </a:p>
                    <a:p>
                      <a:r>
                        <a:rPr lang="en-IN" sz="1100" dirty="0">
                          <a:solidFill>
                            <a:schemeClr val="bg1"/>
                          </a:solidFill>
                        </a:rPr>
                        <a:t>Nonylphenol ethoxylate</a:t>
                      </a:r>
                    </a:p>
                  </a:txBody>
                  <a:tcPr/>
                </a:tc>
                <a:tc>
                  <a:txBody>
                    <a:bodyPr/>
                    <a:lstStyle/>
                    <a:p>
                      <a:r>
                        <a:rPr lang="en-US" sz="1100" dirty="0">
                          <a:solidFill>
                            <a:schemeClr val="bg1"/>
                          </a:solidFill>
                        </a:rPr>
                        <a:t>EB</a:t>
                      </a:r>
                    </a:p>
                    <a:p>
                      <a:r>
                        <a:rPr lang="en-US" sz="1100" dirty="0">
                          <a:solidFill>
                            <a:schemeClr val="bg1"/>
                          </a:solidFill>
                        </a:rPr>
                        <a:t>EB</a:t>
                      </a:r>
                    </a:p>
                    <a:p>
                      <a:r>
                        <a:rPr lang="en-US" sz="1100" dirty="0">
                          <a:solidFill>
                            <a:schemeClr val="bg1"/>
                          </a:solidFill>
                        </a:rPr>
                        <a:t>EB</a:t>
                      </a:r>
                      <a:endParaRPr lang="en-IN" sz="1100" dirty="0">
                        <a:solidFill>
                          <a:schemeClr val="bg1"/>
                        </a:solidFill>
                      </a:endParaRPr>
                    </a:p>
                  </a:txBody>
                  <a:tcPr/>
                </a:tc>
                <a:tc>
                  <a:txBody>
                    <a:bodyPr/>
                    <a:lstStyle/>
                    <a:p>
                      <a:r>
                        <a:rPr lang="en-US" sz="1100" dirty="0">
                          <a:solidFill>
                            <a:schemeClr val="bg1"/>
                          </a:solidFill>
                        </a:rPr>
                        <a:t>0.45 mg/L</a:t>
                      </a:r>
                    </a:p>
                    <a:p>
                      <a:r>
                        <a:rPr lang="en-IN" sz="1100" dirty="0">
                          <a:solidFill>
                            <a:schemeClr val="bg1"/>
                          </a:solidFill>
                        </a:rPr>
                        <a:t>515 mg/L</a:t>
                      </a:r>
                      <a:endParaRPr lang="en-US" sz="1100" dirty="0">
                        <a:solidFill>
                          <a:schemeClr val="bg1"/>
                        </a:solidFill>
                      </a:endParaRPr>
                    </a:p>
                    <a:p>
                      <a:r>
                        <a:rPr lang="el-GR" sz="1100" dirty="0">
                          <a:solidFill>
                            <a:schemeClr val="bg1"/>
                          </a:solidFill>
                        </a:rPr>
                        <a:t>2.5 μ</a:t>
                      </a:r>
                      <a:r>
                        <a:rPr lang="en-IN" sz="1100" dirty="0">
                          <a:solidFill>
                            <a:schemeClr val="bg1"/>
                          </a:solidFill>
                        </a:rPr>
                        <a:t>g/L</a:t>
                      </a:r>
                    </a:p>
                  </a:txBody>
                  <a:tcPr/>
                </a:tc>
                <a:tc>
                  <a:txBody>
                    <a:bodyPr/>
                    <a:lstStyle/>
                    <a:p>
                      <a:r>
                        <a:rPr lang="en-IN" sz="1100" dirty="0">
                          <a:solidFill>
                            <a:schemeClr val="bg1"/>
                          </a:solidFill>
                        </a:rPr>
                        <a:t>Std. solutions with persulfate </a:t>
                      </a:r>
                    </a:p>
                    <a:p>
                      <a:r>
                        <a:rPr lang="en-IN" sz="1050" dirty="0">
                          <a:solidFill>
                            <a:schemeClr val="bg1"/>
                          </a:solidFill>
                        </a:rPr>
                        <a:t>Phosphate buffer, high alkalinity</a:t>
                      </a:r>
                    </a:p>
                    <a:p>
                      <a:r>
                        <a:rPr lang="en-IN" sz="1100" dirty="0">
                          <a:solidFill>
                            <a:schemeClr val="bg1"/>
                          </a:solidFill>
                        </a:rPr>
                        <a:t>Wastewater</a:t>
                      </a:r>
                    </a:p>
                  </a:txBody>
                  <a:tcPr/>
                </a:tc>
                <a:tc>
                  <a:txBody>
                    <a:bodyPr/>
                    <a:lstStyle/>
                    <a:p>
                      <a:r>
                        <a:rPr lang="en-US" sz="1100" dirty="0">
                          <a:solidFill>
                            <a:schemeClr val="bg1"/>
                          </a:solidFill>
                        </a:rPr>
                        <a:t>15 </a:t>
                      </a:r>
                      <a:r>
                        <a:rPr lang="en-US" sz="1100" dirty="0" err="1">
                          <a:solidFill>
                            <a:schemeClr val="bg1"/>
                          </a:solidFill>
                        </a:rPr>
                        <a:t>kGy</a:t>
                      </a:r>
                      <a:endParaRPr lang="en-US" sz="1100" dirty="0">
                        <a:solidFill>
                          <a:schemeClr val="bg1"/>
                        </a:solidFill>
                      </a:endParaRPr>
                    </a:p>
                    <a:p>
                      <a:r>
                        <a:rPr lang="en-IN" sz="1100" dirty="0">
                          <a:solidFill>
                            <a:schemeClr val="bg1"/>
                          </a:solidFill>
                        </a:rPr>
                        <a:t>6.0 </a:t>
                      </a:r>
                      <a:r>
                        <a:rPr lang="en-IN" sz="1100" dirty="0" err="1">
                          <a:solidFill>
                            <a:schemeClr val="bg1"/>
                          </a:solidFill>
                        </a:rPr>
                        <a:t>kGy</a:t>
                      </a:r>
                      <a:r>
                        <a:rPr lang="en-US" sz="1100" dirty="0">
                          <a:solidFill>
                            <a:schemeClr val="bg1"/>
                          </a:solidFill>
                        </a:rPr>
                        <a:t> </a:t>
                      </a:r>
                      <a:endParaRPr lang="en-IN" sz="1100" dirty="0">
                        <a:solidFill>
                          <a:schemeClr val="bg1"/>
                        </a:solidFill>
                      </a:endParaRPr>
                    </a:p>
                    <a:p>
                      <a:r>
                        <a:rPr lang="en-IN" sz="1100" dirty="0">
                          <a:solidFill>
                            <a:schemeClr val="bg1"/>
                          </a:solidFill>
                        </a:rPr>
                        <a:t>4.2 </a:t>
                      </a:r>
                      <a:r>
                        <a:rPr lang="en-IN" sz="1100" dirty="0" err="1">
                          <a:solidFill>
                            <a:schemeClr val="bg1"/>
                          </a:solidFill>
                        </a:rPr>
                        <a:t>kGy</a:t>
                      </a:r>
                      <a:r>
                        <a:rPr lang="en-IN" sz="1100" dirty="0">
                          <a:solidFill>
                            <a:schemeClr val="bg1"/>
                          </a:solidFill>
                        </a:rPr>
                        <a:t> </a:t>
                      </a:r>
                    </a:p>
                  </a:txBody>
                  <a:tcPr/>
                </a:tc>
                <a:tc>
                  <a:txBody>
                    <a:bodyPr/>
                    <a:lstStyle/>
                    <a:p>
                      <a:r>
                        <a:rPr lang="en-IN" sz="1100" dirty="0">
                          <a:solidFill>
                            <a:schemeClr val="bg1"/>
                          </a:solidFill>
                        </a:rPr>
                        <a:t>64 %</a:t>
                      </a:r>
                    </a:p>
                    <a:p>
                      <a:r>
                        <a:rPr lang="en-IN" sz="1100" dirty="0">
                          <a:solidFill>
                            <a:schemeClr val="bg1"/>
                          </a:solidFill>
                        </a:rPr>
                        <a:t>96 %</a:t>
                      </a:r>
                    </a:p>
                    <a:p>
                      <a:r>
                        <a:rPr lang="en-IN" sz="1100" dirty="0">
                          <a:solidFill>
                            <a:schemeClr val="bg1"/>
                          </a:solidFill>
                        </a:rPr>
                        <a:t>90 %</a:t>
                      </a:r>
                    </a:p>
                  </a:txBody>
                  <a:tcPr/>
                </a:tc>
                <a:extLst>
                  <a:ext uri="{0D108BD9-81ED-4DB2-BD59-A6C34878D82A}">
                    <a16:rowId xmlns:a16="http://schemas.microsoft.com/office/drawing/2014/main" val="1319771729"/>
                  </a:ext>
                </a:extLst>
              </a:tr>
              <a:tr h="1066800">
                <a:tc>
                  <a:txBody>
                    <a:bodyPr/>
                    <a:lstStyle/>
                    <a:p>
                      <a:r>
                        <a:rPr lang="en-IN" sz="1100" dirty="0">
                          <a:solidFill>
                            <a:schemeClr val="bg1"/>
                          </a:solidFill>
                        </a:rPr>
                        <a:t>Cd, Cr(VI), and Pb(II)</a:t>
                      </a:r>
                    </a:p>
                    <a:p>
                      <a:r>
                        <a:rPr lang="pt-BR" sz="1100" dirty="0">
                          <a:solidFill>
                            <a:schemeClr val="bg1"/>
                          </a:solidFill>
                        </a:rPr>
                        <a:t>Co(II), Cu(II), Sr(II)</a:t>
                      </a:r>
                      <a:endParaRPr lang="en-IN" sz="1100" dirty="0">
                        <a:solidFill>
                          <a:schemeClr val="bg1"/>
                        </a:solidFill>
                      </a:endParaRPr>
                    </a:p>
                    <a:p>
                      <a:endParaRPr lang="en-IN" sz="1100" dirty="0">
                        <a:solidFill>
                          <a:schemeClr val="bg1"/>
                        </a:solidFill>
                      </a:endParaRPr>
                    </a:p>
                    <a:p>
                      <a:r>
                        <a:rPr lang="en-IN" sz="1100" dirty="0" err="1">
                          <a:solidFill>
                            <a:schemeClr val="bg1"/>
                          </a:solidFill>
                        </a:rPr>
                        <a:t>Organolead</a:t>
                      </a:r>
                      <a:r>
                        <a:rPr lang="en-IN" sz="1100" dirty="0">
                          <a:solidFill>
                            <a:schemeClr val="bg1"/>
                          </a:solidFill>
                        </a:rPr>
                        <a:t> compounds and Pb(II) EB</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IN" sz="1100" dirty="0">
                          <a:solidFill>
                            <a:schemeClr val="bg1"/>
                          </a:solidFill>
                        </a:rPr>
                        <a:t>EB</a:t>
                      </a:r>
                    </a:p>
                    <a:p>
                      <a:pPr marL="0" marR="0" lvl="0" indent="0" defTabSz="914400" eaLnBrk="1" fontAlgn="auto" latinLnBrk="0" hangingPunct="1">
                        <a:lnSpc>
                          <a:spcPct val="100000"/>
                        </a:lnSpc>
                        <a:spcBef>
                          <a:spcPts val="0"/>
                        </a:spcBef>
                        <a:spcAft>
                          <a:spcPts val="0"/>
                        </a:spcAft>
                        <a:buClrTx/>
                        <a:buSzTx/>
                        <a:buFontTx/>
                        <a:buNone/>
                        <a:tabLst/>
                        <a:defRPr/>
                      </a:pPr>
                      <a:endParaRPr lang="en-IN" sz="1100" dirty="0">
                        <a:solidFill>
                          <a:schemeClr val="bg1"/>
                        </a:solidFill>
                      </a:endParaRPr>
                    </a:p>
                    <a:p>
                      <a:pPr marL="0" marR="0" lvl="0" indent="0" defTabSz="914400" eaLnBrk="1" fontAlgn="auto" latinLnBrk="0" hangingPunct="1">
                        <a:lnSpc>
                          <a:spcPct val="100000"/>
                        </a:lnSpc>
                        <a:spcBef>
                          <a:spcPts val="0"/>
                        </a:spcBef>
                        <a:spcAft>
                          <a:spcPts val="0"/>
                        </a:spcAft>
                        <a:buClrTx/>
                        <a:buSzTx/>
                        <a:buFontTx/>
                        <a:buNone/>
                        <a:tabLst/>
                        <a:defRPr/>
                      </a:pPr>
                      <a:r>
                        <a:rPr lang="en-IN" sz="1100" dirty="0">
                          <a:solidFill>
                            <a:schemeClr val="bg1"/>
                          </a:solidFill>
                        </a:rPr>
                        <a:t>EB</a:t>
                      </a:r>
                    </a:p>
                    <a:p>
                      <a:pPr marL="0" marR="0" lvl="0" indent="0" defTabSz="914400" eaLnBrk="1" fontAlgn="auto" latinLnBrk="0" hangingPunct="1">
                        <a:lnSpc>
                          <a:spcPct val="100000"/>
                        </a:lnSpc>
                        <a:spcBef>
                          <a:spcPts val="0"/>
                        </a:spcBef>
                        <a:spcAft>
                          <a:spcPts val="0"/>
                        </a:spcAft>
                        <a:buClrTx/>
                        <a:buSzTx/>
                        <a:buFontTx/>
                        <a:buNone/>
                        <a:tabLst/>
                        <a:defRPr/>
                      </a:pPr>
                      <a:endParaRPr lang="en-IN" sz="1100" dirty="0">
                        <a:solidFill>
                          <a:schemeClr val="bg1"/>
                        </a:solidFill>
                      </a:endParaRPr>
                    </a:p>
                    <a:p>
                      <a:pPr marL="0" marR="0" lvl="0" indent="0" defTabSz="914400" eaLnBrk="1" fontAlgn="auto" latinLnBrk="0" hangingPunct="1">
                        <a:lnSpc>
                          <a:spcPct val="100000"/>
                        </a:lnSpc>
                        <a:spcBef>
                          <a:spcPts val="0"/>
                        </a:spcBef>
                        <a:spcAft>
                          <a:spcPts val="0"/>
                        </a:spcAft>
                        <a:buClrTx/>
                        <a:buSzTx/>
                        <a:buFontTx/>
                        <a:buNone/>
                        <a:tabLst/>
                        <a:defRPr/>
                      </a:pPr>
                      <a:r>
                        <a:rPr lang="en-IN" sz="1100" dirty="0">
                          <a:solidFill>
                            <a:schemeClr val="bg1"/>
                          </a:solidFill>
                        </a:rPr>
                        <a:t>EB</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IN" sz="1100" dirty="0">
                          <a:solidFill>
                            <a:schemeClr val="bg1"/>
                          </a:solidFill>
                        </a:rPr>
                        <a:t>2 mg/L Cd, 5 mg/L Pb &amp; Cr</a:t>
                      </a:r>
                      <a:endParaRPr lang="pt-BR" sz="1100" dirty="0">
                        <a:solidFill>
                          <a:schemeClr val="bg1"/>
                        </a:solidFill>
                      </a:endParaRPr>
                    </a:p>
                    <a:p>
                      <a:pPr marL="0" marR="0" lvl="0" indent="0" defTabSz="914400" eaLnBrk="1" fontAlgn="auto" latinLnBrk="0" hangingPunct="1">
                        <a:lnSpc>
                          <a:spcPct val="100000"/>
                        </a:lnSpc>
                        <a:spcBef>
                          <a:spcPts val="0"/>
                        </a:spcBef>
                        <a:spcAft>
                          <a:spcPts val="0"/>
                        </a:spcAft>
                        <a:buClrTx/>
                        <a:buSzTx/>
                        <a:buFontTx/>
                        <a:buNone/>
                        <a:tabLst/>
                        <a:defRPr/>
                      </a:pPr>
                      <a:r>
                        <a:rPr lang="pt-BR" sz="1100" dirty="0">
                          <a:solidFill>
                            <a:schemeClr val="bg1"/>
                          </a:solidFill>
                        </a:rPr>
                        <a:t>0.85-Co, 0.79-Cu, 0.57-Sr mM</a:t>
                      </a:r>
                    </a:p>
                    <a:p>
                      <a:pPr marL="0" marR="0" lvl="0" indent="0" defTabSz="914400" eaLnBrk="1" fontAlgn="auto" latinLnBrk="0" hangingPunct="1">
                        <a:lnSpc>
                          <a:spcPct val="100000"/>
                        </a:lnSpc>
                        <a:spcBef>
                          <a:spcPts val="0"/>
                        </a:spcBef>
                        <a:spcAft>
                          <a:spcPts val="0"/>
                        </a:spcAft>
                        <a:buClrTx/>
                        <a:buSzTx/>
                        <a:buFontTx/>
                        <a:buNone/>
                        <a:tabLst/>
                        <a:defRPr/>
                      </a:pPr>
                      <a:r>
                        <a:rPr lang="en-IN" sz="1100" dirty="0">
                          <a:solidFill>
                            <a:schemeClr val="bg1"/>
                          </a:solidFill>
                        </a:rPr>
                        <a:t>0.2 mM each Pb(II)</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IN" sz="1100" dirty="0">
                          <a:solidFill>
                            <a:schemeClr val="bg1"/>
                          </a:solidFill>
                        </a:rPr>
                        <a:t>Std. solutions with formate</a:t>
                      </a:r>
                      <a:endParaRPr lang="en-US" sz="1100" dirty="0">
                        <a:solidFill>
                          <a:schemeClr val="bg1"/>
                        </a:solidFill>
                      </a:endParaRPr>
                    </a:p>
                    <a:p>
                      <a:pPr marL="0" marR="0" lvl="0" indent="0" defTabSz="914400" eaLnBrk="1" fontAlgn="auto" latinLnBrk="0" hangingPunct="1">
                        <a:lnSpc>
                          <a:spcPct val="100000"/>
                        </a:lnSpc>
                        <a:spcBef>
                          <a:spcPts val="0"/>
                        </a:spcBef>
                        <a:spcAft>
                          <a:spcPts val="0"/>
                        </a:spcAft>
                        <a:buClrTx/>
                        <a:buSzTx/>
                        <a:buFontTx/>
                        <a:buNone/>
                        <a:tabLst/>
                        <a:defRPr/>
                      </a:pPr>
                      <a:r>
                        <a:rPr lang="en-US" sz="1100" dirty="0">
                          <a:solidFill>
                            <a:schemeClr val="bg1"/>
                          </a:solidFill>
                        </a:rPr>
                        <a:t>Wastewater + </a:t>
                      </a:r>
                      <a:r>
                        <a:rPr lang="en-US" sz="1100" dirty="0" err="1">
                          <a:solidFill>
                            <a:schemeClr val="bg1"/>
                          </a:solidFill>
                        </a:rPr>
                        <a:t>humic</a:t>
                      </a:r>
                      <a:r>
                        <a:rPr lang="en-US" sz="1100" dirty="0">
                          <a:solidFill>
                            <a:schemeClr val="bg1"/>
                          </a:solidFill>
                        </a:rPr>
                        <a:t> acid &amp; UV/TiO2 treatment</a:t>
                      </a:r>
                    </a:p>
                    <a:p>
                      <a:pPr marL="0" marR="0" lvl="0" indent="0" defTabSz="914400" eaLnBrk="1" fontAlgn="auto" latinLnBrk="0" hangingPunct="1">
                        <a:lnSpc>
                          <a:spcPct val="100000"/>
                        </a:lnSpc>
                        <a:spcBef>
                          <a:spcPts val="0"/>
                        </a:spcBef>
                        <a:spcAft>
                          <a:spcPts val="0"/>
                        </a:spcAft>
                        <a:buClrTx/>
                        <a:buSzTx/>
                        <a:buFontTx/>
                        <a:buNone/>
                        <a:tabLst/>
                        <a:defRPr/>
                      </a:pPr>
                      <a:r>
                        <a:rPr lang="en-US" sz="1100" dirty="0">
                          <a:solidFill>
                            <a:schemeClr val="bg1"/>
                          </a:solidFill>
                        </a:rPr>
                        <a:t>Std. solutions for Pb(II) with formate </a:t>
                      </a:r>
                      <a:endParaRPr lang="en-IN" sz="1100" dirty="0">
                        <a:solidFill>
                          <a:schemeClr val="bg1"/>
                        </a:solidFill>
                      </a:endParaRP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IN" sz="800" dirty="0">
                          <a:solidFill>
                            <a:schemeClr val="bg1"/>
                          </a:solidFill>
                        </a:rPr>
                        <a:t>Cd-2.7, Pb-1,Cr- 2.8 </a:t>
                      </a:r>
                      <a:r>
                        <a:rPr lang="en-IN" sz="800" dirty="0" err="1">
                          <a:solidFill>
                            <a:schemeClr val="bg1"/>
                          </a:solidFill>
                        </a:rPr>
                        <a:t>kGy</a:t>
                      </a:r>
                      <a:endParaRPr lang="en-US" sz="800" dirty="0">
                        <a:solidFill>
                          <a:schemeClr val="bg1"/>
                        </a:solidFill>
                      </a:endParaRPr>
                    </a:p>
                    <a:p>
                      <a:r>
                        <a:rPr lang="en-US" sz="1100" dirty="0">
                          <a:solidFill>
                            <a:schemeClr val="bg1"/>
                          </a:solidFill>
                        </a:rPr>
                        <a:t>50 </a:t>
                      </a:r>
                      <a:r>
                        <a:rPr lang="en-US" sz="1100" dirty="0" err="1">
                          <a:solidFill>
                            <a:schemeClr val="bg1"/>
                          </a:solidFill>
                        </a:rPr>
                        <a:t>kGy</a:t>
                      </a:r>
                      <a:r>
                        <a:rPr lang="en-US" sz="1100" dirty="0">
                          <a:solidFill>
                            <a:schemeClr val="bg1"/>
                          </a:solidFill>
                        </a:rPr>
                        <a:t>  for all</a:t>
                      </a:r>
                    </a:p>
                    <a:p>
                      <a:endParaRPr lang="en-IN" sz="1100" dirty="0">
                        <a:solidFill>
                          <a:schemeClr val="bg1"/>
                        </a:solidFill>
                      </a:endParaRPr>
                    </a:p>
                    <a:p>
                      <a:r>
                        <a:rPr lang="en-IN" sz="1100" dirty="0">
                          <a:solidFill>
                            <a:schemeClr val="bg1"/>
                          </a:solidFill>
                        </a:rPr>
                        <a:t>Pb(II) &amp; Met</a:t>
                      </a:r>
                      <a:r>
                        <a:rPr lang="en-IN" sz="1100" baseline="-25000" dirty="0">
                          <a:solidFill>
                            <a:schemeClr val="bg1"/>
                          </a:solidFill>
                        </a:rPr>
                        <a:t>3</a:t>
                      </a:r>
                      <a:r>
                        <a:rPr lang="en-IN" sz="1100" dirty="0">
                          <a:solidFill>
                            <a:schemeClr val="bg1"/>
                          </a:solidFill>
                        </a:rPr>
                        <a:t>Pb: 4 </a:t>
                      </a:r>
                      <a:r>
                        <a:rPr lang="en-IN" sz="1100" dirty="0" err="1">
                          <a:solidFill>
                            <a:schemeClr val="bg1"/>
                          </a:solidFill>
                        </a:rPr>
                        <a:t>kGy</a:t>
                      </a:r>
                      <a:r>
                        <a:rPr lang="en-IN" sz="1100" dirty="0">
                          <a:solidFill>
                            <a:schemeClr val="bg1"/>
                          </a:solidFill>
                        </a:rPr>
                        <a:t>, Et</a:t>
                      </a:r>
                      <a:r>
                        <a:rPr lang="en-IN" sz="1100" baseline="-25000" dirty="0">
                          <a:solidFill>
                            <a:schemeClr val="bg1"/>
                          </a:solidFill>
                        </a:rPr>
                        <a:t>3</a:t>
                      </a:r>
                      <a:r>
                        <a:rPr lang="en-IN" sz="1100" dirty="0">
                          <a:solidFill>
                            <a:schemeClr val="bg1"/>
                          </a:solidFill>
                        </a:rPr>
                        <a:t>Pb: 2 </a:t>
                      </a:r>
                      <a:r>
                        <a:rPr lang="en-IN" sz="1100" dirty="0" err="1">
                          <a:solidFill>
                            <a:schemeClr val="bg1"/>
                          </a:solidFill>
                        </a:rPr>
                        <a:t>kGy</a:t>
                      </a:r>
                      <a:r>
                        <a:rPr lang="en-IN" sz="1100" dirty="0">
                          <a:solidFill>
                            <a:schemeClr val="bg1"/>
                          </a:solidFill>
                        </a:rPr>
                        <a:t> </a:t>
                      </a:r>
                    </a:p>
                  </a:txBody>
                  <a:tcPr/>
                </a:tc>
                <a:tc>
                  <a:txBody>
                    <a:bodyPr/>
                    <a:lstStyle/>
                    <a:p>
                      <a:r>
                        <a:rPr lang="en-US" sz="1100" dirty="0">
                          <a:solidFill>
                            <a:schemeClr val="bg1"/>
                          </a:solidFill>
                        </a:rPr>
                        <a:t>90 %</a:t>
                      </a:r>
                    </a:p>
                    <a:p>
                      <a:r>
                        <a:rPr lang="en-US" sz="1100" dirty="0">
                          <a:solidFill>
                            <a:schemeClr val="bg1"/>
                          </a:solidFill>
                        </a:rPr>
                        <a:t>100 %</a:t>
                      </a:r>
                    </a:p>
                    <a:p>
                      <a:endParaRPr lang="en-US" sz="1100" dirty="0">
                        <a:solidFill>
                          <a:schemeClr val="bg1"/>
                        </a:solidFill>
                      </a:endParaRPr>
                    </a:p>
                    <a:p>
                      <a:r>
                        <a:rPr lang="en-US" sz="1100" dirty="0">
                          <a:solidFill>
                            <a:schemeClr val="bg1"/>
                          </a:solidFill>
                        </a:rPr>
                        <a:t>75 %</a:t>
                      </a:r>
                    </a:p>
                    <a:p>
                      <a:r>
                        <a:rPr lang="en-US" sz="1100" dirty="0">
                          <a:solidFill>
                            <a:schemeClr val="bg1"/>
                          </a:solidFill>
                        </a:rPr>
                        <a:t>90 %</a:t>
                      </a:r>
                      <a:endParaRPr lang="en-IN" sz="1100" dirty="0">
                        <a:solidFill>
                          <a:schemeClr val="bg1"/>
                        </a:solidFill>
                      </a:endParaRPr>
                    </a:p>
                  </a:txBody>
                  <a:tcPr/>
                </a:tc>
                <a:extLst>
                  <a:ext uri="{0D108BD9-81ED-4DB2-BD59-A6C34878D82A}">
                    <a16:rowId xmlns:a16="http://schemas.microsoft.com/office/drawing/2014/main" val="681307479"/>
                  </a:ext>
                </a:extLst>
              </a:tr>
              <a:tr h="690670">
                <a:tc>
                  <a:txBody>
                    <a:bodyPr/>
                    <a:lstStyle/>
                    <a:p>
                      <a:r>
                        <a:rPr lang="en-IN" sz="1100" dirty="0">
                          <a:solidFill>
                            <a:schemeClr val="bg1"/>
                          </a:solidFill>
                        </a:rPr>
                        <a:t>Atrazine</a:t>
                      </a:r>
                    </a:p>
                    <a:p>
                      <a:r>
                        <a:rPr lang="en-US" sz="1100" dirty="0">
                          <a:solidFill>
                            <a:schemeClr val="bg1"/>
                          </a:solidFill>
                        </a:rPr>
                        <a:t>Carbendazim</a:t>
                      </a:r>
                    </a:p>
                    <a:p>
                      <a:r>
                        <a:rPr lang="en-US" sz="1100" dirty="0" err="1">
                          <a:solidFill>
                            <a:schemeClr val="bg1"/>
                          </a:solidFill>
                        </a:rPr>
                        <a:t>Fenvalerate</a:t>
                      </a:r>
                      <a:endParaRPr lang="en-IN" sz="1100" dirty="0">
                        <a:solidFill>
                          <a:schemeClr val="bg1"/>
                        </a:solidFill>
                      </a:endParaRPr>
                    </a:p>
                  </a:txBody>
                  <a:tcPr/>
                </a:tc>
                <a:tc>
                  <a:txBody>
                    <a:bodyPr/>
                    <a:lstStyle/>
                    <a:p>
                      <a:r>
                        <a:rPr lang="en-IN" sz="1100" dirty="0">
                          <a:solidFill>
                            <a:schemeClr val="bg1"/>
                          </a:solidFill>
                        </a:rPr>
                        <a:t>EB</a:t>
                      </a:r>
                    </a:p>
                    <a:p>
                      <a:r>
                        <a:rPr lang="en-IN" sz="1100" dirty="0">
                          <a:solidFill>
                            <a:schemeClr val="bg1"/>
                          </a:solidFill>
                        </a:rPr>
                        <a:t>EB</a:t>
                      </a:r>
                    </a:p>
                    <a:p>
                      <a:r>
                        <a:rPr lang="en-IN" sz="1100" dirty="0">
                          <a:solidFill>
                            <a:schemeClr val="bg1"/>
                          </a:solidFill>
                        </a:rPr>
                        <a:t>EB</a:t>
                      </a:r>
                    </a:p>
                  </a:txBody>
                  <a:tcPr/>
                </a:tc>
                <a:tc>
                  <a:txBody>
                    <a:bodyPr/>
                    <a:lstStyle/>
                    <a:p>
                      <a:r>
                        <a:rPr lang="en-IN" sz="1100" dirty="0">
                          <a:solidFill>
                            <a:schemeClr val="bg1"/>
                          </a:solidFill>
                        </a:rPr>
                        <a:t>6 mg/L</a:t>
                      </a:r>
                    </a:p>
                    <a:p>
                      <a:r>
                        <a:rPr lang="en-US" sz="1100" dirty="0">
                          <a:solidFill>
                            <a:schemeClr val="bg1"/>
                          </a:solidFill>
                        </a:rPr>
                        <a:t>42 </a:t>
                      </a:r>
                      <a:r>
                        <a:rPr lang="en-US" sz="1100" dirty="0" err="1">
                          <a:solidFill>
                            <a:schemeClr val="bg1"/>
                          </a:solidFill>
                        </a:rPr>
                        <a:t>μM</a:t>
                      </a:r>
                      <a:r>
                        <a:rPr lang="en-US" sz="1100" dirty="0">
                          <a:solidFill>
                            <a:schemeClr val="bg1"/>
                          </a:solidFill>
                        </a:rPr>
                        <a:t> (1:20 diluted waste)</a:t>
                      </a:r>
                    </a:p>
                    <a:p>
                      <a:r>
                        <a:rPr lang="en-US" sz="1100" dirty="0">
                          <a:solidFill>
                            <a:schemeClr val="bg1"/>
                          </a:solidFill>
                        </a:rPr>
                        <a:t>5 mg/L</a:t>
                      </a:r>
                      <a:endParaRPr lang="en-IN" sz="1100" dirty="0">
                        <a:solidFill>
                          <a:schemeClr val="bg1"/>
                        </a:solidFill>
                      </a:endParaRPr>
                    </a:p>
                  </a:txBody>
                  <a:tcPr/>
                </a:tc>
                <a:tc>
                  <a:txBody>
                    <a:bodyPr/>
                    <a:lstStyle/>
                    <a:p>
                      <a:r>
                        <a:rPr lang="en-IN" sz="1100" dirty="0">
                          <a:solidFill>
                            <a:schemeClr val="bg1"/>
                          </a:solidFill>
                        </a:rPr>
                        <a:t>Std. solutions </a:t>
                      </a:r>
                    </a:p>
                    <a:p>
                      <a:r>
                        <a:rPr lang="en-US" sz="1100" dirty="0">
                          <a:solidFill>
                            <a:schemeClr val="bg1"/>
                          </a:solidFill>
                        </a:rPr>
                        <a:t>Std. solution, dilute wastewater </a:t>
                      </a:r>
                    </a:p>
                    <a:p>
                      <a:r>
                        <a:rPr lang="en-US" sz="1100" dirty="0">
                          <a:solidFill>
                            <a:schemeClr val="bg1"/>
                          </a:solidFill>
                        </a:rPr>
                        <a:t>Std. solutions</a:t>
                      </a:r>
                      <a:endParaRPr lang="en-IN" sz="1100" dirty="0">
                        <a:solidFill>
                          <a:schemeClr val="bg1"/>
                        </a:solidFill>
                      </a:endParaRPr>
                    </a:p>
                  </a:txBody>
                  <a:tcPr/>
                </a:tc>
                <a:tc>
                  <a:txBody>
                    <a:bodyPr/>
                    <a:lstStyle/>
                    <a:p>
                      <a:r>
                        <a:rPr lang="en-IN" sz="1100" dirty="0">
                          <a:solidFill>
                            <a:schemeClr val="bg1"/>
                          </a:solidFill>
                        </a:rPr>
                        <a:t>1.0 </a:t>
                      </a:r>
                      <a:r>
                        <a:rPr lang="en-IN" sz="1100" dirty="0" err="1">
                          <a:solidFill>
                            <a:schemeClr val="bg1"/>
                          </a:solidFill>
                        </a:rPr>
                        <a:t>kGy</a:t>
                      </a:r>
                      <a:endParaRPr lang="en-IN" sz="1100" dirty="0">
                        <a:solidFill>
                          <a:schemeClr val="bg1"/>
                        </a:solidFill>
                      </a:endParaRPr>
                    </a:p>
                    <a:p>
                      <a:r>
                        <a:rPr lang="en-US" sz="1100" dirty="0">
                          <a:solidFill>
                            <a:schemeClr val="bg1"/>
                          </a:solidFill>
                        </a:rPr>
                        <a:t>26 </a:t>
                      </a:r>
                      <a:r>
                        <a:rPr lang="en-US" sz="1100" dirty="0" err="1">
                          <a:solidFill>
                            <a:schemeClr val="bg1"/>
                          </a:solidFill>
                        </a:rPr>
                        <a:t>kGy</a:t>
                      </a:r>
                      <a:endParaRPr lang="en-US" sz="1100" dirty="0">
                        <a:solidFill>
                          <a:schemeClr val="bg1"/>
                        </a:solidFill>
                      </a:endParaRPr>
                    </a:p>
                    <a:p>
                      <a:r>
                        <a:rPr lang="en-US" sz="1100" dirty="0">
                          <a:solidFill>
                            <a:schemeClr val="bg1"/>
                          </a:solidFill>
                        </a:rPr>
                        <a:t>8 </a:t>
                      </a:r>
                      <a:r>
                        <a:rPr lang="en-US" sz="1100" dirty="0" err="1">
                          <a:solidFill>
                            <a:schemeClr val="bg1"/>
                          </a:solidFill>
                        </a:rPr>
                        <a:t>kGy</a:t>
                      </a:r>
                      <a:r>
                        <a:rPr lang="en-US" sz="1100" dirty="0">
                          <a:solidFill>
                            <a:schemeClr val="bg1"/>
                          </a:solidFill>
                        </a:rPr>
                        <a:t> </a:t>
                      </a:r>
                      <a:r>
                        <a:rPr lang="en-IN" sz="1100" dirty="0">
                          <a:solidFill>
                            <a:schemeClr val="bg1"/>
                          </a:solidFill>
                        </a:rPr>
                        <a:t> </a:t>
                      </a:r>
                    </a:p>
                  </a:txBody>
                  <a:tcPr/>
                </a:tc>
                <a:tc>
                  <a:txBody>
                    <a:bodyPr/>
                    <a:lstStyle/>
                    <a:p>
                      <a:r>
                        <a:rPr lang="en-IN" sz="1100" dirty="0">
                          <a:solidFill>
                            <a:schemeClr val="bg1"/>
                          </a:solidFill>
                        </a:rPr>
                        <a:t>95 %</a:t>
                      </a:r>
                    </a:p>
                    <a:p>
                      <a:r>
                        <a:rPr lang="en-IN" sz="1100" dirty="0">
                          <a:solidFill>
                            <a:schemeClr val="bg1"/>
                          </a:solidFill>
                        </a:rPr>
                        <a:t>100 %</a:t>
                      </a:r>
                    </a:p>
                    <a:p>
                      <a:r>
                        <a:rPr lang="en-IN" sz="1100" dirty="0">
                          <a:solidFill>
                            <a:schemeClr val="bg1"/>
                          </a:solidFill>
                        </a:rPr>
                        <a:t>78 %</a:t>
                      </a:r>
                    </a:p>
                  </a:txBody>
                  <a:tcPr/>
                </a:tc>
                <a:extLst>
                  <a:ext uri="{0D108BD9-81ED-4DB2-BD59-A6C34878D82A}">
                    <a16:rowId xmlns:a16="http://schemas.microsoft.com/office/drawing/2014/main" val="1738213219"/>
                  </a:ext>
                </a:extLst>
              </a:tr>
              <a:tr h="891188">
                <a:tc>
                  <a:txBody>
                    <a:bodyPr/>
                    <a:lstStyle/>
                    <a:p>
                      <a:r>
                        <a:rPr lang="en-IN" sz="1100" dirty="0">
                          <a:solidFill>
                            <a:schemeClr val="bg1"/>
                          </a:solidFill>
                        </a:rPr>
                        <a:t>Carbamazepine</a:t>
                      </a:r>
                    </a:p>
                    <a:p>
                      <a:r>
                        <a:rPr lang="de-DE" sz="1100" dirty="0">
                          <a:solidFill>
                            <a:schemeClr val="bg1"/>
                          </a:solidFill>
                        </a:rPr>
                        <a:t>Chlortetracycline</a:t>
                      </a:r>
                    </a:p>
                    <a:p>
                      <a:r>
                        <a:rPr lang="en-IN" sz="1100" dirty="0">
                          <a:solidFill>
                            <a:schemeClr val="bg1"/>
                          </a:solidFill>
                        </a:rPr>
                        <a:t>Primidone</a:t>
                      </a:r>
                    </a:p>
                    <a:p>
                      <a:r>
                        <a:rPr lang="en-IN" sz="1100" dirty="0">
                          <a:solidFill>
                            <a:schemeClr val="bg1"/>
                          </a:solidFill>
                        </a:rPr>
                        <a:t>Sulfamethoxazole</a:t>
                      </a:r>
                    </a:p>
                  </a:txBody>
                  <a:tcPr/>
                </a:tc>
                <a:tc>
                  <a:txBody>
                    <a:bodyPr/>
                    <a:lstStyle/>
                    <a:p>
                      <a:r>
                        <a:rPr lang="en-IN" sz="1100" dirty="0">
                          <a:solidFill>
                            <a:schemeClr val="bg1"/>
                          </a:solidFill>
                        </a:rPr>
                        <a:t>EB</a:t>
                      </a:r>
                    </a:p>
                    <a:p>
                      <a:r>
                        <a:rPr lang="en-IN" sz="1100" dirty="0">
                          <a:solidFill>
                            <a:schemeClr val="bg1"/>
                          </a:solidFill>
                        </a:rPr>
                        <a:t>EB</a:t>
                      </a:r>
                    </a:p>
                    <a:p>
                      <a:r>
                        <a:rPr lang="en-IN" sz="1100" dirty="0">
                          <a:solidFill>
                            <a:schemeClr val="bg1"/>
                          </a:solidFill>
                        </a:rPr>
                        <a:t>EB</a:t>
                      </a:r>
                    </a:p>
                    <a:p>
                      <a:r>
                        <a:rPr lang="en-IN" sz="1100" dirty="0">
                          <a:solidFill>
                            <a:schemeClr val="bg1"/>
                          </a:solidFill>
                        </a:rPr>
                        <a:t>EB</a:t>
                      </a:r>
                    </a:p>
                  </a:txBody>
                  <a:tcPr/>
                </a:tc>
                <a:tc>
                  <a:txBody>
                    <a:bodyPr/>
                    <a:lstStyle/>
                    <a:p>
                      <a:r>
                        <a:rPr lang="en-US" sz="1100" dirty="0">
                          <a:solidFill>
                            <a:schemeClr val="bg1"/>
                          </a:solidFill>
                        </a:rPr>
                        <a:t>50 g/L</a:t>
                      </a:r>
                    </a:p>
                    <a:p>
                      <a:r>
                        <a:rPr lang="de-DE" sz="1100" dirty="0">
                          <a:solidFill>
                            <a:schemeClr val="bg1"/>
                          </a:solidFill>
                        </a:rPr>
                        <a:t>30 mg/L</a:t>
                      </a:r>
                    </a:p>
                    <a:p>
                      <a:r>
                        <a:rPr lang="en-IN" sz="1100" dirty="0">
                          <a:solidFill>
                            <a:schemeClr val="bg1"/>
                          </a:solidFill>
                        </a:rPr>
                        <a:t>25-100 mg/L</a:t>
                      </a:r>
                    </a:p>
                    <a:p>
                      <a:r>
                        <a:rPr lang="en-IN" sz="1100" dirty="0">
                          <a:solidFill>
                            <a:schemeClr val="bg1"/>
                          </a:solidFill>
                        </a:rPr>
                        <a:t>30 mg/L</a:t>
                      </a:r>
                    </a:p>
                  </a:txBody>
                  <a:tcPr/>
                </a:tc>
                <a:tc>
                  <a:txBody>
                    <a:bodyPr/>
                    <a:lstStyle/>
                    <a:p>
                      <a:r>
                        <a:rPr lang="en-US" sz="1100" dirty="0">
                          <a:solidFill>
                            <a:schemeClr val="bg1"/>
                          </a:solidFill>
                        </a:rPr>
                        <a:t>Std. solutions, surface water</a:t>
                      </a:r>
                    </a:p>
                    <a:p>
                      <a:r>
                        <a:rPr lang="de-DE" sz="1100" dirty="0">
                          <a:solidFill>
                            <a:schemeClr val="bg1"/>
                          </a:solidFill>
                        </a:rPr>
                        <a:t>Std. solutions </a:t>
                      </a:r>
                    </a:p>
                    <a:p>
                      <a:r>
                        <a:rPr lang="en-IN" sz="1100" dirty="0">
                          <a:solidFill>
                            <a:schemeClr val="bg1"/>
                          </a:solidFill>
                        </a:rPr>
                        <a:t>Std. solutions </a:t>
                      </a:r>
                    </a:p>
                    <a:p>
                      <a:r>
                        <a:rPr lang="en-IN" sz="1100" dirty="0">
                          <a:solidFill>
                            <a:schemeClr val="bg1"/>
                          </a:solidFill>
                        </a:rPr>
                        <a:t>Std. solutions </a:t>
                      </a:r>
                    </a:p>
                  </a:txBody>
                  <a:tcPr/>
                </a:tc>
                <a:tc>
                  <a:txBody>
                    <a:bodyPr/>
                    <a:lstStyle/>
                    <a:p>
                      <a:r>
                        <a:rPr lang="en-IN" sz="1100" dirty="0">
                          <a:solidFill>
                            <a:schemeClr val="bg1"/>
                          </a:solidFill>
                        </a:rPr>
                        <a:t>1 </a:t>
                      </a:r>
                      <a:r>
                        <a:rPr lang="en-IN" sz="1100" dirty="0" err="1">
                          <a:solidFill>
                            <a:schemeClr val="bg1"/>
                          </a:solidFill>
                        </a:rPr>
                        <a:t>kGy</a:t>
                      </a:r>
                      <a:r>
                        <a:rPr lang="en-IN" sz="1100" dirty="0">
                          <a:solidFill>
                            <a:schemeClr val="bg1"/>
                          </a:solidFill>
                        </a:rPr>
                        <a:t> , 2kGy</a:t>
                      </a:r>
                    </a:p>
                    <a:p>
                      <a:r>
                        <a:rPr lang="de-DE" sz="1100" dirty="0">
                          <a:solidFill>
                            <a:schemeClr val="bg1"/>
                          </a:solidFill>
                        </a:rPr>
                        <a:t>0.6 kGy</a:t>
                      </a:r>
                    </a:p>
                    <a:p>
                      <a:r>
                        <a:rPr lang="en-IN" sz="1100" dirty="0">
                          <a:solidFill>
                            <a:schemeClr val="bg1"/>
                          </a:solidFill>
                        </a:rPr>
                        <a:t>0.5-2.2 </a:t>
                      </a:r>
                      <a:r>
                        <a:rPr lang="en-IN" sz="1100" dirty="0" err="1">
                          <a:solidFill>
                            <a:schemeClr val="bg1"/>
                          </a:solidFill>
                        </a:rPr>
                        <a:t>kGy</a:t>
                      </a:r>
                      <a:r>
                        <a:rPr lang="en-IN" sz="1100" dirty="0">
                          <a:solidFill>
                            <a:schemeClr val="bg1"/>
                          </a:solidFill>
                        </a:rPr>
                        <a:t> </a:t>
                      </a:r>
                      <a:r>
                        <a:rPr lang="de-DE" sz="1100" dirty="0">
                          <a:solidFill>
                            <a:schemeClr val="bg1"/>
                          </a:solidFill>
                        </a:rPr>
                        <a:t> </a:t>
                      </a:r>
                    </a:p>
                    <a:p>
                      <a:r>
                        <a:rPr lang="en-IN" sz="1100" dirty="0">
                          <a:solidFill>
                            <a:schemeClr val="bg1"/>
                          </a:solidFill>
                        </a:rPr>
                        <a:t>1.1 </a:t>
                      </a:r>
                      <a:r>
                        <a:rPr lang="en-IN" sz="1100" dirty="0" err="1">
                          <a:solidFill>
                            <a:schemeClr val="bg1"/>
                          </a:solidFill>
                        </a:rPr>
                        <a:t>kGy</a:t>
                      </a:r>
                      <a:r>
                        <a:rPr lang="en-IN" sz="1100" dirty="0">
                          <a:solidFill>
                            <a:schemeClr val="bg1"/>
                          </a:solidFill>
                        </a:rPr>
                        <a:t> </a:t>
                      </a:r>
                    </a:p>
                  </a:txBody>
                  <a:tcPr/>
                </a:tc>
                <a:tc>
                  <a:txBody>
                    <a:bodyPr/>
                    <a:lstStyle/>
                    <a:p>
                      <a:r>
                        <a:rPr lang="en-US" sz="1100" dirty="0">
                          <a:solidFill>
                            <a:schemeClr val="bg1"/>
                          </a:solidFill>
                        </a:rPr>
                        <a:t>90%</a:t>
                      </a:r>
                    </a:p>
                    <a:p>
                      <a:r>
                        <a:rPr lang="en-US" sz="1100" dirty="0">
                          <a:solidFill>
                            <a:schemeClr val="bg1"/>
                          </a:solidFill>
                        </a:rPr>
                        <a:t>90 %</a:t>
                      </a:r>
                    </a:p>
                    <a:p>
                      <a:r>
                        <a:rPr lang="en-US" sz="1100" dirty="0">
                          <a:solidFill>
                            <a:schemeClr val="bg1"/>
                          </a:solidFill>
                        </a:rPr>
                        <a:t>90 %</a:t>
                      </a:r>
                    </a:p>
                    <a:p>
                      <a:r>
                        <a:rPr lang="en-US" sz="1100" dirty="0">
                          <a:solidFill>
                            <a:schemeClr val="bg1"/>
                          </a:solidFill>
                        </a:rPr>
                        <a:t>90 %</a:t>
                      </a:r>
                      <a:endParaRPr lang="en-IN" sz="1100" dirty="0">
                        <a:solidFill>
                          <a:schemeClr val="bg1"/>
                        </a:solidFill>
                      </a:endParaRPr>
                    </a:p>
                  </a:txBody>
                  <a:tcPr/>
                </a:tc>
                <a:extLst>
                  <a:ext uri="{0D108BD9-81ED-4DB2-BD59-A6C34878D82A}">
                    <a16:rowId xmlns:a16="http://schemas.microsoft.com/office/drawing/2014/main" val="576529482"/>
                  </a:ext>
                </a:extLst>
              </a:tr>
              <a:tr h="236296">
                <a:tc>
                  <a:txBody>
                    <a:bodyPr/>
                    <a:lstStyle/>
                    <a:p>
                      <a:r>
                        <a:rPr lang="en-IN" sz="1100" dirty="0">
                          <a:solidFill>
                            <a:schemeClr val="bg1"/>
                          </a:solidFill>
                        </a:rPr>
                        <a:t>Total coliforms              </a:t>
                      </a:r>
                      <a:r>
                        <a:rPr lang="en-IN" sz="1100" dirty="0" err="1">
                          <a:solidFill>
                            <a:schemeClr val="bg1"/>
                          </a:solidFill>
                        </a:rPr>
                        <a:t>Fecal</a:t>
                      </a:r>
                      <a:r>
                        <a:rPr lang="en-IN" sz="1100" dirty="0">
                          <a:solidFill>
                            <a:schemeClr val="bg1"/>
                          </a:solidFill>
                        </a:rPr>
                        <a:t> coliforms</a:t>
                      </a:r>
                    </a:p>
                    <a:p>
                      <a:r>
                        <a:rPr lang="en-IN" sz="1100" dirty="0">
                          <a:solidFill>
                            <a:schemeClr val="bg1"/>
                          </a:solidFill>
                        </a:rPr>
                        <a:t>Total bacteria count</a:t>
                      </a:r>
                    </a:p>
                    <a:p>
                      <a:r>
                        <a:rPr lang="en-IN" sz="1100" dirty="0">
                          <a:solidFill>
                            <a:schemeClr val="bg1"/>
                          </a:solidFill>
                        </a:rPr>
                        <a:t>Bromate</a:t>
                      </a:r>
                    </a:p>
                  </a:txBody>
                  <a:tcPr/>
                </a:tc>
                <a:tc>
                  <a:txBody>
                    <a:bodyPr/>
                    <a:lstStyle/>
                    <a:p>
                      <a:r>
                        <a:rPr lang="en-US" sz="1100" dirty="0">
                          <a:solidFill>
                            <a:schemeClr val="bg1"/>
                          </a:solidFill>
                        </a:rPr>
                        <a:t>EB</a:t>
                      </a:r>
                    </a:p>
                    <a:p>
                      <a:r>
                        <a:rPr lang="en-US" sz="1100" dirty="0">
                          <a:solidFill>
                            <a:schemeClr val="bg1"/>
                          </a:solidFill>
                        </a:rPr>
                        <a:t>EB</a:t>
                      </a:r>
                    </a:p>
                    <a:p>
                      <a:r>
                        <a:rPr lang="en-US" sz="1100" dirty="0">
                          <a:solidFill>
                            <a:schemeClr val="bg1"/>
                          </a:solidFill>
                        </a:rPr>
                        <a:t>EB</a:t>
                      </a:r>
                    </a:p>
                    <a:p>
                      <a:r>
                        <a:rPr lang="en-US" sz="1100" dirty="0">
                          <a:solidFill>
                            <a:schemeClr val="bg1"/>
                          </a:solidFill>
                        </a:rPr>
                        <a:t>EB</a:t>
                      </a:r>
                      <a:endParaRPr lang="en-IN" sz="1100" dirty="0">
                        <a:solidFill>
                          <a:schemeClr val="bg1"/>
                        </a:solidFill>
                      </a:endParaRPr>
                    </a:p>
                  </a:txBody>
                  <a:tcPr/>
                </a:tc>
                <a:tc>
                  <a:txBody>
                    <a:bodyPr/>
                    <a:lstStyle/>
                    <a:p>
                      <a:r>
                        <a:rPr lang="en-IN" sz="1100" dirty="0">
                          <a:solidFill>
                            <a:schemeClr val="bg1"/>
                          </a:solidFill>
                        </a:rPr>
                        <a:t>1.3*10E07/100 ml</a:t>
                      </a:r>
                    </a:p>
                    <a:p>
                      <a:r>
                        <a:rPr lang="en-IN" sz="1100" dirty="0">
                          <a:solidFill>
                            <a:schemeClr val="bg1"/>
                          </a:solidFill>
                        </a:rPr>
                        <a:t>7.3*10E06/ 100 ml</a:t>
                      </a:r>
                    </a:p>
                    <a:p>
                      <a:r>
                        <a:rPr lang="en-IN" sz="1100" dirty="0">
                          <a:solidFill>
                            <a:schemeClr val="bg1"/>
                          </a:solidFill>
                        </a:rPr>
                        <a:t>3.1*10E06/100 ml</a:t>
                      </a:r>
                    </a:p>
                    <a:p>
                      <a:r>
                        <a:rPr lang="en-IN" sz="1100" dirty="0">
                          <a:solidFill>
                            <a:schemeClr val="bg1"/>
                          </a:solidFill>
                        </a:rPr>
                        <a:t>99.8 mg/l</a:t>
                      </a:r>
                    </a:p>
                  </a:txBody>
                  <a:tcPr/>
                </a:tc>
                <a:tc>
                  <a:txBody>
                    <a:bodyPr/>
                    <a:lstStyle/>
                    <a:p>
                      <a:r>
                        <a:rPr lang="en-IN" sz="1100" dirty="0">
                          <a:solidFill>
                            <a:schemeClr val="bg1"/>
                          </a:solidFill>
                        </a:rPr>
                        <a:t>Raw domestic wastewater</a:t>
                      </a:r>
                    </a:p>
                    <a:p>
                      <a:r>
                        <a:rPr lang="en-IN" sz="1100" dirty="0">
                          <a:solidFill>
                            <a:schemeClr val="bg1"/>
                          </a:solidFill>
                        </a:rPr>
                        <a:t>Raw domestic wastewater</a:t>
                      </a:r>
                    </a:p>
                    <a:p>
                      <a:r>
                        <a:rPr lang="en-IN" sz="1100" dirty="0">
                          <a:solidFill>
                            <a:schemeClr val="bg1"/>
                          </a:solidFill>
                        </a:rPr>
                        <a:t>Raw domestic wastewater</a:t>
                      </a:r>
                    </a:p>
                    <a:p>
                      <a:r>
                        <a:rPr lang="en-IN" sz="1100" dirty="0">
                          <a:solidFill>
                            <a:schemeClr val="bg1"/>
                          </a:solidFill>
                        </a:rPr>
                        <a:t>Phosphate buffer</a:t>
                      </a:r>
                    </a:p>
                  </a:txBody>
                  <a:tcPr/>
                </a:tc>
                <a:tc>
                  <a:txBody>
                    <a:bodyPr/>
                    <a:lstStyle/>
                    <a:p>
                      <a:r>
                        <a:rPr lang="en-IN" sz="1100" dirty="0">
                          <a:solidFill>
                            <a:schemeClr val="bg1"/>
                          </a:solidFill>
                        </a:rPr>
                        <a:t>2 </a:t>
                      </a:r>
                      <a:r>
                        <a:rPr lang="en-IN" sz="1100" dirty="0" err="1">
                          <a:solidFill>
                            <a:schemeClr val="bg1"/>
                          </a:solidFill>
                        </a:rPr>
                        <a:t>kGy</a:t>
                      </a:r>
                      <a:endParaRPr lang="en-IN" sz="1100" dirty="0">
                        <a:solidFill>
                          <a:schemeClr val="bg1"/>
                        </a:solidFill>
                      </a:endParaRPr>
                    </a:p>
                    <a:p>
                      <a:r>
                        <a:rPr lang="en-IN" sz="1100" dirty="0">
                          <a:solidFill>
                            <a:schemeClr val="bg1"/>
                          </a:solidFill>
                        </a:rPr>
                        <a:t>3 </a:t>
                      </a:r>
                      <a:r>
                        <a:rPr lang="en-IN" sz="1100" dirty="0" err="1">
                          <a:solidFill>
                            <a:schemeClr val="bg1"/>
                          </a:solidFill>
                        </a:rPr>
                        <a:t>kGy</a:t>
                      </a:r>
                      <a:endParaRPr lang="en-IN" sz="1100" dirty="0">
                        <a:solidFill>
                          <a:schemeClr val="bg1"/>
                        </a:solidFill>
                      </a:endParaRPr>
                    </a:p>
                    <a:p>
                      <a:r>
                        <a:rPr lang="en-IN" sz="1100" dirty="0">
                          <a:solidFill>
                            <a:schemeClr val="bg1"/>
                          </a:solidFill>
                        </a:rPr>
                        <a:t>3 </a:t>
                      </a:r>
                      <a:r>
                        <a:rPr lang="en-IN" sz="1100" dirty="0" err="1">
                          <a:solidFill>
                            <a:schemeClr val="bg1"/>
                          </a:solidFill>
                        </a:rPr>
                        <a:t>kGy</a:t>
                      </a:r>
                      <a:endParaRPr lang="en-IN" sz="1100" dirty="0">
                        <a:solidFill>
                          <a:schemeClr val="bg1"/>
                        </a:solidFill>
                      </a:endParaRPr>
                    </a:p>
                    <a:p>
                      <a:r>
                        <a:rPr lang="en-IN" sz="1100" dirty="0">
                          <a:solidFill>
                            <a:schemeClr val="bg1"/>
                          </a:solidFill>
                        </a:rPr>
                        <a:t>2.0 </a:t>
                      </a:r>
                      <a:r>
                        <a:rPr lang="en-IN" sz="1100" dirty="0" err="1">
                          <a:solidFill>
                            <a:schemeClr val="bg1"/>
                          </a:solidFill>
                        </a:rPr>
                        <a:t>kGy</a:t>
                      </a:r>
                      <a:endParaRPr lang="en-IN" sz="1100" dirty="0">
                        <a:solidFill>
                          <a:schemeClr val="bg1"/>
                        </a:solidFill>
                      </a:endParaRPr>
                    </a:p>
                  </a:txBody>
                  <a:tcPr/>
                </a:tc>
                <a:tc>
                  <a:txBody>
                    <a:bodyPr/>
                    <a:lstStyle/>
                    <a:p>
                      <a:r>
                        <a:rPr lang="en-IN" sz="1000" dirty="0">
                          <a:solidFill>
                            <a:schemeClr val="bg1"/>
                          </a:solidFill>
                        </a:rPr>
                        <a:t>red. By 3 orders</a:t>
                      </a:r>
                    </a:p>
                    <a:p>
                      <a:r>
                        <a:rPr lang="en-IN" sz="1000" dirty="0">
                          <a:solidFill>
                            <a:schemeClr val="bg1"/>
                          </a:solidFill>
                        </a:rPr>
                        <a:t>Red. By 4 orders</a:t>
                      </a:r>
                    </a:p>
                    <a:p>
                      <a:r>
                        <a:rPr lang="en-US" sz="1100" dirty="0">
                          <a:solidFill>
                            <a:schemeClr val="bg1"/>
                          </a:solidFill>
                        </a:rPr>
                        <a:t>100 %</a:t>
                      </a:r>
                      <a:endParaRPr lang="en-IN" sz="1100" dirty="0">
                        <a:solidFill>
                          <a:schemeClr val="bg1"/>
                        </a:solidFill>
                      </a:endParaRPr>
                    </a:p>
                  </a:txBody>
                  <a:tcPr/>
                </a:tc>
                <a:extLst>
                  <a:ext uri="{0D108BD9-81ED-4DB2-BD59-A6C34878D82A}">
                    <a16:rowId xmlns:a16="http://schemas.microsoft.com/office/drawing/2014/main" val="3532942779"/>
                  </a:ext>
                </a:extLst>
              </a:tr>
            </a:tbl>
          </a:graphicData>
        </a:graphic>
      </p:graphicFrame>
      <p:sp>
        <p:nvSpPr>
          <p:cNvPr id="5" name="TextBox 4">
            <a:extLst>
              <a:ext uri="{FF2B5EF4-FFF2-40B4-BE49-F238E27FC236}">
                <a16:creationId xmlns:a16="http://schemas.microsoft.com/office/drawing/2014/main" id="{395B6790-8601-478B-9821-61F0AA7BE0C7}"/>
              </a:ext>
            </a:extLst>
          </p:cNvPr>
          <p:cNvSpPr txBox="1"/>
          <p:nvPr/>
        </p:nvSpPr>
        <p:spPr>
          <a:xfrm>
            <a:off x="381000" y="1143000"/>
            <a:ext cx="1195388" cy="646331"/>
          </a:xfrm>
          <a:prstGeom prst="rect">
            <a:avLst/>
          </a:prstGeom>
          <a:noFill/>
        </p:spPr>
        <p:txBody>
          <a:bodyPr wrap="square" rtlCol="0">
            <a:spAutoFit/>
          </a:bodyPr>
          <a:lstStyle/>
          <a:p>
            <a:r>
              <a:rPr lang="es-ES" u="sng" dirty="0" err="1">
                <a:solidFill>
                  <a:srgbClr val="C00000"/>
                </a:solidFill>
                <a:latin typeface="Georgia" panose="02040502050405020303" pitchFamily="18" charset="0"/>
              </a:rPr>
              <a:t>D</a:t>
            </a:r>
            <a:r>
              <a:rPr lang="es-ES" sz="1800" u="sng" dirty="0" err="1">
                <a:solidFill>
                  <a:srgbClr val="C00000"/>
                </a:solidFill>
                <a:latin typeface="Georgia" panose="02040502050405020303" pitchFamily="18" charset="0"/>
              </a:rPr>
              <a:t>yes</a:t>
            </a:r>
            <a:r>
              <a:rPr lang="es-ES" sz="1800" u="sng" dirty="0">
                <a:solidFill>
                  <a:srgbClr val="C00000"/>
                </a:solidFill>
                <a:latin typeface="Georgia" panose="02040502050405020303" pitchFamily="18" charset="0"/>
              </a:rPr>
              <a:t> </a:t>
            </a:r>
          </a:p>
          <a:p>
            <a:endParaRPr lang="en-IN" dirty="0">
              <a:solidFill>
                <a:srgbClr val="C00000"/>
              </a:solidFill>
              <a:latin typeface="Georgia" panose="02040502050405020303" pitchFamily="18" charset="0"/>
            </a:endParaRPr>
          </a:p>
        </p:txBody>
      </p:sp>
      <p:sp>
        <p:nvSpPr>
          <p:cNvPr id="6" name="TextBox 5">
            <a:extLst>
              <a:ext uri="{FF2B5EF4-FFF2-40B4-BE49-F238E27FC236}">
                <a16:creationId xmlns:a16="http://schemas.microsoft.com/office/drawing/2014/main" id="{6742BE39-07D0-4BBE-A9AB-69AD714A35F5}"/>
              </a:ext>
            </a:extLst>
          </p:cNvPr>
          <p:cNvSpPr txBox="1"/>
          <p:nvPr/>
        </p:nvSpPr>
        <p:spPr>
          <a:xfrm>
            <a:off x="73819" y="1777425"/>
            <a:ext cx="1704975" cy="584775"/>
          </a:xfrm>
          <a:prstGeom prst="rect">
            <a:avLst/>
          </a:prstGeom>
          <a:noFill/>
        </p:spPr>
        <p:txBody>
          <a:bodyPr wrap="square">
            <a:spAutoFit/>
          </a:bodyPr>
          <a:lstStyle/>
          <a:p>
            <a:r>
              <a:rPr lang="en-IN" sz="1600" u="sng" dirty="0">
                <a:solidFill>
                  <a:srgbClr val="C00000"/>
                </a:solidFill>
                <a:latin typeface="Georgia" panose="02040502050405020303" pitchFamily="18" charset="0"/>
              </a:rPr>
              <a:t>Halogenated hydrocarbon</a:t>
            </a:r>
          </a:p>
        </p:txBody>
      </p:sp>
      <p:sp>
        <p:nvSpPr>
          <p:cNvPr id="7" name="TextBox 6">
            <a:extLst>
              <a:ext uri="{FF2B5EF4-FFF2-40B4-BE49-F238E27FC236}">
                <a16:creationId xmlns:a16="http://schemas.microsoft.com/office/drawing/2014/main" id="{5A990C4B-C08A-425D-A7C1-A85D310E560C}"/>
              </a:ext>
            </a:extLst>
          </p:cNvPr>
          <p:cNvSpPr txBox="1"/>
          <p:nvPr/>
        </p:nvSpPr>
        <p:spPr>
          <a:xfrm>
            <a:off x="304800" y="2387025"/>
            <a:ext cx="1814513" cy="584775"/>
          </a:xfrm>
          <a:prstGeom prst="rect">
            <a:avLst/>
          </a:prstGeom>
          <a:noFill/>
        </p:spPr>
        <p:txBody>
          <a:bodyPr wrap="square">
            <a:spAutoFit/>
          </a:bodyPr>
          <a:lstStyle/>
          <a:p>
            <a:r>
              <a:rPr lang="en-US" sz="1600" u="sng" dirty="0">
                <a:solidFill>
                  <a:srgbClr val="C00000"/>
                </a:solidFill>
                <a:latin typeface="Georgia" panose="02040502050405020303" pitchFamily="18" charset="0"/>
              </a:rPr>
              <a:t>Industrial Pollutants</a:t>
            </a:r>
          </a:p>
        </p:txBody>
      </p:sp>
      <p:sp>
        <p:nvSpPr>
          <p:cNvPr id="8" name="TextBox 7">
            <a:extLst>
              <a:ext uri="{FF2B5EF4-FFF2-40B4-BE49-F238E27FC236}">
                <a16:creationId xmlns:a16="http://schemas.microsoft.com/office/drawing/2014/main" id="{9320CDD0-5269-4BF8-A6F1-D0BA37F5CF42}"/>
              </a:ext>
            </a:extLst>
          </p:cNvPr>
          <p:cNvSpPr txBox="1"/>
          <p:nvPr/>
        </p:nvSpPr>
        <p:spPr>
          <a:xfrm>
            <a:off x="204787" y="3276600"/>
            <a:ext cx="1319213" cy="338554"/>
          </a:xfrm>
          <a:prstGeom prst="rect">
            <a:avLst/>
          </a:prstGeom>
          <a:noFill/>
        </p:spPr>
        <p:txBody>
          <a:bodyPr wrap="square">
            <a:spAutoFit/>
          </a:bodyPr>
          <a:lstStyle/>
          <a:p>
            <a:r>
              <a:rPr lang="en-US" sz="1600" u="sng" dirty="0">
                <a:solidFill>
                  <a:srgbClr val="C00000"/>
                </a:solidFill>
                <a:latin typeface="Georgia" panose="02040502050405020303" pitchFamily="18" charset="0"/>
              </a:rPr>
              <a:t>Metal Ions</a:t>
            </a:r>
            <a:endParaRPr lang="en-IN" sz="1600" u="sng" dirty="0">
              <a:solidFill>
                <a:srgbClr val="C00000"/>
              </a:solidFill>
              <a:latin typeface="Georgia" panose="02040502050405020303" pitchFamily="18" charset="0"/>
            </a:endParaRPr>
          </a:p>
        </p:txBody>
      </p:sp>
      <p:sp>
        <p:nvSpPr>
          <p:cNvPr id="9" name="TextBox 8">
            <a:extLst>
              <a:ext uri="{FF2B5EF4-FFF2-40B4-BE49-F238E27FC236}">
                <a16:creationId xmlns:a16="http://schemas.microsoft.com/office/drawing/2014/main" id="{1C64D319-BED4-47FF-B9FB-AEBE1A9D72EE}"/>
              </a:ext>
            </a:extLst>
          </p:cNvPr>
          <p:cNvSpPr txBox="1"/>
          <p:nvPr/>
        </p:nvSpPr>
        <p:spPr>
          <a:xfrm>
            <a:off x="304800" y="4343400"/>
            <a:ext cx="1195388" cy="338554"/>
          </a:xfrm>
          <a:prstGeom prst="rect">
            <a:avLst/>
          </a:prstGeom>
          <a:noFill/>
        </p:spPr>
        <p:txBody>
          <a:bodyPr wrap="square">
            <a:spAutoFit/>
          </a:bodyPr>
          <a:lstStyle/>
          <a:p>
            <a:r>
              <a:rPr lang="en-US" sz="1600" u="sng" dirty="0">
                <a:solidFill>
                  <a:srgbClr val="C00000"/>
                </a:solidFill>
                <a:latin typeface="Georgia" panose="02040502050405020303" pitchFamily="18" charset="0"/>
              </a:rPr>
              <a:t>Pesticides</a:t>
            </a:r>
          </a:p>
        </p:txBody>
      </p:sp>
      <p:sp>
        <p:nvSpPr>
          <p:cNvPr id="10" name="TextBox 9">
            <a:extLst>
              <a:ext uri="{FF2B5EF4-FFF2-40B4-BE49-F238E27FC236}">
                <a16:creationId xmlns:a16="http://schemas.microsoft.com/office/drawing/2014/main" id="{819A29ED-D65F-43AE-B417-E62A0BA48DCC}"/>
              </a:ext>
            </a:extLst>
          </p:cNvPr>
          <p:cNvSpPr txBox="1"/>
          <p:nvPr/>
        </p:nvSpPr>
        <p:spPr>
          <a:xfrm>
            <a:off x="73819" y="4876800"/>
            <a:ext cx="1981200" cy="584775"/>
          </a:xfrm>
          <a:prstGeom prst="rect">
            <a:avLst/>
          </a:prstGeom>
          <a:noFill/>
        </p:spPr>
        <p:txBody>
          <a:bodyPr wrap="square">
            <a:spAutoFit/>
          </a:bodyPr>
          <a:lstStyle/>
          <a:p>
            <a:r>
              <a:rPr lang="en-US" sz="1600" u="sng" dirty="0" err="1">
                <a:solidFill>
                  <a:srgbClr val="C00000"/>
                </a:solidFill>
                <a:latin typeface="Georgia" panose="02040502050405020303" pitchFamily="18" charset="0"/>
              </a:rPr>
              <a:t>Pharmaceu</a:t>
            </a:r>
            <a:r>
              <a:rPr lang="en-US" sz="1600" u="sng" dirty="0">
                <a:solidFill>
                  <a:srgbClr val="C00000"/>
                </a:solidFill>
                <a:latin typeface="Georgia" panose="02040502050405020303" pitchFamily="18" charset="0"/>
              </a:rPr>
              <a:t>-     ticals</a:t>
            </a:r>
          </a:p>
        </p:txBody>
      </p:sp>
      <p:pic>
        <p:nvPicPr>
          <p:cNvPr id="11" name="Graphic 10" descr="Arrow Slight curve">
            <a:extLst>
              <a:ext uri="{FF2B5EF4-FFF2-40B4-BE49-F238E27FC236}">
                <a16:creationId xmlns:a16="http://schemas.microsoft.com/office/drawing/2014/main" id="{1925B1CE-878F-4423-BBC1-CB7BB7A6456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47800" y="1143000"/>
            <a:ext cx="457200" cy="457200"/>
          </a:xfrm>
          <a:prstGeom prst="rect">
            <a:avLst/>
          </a:prstGeom>
        </p:spPr>
      </p:pic>
      <p:pic>
        <p:nvPicPr>
          <p:cNvPr id="12" name="Graphic 11" descr="Arrow Slight curve">
            <a:extLst>
              <a:ext uri="{FF2B5EF4-FFF2-40B4-BE49-F238E27FC236}">
                <a16:creationId xmlns:a16="http://schemas.microsoft.com/office/drawing/2014/main" id="{13953D62-A6D9-482E-82E1-B69F2599C64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71600" y="1828800"/>
            <a:ext cx="457200" cy="457200"/>
          </a:xfrm>
          <a:prstGeom prst="rect">
            <a:avLst/>
          </a:prstGeom>
        </p:spPr>
      </p:pic>
      <p:pic>
        <p:nvPicPr>
          <p:cNvPr id="13" name="Graphic 12" descr="Arrow Slight curve">
            <a:extLst>
              <a:ext uri="{FF2B5EF4-FFF2-40B4-BE49-F238E27FC236}">
                <a16:creationId xmlns:a16="http://schemas.microsoft.com/office/drawing/2014/main" id="{AAB1C4F1-DB22-4231-BC8C-B7D46F84A7E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71600" y="2438400"/>
            <a:ext cx="457200" cy="457200"/>
          </a:xfrm>
          <a:prstGeom prst="rect">
            <a:avLst/>
          </a:prstGeom>
        </p:spPr>
      </p:pic>
      <p:pic>
        <p:nvPicPr>
          <p:cNvPr id="14" name="Graphic 13" descr="Arrow Slight curve">
            <a:extLst>
              <a:ext uri="{FF2B5EF4-FFF2-40B4-BE49-F238E27FC236}">
                <a16:creationId xmlns:a16="http://schemas.microsoft.com/office/drawing/2014/main" id="{9EB3DA2B-8519-4823-B294-52489EC628E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71600" y="3276600"/>
            <a:ext cx="457200" cy="457200"/>
          </a:xfrm>
          <a:prstGeom prst="rect">
            <a:avLst/>
          </a:prstGeom>
        </p:spPr>
      </p:pic>
      <p:pic>
        <p:nvPicPr>
          <p:cNvPr id="15" name="Graphic 14" descr="Arrow Slight curve">
            <a:extLst>
              <a:ext uri="{FF2B5EF4-FFF2-40B4-BE49-F238E27FC236}">
                <a16:creationId xmlns:a16="http://schemas.microsoft.com/office/drawing/2014/main" id="{9977B837-E0AF-4BB1-9607-E03073562ED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71600" y="4343400"/>
            <a:ext cx="457200" cy="457200"/>
          </a:xfrm>
          <a:prstGeom prst="rect">
            <a:avLst/>
          </a:prstGeom>
        </p:spPr>
      </p:pic>
      <p:pic>
        <p:nvPicPr>
          <p:cNvPr id="16" name="Graphic 15" descr="Arrow Slight curve">
            <a:extLst>
              <a:ext uri="{FF2B5EF4-FFF2-40B4-BE49-F238E27FC236}">
                <a16:creationId xmlns:a16="http://schemas.microsoft.com/office/drawing/2014/main" id="{66CDEC72-3645-46FF-805F-FCAD2489191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71600" y="4876800"/>
            <a:ext cx="457200" cy="457200"/>
          </a:xfrm>
          <a:prstGeom prst="rect">
            <a:avLst/>
          </a:prstGeom>
        </p:spPr>
      </p:pic>
      <p:sp>
        <p:nvSpPr>
          <p:cNvPr id="17" name="TextBox 16">
            <a:extLst>
              <a:ext uri="{FF2B5EF4-FFF2-40B4-BE49-F238E27FC236}">
                <a16:creationId xmlns:a16="http://schemas.microsoft.com/office/drawing/2014/main" id="{DCCFAA4E-8CDE-4D04-B5DE-C551E4218EF3}"/>
              </a:ext>
            </a:extLst>
          </p:cNvPr>
          <p:cNvSpPr txBox="1"/>
          <p:nvPr/>
        </p:nvSpPr>
        <p:spPr>
          <a:xfrm>
            <a:off x="-9525" y="6096000"/>
            <a:ext cx="2095500" cy="707886"/>
          </a:xfrm>
          <a:prstGeom prst="rect">
            <a:avLst/>
          </a:prstGeom>
          <a:noFill/>
        </p:spPr>
        <p:txBody>
          <a:bodyPr wrap="square" rtlCol="0">
            <a:spAutoFit/>
          </a:bodyPr>
          <a:lstStyle/>
          <a:p>
            <a:r>
              <a:rPr lang="en-US" sz="800" b="0" i="0" dirty="0" err="1">
                <a:solidFill>
                  <a:schemeClr val="accent1"/>
                </a:solidFill>
                <a:effectLst/>
                <a:latin typeface="Arial" panose="020B0604020202020204" pitchFamily="34" charset="0"/>
              </a:rPr>
              <a:t>Trojanowicz</a:t>
            </a:r>
            <a:r>
              <a:rPr lang="en-US" sz="800" b="0" i="0" dirty="0">
                <a:solidFill>
                  <a:schemeClr val="accent1"/>
                </a:solidFill>
                <a:effectLst/>
                <a:latin typeface="Arial" panose="020B0604020202020204" pitchFamily="34" charset="0"/>
              </a:rPr>
              <a:t>, Marek, et al. "Gamma-ray, X-ray and Electron Beam Based Processes." </a:t>
            </a:r>
            <a:r>
              <a:rPr lang="en-US" sz="800" b="0" i="1" dirty="0">
                <a:solidFill>
                  <a:schemeClr val="accent1"/>
                </a:solidFill>
                <a:effectLst/>
                <a:latin typeface="Arial" panose="020B0604020202020204" pitchFamily="34" charset="0"/>
              </a:rPr>
              <a:t>Advanced Oxidation Processes for Waste Water Treatment</a:t>
            </a:r>
            <a:r>
              <a:rPr lang="en-US" sz="800" b="0" i="0" dirty="0">
                <a:solidFill>
                  <a:schemeClr val="accent1"/>
                </a:solidFill>
                <a:effectLst/>
                <a:latin typeface="Arial" panose="020B0604020202020204" pitchFamily="34" charset="0"/>
              </a:rPr>
              <a:t>. Academic Press, 2018. 257-331.</a:t>
            </a:r>
            <a:endParaRPr lang="en-IN" sz="800" dirty="0">
              <a:solidFill>
                <a:schemeClr val="accent1"/>
              </a:solidFill>
            </a:endParaRPr>
          </a:p>
        </p:txBody>
      </p:sp>
      <p:sp>
        <p:nvSpPr>
          <p:cNvPr id="18" name="TextBox 17">
            <a:extLst>
              <a:ext uri="{FF2B5EF4-FFF2-40B4-BE49-F238E27FC236}">
                <a16:creationId xmlns:a16="http://schemas.microsoft.com/office/drawing/2014/main" id="{4E549E5C-3491-4AC9-BA13-E6E60EFE0E7D}"/>
              </a:ext>
            </a:extLst>
          </p:cNvPr>
          <p:cNvSpPr txBox="1"/>
          <p:nvPr/>
        </p:nvSpPr>
        <p:spPr>
          <a:xfrm>
            <a:off x="381000" y="5681246"/>
            <a:ext cx="1981200" cy="338554"/>
          </a:xfrm>
          <a:prstGeom prst="rect">
            <a:avLst/>
          </a:prstGeom>
          <a:noFill/>
        </p:spPr>
        <p:txBody>
          <a:bodyPr wrap="square">
            <a:spAutoFit/>
          </a:bodyPr>
          <a:lstStyle/>
          <a:p>
            <a:r>
              <a:rPr lang="en-US" sz="1600" u="sng" dirty="0">
                <a:solidFill>
                  <a:srgbClr val="C00000"/>
                </a:solidFill>
                <a:latin typeface="Georgia" panose="02040502050405020303" pitchFamily="18" charset="0"/>
              </a:rPr>
              <a:t>Coliform</a:t>
            </a:r>
          </a:p>
        </p:txBody>
      </p:sp>
      <p:pic>
        <p:nvPicPr>
          <p:cNvPr id="19" name="Graphic 18" descr="Arrow Slight curve">
            <a:extLst>
              <a:ext uri="{FF2B5EF4-FFF2-40B4-BE49-F238E27FC236}">
                <a16:creationId xmlns:a16="http://schemas.microsoft.com/office/drawing/2014/main" id="{99F038CC-7BD2-4DA2-AA7E-40B396BD69C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71600" y="5638800"/>
            <a:ext cx="457200" cy="457200"/>
          </a:xfrm>
          <a:prstGeom prst="rect">
            <a:avLst/>
          </a:prstGeom>
        </p:spPr>
      </p:pic>
      <p:sp>
        <p:nvSpPr>
          <p:cNvPr id="20" name="Rectangle 19">
            <a:extLst>
              <a:ext uri="{FF2B5EF4-FFF2-40B4-BE49-F238E27FC236}">
                <a16:creationId xmlns:a16="http://schemas.microsoft.com/office/drawing/2014/main" id="{F6F9FA2F-5934-4793-AD11-962735E83604}"/>
              </a:ext>
            </a:extLst>
          </p:cNvPr>
          <p:cNvSpPr/>
          <p:nvPr/>
        </p:nvSpPr>
        <p:spPr>
          <a:xfrm>
            <a:off x="-35052" y="221461"/>
            <a:ext cx="12262104" cy="702464"/>
          </a:xfrm>
          <a:prstGeom prst="rect">
            <a:avLst/>
          </a:prstGeom>
          <a:gradFill flip="none" rotWithShape="1">
            <a:gsLst>
              <a:gs pos="0">
                <a:schemeClr val="bg1">
                  <a:alpha val="0"/>
                </a:schemeClr>
              </a:gs>
              <a:gs pos="23000">
                <a:schemeClr val="bg1">
                  <a:lumMod val="75000"/>
                  <a:lumOff val="25000"/>
                </a:schemeClr>
              </a:gs>
              <a:gs pos="69000">
                <a:schemeClr val="bg1">
                  <a:lumMod val="75000"/>
                  <a:lumOff val="25000"/>
                </a:schemeClr>
              </a:gs>
              <a:gs pos="83000">
                <a:schemeClr val="bg1">
                  <a:lumMod val="85000"/>
                  <a:lumOff val="15000"/>
                </a:schemeClr>
              </a:gs>
              <a:gs pos="97000">
                <a:schemeClr val="bg1">
                  <a:lumMod val="85000"/>
                  <a:lumOff val="15000"/>
                </a:schemeClr>
              </a:gs>
            </a:gsLst>
            <a:lin ang="15600000" scaled="0"/>
            <a:tileRect/>
          </a:gradFill>
          <a:ln w="34925"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8E25AB79-43D5-4394-98A7-E1D537549FFF}"/>
              </a:ext>
            </a:extLst>
          </p:cNvPr>
          <p:cNvSpPr txBox="1"/>
          <p:nvPr/>
        </p:nvSpPr>
        <p:spPr>
          <a:xfrm>
            <a:off x="73819" y="221461"/>
            <a:ext cx="12025311" cy="707886"/>
          </a:xfrm>
          <a:prstGeom prst="rect">
            <a:avLst/>
          </a:prstGeom>
          <a:noFill/>
        </p:spPr>
        <p:txBody>
          <a:bodyPr wrap="square">
            <a:spAutoFit/>
          </a:bodyPr>
          <a:lstStyle/>
          <a:p>
            <a:pPr algn="ctr"/>
            <a:r>
              <a:rPr lang="en-US" sz="4000" b="1" cap="all" dirty="0">
                <a:ln w="9525">
                  <a:solidFill>
                    <a:schemeClr val="bg1"/>
                  </a:solidFill>
                  <a:prstDash val="solid"/>
                </a:ln>
                <a:effectLst>
                  <a:outerShdw blurRad="12700" dist="38100" dir="2700000" algn="tl" rotWithShape="0">
                    <a:schemeClr val="bg1">
                      <a:lumMod val="50000"/>
                    </a:schemeClr>
                  </a:outerShdw>
                </a:effectLst>
              </a:rPr>
              <a:t>Effectiveness of electron beam irradiation</a:t>
            </a:r>
            <a:endParaRPr lang="en-US" sz="4000" b="1" cap="all"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681226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1" name="Rectangle 50">
            <a:extLst>
              <a:ext uri="{FF2B5EF4-FFF2-40B4-BE49-F238E27FC236}">
                <a16:creationId xmlns:a16="http://schemas.microsoft.com/office/drawing/2014/main" id="{C229B11D-A8D6-464B-A29A-9D3BF344AA4D}"/>
              </a:ext>
            </a:extLst>
          </p:cNvPr>
          <p:cNvSpPr/>
          <p:nvPr/>
        </p:nvSpPr>
        <p:spPr>
          <a:xfrm>
            <a:off x="0" y="3942724"/>
            <a:ext cx="5425440" cy="325516"/>
          </a:xfrm>
          <a:prstGeom prst="rect">
            <a:avLst/>
          </a:prstGeom>
          <a:gradFill>
            <a:gsLst>
              <a:gs pos="0">
                <a:schemeClr val="bg1">
                  <a:alpha val="0"/>
                  <a:lumMod val="0"/>
                </a:schemeClr>
              </a:gs>
              <a:gs pos="23000">
                <a:schemeClr val="bg1">
                  <a:lumMod val="75000"/>
                  <a:lumOff val="25000"/>
                </a:schemeClr>
              </a:gs>
              <a:gs pos="69000">
                <a:schemeClr val="bg1">
                  <a:lumMod val="75000"/>
                  <a:lumOff val="25000"/>
                </a:schemeClr>
              </a:gs>
              <a:gs pos="83000">
                <a:schemeClr val="bg1">
                  <a:lumMod val="85000"/>
                  <a:lumOff val="15000"/>
                </a:schemeClr>
              </a:gs>
              <a:gs pos="97000">
                <a:schemeClr val="bg1">
                  <a:lumMod val="85000"/>
                  <a:lumOff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0E5AA312-6AF9-4FFF-A33D-9AA40A84ED9C}"/>
              </a:ext>
            </a:extLst>
          </p:cNvPr>
          <p:cNvSpPr/>
          <p:nvPr/>
        </p:nvSpPr>
        <p:spPr>
          <a:xfrm>
            <a:off x="-35052" y="221461"/>
            <a:ext cx="12262104" cy="702464"/>
          </a:xfrm>
          <a:prstGeom prst="rect">
            <a:avLst/>
          </a:prstGeom>
          <a:gradFill flip="none" rotWithShape="1">
            <a:gsLst>
              <a:gs pos="0">
                <a:schemeClr val="bg1">
                  <a:alpha val="0"/>
                </a:schemeClr>
              </a:gs>
              <a:gs pos="23000">
                <a:schemeClr val="bg1">
                  <a:lumMod val="75000"/>
                  <a:lumOff val="25000"/>
                </a:schemeClr>
              </a:gs>
              <a:gs pos="69000">
                <a:schemeClr val="bg1">
                  <a:lumMod val="75000"/>
                  <a:lumOff val="25000"/>
                </a:schemeClr>
              </a:gs>
              <a:gs pos="83000">
                <a:schemeClr val="bg1">
                  <a:lumMod val="85000"/>
                  <a:lumOff val="15000"/>
                </a:schemeClr>
              </a:gs>
              <a:gs pos="97000">
                <a:schemeClr val="bg1">
                  <a:lumMod val="85000"/>
                  <a:lumOff val="15000"/>
                </a:schemeClr>
              </a:gs>
            </a:gsLst>
            <a:lin ang="15600000" scaled="0"/>
            <a:tileRect/>
          </a:gradFill>
          <a:ln w="34925"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0D35FA3A-33B8-446E-8CB7-0DC03F417F58}"/>
              </a:ext>
            </a:extLst>
          </p:cNvPr>
          <p:cNvSpPr txBox="1"/>
          <p:nvPr/>
        </p:nvSpPr>
        <p:spPr>
          <a:xfrm>
            <a:off x="1106937" y="319996"/>
            <a:ext cx="9063434" cy="584775"/>
          </a:xfrm>
          <a:prstGeom prst="rect">
            <a:avLst/>
          </a:prstGeom>
          <a:noFill/>
        </p:spPr>
        <p:txBody>
          <a:bodyPr wrap="square">
            <a:spAutoFit/>
          </a:bodyPr>
          <a:lstStyle/>
          <a:p>
            <a:pPr algn="ctr"/>
            <a:r>
              <a:rPr lang="en-US" sz="3200" b="1" cap="all" dirty="0" err="1">
                <a:ln w="9525">
                  <a:solidFill>
                    <a:schemeClr val="bg1"/>
                  </a:solidFill>
                  <a:prstDash val="solid"/>
                </a:ln>
                <a:effectLst>
                  <a:outerShdw blurRad="12700" dist="38100" dir="2700000" algn="tl" rotWithShape="0">
                    <a:schemeClr val="bg1">
                      <a:lumMod val="50000"/>
                    </a:schemeClr>
                  </a:outerShdw>
                </a:effectLst>
              </a:rPr>
              <a:t>EBT+conventional</a:t>
            </a:r>
            <a:r>
              <a:rPr lang="en-US" sz="3200" b="1" cap="all" dirty="0">
                <a:ln w="9525">
                  <a:solidFill>
                    <a:schemeClr val="bg1"/>
                  </a:solidFill>
                  <a:prstDash val="solid"/>
                </a:ln>
                <a:effectLst>
                  <a:outerShdw blurRad="12700" dist="38100" dir="2700000" algn="tl" rotWithShape="0">
                    <a:schemeClr val="bg1">
                      <a:lumMod val="50000"/>
                    </a:schemeClr>
                  </a:outerShdw>
                </a:effectLst>
              </a:rPr>
              <a:t> techniques (An Example)</a:t>
            </a:r>
            <a:endParaRPr lang="en-US" sz="3200" b="1" cap="all"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37" name="Title 1">
            <a:extLst>
              <a:ext uri="{FF2B5EF4-FFF2-40B4-BE49-F238E27FC236}">
                <a16:creationId xmlns:a16="http://schemas.microsoft.com/office/drawing/2014/main" id="{FEECF7C6-85C8-4871-A374-AAF91A83B725}"/>
              </a:ext>
            </a:extLst>
          </p:cNvPr>
          <p:cNvSpPr>
            <a:spLocks noGrp="1"/>
          </p:cNvSpPr>
          <p:nvPr>
            <p:ph type="title"/>
          </p:nvPr>
        </p:nvSpPr>
        <p:spPr>
          <a:xfrm>
            <a:off x="233680" y="986622"/>
            <a:ext cx="11539220" cy="1325563"/>
          </a:xfrm>
        </p:spPr>
        <p:txBody>
          <a:bodyPr>
            <a:noAutofit/>
          </a:bodyPr>
          <a:lstStyle/>
          <a:p>
            <a:pPr algn="ctr"/>
            <a:r>
              <a:rPr lang="en-IN" sz="3200" b="1" dirty="0">
                <a:solidFill>
                  <a:srgbClr val="FF0000"/>
                </a:solidFill>
              </a:rPr>
              <a:t>Without disturbing the original operation and just by adding EBT, one can ensure the NGT norms for industrial effluents</a:t>
            </a:r>
            <a:br>
              <a:rPr lang="en-IN" sz="3200" b="1" dirty="0">
                <a:solidFill>
                  <a:srgbClr val="FF0000"/>
                </a:solidFill>
              </a:rPr>
            </a:br>
            <a:endParaRPr lang="en-IN" sz="3200" b="1" dirty="0">
              <a:solidFill>
                <a:srgbClr val="FF0000"/>
              </a:solidFill>
            </a:endParaRPr>
          </a:p>
        </p:txBody>
      </p:sp>
      <p:sp>
        <p:nvSpPr>
          <p:cNvPr id="41" name="Content Placeholder 2">
            <a:extLst>
              <a:ext uri="{FF2B5EF4-FFF2-40B4-BE49-F238E27FC236}">
                <a16:creationId xmlns:a16="http://schemas.microsoft.com/office/drawing/2014/main" id="{5AE03C81-F750-440F-91F9-A879692F2DE3}"/>
              </a:ext>
            </a:extLst>
          </p:cNvPr>
          <p:cNvSpPr>
            <a:spLocks noGrp="1"/>
          </p:cNvSpPr>
          <p:nvPr>
            <p:ph idx="1"/>
          </p:nvPr>
        </p:nvSpPr>
        <p:spPr>
          <a:xfrm>
            <a:off x="174452" y="2081319"/>
            <a:ext cx="7132320" cy="1524000"/>
          </a:xfrm>
        </p:spPr>
        <p:txBody>
          <a:bodyPr>
            <a:noAutofit/>
          </a:bodyPr>
          <a:lstStyle/>
          <a:p>
            <a:pPr>
              <a:buFont typeface="Wingdings" panose="05000000000000000000" pitchFamily="2" charset="2"/>
              <a:buChar char="Ø"/>
            </a:pPr>
            <a:r>
              <a:rPr lang="en-IN" sz="1600" dirty="0">
                <a:solidFill>
                  <a:schemeClr val="bg1"/>
                </a:solidFill>
              </a:rPr>
              <a:t>Pilot plant for waste water from dyeing process at TAEGU DYEING INDUSTRIAL COMPLEX</a:t>
            </a:r>
          </a:p>
          <a:p>
            <a:pPr>
              <a:buFont typeface="Wingdings" panose="05000000000000000000" pitchFamily="2" charset="2"/>
              <a:buChar char="Ø"/>
            </a:pPr>
            <a:r>
              <a:rPr lang="en-IN" sz="1600" dirty="0">
                <a:solidFill>
                  <a:schemeClr val="bg1"/>
                </a:solidFill>
              </a:rPr>
              <a:t>Factories are used for dip dyeing, printing and yarn dyeing</a:t>
            </a:r>
          </a:p>
          <a:p>
            <a:pPr>
              <a:buFont typeface="Wingdings" panose="05000000000000000000" pitchFamily="2" charset="2"/>
              <a:buChar char="Ø"/>
            </a:pPr>
            <a:r>
              <a:rPr lang="en-IN" sz="1600" dirty="0">
                <a:solidFill>
                  <a:schemeClr val="bg1"/>
                </a:solidFill>
              </a:rPr>
              <a:t>Large amount of highly coloured industrial waste water is generated</a:t>
            </a:r>
          </a:p>
          <a:p>
            <a:pPr>
              <a:buFont typeface="Wingdings" panose="05000000000000000000" pitchFamily="2" charset="2"/>
              <a:buChar char="Ø"/>
            </a:pPr>
            <a:r>
              <a:rPr lang="en-IN" sz="1600" dirty="0">
                <a:solidFill>
                  <a:schemeClr val="bg1"/>
                </a:solidFill>
              </a:rPr>
              <a:t>A pilot plant to treat 1000 m</a:t>
            </a:r>
            <a:r>
              <a:rPr lang="en-IN" sz="1600" baseline="30000" dirty="0">
                <a:solidFill>
                  <a:schemeClr val="bg1"/>
                </a:solidFill>
              </a:rPr>
              <a:t>3</a:t>
            </a:r>
            <a:r>
              <a:rPr lang="en-IN" sz="1600" dirty="0">
                <a:solidFill>
                  <a:schemeClr val="bg1"/>
                </a:solidFill>
              </a:rPr>
              <a:t>/day waste water is installed. </a:t>
            </a:r>
          </a:p>
          <a:p>
            <a:pPr>
              <a:buFont typeface="Wingdings" panose="05000000000000000000" pitchFamily="2" charset="2"/>
              <a:buChar char="Ø"/>
            </a:pPr>
            <a:endParaRPr lang="en-IN" sz="1600" b="1" dirty="0">
              <a:solidFill>
                <a:schemeClr val="bg1"/>
              </a:solidFill>
            </a:endParaRPr>
          </a:p>
        </p:txBody>
      </p:sp>
      <p:pic>
        <p:nvPicPr>
          <p:cNvPr id="42" name="Picture 41">
            <a:extLst>
              <a:ext uri="{FF2B5EF4-FFF2-40B4-BE49-F238E27FC236}">
                <a16:creationId xmlns:a16="http://schemas.microsoft.com/office/drawing/2014/main" id="{666284AC-E025-4D01-BCD2-8232133C8B06}"/>
              </a:ext>
            </a:extLst>
          </p:cNvPr>
          <p:cNvPicPr>
            <a:picLocks noChangeAspect="1"/>
          </p:cNvPicPr>
          <p:nvPr/>
        </p:nvPicPr>
        <p:blipFill>
          <a:blip r:embed="rId2"/>
          <a:stretch>
            <a:fillRect/>
          </a:stretch>
        </p:blipFill>
        <p:spPr>
          <a:xfrm>
            <a:off x="7398942" y="1871659"/>
            <a:ext cx="4618606" cy="1943320"/>
          </a:xfrm>
          <a:prstGeom prst="rect">
            <a:avLst/>
          </a:prstGeom>
        </p:spPr>
      </p:pic>
      <p:sp>
        <p:nvSpPr>
          <p:cNvPr id="45" name="TextBox 44">
            <a:extLst>
              <a:ext uri="{FF2B5EF4-FFF2-40B4-BE49-F238E27FC236}">
                <a16:creationId xmlns:a16="http://schemas.microsoft.com/office/drawing/2014/main" id="{3BD3BEF5-3B10-4A68-AAA3-EC246932B61B}"/>
              </a:ext>
            </a:extLst>
          </p:cNvPr>
          <p:cNvSpPr txBox="1"/>
          <p:nvPr/>
        </p:nvSpPr>
        <p:spPr>
          <a:xfrm>
            <a:off x="8371284" y="3711241"/>
            <a:ext cx="300990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schemeClr val="bg1"/>
                </a:solidFill>
                <a:effectLst/>
                <a:uLnTx/>
                <a:uFillTx/>
                <a:latin typeface="Calibri" panose="020F0502020204030204"/>
                <a:ea typeface="+mn-ea"/>
                <a:cs typeface="+mn-cs"/>
              </a:rPr>
              <a:t>Biological treatment facility</a:t>
            </a:r>
          </a:p>
        </p:txBody>
      </p:sp>
      <p:sp>
        <p:nvSpPr>
          <p:cNvPr id="46" name="TextBox 45">
            <a:extLst>
              <a:ext uri="{FF2B5EF4-FFF2-40B4-BE49-F238E27FC236}">
                <a16:creationId xmlns:a16="http://schemas.microsoft.com/office/drawing/2014/main" id="{A58A28E4-BA88-469B-97C0-EB5AC9F1B7E1}"/>
              </a:ext>
            </a:extLst>
          </p:cNvPr>
          <p:cNvSpPr txBox="1"/>
          <p:nvPr/>
        </p:nvSpPr>
        <p:spPr>
          <a:xfrm>
            <a:off x="8473440" y="6397900"/>
            <a:ext cx="3448048"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IN" sz="1800" b="1" i="0" u="none" strike="noStrike" kern="1200" cap="none" spc="0" normalizeH="0" baseline="0" noProof="0" dirty="0">
                <a:ln>
                  <a:noFill/>
                </a:ln>
                <a:solidFill>
                  <a:schemeClr val="bg1"/>
                </a:solidFill>
                <a:effectLst/>
                <a:uLnTx/>
                <a:uFillTx/>
                <a:latin typeface="Calibri" panose="020F0502020204030204"/>
                <a:ea typeface="+mn-ea"/>
                <a:cs typeface="+mn-cs"/>
              </a:rPr>
              <a:t>Biological + EB treatment</a:t>
            </a:r>
          </a:p>
        </p:txBody>
      </p:sp>
      <p:grpSp>
        <p:nvGrpSpPr>
          <p:cNvPr id="21" name="Group 20">
            <a:extLst>
              <a:ext uri="{FF2B5EF4-FFF2-40B4-BE49-F238E27FC236}">
                <a16:creationId xmlns:a16="http://schemas.microsoft.com/office/drawing/2014/main" id="{361DCFDA-FA76-43C5-B92E-6E4DF9CDA215}"/>
              </a:ext>
            </a:extLst>
          </p:cNvPr>
          <p:cNvGrpSpPr/>
          <p:nvPr/>
        </p:nvGrpSpPr>
        <p:grpSpPr>
          <a:xfrm>
            <a:off x="7398942" y="3915091"/>
            <a:ext cx="4618606" cy="2471739"/>
            <a:chOff x="7398942" y="3915091"/>
            <a:chExt cx="4618606" cy="2471739"/>
          </a:xfrm>
        </p:grpSpPr>
        <p:pic>
          <p:nvPicPr>
            <p:cNvPr id="43" name="Picture 2">
              <a:extLst>
                <a:ext uri="{FF2B5EF4-FFF2-40B4-BE49-F238E27FC236}">
                  <a16:creationId xmlns:a16="http://schemas.microsoft.com/office/drawing/2014/main" id="{257B50D1-71CA-433F-BBAE-97518CC8D0F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8942" y="4158453"/>
              <a:ext cx="4618606" cy="2228377"/>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a:extLst>
                <a:ext uri="{FF2B5EF4-FFF2-40B4-BE49-F238E27FC236}">
                  <a16:creationId xmlns:a16="http://schemas.microsoft.com/office/drawing/2014/main" id="{16AA6137-B300-4A3C-B8B8-3C1D66F31CF0}"/>
                </a:ext>
              </a:extLst>
            </p:cNvPr>
            <p:cNvSpPr txBox="1"/>
            <p:nvPr/>
          </p:nvSpPr>
          <p:spPr>
            <a:xfrm>
              <a:off x="7710694" y="3915091"/>
              <a:ext cx="3995102" cy="83099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200" b="0" i="0" u="none" strike="noStrike" kern="1200" cap="none" spc="0" normalizeH="0" baseline="0" noProof="0" dirty="0">
                  <a:ln>
                    <a:noFill/>
                  </a:ln>
                  <a:solidFill>
                    <a:schemeClr val="bg1"/>
                  </a:solidFill>
                  <a:effectLst/>
                  <a:uLnTx/>
                  <a:uFillTx/>
                  <a:latin typeface="Calibri" panose="020F0502020204030204"/>
                  <a:ea typeface="+mn-ea"/>
                  <a:cs typeface="+mn-cs"/>
                </a:rPr>
                <a:t>Electron Accelerator</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200" b="0" i="0" u="none" strike="noStrike" kern="1200" cap="none" spc="0" normalizeH="0" baseline="0" noProof="0" dirty="0">
                  <a:ln>
                    <a:noFill/>
                  </a:ln>
                  <a:solidFill>
                    <a:schemeClr val="bg1"/>
                  </a:solidFill>
                  <a:effectLst/>
                  <a:uLnTx/>
                  <a:uFillTx/>
                  <a:latin typeface="Calibri" panose="020F0502020204030204"/>
                  <a:ea typeface="+mn-ea"/>
                  <a:cs typeface="+mn-cs"/>
                </a:rPr>
                <a:t>Energy: 1 MeV</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200" b="0" i="0" u="none" strike="noStrike" kern="1200" cap="none" spc="0" normalizeH="0" baseline="0" noProof="0" dirty="0">
                  <a:ln>
                    <a:noFill/>
                  </a:ln>
                  <a:solidFill>
                    <a:schemeClr val="bg1"/>
                  </a:solidFill>
                  <a:effectLst/>
                  <a:uLnTx/>
                  <a:uFillTx/>
                  <a:latin typeface="Calibri" panose="020F0502020204030204"/>
                  <a:ea typeface="+mn-ea"/>
                  <a:cs typeface="+mn-cs"/>
                </a:rPr>
                <a:t>Power: 40 kW</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IN" sz="1200" b="0" i="0" u="none" strike="noStrike" kern="1200" cap="none" spc="0" normalizeH="0" baseline="0" noProof="0" dirty="0">
                  <a:ln>
                    <a:noFill/>
                  </a:ln>
                  <a:solidFill>
                    <a:schemeClr val="bg1"/>
                  </a:solidFill>
                  <a:effectLst/>
                  <a:uLnTx/>
                  <a:uFillTx/>
                  <a:latin typeface="Calibri" panose="020F0502020204030204"/>
                  <a:ea typeface="+mn-ea"/>
                  <a:cs typeface="+mn-cs"/>
                </a:rPr>
                <a:t>Dose: 1-2 </a:t>
              </a:r>
              <a:r>
                <a:rPr kumimoji="0" lang="en-IN" sz="1200" b="0" i="0" u="none" strike="noStrike" kern="1200" cap="none" spc="0" normalizeH="0" baseline="0" noProof="0" dirty="0" err="1">
                  <a:ln>
                    <a:noFill/>
                  </a:ln>
                  <a:solidFill>
                    <a:schemeClr val="bg1"/>
                  </a:solidFill>
                  <a:effectLst/>
                  <a:uLnTx/>
                  <a:uFillTx/>
                  <a:latin typeface="Calibri" panose="020F0502020204030204"/>
                  <a:ea typeface="+mn-ea"/>
                  <a:cs typeface="+mn-cs"/>
                </a:rPr>
                <a:t>kGy</a:t>
              </a:r>
              <a:endParaRPr kumimoji="0" lang="en-IN" sz="12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cxnSp>
          <p:nvCxnSpPr>
            <p:cNvPr id="5" name="Straight Arrow Connector 4">
              <a:extLst>
                <a:ext uri="{FF2B5EF4-FFF2-40B4-BE49-F238E27FC236}">
                  <a16:creationId xmlns:a16="http://schemas.microsoft.com/office/drawing/2014/main" id="{54F0BDC8-D56D-40D5-993F-639939B00BD2}"/>
                </a:ext>
              </a:extLst>
            </p:cNvPr>
            <p:cNvCxnSpPr>
              <a:cxnSpLocks/>
            </p:cNvCxnSpPr>
            <p:nvPr/>
          </p:nvCxnSpPr>
          <p:spPr>
            <a:xfrm flipH="1">
              <a:off x="8727440" y="4681497"/>
              <a:ext cx="406400" cy="355600"/>
            </a:xfrm>
            <a:prstGeom prst="straightConnector1">
              <a:avLst/>
            </a:prstGeom>
            <a:ln w="2222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Rounded Corners 10">
              <a:extLst>
                <a:ext uri="{FF2B5EF4-FFF2-40B4-BE49-F238E27FC236}">
                  <a16:creationId xmlns:a16="http://schemas.microsoft.com/office/drawing/2014/main" id="{2C9D6EB1-3C9D-43B8-84E3-A6E6F35EAFA4}"/>
                </a:ext>
              </a:extLst>
            </p:cNvPr>
            <p:cNvSpPr/>
            <p:nvPr/>
          </p:nvSpPr>
          <p:spPr>
            <a:xfrm>
              <a:off x="9133840" y="4175845"/>
              <a:ext cx="1158240" cy="581314"/>
            </a:xfrm>
            <a:prstGeom prst="roundRect">
              <a:avLst/>
            </a:pr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8" name="TextBox 47">
            <a:extLst>
              <a:ext uri="{FF2B5EF4-FFF2-40B4-BE49-F238E27FC236}">
                <a16:creationId xmlns:a16="http://schemas.microsoft.com/office/drawing/2014/main" id="{412659B9-CDF6-4A26-9FCB-F4016CA2D599}"/>
              </a:ext>
            </a:extLst>
          </p:cNvPr>
          <p:cNvSpPr txBox="1"/>
          <p:nvPr/>
        </p:nvSpPr>
        <p:spPr>
          <a:xfrm>
            <a:off x="100997" y="4364700"/>
            <a:ext cx="5182203" cy="2062103"/>
          </a:xfrm>
          <a:prstGeom prst="rect">
            <a:avLst/>
          </a:prstGeom>
          <a:noFill/>
        </p:spPr>
        <p:txBody>
          <a:bodyPr wrap="square">
            <a:spAutoFit/>
          </a:bodyPr>
          <a:lstStyle/>
          <a:p>
            <a:pPr marL="285750" indent="-285750">
              <a:buFont typeface="Wingdings" panose="05000000000000000000" pitchFamily="2" charset="2"/>
              <a:buChar char="Ø"/>
            </a:pPr>
            <a:r>
              <a:rPr lang="en-IN" sz="1600" dirty="0">
                <a:solidFill>
                  <a:schemeClr val="bg1"/>
                </a:solidFill>
              </a:rPr>
              <a:t>17 hrs of biological treatment = 8 hrs biological after EB treatment</a:t>
            </a:r>
          </a:p>
          <a:p>
            <a:pPr marL="285750" indent="-285750">
              <a:buFont typeface="Wingdings" panose="05000000000000000000" pitchFamily="2" charset="2"/>
              <a:buChar char="Ø"/>
            </a:pPr>
            <a:r>
              <a:rPr lang="en-IN" sz="1600" dirty="0">
                <a:solidFill>
                  <a:schemeClr val="bg1"/>
                </a:solidFill>
              </a:rPr>
              <a:t>Most significant improvements result in decolorizing and destructive oxidation of organic impurities in waste water.</a:t>
            </a:r>
          </a:p>
          <a:p>
            <a:pPr marL="285750" indent="-285750">
              <a:buFont typeface="Wingdings" panose="05000000000000000000" pitchFamily="2" charset="2"/>
              <a:buChar char="Ø"/>
            </a:pPr>
            <a:r>
              <a:rPr lang="en-IN" sz="1600" dirty="0">
                <a:solidFill>
                  <a:schemeClr val="bg1"/>
                </a:solidFill>
              </a:rPr>
              <a:t>Reduction of chemical reagent consumption </a:t>
            </a:r>
            <a:r>
              <a:rPr lang="en-IN" sz="1600" dirty="0" err="1">
                <a:solidFill>
                  <a:schemeClr val="bg1"/>
                </a:solidFill>
              </a:rPr>
              <a:t>upto</a:t>
            </a:r>
            <a:r>
              <a:rPr lang="en-IN" sz="1600" dirty="0">
                <a:solidFill>
                  <a:schemeClr val="bg1"/>
                </a:solidFill>
              </a:rPr>
              <a:t> 50%</a:t>
            </a:r>
          </a:p>
          <a:p>
            <a:pPr marL="285750" indent="-285750">
              <a:buFont typeface="Wingdings" panose="05000000000000000000" pitchFamily="2" charset="2"/>
              <a:buChar char="Ø"/>
            </a:pPr>
            <a:r>
              <a:rPr lang="en-IN" sz="1600" dirty="0">
                <a:solidFill>
                  <a:schemeClr val="bg1"/>
                </a:solidFill>
              </a:rPr>
              <a:t>Reduction in treatment time</a:t>
            </a:r>
          </a:p>
          <a:p>
            <a:pPr marL="285750" indent="-285750">
              <a:buFont typeface="Wingdings" panose="05000000000000000000" pitchFamily="2" charset="2"/>
              <a:buChar char="Ø"/>
            </a:pPr>
            <a:r>
              <a:rPr lang="en-IN" sz="1600" dirty="0">
                <a:solidFill>
                  <a:schemeClr val="bg1"/>
                </a:solidFill>
              </a:rPr>
              <a:t>Increase in flow rate by 30-40%</a:t>
            </a:r>
          </a:p>
        </p:txBody>
      </p:sp>
      <p:pic>
        <p:nvPicPr>
          <p:cNvPr id="49" name="Picture 2">
            <a:extLst>
              <a:ext uri="{FF2B5EF4-FFF2-40B4-BE49-F238E27FC236}">
                <a16:creationId xmlns:a16="http://schemas.microsoft.com/office/drawing/2014/main" id="{82CA1EDE-4259-4708-82A9-350600264C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8106" y="5034827"/>
            <a:ext cx="2065192" cy="1673102"/>
          </a:xfrm>
          <a:prstGeom prst="rect">
            <a:avLst/>
          </a:prstGeom>
          <a:noFill/>
          <a:extLst>
            <a:ext uri="{909E8E84-426E-40DD-AFC4-6F175D3DCCD1}">
              <a14:hiddenFill xmlns:a14="http://schemas.microsoft.com/office/drawing/2010/main">
                <a:solidFill>
                  <a:srgbClr val="FFFFFF"/>
                </a:solidFill>
              </a14:hiddenFill>
            </a:ext>
          </a:extLst>
        </p:spPr>
      </p:pic>
      <p:sp>
        <p:nvSpPr>
          <p:cNvPr id="31" name="Arrow: Bent 30">
            <a:extLst>
              <a:ext uri="{FF2B5EF4-FFF2-40B4-BE49-F238E27FC236}">
                <a16:creationId xmlns:a16="http://schemas.microsoft.com/office/drawing/2014/main" id="{9B9F3AB6-4690-4255-9D89-361B674D3324}"/>
              </a:ext>
            </a:extLst>
          </p:cNvPr>
          <p:cNvSpPr/>
          <p:nvPr/>
        </p:nvSpPr>
        <p:spPr>
          <a:xfrm rot="10800000" flipH="1">
            <a:off x="3860800" y="5920106"/>
            <a:ext cx="1148555" cy="662459"/>
          </a:xfrm>
          <a:prstGeom prst="ben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solidFill>
                <a:schemeClr val="tx1"/>
              </a:solidFill>
            </a:endParaRPr>
          </a:p>
        </p:txBody>
      </p:sp>
      <p:sp>
        <p:nvSpPr>
          <p:cNvPr id="50" name="TextBox 49">
            <a:extLst>
              <a:ext uri="{FF2B5EF4-FFF2-40B4-BE49-F238E27FC236}">
                <a16:creationId xmlns:a16="http://schemas.microsoft.com/office/drawing/2014/main" id="{2B81AD6C-8F54-4217-A5FA-FF80DB559FBD}"/>
              </a:ext>
            </a:extLst>
          </p:cNvPr>
          <p:cNvSpPr txBox="1"/>
          <p:nvPr/>
        </p:nvSpPr>
        <p:spPr>
          <a:xfrm>
            <a:off x="486204" y="3898908"/>
            <a:ext cx="3058717" cy="369332"/>
          </a:xfrm>
          <a:prstGeom prst="rect">
            <a:avLst/>
          </a:prstGeom>
          <a:noFill/>
        </p:spPr>
        <p:txBody>
          <a:bodyPr wrap="square" rtlCol="0">
            <a:spAutoFit/>
          </a:bodyPr>
          <a:lstStyle/>
          <a:p>
            <a:r>
              <a:rPr lang="en-US" cap="small" dirty="0">
                <a:latin typeface="Times New Roman" panose="02020603050405020304" pitchFamily="18" charset="0"/>
              </a:rPr>
              <a:t>RESULTS</a:t>
            </a:r>
          </a:p>
        </p:txBody>
      </p:sp>
    </p:spTree>
    <p:extLst>
      <p:ext uri="{BB962C8B-B14F-4D97-AF65-F5344CB8AC3E}">
        <p14:creationId xmlns:p14="http://schemas.microsoft.com/office/powerpoint/2010/main" val="304603235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emplate>Office Theme</Template>
  <TotalTime>1949</TotalTime>
  <Words>2700</Words>
  <Application>Microsoft Office PowerPoint</Application>
  <PresentationFormat>Widescreen</PresentationFormat>
  <Paragraphs>705</Paragraphs>
  <Slides>24</Slides>
  <Notes>0</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2</vt:i4>
      </vt:variant>
      <vt:variant>
        <vt:lpstr>Slide Titles</vt:lpstr>
      </vt:variant>
      <vt:variant>
        <vt:i4>24</vt:i4>
      </vt:variant>
    </vt:vector>
  </HeadingPairs>
  <TitlesOfParts>
    <vt:vector size="36" baseType="lpstr">
      <vt:lpstr>Adobe Devanagari</vt:lpstr>
      <vt:lpstr>Arial</vt:lpstr>
      <vt:lpstr>Calibri</vt:lpstr>
      <vt:lpstr>Calibri Light</vt:lpstr>
      <vt:lpstr>Cambria Math</vt:lpstr>
      <vt:lpstr>Carlito</vt:lpstr>
      <vt:lpstr>Georgia</vt:lpstr>
      <vt:lpstr>Times New Roman</vt:lpstr>
      <vt:lpstr>Wingdings</vt:lpstr>
      <vt:lpstr>Office Theme</vt:lpstr>
      <vt:lpstr>Graph</vt:lpstr>
      <vt:lpstr>Document</vt:lpstr>
      <vt:lpstr>PowerPoint Presentation</vt:lpstr>
      <vt:lpstr>Contributors to the presentation</vt:lpstr>
      <vt:lpstr>PowerPoint Presentation</vt:lpstr>
      <vt:lpstr>PowerPoint Presentation</vt:lpstr>
      <vt:lpstr>Eco friendly technology (no  secondary waste  generation, no use of  catalysts and heating)</vt:lpstr>
      <vt:lpstr>PowerPoint Presentation</vt:lpstr>
      <vt:lpstr>PowerPoint Presentation</vt:lpstr>
      <vt:lpstr>PowerPoint Presentation</vt:lpstr>
      <vt:lpstr>Without disturbing the original operation and just by adding EBT, one can ensure the NGT norms for industrial effluents </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has been accomplished?</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Abhishek Pathak</dc:creator>
  <cp:lastModifiedBy>Abhishek Pathak</cp:lastModifiedBy>
  <cp:revision>36</cp:revision>
  <dcterms:created xsi:type="dcterms:W3CDTF">2021-10-05T07:14:37Z</dcterms:created>
  <dcterms:modified xsi:type="dcterms:W3CDTF">2021-10-26T06:13:55Z</dcterms:modified>
</cp:coreProperties>
</file>