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 id="2147483948" r:id="rId2"/>
  </p:sldMasterIdLst>
  <p:notesMasterIdLst>
    <p:notesMasterId r:id="rId37"/>
  </p:notesMasterIdLst>
  <p:sldIdLst>
    <p:sldId id="256" r:id="rId3"/>
    <p:sldId id="268" r:id="rId4"/>
    <p:sldId id="308" r:id="rId5"/>
    <p:sldId id="269"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4" r:id="rId19"/>
    <p:sldId id="326" r:id="rId20"/>
    <p:sldId id="325" r:id="rId21"/>
    <p:sldId id="302" r:id="rId22"/>
    <p:sldId id="330" r:id="rId23"/>
    <p:sldId id="331" r:id="rId24"/>
    <p:sldId id="332" r:id="rId25"/>
    <p:sldId id="333" r:id="rId26"/>
    <p:sldId id="334" r:id="rId27"/>
    <p:sldId id="335" r:id="rId28"/>
    <p:sldId id="447" r:id="rId29"/>
    <p:sldId id="446" r:id="rId30"/>
    <p:sldId id="327" r:id="rId31"/>
    <p:sldId id="328" r:id="rId32"/>
    <p:sldId id="329" r:id="rId33"/>
    <p:sldId id="261" r:id="rId34"/>
    <p:sldId id="263" r:id="rId35"/>
    <p:sldId id="26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97"/>
    <p:restoredTop sz="95865"/>
  </p:normalViewPr>
  <p:slideViewPr>
    <p:cSldViewPr snapToGrid="0" snapToObjects="1">
      <p:cViewPr varScale="1">
        <p:scale>
          <a:sx n="114" d="100"/>
          <a:sy n="114" d="100"/>
        </p:scale>
        <p:origin x="352"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6D161-2313-3241-B784-40831D2D564F}" type="datetimeFigureOut">
              <a:rPr lang="en-US" smtClean="0"/>
              <a:t>5/26/21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159F55-EE00-204D-AF3D-FF0B64FFEF3A}" type="slidenum">
              <a:rPr lang="en-US" smtClean="0"/>
              <a:t>‹#›</a:t>
            </a:fld>
            <a:endParaRPr lang="en-US"/>
          </a:p>
        </p:txBody>
      </p:sp>
    </p:spTree>
    <p:extLst>
      <p:ext uri="{BB962C8B-B14F-4D97-AF65-F5344CB8AC3E}">
        <p14:creationId xmlns:p14="http://schemas.microsoft.com/office/powerpoint/2010/main" val="2313237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sv-SE" dirty="0"/>
          </a:p>
        </p:txBody>
      </p:sp>
      <p:sp>
        <p:nvSpPr>
          <p:cNvPr id="4" name="Date Placeholder 3"/>
          <p:cNvSpPr>
            <a:spLocks noGrp="1"/>
          </p:cNvSpPr>
          <p:nvPr>
            <p:ph type="dt" sz="half" idx="10"/>
          </p:nvPr>
        </p:nvSpPr>
        <p:spPr/>
        <p:txBody>
          <a:bodyPr/>
          <a:lstStyle>
            <a:lvl1pPr>
              <a:defRPr>
                <a:latin typeface="+mj-lt"/>
              </a:defRPr>
            </a:lvl1p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mj-lt"/>
              </a:defRPr>
            </a:lvl1pPr>
          </a:lstStyle>
          <a:p>
            <a:endParaRPr lang="sv-SE"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atin typeface="+mj-lt"/>
              </a:defRPr>
            </a:lvl1pPr>
          </a:lstStyle>
          <a:p>
            <a:fld id="{C932D710-CF14-4B18-874A-CA114D2A02BC}" type="slidenum">
              <a:rPr lang="sv-SE" smtClean="0">
                <a:solidFill>
                  <a:prstClr val="black">
                    <a:tint val="75000"/>
                  </a:prstClr>
                </a:solidFill>
              </a:rPr>
              <a:pPr/>
              <a:t>‹#›</a:t>
            </a:fld>
            <a:endParaRPr lang="sv-SE" dirty="0">
              <a:solidFill>
                <a:prstClr val="black">
                  <a:tint val="75000"/>
                </a:prstClr>
              </a:solidFill>
            </a:endParaRPr>
          </a:p>
        </p:txBody>
      </p:sp>
      <p:sp>
        <p:nvSpPr>
          <p:cNvPr id="8" name="Title 7">
            <a:extLst>
              <a:ext uri="{FF2B5EF4-FFF2-40B4-BE49-F238E27FC236}">
                <a16:creationId xmlns:a16="http://schemas.microsoft.com/office/drawing/2014/main" id="{291A2701-F364-3E4E-8721-DED6BE3463DC}"/>
              </a:ext>
            </a:extLst>
          </p:cNvPr>
          <p:cNvSpPr>
            <a:spLocks noGrp="1"/>
          </p:cNvSpPr>
          <p:nvPr>
            <p:ph type="title"/>
          </p:nvPr>
        </p:nvSpPr>
        <p:spPr/>
        <p:txBody>
          <a:bodyPr/>
          <a:lstStyle>
            <a:lvl1pPr>
              <a:defRPr>
                <a:latin typeface="+mj-lt"/>
              </a:defRPr>
            </a:lvl1pPr>
          </a:lstStyle>
          <a:p>
            <a:r>
              <a:rPr lang="en-US" dirty="0"/>
              <a:t>Click to edit Master title style</a:t>
            </a:r>
          </a:p>
        </p:txBody>
      </p:sp>
    </p:spTree>
    <p:extLst>
      <p:ext uri="{BB962C8B-B14F-4D97-AF65-F5344CB8AC3E}">
        <p14:creationId xmlns:p14="http://schemas.microsoft.com/office/powerpoint/2010/main" val="2892039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11"/>
          </p:nvPr>
        </p:nvSpPr>
        <p:spPr/>
        <p:txBody>
          <a:bodyPr/>
          <a:lstStyle/>
          <a:p>
            <a:endParaRPr lang="sv-SE">
              <a:solidFill>
                <a:prstClr val="black">
                  <a:tint val="75000"/>
                </a:prstClr>
              </a:solidFill>
            </a:endParaRPr>
          </a:p>
        </p:txBody>
      </p:sp>
      <p:sp>
        <p:nvSpPr>
          <p:cNvPr id="6" name="Slide Number Placeholder 5"/>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976008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11"/>
          </p:nvPr>
        </p:nvSpPr>
        <p:spPr/>
        <p:txBody>
          <a:bodyPr/>
          <a:lstStyle/>
          <a:p>
            <a:endParaRPr lang="sv-SE">
              <a:solidFill>
                <a:prstClr val="black">
                  <a:tint val="75000"/>
                </a:prstClr>
              </a:solidFill>
            </a:endParaRPr>
          </a:p>
        </p:txBody>
      </p:sp>
      <p:sp>
        <p:nvSpPr>
          <p:cNvPr id="6" name="Slide Number Placeholder 5"/>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02155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sv-SE"/>
          </a:p>
        </p:txBody>
      </p:sp>
      <p:sp>
        <p:nvSpPr>
          <p:cNvPr id="4" name="Date Placeholder 3"/>
          <p:cNvSpPr>
            <a:spLocks noGrp="1"/>
          </p:cNvSpPr>
          <p:nvPr>
            <p:ph type="dt" sz="half" idx="10"/>
          </p:nvPr>
        </p:nvSpPr>
        <p:spPr/>
        <p:txBody>
          <a:bodyPr/>
          <a:lstStyle/>
          <a:p>
            <a:fld id="{A54D4633-28C2-4E72-8ACE-944F315291B5}" type="datetimeFigureOut">
              <a:rPr lang="sv-SE" smtClean="0"/>
              <a:t>2021-05-26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237494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A54D4633-28C2-4E72-8ACE-944F315291B5}" type="datetimeFigureOut">
              <a:rPr lang="sv-SE" smtClean="0"/>
              <a:t>2021-05-26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170123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4D4633-28C2-4E72-8ACE-944F315291B5}" type="datetimeFigureOut">
              <a:rPr lang="sv-SE" smtClean="0"/>
              <a:t>2021-05-26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2255630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p:cNvSpPr>
            <a:spLocks noGrp="1"/>
          </p:cNvSpPr>
          <p:nvPr>
            <p:ph type="dt" sz="half" idx="10"/>
          </p:nvPr>
        </p:nvSpPr>
        <p:spPr/>
        <p:txBody>
          <a:bodyPr/>
          <a:lstStyle/>
          <a:p>
            <a:fld id="{A54D4633-28C2-4E72-8ACE-944F315291B5}" type="datetimeFigureOut">
              <a:rPr lang="sv-SE" smtClean="0"/>
              <a:t>2021-05-26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60899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p:cNvSpPr>
            <a:spLocks noGrp="1"/>
          </p:cNvSpPr>
          <p:nvPr>
            <p:ph type="dt" sz="half" idx="10"/>
          </p:nvPr>
        </p:nvSpPr>
        <p:spPr/>
        <p:txBody>
          <a:bodyPr/>
          <a:lstStyle/>
          <a:p>
            <a:fld id="{A54D4633-28C2-4E72-8ACE-944F315291B5}" type="datetimeFigureOut">
              <a:rPr lang="sv-SE" smtClean="0"/>
              <a:t>2021-05-26</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54662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Date Placeholder 2"/>
          <p:cNvSpPr>
            <a:spLocks noGrp="1"/>
          </p:cNvSpPr>
          <p:nvPr>
            <p:ph type="dt" sz="half" idx="10"/>
          </p:nvPr>
        </p:nvSpPr>
        <p:spPr/>
        <p:txBody>
          <a:bodyPr/>
          <a:lstStyle/>
          <a:p>
            <a:fld id="{A54D4633-28C2-4E72-8ACE-944F315291B5}" type="datetimeFigureOut">
              <a:rPr lang="sv-SE" smtClean="0"/>
              <a:t>2021-05-26</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3857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D4633-28C2-4E72-8ACE-944F315291B5}" type="datetimeFigureOut">
              <a:rPr lang="sv-SE" smtClean="0"/>
              <a:t>2021-05-26</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39659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4D4633-28C2-4E72-8ACE-944F315291B5}" type="datetimeFigureOut">
              <a:rPr lang="sv-SE" smtClean="0"/>
              <a:t>2021-05-26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34000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11"/>
          </p:nvPr>
        </p:nvSpPr>
        <p:spPr/>
        <p:txBody>
          <a:bodyPr/>
          <a:lstStyle/>
          <a:p>
            <a:endParaRPr lang="sv-SE">
              <a:solidFill>
                <a:prstClr val="black">
                  <a:tint val="75000"/>
                </a:prstClr>
              </a:solidFill>
            </a:endParaRPr>
          </a:p>
        </p:txBody>
      </p:sp>
      <p:sp>
        <p:nvSpPr>
          <p:cNvPr id="6" name="Slide Number Placeholder 5"/>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2832935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4D4633-28C2-4E72-8ACE-944F315291B5}" type="datetimeFigureOut">
              <a:rPr lang="sv-SE" smtClean="0"/>
              <a:t>2021-05-26</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1974753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A54D4633-28C2-4E72-8ACE-944F315291B5}" type="datetimeFigureOut">
              <a:rPr lang="sv-SE" smtClean="0"/>
              <a:t>2021-05-26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219669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A54D4633-28C2-4E72-8ACE-944F315291B5}" type="datetimeFigureOut">
              <a:rPr lang="sv-SE" smtClean="0"/>
              <a:t>2021-05-26</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520EB5FF-C76E-4CB5-83D8-6F5646C2F869}" type="slidenum">
              <a:rPr lang="sv-SE" smtClean="0"/>
              <a:t>‹#›</a:t>
            </a:fld>
            <a:endParaRPr lang="sv-SE"/>
          </a:p>
        </p:txBody>
      </p:sp>
    </p:spTree>
    <p:extLst>
      <p:ext uri="{BB962C8B-B14F-4D97-AF65-F5344CB8AC3E}">
        <p14:creationId xmlns:p14="http://schemas.microsoft.com/office/powerpoint/2010/main" val="66337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11"/>
          </p:nvPr>
        </p:nvSpPr>
        <p:spPr/>
        <p:txBody>
          <a:bodyPr/>
          <a:lstStyle/>
          <a:p>
            <a:endParaRPr lang="sv-SE">
              <a:solidFill>
                <a:prstClr val="black">
                  <a:tint val="75000"/>
                </a:prstClr>
              </a:solidFill>
            </a:endParaRPr>
          </a:p>
        </p:txBody>
      </p:sp>
      <p:sp>
        <p:nvSpPr>
          <p:cNvPr id="6" name="Slide Number Placeholder 5"/>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4282638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6" name="Footer Placeholder 5"/>
          <p:cNvSpPr>
            <a:spLocks noGrp="1"/>
          </p:cNvSpPr>
          <p:nvPr>
            <p:ph type="ftr" sz="quarter" idx="11"/>
          </p:nvPr>
        </p:nvSpPr>
        <p:spPr/>
        <p:txBody>
          <a:bodyPr/>
          <a:lstStyle/>
          <a:p>
            <a:endParaRPr lang="sv-SE">
              <a:solidFill>
                <a:prstClr val="black">
                  <a:tint val="75000"/>
                </a:prstClr>
              </a:solidFill>
            </a:endParaRPr>
          </a:p>
        </p:txBody>
      </p:sp>
      <p:sp>
        <p:nvSpPr>
          <p:cNvPr id="7" name="Slide Number Placeholder 6"/>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1084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8" name="Footer Placeholder 7"/>
          <p:cNvSpPr>
            <a:spLocks noGrp="1"/>
          </p:cNvSpPr>
          <p:nvPr>
            <p:ph type="ftr" sz="quarter" idx="11"/>
          </p:nvPr>
        </p:nvSpPr>
        <p:spPr/>
        <p:txBody>
          <a:bodyPr/>
          <a:lstStyle/>
          <a:p>
            <a:endParaRPr lang="sv-SE">
              <a:solidFill>
                <a:prstClr val="black">
                  <a:tint val="75000"/>
                </a:prstClr>
              </a:solidFill>
            </a:endParaRPr>
          </a:p>
        </p:txBody>
      </p:sp>
      <p:sp>
        <p:nvSpPr>
          <p:cNvPr id="9" name="Slide Number Placeholder 8"/>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15521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Date Placeholder 2"/>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4" name="Footer Placeholder 3"/>
          <p:cNvSpPr>
            <a:spLocks noGrp="1"/>
          </p:cNvSpPr>
          <p:nvPr>
            <p:ph type="ftr" sz="quarter" idx="11"/>
          </p:nvPr>
        </p:nvSpPr>
        <p:spPr/>
        <p:txBody>
          <a:bodyPr/>
          <a:lstStyle/>
          <a:p>
            <a:endParaRPr lang="sv-SE">
              <a:solidFill>
                <a:prstClr val="black">
                  <a:tint val="75000"/>
                </a:prstClr>
              </a:solidFill>
            </a:endParaRPr>
          </a:p>
        </p:txBody>
      </p:sp>
      <p:sp>
        <p:nvSpPr>
          <p:cNvPr id="5" name="Slide Number Placeholder 4"/>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8073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3" name="Footer Placeholder 2"/>
          <p:cNvSpPr>
            <a:spLocks noGrp="1"/>
          </p:cNvSpPr>
          <p:nvPr>
            <p:ph type="ftr" sz="quarter" idx="11"/>
          </p:nvPr>
        </p:nvSpPr>
        <p:spPr/>
        <p:txBody>
          <a:bodyPr/>
          <a:lstStyle/>
          <a:p>
            <a:endParaRPr lang="sv-SE">
              <a:solidFill>
                <a:prstClr val="black">
                  <a:tint val="75000"/>
                </a:prstClr>
              </a:solidFill>
            </a:endParaRPr>
          </a:p>
        </p:txBody>
      </p:sp>
      <p:sp>
        <p:nvSpPr>
          <p:cNvPr id="4" name="Slide Number Placeholder 3"/>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1253467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6" name="Footer Placeholder 5"/>
          <p:cNvSpPr>
            <a:spLocks noGrp="1"/>
          </p:cNvSpPr>
          <p:nvPr>
            <p:ph type="ftr" sz="quarter" idx="11"/>
          </p:nvPr>
        </p:nvSpPr>
        <p:spPr/>
        <p:txBody>
          <a:bodyPr/>
          <a:lstStyle/>
          <a:p>
            <a:endParaRPr lang="sv-SE">
              <a:solidFill>
                <a:prstClr val="black">
                  <a:tint val="75000"/>
                </a:prstClr>
              </a:solidFill>
            </a:endParaRPr>
          </a:p>
        </p:txBody>
      </p:sp>
      <p:sp>
        <p:nvSpPr>
          <p:cNvPr id="7" name="Slide Number Placeholder 6"/>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62063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6" name="Footer Placeholder 5"/>
          <p:cNvSpPr>
            <a:spLocks noGrp="1"/>
          </p:cNvSpPr>
          <p:nvPr>
            <p:ph type="ftr" sz="quarter" idx="11"/>
          </p:nvPr>
        </p:nvSpPr>
        <p:spPr/>
        <p:txBody>
          <a:bodyPr/>
          <a:lstStyle/>
          <a:p>
            <a:endParaRPr lang="sv-SE">
              <a:solidFill>
                <a:prstClr val="black">
                  <a:tint val="75000"/>
                </a:prstClr>
              </a:solidFill>
            </a:endParaRPr>
          </a:p>
        </p:txBody>
      </p:sp>
      <p:sp>
        <p:nvSpPr>
          <p:cNvPr id="7" name="Slide Number Placeholder 6"/>
          <p:cNvSpPr>
            <a:spLocks noGrp="1"/>
          </p:cNvSpPr>
          <p:nvPr>
            <p:ph type="sldNum" sz="quarter" idx="12"/>
          </p:nvPr>
        </p:nvSpPr>
        <p:spPr/>
        <p:txBody>
          <a:body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2098673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5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8229600" cy="563562"/>
          </a:xfrm>
          <a:prstGeom prst="rect">
            <a:avLst/>
          </a:prstGeom>
        </p:spPr>
        <p:txBody>
          <a:bodyPr vert="horz" lIns="91440" tIns="45720" rIns="91440" bIns="45720" rtlCol="0" anchor="ctr">
            <a:normAutofit/>
          </a:bodyPr>
          <a:lstStyle/>
          <a:p>
            <a:r>
              <a:rPr lang="en-US" dirty="0"/>
              <a:t>Click to edit Master title style</a:t>
            </a:r>
            <a:endParaRPr lang="sv-S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5091A-0867-4EAD-876B-4784FDAE0CC6}" type="datetimeFigureOut">
              <a:rPr lang="sv-SE" smtClean="0">
                <a:solidFill>
                  <a:prstClr val="black">
                    <a:tint val="75000"/>
                  </a:prstClr>
                </a:solidFill>
              </a:rPr>
              <a:pPr/>
              <a:t>2021-05-26</a:t>
            </a:fld>
            <a:endParaRPr lang="sv-SE">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32D710-CF14-4B18-874A-CA114D2A02BC}" type="slidenum">
              <a:rPr lang="sv-SE" smtClean="0">
                <a:solidFill>
                  <a:prstClr val="black">
                    <a:tint val="75000"/>
                  </a:prstClr>
                </a:solidFill>
              </a:rPr>
              <a:pPr/>
              <a:t>‹#›</a:t>
            </a:fld>
            <a:endParaRPr lang="sv-SE">
              <a:solidFill>
                <a:prstClr val="black">
                  <a:tint val="75000"/>
                </a:prstClr>
              </a:solidFill>
            </a:endParaRPr>
          </a:p>
        </p:txBody>
      </p:sp>
      <p:sp>
        <p:nvSpPr>
          <p:cNvPr id="7" name="TextBox 6"/>
          <p:cNvSpPr txBox="1"/>
          <p:nvPr userDrawn="1"/>
        </p:nvSpPr>
        <p:spPr>
          <a:xfrm>
            <a:off x="-1" y="6554381"/>
            <a:ext cx="55996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baseline="0" dirty="0">
                <a:latin typeface="Calibri" panose="020F0502020204030204" pitchFamily="34" charset="0"/>
                <a:cs typeface="Arial" panose="020B0604020202020204" pitchFamily="34" charset="0"/>
              </a:rPr>
              <a:t>NAUSHEEN R. SHAH </a:t>
            </a:r>
            <a:r>
              <a:rPr lang="sv-SE" sz="1200" baseline="0" dirty="0">
                <a:latin typeface="Calibri" panose="020F0502020204030204" pitchFamily="34" charset="0"/>
                <a:cs typeface="Arial" panose="020B0604020202020204" pitchFamily="34" charset="0"/>
              </a:rPr>
              <a:t>// ILC IDT WG3 – Mini </a:t>
            </a:r>
            <a:r>
              <a:rPr lang="sv-SE" sz="1200" kern="1200" baseline="0" dirty="0">
                <a:solidFill>
                  <a:schemeClr val="tx1"/>
                </a:solidFill>
                <a:latin typeface="Calibri" panose="020F0502020204030204" pitchFamily="34" charset="0"/>
                <a:ea typeface="+mn-ea"/>
                <a:cs typeface="Arial" panose="020B0604020202020204" pitchFamily="34" charset="0"/>
              </a:rPr>
              <a:t>Symposium</a:t>
            </a:r>
            <a:r>
              <a:rPr lang="en-US" sz="1200" b="0" i="0" kern="1200" baseline="0" dirty="0">
                <a:solidFill>
                  <a:schemeClr val="tx1"/>
                </a:solidFill>
                <a:effectLst/>
                <a:latin typeface="Calibri" panose="020F0502020204030204" pitchFamily="34" charset="0"/>
                <a:ea typeface="+mn-ea"/>
                <a:cs typeface="+mn-cs"/>
              </a:rPr>
              <a:t> on Muon </a:t>
            </a:r>
            <a:r>
              <a:rPr lang="sv-SE" sz="1200" baseline="0" dirty="0">
                <a:latin typeface="Calibri" panose="020F0502020204030204" pitchFamily="34" charset="0"/>
                <a:cs typeface="Arial" panose="020B0604020202020204" pitchFamily="34" charset="0"/>
              </a:rPr>
              <a:t>(g-2)</a:t>
            </a:r>
            <a:endParaRPr lang="en-US" sz="1200" b="0" i="0" kern="1200" baseline="0" dirty="0">
              <a:solidFill>
                <a:schemeClr val="tx1"/>
              </a:solidFill>
              <a:effectLst/>
              <a:latin typeface="Calibri" panose="020F0502020204030204" pitchFamily="34" charset="0"/>
              <a:ea typeface="+mn-ea"/>
              <a:cs typeface="+mn-cs"/>
            </a:endParaRPr>
          </a:p>
        </p:txBody>
      </p:sp>
      <p:sp>
        <p:nvSpPr>
          <p:cNvPr id="9" name="TextBox 8"/>
          <p:cNvSpPr txBox="1"/>
          <p:nvPr userDrawn="1"/>
        </p:nvSpPr>
        <p:spPr>
          <a:xfrm>
            <a:off x="5954435" y="6554381"/>
            <a:ext cx="2365506" cy="276999"/>
          </a:xfrm>
          <a:prstGeom prst="rect">
            <a:avLst/>
          </a:prstGeom>
          <a:noFill/>
        </p:spPr>
        <p:txBody>
          <a:bodyPr wrap="square" rtlCol="0">
            <a:spAutoFit/>
          </a:bodyPr>
          <a:lstStyle/>
          <a:p>
            <a:pPr algn="r"/>
            <a:r>
              <a:rPr lang="sv-SE" sz="1200" b="0" baseline="0" dirty="0">
                <a:latin typeface="+mj-lt"/>
                <a:cs typeface="Arial" panose="020B0604020202020204" pitchFamily="34" charset="0"/>
              </a:rPr>
              <a:t>May 27, 2021 </a:t>
            </a:r>
            <a:r>
              <a:rPr lang="sv-SE" sz="1200" dirty="0">
                <a:latin typeface="+mj-lt"/>
                <a:cs typeface="Arial" panose="020B0604020202020204" pitchFamily="34" charset="0"/>
              </a:rPr>
              <a:t>// </a:t>
            </a:r>
            <a:r>
              <a:rPr lang="sv-SE" sz="1200" b="1" dirty="0" err="1">
                <a:solidFill>
                  <a:srgbClr val="262626"/>
                </a:solidFill>
                <a:latin typeface="+mj-lt"/>
                <a:cs typeface="Arial" panose="020B0604020202020204" pitchFamily="34" charset="0"/>
              </a:rPr>
              <a:t>Slide</a:t>
            </a:r>
            <a:r>
              <a:rPr lang="sv-SE" sz="1200" b="1" baseline="0" dirty="0">
                <a:solidFill>
                  <a:srgbClr val="262626"/>
                </a:solidFill>
                <a:latin typeface="+mj-lt"/>
                <a:cs typeface="Arial" panose="020B0604020202020204" pitchFamily="34" charset="0"/>
              </a:rPr>
              <a:t> </a:t>
            </a:r>
            <a:fld id="{4F6A4F58-21A5-0C40-A3D6-6BC2B9D6ABC8}" type="slidenum">
              <a:rPr lang="sv-SE" sz="1200" b="1" baseline="0" smtClean="0">
                <a:solidFill>
                  <a:srgbClr val="262626"/>
                </a:solidFill>
                <a:latin typeface="+mj-lt"/>
                <a:cs typeface="Arial" panose="020B0604020202020204" pitchFamily="34" charset="0"/>
              </a:rPr>
              <a:pPr algn="r"/>
              <a:t>‹#›</a:t>
            </a:fld>
            <a:endParaRPr lang="sv-SE" sz="1200" b="1" dirty="0">
              <a:solidFill>
                <a:srgbClr val="262626"/>
              </a:solidFill>
              <a:latin typeface="+mj-lt"/>
              <a:cs typeface="Arial" panose="020B0604020202020204" pitchFamily="34" charset="0"/>
            </a:endParaRPr>
          </a:p>
        </p:txBody>
      </p:sp>
      <p:cxnSp>
        <p:nvCxnSpPr>
          <p:cNvPr id="11" name="Straight Connector 10"/>
          <p:cNvCxnSpPr/>
          <p:nvPr userDrawn="1"/>
        </p:nvCxnSpPr>
        <p:spPr>
          <a:xfrm>
            <a:off x="0" y="36000"/>
            <a:ext cx="9144000" cy="0"/>
          </a:xfrm>
          <a:prstGeom prst="line">
            <a:avLst/>
          </a:prstGeom>
          <a:ln w="857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3">
            <a:clrChange>
              <a:clrFrom>
                <a:srgbClr val="FFFFFF"/>
              </a:clrFrom>
              <a:clrTo>
                <a:srgbClr val="FFFFFF">
                  <a:alpha val="0"/>
                </a:srgbClr>
              </a:clrTo>
            </a:clrChange>
          </a:blip>
          <a:stretch>
            <a:fillRect/>
          </a:stretch>
        </p:blipFill>
        <p:spPr>
          <a:xfrm>
            <a:off x="8285628" y="6351746"/>
            <a:ext cx="809350" cy="499686"/>
          </a:xfrm>
          <a:prstGeom prst="rect">
            <a:avLst/>
          </a:prstGeom>
        </p:spPr>
      </p:pic>
    </p:spTree>
    <p:extLst>
      <p:ext uri="{BB962C8B-B14F-4D97-AF65-F5344CB8AC3E}">
        <p14:creationId xmlns:p14="http://schemas.microsoft.com/office/powerpoint/2010/main" val="4026195188"/>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r" defTabSz="914400" rtl="0" eaLnBrk="1" latinLnBrk="0" hangingPunct="1">
        <a:spcBef>
          <a:spcPct val="0"/>
        </a:spcBef>
        <a:buNone/>
        <a:defRPr lang="en-US" sz="4400" b="1" kern="1200" spc="-300" dirty="0" smtClean="0">
          <a:solidFill>
            <a:srgbClr val="CCC7A8"/>
          </a:solidFill>
          <a:latin typeface="+mj-lt"/>
          <a:ea typeface="Verdana" panose="020B0604030504040204" pitchFamily="34" charset="0"/>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4D4633-28C2-4E72-8ACE-944F315291B5}" type="datetimeFigureOut">
              <a:rPr lang="sv-SE" smtClean="0"/>
              <a:t>2021-05-26</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0EB5FF-C76E-4CB5-83D8-6F5646C2F869}" type="slidenum">
              <a:rPr lang="sv-SE" smtClean="0"/>
              <a:t>‹#›</a:t>
            </a:fld>
            <a:endParaRPr lang="sv-SE"/>
          </a:p>
        </p:txBody>
      </p:sp>
    </p:spTree>
    <p:extLst>
      <p:ext uri="{BB962C8B-B14F-4D97-AF65-F5344CB8AC3E}">
        <p14:creationId xmlns:p14="http://schemas.microsoft.com/office/powerpoint/2010/main" val="315533816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692212F-5730-504D-B1C1-8EA02874EE2B}"/>
              </a:ext>
            </a:extLst>
          </p:cNvPr>
          <p:cNvPicPr>
            <a:picLocks noChangeAspect="1"/>
          </p:cNvPicPr>
          <p:nvPr/>
        </p:nvPicPr>
        <p:blipFill>
          <a:blip r:embed="rId2">
            <a:duotone>
              <a:prstClr val="black"/>
              <a:srgbClr val="D9C3A5">
                <a:tint val="50000"/>
                <a:satMod val="180000"/>
              </a:srgbClr>
            </a:duotone>
            <a:alphaModFix amt="35000"/>
          </a:blip>
          <a:stretch>
            <a:fillRect/>
          </a:stretch>
        </p:blipFill>
        <p:spPr>
          <a:xfrm>
            <a:off x="-50885" y="82053"/>
            <a:ext cx="9250640" cy="7442123"/>
          </a:xfrm>
          <a:prstGeom prst="rect">
            <a:avLst/>
          </a:prstGeom>
        </p:spPr>
      </p:pic>
      <p:sp>
        <p:nvSpPr>
          <p:cNvPr id="2" name="Title 1">
            <a:extLst>
              <a:ext uri="{FF2B5EF4-FFF2-40B4-BE49-F238E27FC236}">
                <a16:creationId xmlns:a16="http://schemas.microsoft.com/office/drawing/2014/main" id="{15648389-1CDB-A640-9010-4C28753C69B0}"/>
              </a:ext>
            </a:extLst>
          </p:cNvPr>
          <p:cNvSpPr>
            <a:spLocks noGrp="1"/>
          </p:cNvSpPr>
          <p:nvPr>
            <p:ph type="ctrTitle"/>
          </p:nvPr>
        </p:nvSpPr>
        <p:spPr>
          <a:xfrm>
            <a:off x="533400" y="1257803"/>
            <a:ext cx="8317089" cy="1470025"/>
          </a:xfrm>
        </p:spPr>
        <p:txBody>
          <a:bodyPr>
            <a:noAutofit/>
          </a:bodyPr>
          <a:lstStyle/>
          <a:p>
            <a:pPr algn="l">
              <a:lnSpc>
                <a:spcPct val="75000"/>
              </a:lnSpc>
              <a:spcBef>
                <a:spcPts val="0"/>
              </a:spcBef>
            </a:pPr>
            <a:r>
              <a:rPr lang="en-US" sz="5400" dirty="0">
                <a:solidFill>
                  <a:schemeClr val="bg2">
                    <a:lumMod val="10000"/>
                  </a:schemeClr>
                </a:solidFill>
              </a:rPr>
              <a:t>The ILC (?), </a:t>
            </a:r>
            <a:r>
              <a:rPr lang="en-US" sz="5400" dirty="0">
                <a:solidFill>
                  <a:schemeClr val="bg2">
                    <a:lumMod val="50000"/>
                  </a:schemeClr>
                </a:solidFill>
              </a:rPr>
              <a:t>SUSY, </a:t>
            </a:r>
            <a:br>
              <a:rPr lang="en-US" sz="5400" dirty="0">
                <a:solidFill>
                  <a:schemeClr val="bg2">
                    <a:lumMod val="50000"/>
                  </a:schemeClr>
                </a:solidFill>
              </a:rPr>
            </a:br>
            <a:r>
              <a:rPr lang="en-US" sz="5400" dirty="0">
                <a:solidFill>
                  <a:schemeClr val="bg2">
                    <a:lumMod val="50000"/>
                  </a:schemeClr>
                </a:solidFill>
              </a:rPr>
              <a:t>				  </a:t>
            </a:r>
            <a:r>
              <a:rPr lang="en-US" sz="5400" dirty="0"/>
              <a:t>&amp; </a:t>
            </a:r>
            <a:br>
              <a:rPr lang="en-US" sz="5400" dirty="0"/>
            </a:br>
            <a:r>
              <a:rPr lang="en-US" sz="5400" dirty="0"/>
              <a:t>	the </a:t>
            </a:r>
            <a:r>
              <a:rPr lang="en-US" sz="5400" dirty="0">
                <a:solidFill>
                  <a:schemeClr val="bg2">
                    <a:lumMod val="90000"/>
                  </a:schemeClr>
                </a:solidFill>
              </a:rPr>
              <a:t>Tiny</a:t>
            </a:r>
            <a:r>
              <a:rPr lang="en-US" sz="5400" dirty="0">
                <a:solidFill>
                  <a:schemeClr val="bg2">
                    <a:lumMod val="75000"/>
                  </a:schemeClr>
                </a:solidFill>
              </a:rPr>
              <a:t> (g-2) Muon </a:t>
            </a:r>
            <a:r>
              <a:rPr lang="en-US" sz="5400" dirty="0">
                <a:solidFill>
                  <a:schemeClr val="bg2">
                    <a:lumMod val="25000"/>
                  </a:schemeClr>
                </a:solidFill>
              </a:rPr>
              <a:t>Wobble</a:t>
            </a:r>
            <a:br>
              <a:rPr lang="en-US" sz="5400" dirty="0"/>
            </a:br>
            <a:endParaRPr lang="en-US" sz="5400" dirty="0"/>
          </a:p>
        </p:txBody>
      </p:sp>
      <p:sp>
        <p:nvSpPr>
          <p:cNvPr id="3" name="Subtitle 2">
            <a:extLst>
              <a:ext uri="{FF2B5EF4-FFF2-40B4-BE49-F238E27FC236}">
                <a16:creationId xmlns:a16="http://schemas.microsoft.com/office/drawing/2014/main" id="{542DE0AC-2E99-544C-9273-EBB37A378D75}"/>
              </a:ext>
            </a:extLst>
          </p:cNvPr>
          <p:cNvSpPr>
            <a:spLocks noGrp="1"/>
          </p:cNvSpPr>
          <p:nvPr>
            <p:ph type="subTitle" idx="1"/>
          </p:nvPr>
        </p:nvSpPr>
        <p:spPr>
          <a:xfrm>
            <a:off x="360135" y="4828664"/>
            <a:ext cx="8317089" cy="1231210"/>
          </a:xfrm>
        </p:spPr>
        <p:txBody>
          <a:bodyPr/>
          <a:lstStyle/>
          <a:p>
            <a:pPr algn="l"/>
            <a:r>
              <a:rPr lang="en-US" b="1" dirty="0">
                <a:solidFill>
                  <a:schemeClr val="tx2">
                    <a:lumMod val="75000"/>
                  </a:schemeClr>
                </a:solidFill>
              </a:rPr>
              <a:t>ILC IDT WG3 – Mini Symposium on Muon (g-2)</a:t>
            </a:r>
          </a:p>
          <a:p>
            <a:pPr algn="l"/>
            <a:r>
              <a:rPr lang="en-US" sz="2400" dirty="0">
                <a:solidFill>
                  <a:schemeClr val="tx2">
                    <a:lumMod val="75000"/>
                  </a:schemeClr>
                </a:solidFill>
              </a:rPr>
              <a:t>Thursday May 27, 2021</a:t>
            </a:r>
          </a:p>
        </p:txBody>
      </p:sp>
      <p:sp>
        <p:nvSpPr>
          <p:cNvPr id="4" name="Rectangle 3">
            <a:extLst>
              <a:ext uri="{FF2B5EF4-FFF2-40B4-BE49-F238E27FC236}">
                <a16:creationId xmlns:a16="http://schemas.microsoft.com/office/drawing/2014/main" id="{BFE2BF91-D689-D74B-B920-7AB329EA1B4A}"/>
              </a:ext>
            </a:extLst>
          </p:cNvPr>
          <p:cNvSpPr/>
          <p:nvPr/>
        </p:nvSpPr>
        <p:spPr>
          <a:xfrm>
            <a:off x="3887610" y="2685297"/>
            <a:ext cx="4834500" cy="2000548"/>
          </a:xfrm>
          <a:prstGeom prst="rect">
            <a:avLst/>
          </a:prstGeom>
        </p:spPr>
        <p:txBody>
          <a:bodyPr wrap="square">
            <a:spAutoFit/>
          </a:bodyPr>
          <a:lstStyle/>
          <a:p>
            <a:pPr algn="r"/>
            <a:r>
              <a:rPr lang="en-US" sz="3200" b="1" spc="-100" dirty="0" err="1">
                <a:solidFill>
                  <a:srgbClr val="093B68"/>
                </a:solidFill>
                <a:latin typeface="+mj-lt"/>
                <a:ea typeface="Verdana" panose="020B0604030504040204" pitchFamily="34" charset="0"/>
                <a:cs typeface="Arial" panose="020B0604020202020204" pitchFamily="34" charset="0"/>
              </a:rPr>
              <a:t>Nausheen</a:t>
            </a:r>
            <a:r>
              <a:rPr lang="en-US" sz="3200" b="1" spc="-100" dirty="0">
                <a:solidFill>
                  <a:srgbClr val="093B68"/>
                </a:solidFill>
                <a:latin typeface="+mj-lt"/>
                <a:ea typeface="Verdana" panose="020B0604030504040204" pitchFamily="34" charset="0"/>
                <a:cs typeface="Arial" panose="020B0604020202020204" pitchFamily="34" charset="0"/>
              </a:rPr>
              <a:t> R. Shah</a:t>
            </a:r>
          </a:p>
          <a:p>
            <a:pPr algn="r"/>
            <a:endParaRPr lang="en-US" sz="2000" b="1" spc="-100" dirty="0">
              <a:solidFill>
                <a:srgbClr val="093B68"/>
              </a:solidFill>
              <a:latin typeface="+mj-lt"/>
              <a:ea typeface="Verdana" panose="020B0604030504040204" pitchFamily="34" charset="0"/>
              <a:cs typeface="Arial" panose="020B0604020202020204" pitchFamily="34" charset="0"/>
            </a:endParaRPr>
          </a:p>
          <a:p>
            <a:pPr algn="r"/>
            <a:endParaRPr lang="en-US" sz="2000" b="1" spc="-100" dirty="0">
              <a:solidFill>
                <a:srgbClr val="093B68"/>
              </a:solidFill>
              <a:latin typeface="+mj-lt"/>
              <a:ea typeface="Verdana" panose="020B0604030504040204" pitchFamily="34" charset="0"/>
              <a:cs typeface="Arial" panose="020B0604020202020204" pitchFamily="34" charset="0"/>
            </a:endParaRPr>
          </a:p>
          <a:p>
            <a:pPr algn="r"/>
            <a:endParaRPr lang="en-US" sz="2000" b="1" spc="-100" dirty="0">
              <a:solidFill>
                <a:srgbClr val="093B68"/>
              </a:solidFill>
              <a:latin typeface="+mj-lt"/>
              <a:ea typeface="Verdana" panose="020B0604030504040204" pitchFamily="34" charset="0"/>
              <a:cs typeface="Arial" panose="020B0604020202020204" pitchFamily="34" charset="0"/>
            </a:endParaRPr>
          </a:p>
          <a:p>
            <a:pPr algn="r"/>
            <a:r>
              <a:rPr lang="en-US" sz="2000" b="1" spc="-100" dirty="0">
                <a:solidFill>
                  <a:srgbClr val="093B68"/>
                </a:solidFill>
                <a:latin typeface="+mj-lt"/>
                <a:ea typeface="Verdana" panose="020B0604030504040204" pitchFamily="34" charset="0"/>
                <a:cs typeface="Arial" panose="020B0604020202020204" pitchFamily="34" charset="0"/>
              </a:rPr>
              <a:t>Baum, </a:t>
            </a:r>
            <a:r>
              <a:rPr lang="en-US" sz="2000" b="1" spc="-100" dirty="0" err="1">
                <a:solidFill>
                  <a:srgbClr val="093B68"/>
                </a:solidFill>
                <a:latin typeface="+mj-lt"/>
                <a:ea typeface="Verdana" panose="020B0604030504040204" pitchFamily="34" charset="0"/>
                <a:cs typeface="Arial" panose="020B0604020202020204" pitchFamily="34" charset="0"/>
              </a:rPr>
              <a:t>Carena</a:t>
            </a:r>
            <a:r>
              <a:rPr lang="en-US" sz="2000" b="1" spc="-100" dirty="0">
                <a:solidFill>
                  <a:srgbClr val="093B68"/>
                </a:solidFill>
                <a:latin typeface="+mj-lt"/>
                <a:ea typeface="Verdana" panose="020B0604030504040204" pitchFamily="34" charset="0"/>
                <a:cs typeface="Arial" panose="020B0604020202020204" pitchFamily="34" charset="0"/>
              </a:rPr>
              <a:t>, NRS, Wagner, </a:t>
            </a:r>
            <a:r>
              <a:rPr lang="en-US" sz="2000" b="1" spc="-100" dirty="0" err="1">
                <a:solidFill>
                  <a:srgbClr val="093B68"/>
                </a:solidFill>
                <a:latin typeface="+mj-lt"/>
                <a:ea typeface="Verdana" panose="020B0604030504040204" pitchFamily="34" charset="0"/>
                <a:cs typeface="Arial" panose="020B0604020202020204" pitchFamily="34" charset="0"/>
              </a:rPr>
              <a:t>arXiv</a:t>
            </a:r>
            <a:r>
              <a:rPr lang="en-US" sz="2000" b="1" spc="-100" dirty="0">
                <a:solidFill>
                  <a:srgbClr val="093B68"/>
                </a:solidFill>
                <a:latin typeface="+mj-lt"/>
                <a:ea typeface="Verdana" panose="020B0604030504040204" pitchFamily="34" charset="0"/>
                <a:cs typeface="Arial" panose="020B0604020202020204" pitchFamily="34" charset="0"/>
              </a:rPr>
              <a:t>: 2104.03302</a:t>
            </a:r>
            <a:r>
              <a:rPr lang="en-US" sz="3200" b="1" spc="-100" dirty="0">
                <a:solidFill>
                  <a:srgbClr val="093B68"/>
                </a:solidFill>
                <a:latin typeface="+mj-lt"/>
                <a:ea typeface="Verdana" panose="020B0604030504040204" pitchFamily="34" charset="0"/>
                <a:cs typeface="Arial" panose="020B0604020202020204" pitchFamily="34" charset="0"/>
              </a:rPr>
              <a:t>  </a:t>
            </a:r>
            <a:endParaRPr lang="sv-SE" sz="2800" spc="-100" dirty="0">
              <a:solidFill>
                <a:schemeClr val="bg2">
                  <a:lumMod val="50000"/>
                </a:schemeClr>
              </a:solidFill>
              <a:latin typeface="+mj-lt"/>
              <a:cs typeface="Arial" panose="020B0604020202020204" pitchFamily="34" charset="0"/>
            </a:endParaRPr>
          </a:p>
        </p:txBody>
      </p:sp>
      <p:pic>
        <p:nvPicPr>
          <p:cNvPr id="5" name="Picture 4">
            <a:extLst>
              <a:ext uri="{FF2B5EF4-FFF2-40B4-BE49-F238E27FC236}">
                <a16:creationId xmlns:a16="http://schemas.microsoft.com/office/drawing/2014/main" id="{B86480BC-85CA-EB4A-9B31-BEF321781031}"/>
              </a:ext>
            </a:extLst>
          </p:cNvPr>
          <p:cNvPicPr>
            <a:picLocks noChangeAspect="1"/>
          </p:cNvPicPr>
          <p:nvPr/>
        </p:nvPicPr>
        <p:blipFill rotWithShape="1">
          <a:blip r:embed="rId3">
            <a:clrChange>
              <a:clrFrom>
                <a:srgbClr val="FFFFFF"/>
              </a:clrFrom>
              <a:clrTo>
                <a:srgbClr val="FFFFFF">
                  <a:alpha val="0"/>
                </a:srgbClr>
              </a:clrTo>
            </a:clrChange>
          </a:blip>
          <a:srcRect t="68700" r="1662"/>
          <a:stretch/>
        </p:blipFill>
        <p:spPr>
          <a:xfrm>
            <a:off x="5802797" y="3171836"/>
            <a:ext cx="2807706" cy="832728"/>
          </a:xfrm>
          <a:prstGeom prst="rect">
            <a:avLst/>
          </a:prstGeom>
        </p:spPr>
      </p:pic>
    </p:spTree>
    <p:extLst>
      <p:ext uri="{BB962C8B-B14F-4D97-AF65-F5344CB8AC3E}">
        <p14:creationId xmlns:p14="http://schemas.microsoft.com/office/powerpoint/2010/main" val="2661788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DB3E2-8737-6F43-820E-EC67E64E6D8F}"/>
              </a:ext>
            </a:extLst>
          </p:cNvPr>
          <p:cNvSpPr>
            <a:spLocks noGrp="1"/>
          </p:cNvSpPr>
          <p:nvPr>
            <p:ph type="title"/>
          </p:nvPr>
        </p:nvSpPr>
        <p:spPr/>
        <p:txBody>
          <a:bodyPr>
            <a:normAutofit fontScale="90000"/>
          </a:bodyPr>
          <a:lstStyle/>
          <a:p>
            <a:r>
              <a:rPr lang="en-US" dirty="0">
                <a:solidFill>
                  <a:schemeClr val="bg2">
                    <a:lumMod val="25000"/>
                  </a:schemeClr>
                </a:solidFill>
              </a:rPr>
              <a:t>LHC</a:t>
            </a:r>
            <a:r>
              <a:rPr lang="en-US" dirty="0">
                <a:solidFill>
                  <a:schemeClr val="bg2">
                    <a:lumMod val="10000"/>
                  </a:schemeClr>
                </a:solidFill>
              </a:rPr>
              <a:t>:</a:t>
            </a:r>
            <a:r>
              <a:rPr lang="en-US" dirty="0"/>
              <a:t> All about the </a:t>
            </a:r>
            <a:r>
              <a:rPr lang="en-US" dirty="0">
                <a:solidFill>
                  <a:schemeClr val="bg2">
                    <a:lumMod val="50000"/>
                  </a:schemeClr>
                </a:solidFill>
              </a:rPr>
              <a:t>Strong</a:t>
            </a:r>
            <a:r>
              <a:rPr lang="en-US" dirty="0"/>
              <a:t> Stuff</a:t>
            </a:r>
          </a:p>
        </p:txBody>
      </p:sp>
      <p:sp>
        <p:nvSpPr>
          <p:cNvPr id="4" name="TextBox 3">
            <a:extLst>
              <a:ext uri="{FF2B5EF4-FFF2-40B4-BE49-F238E27FC236}">
                <a16:creationId xmlns:a16="http://schemas.microsoft.com/office/drawing/2014/main" id="{D0E339B5-D6B2-3649-AABC-0C8ADE1E0C85}"/>
              </a:ext>
            </a:extLst>
          </p:cNvPr>
          <p:cNvSpPr txBox="1"/>
          <p:nvPr/>
        </p:nvSpPr>
        <p:spPr>
          <a:xfrm>
            <a:off x="262299" y="1014350"/>
            <a:ext cx="8619401" cy="2585323"/>
          </a:xfrm>
          <a:prstGeom prst="rect">
            <a:avLst/>
          </a:prstGeom>
          <a:solidFill>
            <a:schemeClr val="accent1"/>
          </a:solidFill>
        </p:spPr>
        <p:txBody>
          <a:bodyPr wrap="square" rtlCol="0">
            <a:spAutoFit/>
          </a:bodyPr>
          <a:lstStyle/>
          <a:p>
            <a:r>
              <a:rPr lang="en-US" dirty="0" err="1"/>
              <a:t>Guinos</a:t>
            </a:r>
            <a:r>
              <a:rPr lang="en-US" dirty="0"/>
              <a:t>: </a:t>
            </a:r>
          </a:p>
          <a:p>
            <a:pPr lvl="1"/>
            <a:r>
              <a:rPr lang="en-US" dirty="0"/>
              <a:t>If decay directly to 3</a:t>
            </a:r>
            <a:r>
              <a:rPr lang="en-US" baseline="30000" dirty="0"/>
              <a:t>rd</a:t>
            </a:r>
            <a:r>
              <a:rPr lang="en-US" dirty="0"/>
              <a:t> generation squarks,  </a:t>
            </a:r>
            <a:r>
              <a:rPr lang="en-US" dirty="0" err="1"/>
              <a:t>gluinos</a:t>
            </a:r>
            <a:r>
              <a:rPr lang="en-US" dirty="0"/>
              <a:t> must be heavier than about 1.5 to 2.2 </a:t>
            </a:r>
            <a:r>
              <a:rPr lang="en-US" dirty="0" err="1"/>
              <a:t>TeV</a:t>
            </a:r>
            <a:r>
              <a:rPr lang="en-US" dirty="0"/>
              <a:t> </a:t>
            </a:r>
          </a:p>
          <a:p>
            <a:pPr lvl="1"/>
            <a:endParaRPr lang="en-US" dirty="0"/>
          </a:p>
          <a:p>
            <a:pPr lvl="1"/>
            <a:r>
              <a:rPr lang="en-US" dirty="0"/>
              <a:t>Cascade decays into intermediate </a:t>
            </a:r>
            <a:r>
              <a:rPr lang="en-US" dirty="0" err="1"/>
              <a:t>chargino</a:t>
            </a:r>
            <a:r>
              <a:rPr lang="en-US" dirty="0"/>
              <a:t>/neutralino states and compressed spectrum present the weakest limits, and the bound falls short of  2 </a:t>
            </a:r>
            <a:r>
              <a:rPr lang="en-US" dirty="0" err="1"/>
              <a:t>TeV</a:t>
            </a:r>
            <a:r>
              <a:rPr lang="en-US" dirty="0"/>
              <a:t> for non-compressed spectrum. Bound of 2.2 </a:t>
            </a:r>
            <a:r>
              <a:rPr lang="en-US" dirty="0" err="1"/>
              <a:t>TeV</a:t>
            </a:r>
            <a:r>
              <a:rPr lang="en-US" dirty="0"/>
              <a:t> in the most extreme case. </a:t>
            </a:r>
          </a:p>
          <a:p>
            <a:pPr lvl="1"/>
            <a:endParaRPr lang="en-US" dirty="0"/>
          </a:p>
          <a:p>
            <a:pPr lvl="1"/>
            <a:r>
              <a:rPr lang="en-US" dirty="0">
                <a:solidFill>
                  <a:schemeClr val="bg2"/>
                </a:solidFill>
              </a:rPr>
              <a:t>Hard to evade the </a:t>
            </a:r>
            <a:r>
              <a:rPr lang="en-US" dirty="0" err="1">
                <a:solidFill>
                  <a:schemeClr val="bg2"/>
                </a:solidFill>
              </a:rPr>
              <a:t>TeV</a:t>
            </a:r>
            <a:r>
              <a:rPr lang="en-US" dirty="0">
                <a:solidFill>
                  <a:schemeClr val="bg2"/>
                </a:solidFill>
              </a:rPr>
              <a:t> bound. </a:t>
            </a:r>
          </a:p>
        </p:txBody>
      </p:sp>
      <p:sp>
        <p:nvSpPr>
          <p:cNvPr id="3" name="TextBox 2">
            <a:extLst>
              <a:ext uri="{FF2B5EF4-FFF2-40B4-BE49-F238E27FC236}">
                <a16:creationId xmlns:a16="http://schemas.microsoft.com/office/drawing/2014/main" id="{C8B5933A-86A9-5046-941C-C7D412809DF8}"/>
              </a:ext>
            </a:extLst>
          </p:cNvPr>
          <p:cNvSpPr txBox="1"/>
          <p:nvPr/>
        </p:nvSpPr>
        <p:spPr>
          <a:xfrm>
            <a:off x="262298" y="3833819"/>
            <a:ext cx="8619401" cy="2031325"/>
          </a:xfrm>
          <a:prstGeom prst="rect">
            <a:avLst/>
          </a:prstGeom>
          <a:solidFill>
            <a:schemeClr val="accent2"/>
          </a:solidFill>
        </p:spPr>
        <p:txBody>
          <a:bodyPr wrap="square" rtlCol="0">
            <a:spAutoFit/>
          </a:bodyPr>
          <a:lstStyle/>
          <a:p>
            <a:r>
              <a:rPr lang="en-US" dirty="0"/>
              <a:t>Stops:</a:t>
            </a:r>
          </a:p>
          <a:p>
            <a:pPr lvl="1"/>
            <a:r>
              <a:rPr lang="en-US" dirty="0"/>
              <a:t>Higgs mass implies stops masses heavier than ~ 1 </a:t>
            </a:r>
            <a:r>
              <a:rPr lang="en-US" dirty="0" err="1"/>
              <a:t>TeV</a:t>
            </a:r>
            <a:endParaRPr lang="en-US" dirty="0"/>
          </a:p>
          <a:p>
            <a:pPr lvl="1"/>
            <a:endParaRPr lang="en-US" dirty="0"/>
          </a:p>
          <a:p>
            <a:pPr lvl="1"/>
            <a:r>
              <a:rPr lang="en-US" dirty="0"/>
              <a:t>Combining all searches, in the simplest decay scenarios, it is hard to avoid the constraints 600 GeV - 1.2 </a:t>
            </a:r>
            <a:r>
              <a:rPr lang="en-US" dirty="0" err="1"/>
              <a:t>TeV</a:t>
            </a:r>
            <a:r>
              <a:rPr lang="en-US" dirty="0"/>
              <a:t> for stops. </a:t>
            </a:r>
          </a:p>
          <a:p>
            <a:pPr lvl="1"/>
            <a:endParaRPr lang="en-US" dirty="0"/>
          </a:p>
          <a:p>
            <a:pPr lvl="1"/>
            <a:r>
              <a:rPr lang="en-US" dirty="0">
                <a:solidFill>
                  <a:schemeClr val="bg2"/>
                </a:solidFill>
              </a:rPr>
              <a:t>We are just starting to explore the mass region suggested by the Higgs mass! </a:t>
            </a:r>
          </a:p>
        </p:txBody>
      </p:sp>
    </p:spTree>
    <p:extLst>
      <p:ext uri="{BB962C8B-B14F-4D97-AF65-F5344CB8AC3E}">
        <p14:creationId xmlns:p14="http://schemas.microsoft.com/office/powerpoint/2010/main" val="381760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721E3-6729-AD48-9654-7D46528252FB}"/>
              </a:ext>
            </a:extLst>
          </p:cNvPr>
          <p:cNvSpPr>
            <a:spLocks noGrp="1"/>
          </p:cNvSpPr>
          <p:nvPr>
            <p:ph type="title"/>
          </p:nvPr>
        </p:nvSpPr>
        <p:spPr/>
        <p:txBody>
          <a:bodyPr>
            <a:normAutofit fontScale="90000"/>
          </a:bodyPr>
          <a:lstStyle/>
          <a:p>
            <a:r>
              <a:rPr lang="en-US" dirty="0"/>
              <a:t>All that </a:t>
            </a:r>
            <a:r>
              <a:rPr lang="en-US" dirty="0">
                <a:solidFill>
                  <a:schemeClr val="bg2">
                    <a:lumMod val="50000"/>
                  </a:schemeClr>
                </a:solidFill>
              </a:rPr>
              <a:t>Weak</a:t>
            </a:r>
            <a:r>
              <a:rPr lang="en-US" dirty="0"/>
              <a:t> stuff? </a:t>
            </a:r>
          </a:p>
        </p:txBody>
      </p:sp>
      <p:sp>
        <p:nvSpPr>
          <p:cNvPr id="3" name="Rectangle 2">
            <a:extLst>
              <a:ext uri="{FF2B5EF4-FFF2-40B4-BE49-F238E27FC236}">
                <a16:creationId xmlns:a16="http://schemas.microsoft.com/office/drawing/2014/main" id="{604AEA45-17FA-B046-A847-CA5CA0B146FB}"/>
              </a:ext>
            </a:extLst>
          </p:cNvPr>
          <p:cNvSpPr/>
          <p:nvPr/>
        </p:nvSpPr>
        <p:spPr>
          <a:xfrm>
            <a:off x="471308" y="1419580"/>
            <a:ext cx="8229599" cy="11811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a:t>Situation here is far less well defined than in the strongly interacting sector. </a:t>
            </a:r>
            <a:endParaRPr lang="en-US" sz="2000" dirty="0">
              <a:effectLst/>
            </a:endParaRPr>
          </a:p>
        </p:txBody>
      </p:sp>
      <p:sp>
        <p:nvSpPr>
          <p:cNvPr id="4" name="Rectangle 3">
            <a:extLst>
              <a:ext uri="{FF2B5EF4-FFF2-40B4-BE49-F238E27FC236}">
                <a16:creationId xmlns:a16="http://schemas.microsoft.com/office/drawing/2014/main" id="{C29738A4-8D24-8748-B9D6-F15F800DF701}"/>
              </a:ext>
            </a:extLst>
          </p:cNvPr>
          <p:cNvSpPr/>
          <p:nvPr/>
        </p:nvSpPr>
        <p:spPr>
          <a:xfrm>
            <a:off x="471308" y="2925940"/>
            <a:ext cx="8229598" cy="457200"/>
          </a:xfrm>
          <a:prstGeom prst="rect">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err="1"/>
              <a:t>Sleptons</a:t>
            </a:r>
            <a:r>
              <a:rPr lang="en-US" dirty="0"/>
              <a:t>, in particular </a:t>
            </a:r>
            <a:r>
              <a:rPr lang="en-US" dirty="0" err="1"/>
              <a:t>staus</a:t>
            </a:r>
            <a:r>
              <a:rPr lang="en-US" dirty="0"/>
              <a:t>, are only weakly constraint beyond the LEP limits. </a:t>
            </a:r>
            <a:endParaRPr lang="en-US" dirty="0">
              <a:effectLst/>
            </a:endParaRPr>
          </a:p>
        </p:txBody>
      </p:sp>
      <p:sp>
        <p:nvSpPr>
          <p:cNvPr id="5" name="Rectangle 4">
            <a:extLst>
              <a:ext uri="{FF2B5EF4-FFF2-40B4-BE49-F238E27FC236}">
                <a16:creationId xmlns:a16="http://schemas.microsoft.com/office/drawing/2014/main" id="{5A55BCDB-2641-2F49-9DD2-7132D5D0060E}"/>
              </a:ext>
            </a:extLst>
          </p:cNvPr>
          <p:cNvSpPr/>
          <p:nvPr/>
        </p:nvSpPr>
        <p:spPr>
          <a:xfrm>
            <a:off x="471308" y="3708400"/>
            <a:ext cx="8229598" cy="536222"/>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a:t>Winos as NLSP’s are the strongest constrained particles. </a:t>
            </a:r>
            <a:endParaRPr lang="en-US" dirty="0">
              <a:effectLst/>
            </a:endParaRPr>
          </a:p>
        </p:txBody>
      </p:sp>
      <p:sp>
        <p:nvSpPr>
          <p:cNvPr id="7" name="Rectangle 6">
            <a:extLst>
              <a:ext uri="{FF2B5EF4-FFF2-40B4-BE49-F238E27FC236}">
                <a16:creationId xmlns:a16="http://schemas.microsoft.com/office/drawing/2014/main" id="{ADD52751-F416-0E4C-AF3B-70B35342E695}"/>
              </a:ext>
            </a:extLst>
          </p:cNvPr>
          <p:cNvSpPr/>
          <p:nvPr/>
        </p:nvSpPr>
        <p:spPr>
          <a:xfrm>
            <a:off x="457202" y="4569882"/>
            <a:ext cx="8229596" cy="1200329"/>
          </a:xfrm>
          <a:prstGeom prst="rect">
            <a:avLst/>
          </a:prstGeom>
          <a:solidFill>
            <a:schemeClr val="accent6"/>
          </a:solidFill>
        </p:spPr>
        <p:txBody>
          <a:bodyPr wrap="square">
            <a:spAutoFit/>
          </a:bodyPr>
          <a:lstStyle/>
          <a:p>
            <a:pPr algn="ctr"/>
            <a:r>
              <a:rPr lang="en-US" sz="2400" dirty="0">
                <a:latin typeface="GillSans" panose="020B0502020104020203" pitchFamily="34" charset="-79"/>
                <a:cs typeface="GillSans" panose="020B0502020104020203" pitchFamily="34" charset="-79"/>
              </a:rPr>
              <a:t>In general, a SUSY scenario with large cascade decays with light electroweakinos is the </a:t>
            </a:r>
            <a:r>
              <a:rPr lang="en-US" sz="2400" b="1" dirty="0">
                <a:solidFill>
                  <a:schemeClr val="bg2"/>
                </a:solidFill>
                <a:latin typeface="GillSans" panose="020B0502020104020203" pitchFamily="34" charset="-79"/>
                <a:cs typeface="GillSans" panose="020B0502020104020203" pitchFamily="34" charset="-79"/>
              </a:rPr>
              <a:t>most natural one</a:t>
            </a:r>
            <a:r>
              <a:rPr lang="en-US" sz="2400" dirty="0">
                <a:latin typeface="GillSans" panose="020B0502020104020203" pitchFamily="34" charset="-79"/>
                <a:cs typeface="GillSans" panose="020B0502020104020203" pitchFamily="34" charset="-79"/>
              </a:rPr>
              <a:t> and the </a:t>
            </a:r>
            <a:r>
              <a:rPr lang="en-US" sz="2400" b="1" dirty="0">
                <a:solidFill>
                  <a:schemeClr val="accent2"/>
                </a:solidFill>
                <a:latin typeface="GillSans" panose="020B0502020104020203" pitchFamily="34" charset="-79"/>
                <a:cs typeface="GillSans" panose="020B0502020104020203" pitchFamily="34" charset="-79"/>
              </a:rPr>
              <a:t>least constrained</a:t>
            </a:r>
            <a:r>
              <a:rPr lang="en-US" sz="2400" dirty="0">
                <a:latin typeface="GillSans" panose="020B0502020104020203" pitchFamily="34" charset="-79"/>
                <a:cs typeface="GillSans" panose="020B0502020104020203" pitchFamily="34" charset="-79"/>
              </a:rPr>
              <a:t> so far. </a:t>
            </a:r>
            <a:endParaRPr lang="en-US" sz="2400" dirty="0">
              <a:effectLst/>
            </a:endParaRPr>
          </a:p>
        </p:txBody>
      </p:sp>
    </p:spTree>
    <p:extLst>
      <p:ext uri="{BB962C8B-B14F-4D97-AF65-F5344CB8AC3E}">
        <p14:creationId xmlns:p14="http://schemas.microsoft.com/office/powerpoint/2010/main" val="2018091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14432-A5F4-144A-9F85-C8A77C4CF90E}"/>
              </a:ext>
            </a:extLst>
          </p:cNvPr>
          <p:cNvSpPr>
            <a:spLocks noGrp="1"/>
          </p:cNvSpPr>
          <p:nvPr>
            <p:ph type="title"/>
          </p:nvPr>
        </p:nvSpPr>
        <p:spPr/>
        <p:txBody>
          <a:bodyPr>
            <a:normAutofit fontScale="90000"/>
          </a:bodyPr>
          <a:lstStyle/>
          <a:p>
            <a:r>
              <a:rPr lang="en-US" dirty="0" err="1"/>
              <a:t>Stau</a:t>
            </a:r>
            <a:r>
              <a:rPr lang="en-US" dirty="0"/>
              <a:t> searches: Bounds depend on mixing!</a:t>
            </a:r>
          </a:p>
        </p:txBody>
      </p:sp>
      <p:pic>
        <p:nvPicPr>
          <p:cNvPr id="3" name="Picture 2">
            <a:extLst>
              <a:ext uri="{FF2B5EF4-FFF2-40B4-BE49-F238E27FC236}">
                <a16:creationId xmlns:a16="http://schemas.microsoft.com/office/drawing/2014/main" id="{2DC64F8C-FAF3-8D4B-8BB9-3119FD7FCD7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652316"/>
            <a:ext cx="9144000" cy="3553368"/>
          </a:xfrm>
          <a:prstGeom prst="rect">
            <a:avLst/>
          </a:prstGeom>
        </p:spPr>
      </p:pic>
      <p:sp>
        <p:nvSpPr>
          <p:cNvPr id="4" name="TextBox 3">
            <a:extLst>
              <a:ext uri="{FF2B5EF4-FFF2-40B4-BE49-F238E27FC236}">
                <a16:creationId xmlns:a16="http://schemas.microsoft.com/office/drawing/2014/main" id="{5D0F6E8E-DFD8-0846-A7B0-B90707625576}"/>
              </a:ext>
            </a:extLst>
          </p:cNvPr>
          <p:cNvSpPr txBox="1"/>
          <p:nvPr/>
        </p:nvSpPr>
        <p:spPr>
          <a:xfrm>
            <a:off x="1434570" y="5373469"/>
            <a:ext cx="6274859" cy="646331"/>
          </a:xfrm>
          <a:prstGeom prst="rect">
            <a:avLst/>
          </a:prstGeom>
          <a:solidFill>
            <a:schemeClr val="accent6"/>
          </a:solidFill>
        </p:spPr>
        <p:txBody>
          <a:bodyPr wrap="none" rtlCol="0">
            <a:spAutoFit/>
          </a:bodyPr>
          <a:lstStyle/>
          <a:p>
            <a:pPr algn="ctr"/>
            <a:r>
              <a:rPr lang="en-US" dirty="0"/>
              <a:t>Weak limit at this point, we are now exploring limits beyond LEP. </a:t>
            </a:r>
          </a:p>
          <a:p>
            <a:pPr algn="ctr"/>
            <a:r>
              <a:rPr lang="en-US" dirty="0"/>
              <a:t>Observe that this assumes degenerate </a:t>
            </a:r>
            <a:r>
              <a:rPr lang="en-US" dirty="0" err="1"/>
              <a:t>stau</a:t>
            </a:r>
            <a:r>
              <a:rPr lang="en-US" dirty="0"/>
              <a:t> masses. </a:t>
            </a:r>
          </a:p>
        </p:txBody>
      </p:sp>
    </p:spTree>
    <p:extLst>
      <p:ext uri="{BB962C8B-B14F-4D97-AF65-F5344CB8AC3E}">
        <p14:creationId xmlns:p14="http://schemas.microsoft.com/office/powerpoint/2010/main" val="167156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D3E4-7E6A-734E-928A-17BACD2F9F12}"/>
              </a:ext>
            </a:extLst>
          </p:cNvPr>
          <p:cNvSpPr>
            <a:spLocks noGrp="1"/>
          </p:cNvSpPr>
          <p:nvPr>
            <p:ph type="title"/>
          </p:nvPr>
        </p:nvSpPr>
        <p:spPr>
          <a:xfrm>
            <a:off x="685800" y="225651"/>
            <a:ext cx="8229600" cy="563562"/>
          </a:xfrm>
        </p:spPr>
        <p:txBody>
          <a:bodyPr>
            <a:normAutofit fontScale="90000"/>
          </a:bodyPr>
          <a:lstStyle/>
          <a:p>
            <a:r>
              <a:rPr lang="en-US" dirty="0" err="1"/>
              <a:t>Slepton</a:t>
            </a:r>
            <a:r>
              <a:rPr lang="en-US" dirty="0"/>
              <a:t> Searches</a:t>
            </a:r>
          </a:p>
        </p:txBody>
      </p:sp>
      <p:pic>
        <p:nvPicPr>
          <p:cNvPr id="3" name="Picture 2">
            <a:extLst>
              <a:ext uri="{FF2B5EF4-FFF2-40B4-BE49-F238E27FC236}">
                <a16:creationId xmlns:a16="http://schemas.microsoft.com/office/drawing/2014/main" id="{8074105B-2921-154F-980E-E8B8000B5029}"/>
              </a:ext>
            </a:extLst>
          </p:cNvPr>
          <p:cNvPicPr>
            <a:picLocks noChangeAspect="1"/>
          </p:cNvPicPr>
          <p:nvPr/>
        </p:nvPicPr>
        <p:blipFill>
          <a:blip r:embed="rId2"/>
          <a:stretch>
            <a:fillRect/>
          </a:stretch>
        </p:blipFill>
        <p:spPr>
          <a:xfrm>
            <a:off x="1028700" y="841821"/>
            <a:ext cx="6498771" cy="4651832"/>
          </a:xfrm>
          <a:prstGeom prst="rect">
            <a:avLst/>
          </a:prstGeom>
        </p:spPr>
      </p:pic>
      <p:sp>
        <p:nvSpPr>
          <p:cNvPr id="4" name="TextBox 3">
            <a:extLst>
              <a:ext uri="{FF2B5EF4-FFF2-40B4-BE49-F238E27FC236}">
                <a16:creationId xmlns:a16="http://schemas.microsoft.com/office/drawing/2014/main" id="{7523BB47-C9E5-644B-9910-E0F0E0898741}"/>
              </a:ext>
            </a:extLst>
          </p:cNvPr>
          <p:cNvSpPr txBox="1"/>
          <p:nvPr/>
        </p:nvSpPr>
        <p:spPr>
          <a:xfrm>
            <a:off x="685801" y="5578919"/>
            <a:ext cx="7266214" cy="923330"/>
          </a:xfrm>
          <a:prstGeom prst="rect">
            <a:avLst/>
          </a:prstGeom>
          <a:solidFill>
            <a:schemeClr val="accent2"/>
          </a:solidFill>
        </p:spPr>
        <p:txBody>
          <a:bodyPr wrap="square" rtlCol="0">
            <a:spAutoFit/>
          </a:bodyPr>
          <a:lstStyle/>
          <a:p>
            <a:pPr algn="ctr"/>
            <a:r>
              <a:rPr lang="en-US" dirty="0">
                <a:solidFill>
                  <a:schemeClr val="bg2"/>
                </a:solidFill>
              </a:rPr>
              <a:t>Assuming all leptons are degenerate, bound can be as large as 700 GeV. </a:t>
            </a:r>
          </a:p>
          <a:p>
            <a:pPr algn="ctr"/>
            <a:r>
              <a:rPr lang="en-US" dirty="0">
                <a:solidFill>
                  <a:schemeClr val="bg2"/>
                </a:solidFill>
              </a:rPr>
              <a:t>Bounds are significantly relaxed if mass difference between </a:t>
            </a:r>
            <a:r>
              <a:rPr lang="en-US" dirty="0" err="1">
                <a:solidFill>
                  <a:schemeClr val="bg2"/>
                </a:solidFill>
              </a:rPr>
              <a:t>sleptons</a:t>
            </a:r>
            <a:r>
              <a:rPr lang="en-US" dirty="0">
                <a:solidFill>
                  <a:schemeClr val="bg2"/>
                </a:solidFill>
              </a:rPr>
              <a:t> and neutralinos is smaller than ~100 GeV. </a:t>
            </a:r>
          </a:p>
        </p:txBody>
      </p:sp>
    </p:spTree>
    <p:extLst>
      <p:ext uri="{BB962C8B-B14F-4D97-AF65-F5344CB8AC3E}">
        <p14:creationId xmlns:p14="http://schemas.microsoft.com/office/powerpoint/2010/main" val="3817578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FF418-4C49-CE4B-AA49-B40681216A0E}"/>
              </a:ext>
            </a:extLst>
          </p:cNvPr>
          <p:cNvSpPr>
            <a:spLocks noGrp="1"/>
          </p:cNvSpPr>
          <p:nvPr>
            <p:ph type="title"/>
          </p:nvPr>
        </p:nvSpPr>
        <p:spPr>
          <a:xfrm>
            <a:off x="547007" y="675996"/>
            <a:ext cx="8229600" cy="563562"/>
          </a:xfrm>
        </p:spPr>
        <p:txBody>
          <a:bodyPr>
            <a:normAutofit fontScale="90000"/>
          </a:bodyPr>
          <a:lstStyle/>
          <a:p>
            <a:r>
              <a:rPr lang="en-US" dirty="0"/>
              <a:t>Current Electroweakino Mass Bounds </a:t>
            </a:r>
            <a:br>
              <a:rPr lang="en-US" dirty="0"/>
            </a:br>
            <a:r>
              <a:rPr lang="en-US" dirty="0">
                <a:solidFill>
                  <a:schemeClr val="bg2">
                    <a:lumMod val="50000"/>
                  </a:schemeClr>
                </a:solidFill>
              </a:rPr>
              <a:t>Wino NLSP</a:t>
            </a:r>
            <a:r>
              <a:rPr lang="en-US" dirty="0"/>
              <a:t>, </a:t>
            </a:r>
            <a:r>
              <a:rPr lang="en-US" dirty="0">
                <a:solidFill>
                  <a:schemeClr val="bg2">
                    <a:lumMod val="25000"/>
                  </a:schemeClr>
                </a:solidFill>
              </a:rPr>
              <a:t>BR = 1</a:t>
            </a:r>
            <a:r>
              <a:rPr lang="en-US" dirty="0"/>
              <a:t> </a:t>
            </a:r>
            <a:br>
              <a:rPr lang="en-US" dirty="0"/>
            </a:br>
            <a:endParaRPr lang="en-US" dirty="0"/>
          </a:p>
        </p:txBody>
      </p:sp>
      <p:pic>
        <p:nvPicPr>
          <p:cNvPr id="3" name="Picture 2">
            <a:extLst>
              <a:ext uri="{FF2B5EF4-FFF2-40B4-BE49-F238E27FC236}">
                <a16:creationId xmlns:a16="http://schemas.microsoft.com/office/drawing/2014/main" id="{3B35E5EC-4430-FF4C-A163-569D3773FA2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7007" y="1098921"/>
            <a:ext cx="8049986" cy="5430893"/>
          </a:xfrm>
          <a:prstGeom prst="rect">
            <a:avLst/>
          </a:prstGeom>
        </p:spPr>
      </p:pic>
    </p:spTree>
    <p:extLst>
      <p:ext uri="{BB962C8B-B14F-4D97-AF65-F5344CB8AC3E}">
        <p14:creationId xmlns:p14="http://schemas.microsoft.com/office/powerpoint/2010/main" val="206605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D4E53-00BF-C240-90B4-05F7F5A933E4}"/>
              </a:ext>
            </a:extLst>
          </p:cNvPr>
          <p:cNvSpPr>
            <a:spLocks noGrp="1"/>
          </p:cNvSpPr>
          <p:nvPr>
            <p:ph type="title"/>
          </p:nvPr>
        </p:nvSpPr>
        <p:spPr/>
        <p:txBody>
          <a:bodyPr>
            <a:normAutofit fontScale="90000"/>
          </a:bodyPr>
          <a:lstStyle/>
          <a:p>
            <a:r>
              <a:rPr lang="en-US" dirty="0"/>
              <a:t>But also… The  Squarks!</a:t>
            </a:r>
          </a:p>
        </p:txBody>
      </p:sp>
      <p:pic>
        <p:nvPicPr>
          <p:cNvPr id="4" name="Picture 3">
            <a:extLst>
              <a:ext uri="{FF2B5EF4-FFF2-40B4-BE49-F238E27FC236}">
                <a16:creationId xmlns:a16="http://schemas.microsoft.com/office/drawing/2014/main" id="{FC659634-3A02-9D40-8085-00FF8F13A3F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4912" y="2413011"/>
            <a:ext cx="6443436" cy="3780013"/>
          </a:xfrm>
          <a:prstGeom prst="rect">
            <a:avLst/>
          </a:prstGeom>
        </p:spPr>
      </p:pic>
      <p:pic>
        <p:nvPicPr>
          <p:cNvPr id="5" name="Picture 4">
            <a:extLst>
              <a:ext uri="{FF2B5EF4-FFF2-40B4-BE49-F238E27FC236}">
                <a16:creationId xmlns:a16="http://schemas.microsoft.com/office/drawing/2014/main" id="{186F556A-7780-3947-B9E8-F1FF4EF6E74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518" y="620502"/>
            <a:ext cx="4124779" cy="1306800"/>
          </a:xfrm>
          <a:prstGeom prst="rect">
            <a:avLst/>
          </a:prstGeom>
        </p:spPr>
      </p:pic>
      <p:sp>
        <p:nvSpPr>
          <p:cNvPr id="6" name="Rectangle 5">
            <a:extLst>
              <a:ext uri="{FF2B5EF4-FFF2-40B4-BE49-F238E27FC236}">
                <a16:creationId xmlns:a16="http://schemas.microsoft.com/office/drawing/2014/main" id="{19F0081C-8E8D-8F4B-BA83-F5329E6C7610}"/>
              </a:ext>
            </a:extLst>
          </p:cNvPr>
          <p:cNvSpPr/>
          <p:nvPr/>
        </p:nvSpPr>
        <p:spPr>
          <a:xfrm>
            <a:off x="2956949" y="2421630"/>
            <a:ext cx="2980303" cy="261610"/>
          </a:xfrm>
          <a:prstGeom prst="rect">
            <a:avLst/>
          </a:prstGeom>
        </p:spPr>
        <p:txBody>
          <a:bodyPr wrap="none">
            <a:spAutoFit/>
          </a:bodyPr>
          <a:lstStyle/>
          <a:p>
            <a:pPr algn="r"/>
            <a:r>
              <a:rPr lang="en-US" sz="1100" dirty="0"/>
              <a:t>Liu, McGinnis, Wagner, Wang, arXiv:2008.11847 </a:t>
            </a:r>
          </a:p>
        </p:txBody>
      </p:sp>
      <p:sp>
        <p:nvSpPr>
          <p:cNvPr id="7" name="Rectangle 6">
            <a:extLst>
              <a:ext uri="{FF2B5EF4-FFF2-40B4-BE49-F238E27FC236}">
                <a16:creationId xmlns:a16="http://schemas.microsoft.com/office/drawing/2014/main" id="{AC7BAF6C-E9B1-EA40-8A60-4A7CE615433C}"/>
              </a:ext>
            </a:extLst>
          </p:cNvPr>
          <p:cNvSpPr/>
          <p:nvPr/>
        </p:nvSpPr>
        <p:spPr>
          <a:xfrm>
            <a:off x="4141297" y="934966"/>
            <a:ext cx="4774103" cy="1200329"/>
          </a:xfrm>
          <a:prstGeom prst="rect">
            <a:avLst/>
          </a:prstGeom>
          <a:solidFill>
            <a:schemeClr val="accent2"/>
          </a:solidFill>
        </p:spPr>
        <p:txBody>
          <a:bodyPr wrap="square">
            <a:spAutoFit/>
          </a:bodyPr>
          <a:lstStyle/>
          <a:p>
            <a:pPr algn="r"/>
            <a:r>
              <a:rPr lang="en-US" dirty="0">
                <a:solidFill>
                  <a:schemeClr val="bg2"/>
                </a:solidFill>
                <a:latin typeface="GillSans" panose="020B0502020104020203" pitchFamily="34" charset="-79"/>
                <a:cs typeface="GillSans" panose="020B0502020104020203" pitchFamily="34" charset="-79"/>
              </a:rPr>
              <a:t>In evaluating these bounds the squarks have been decoupled. </a:t>
            </a:r>
          </a:p>
          <a:p>
            <a:pPr algn="r"/>
            <a:r>
              <a:rPr lang="en-US" b="1" dirty="0">
                <a:solidFill>
                  <a:schemeClr val="bg2"/>
                </a:solidFill>
                <a:latin typeface="GillSans" panose="020B0502020104020203" pitchFamily="34" charset="-79"/>
                <a:cs typeface="GillSans" panose="020B0502020104020203" pitchFamily="34" charset="-79"/>
              </a:rPr>
              <a:t>But</a:t>
            </a:r>
            <a:r>
              <a:rPr lang="en-US" dirty="0">
                <a:solidFill>
                  <a:schemeClr val="bg2"/>
                </a:solidFill>
                <a:latin typeface="GillSans" panose="020B0502020104020203" pitchFamily="34" charset="-79"/>
                <a:cs typeface="GillSans" panose="020B0502020104020203" pitchFamily="34" charset="-79"/>
              </a:rPr>
              <a:t> cross section depends on the squark masses due to </a:t>
            </a:r>
            <a:r>
              <a:rPr lang="en-US" i="1" dirty="0">
                <a:solidFill>
                  <a:schemeClr val="bg2"/>
                </a:solidFill>
                <a:latin typeface="GillSans" panose="020B0502020104020203" pitchFamily="34" charset="-79"/>
                <a:cs typeface="GillSans" panose="020B0502020104020203" pitchFamily="34" charset="-79"/>
              </a:rPr>
              <a:t>t </a:t>
            </a:r>
            <a:r>
              <a:rPr lang="en-US" dirty="0">
                <a:solidFill>
                  <a:schemeClr val="bg2"/>
                </a:solidFill>
                <a:latin typeface="GillSans" panose="020B0502020104020203" pitchFamily="34" charset="-79"/>
                <a:cs typeface="GillSans" panose="020B0502020104020203" pitchFamily="34" charset="-79"/>
              </a:rPr>
              <a:t>and </a:t>
            </a:r>
            <a:r>
              <a:rPr lang="en-US" i="1" dirty="0">
                <a:solidFill>
                  <a:schemeClr val="bg2"/>
                </a:solidFill>
                <a:latin typeface="GillSans" panose="020B0502020104020203" pitchFamily="34" charset="-79"/>
                <a:cs typeface="GillSans" panose="020B0502020104020203" pitchFamily="34" charset="-79"/>
              </a:rPr>
              <a:t>u</a:t>
            </a:r>
            <a:r>
              <a:rPr lang="en-US" sz="1050" dirty="0">
                <a:solidFill>
                  <a:schemeClr val="bg2"/>
                </a:solidFill>
                <a:latin typeface="CMR12"/>
              </a:rPr>
              <a:t>  </a:t>
            </a:r>
            <a:r>
              <a:rPr lang="en-US" dirty="0">
                <a:solidFill>
                  <a:schemeClr val="bg2"/>
                </a:solidFill>
                <a:latin typeface="GillSans" panose="020B0502020104020203" pitchFamily="34" charset="-79"/>
                <a:cs typeface="GillSans" panose="020B0502020104020203" pitchFamily="34" charset="-79"/>
              </a:rPr>
              <a:t>channel contribution to them </a:t>
            </a:r>
            <a:endParaRPr lang="en-US" dirty="0">
              <a:solidFill>
                <a:schemeClr val="bg2"/>
              </a:solidFill>
              <a:effectLst/>
            </a:endParaRPr>
          </a:p>
        </p:txBody>
      </p:sp>
      <p:sp>
        <p:nvSpPr>
          <p:cNvPr id="8" name="TextBox 7">
            <a:extLst>
              <a:ext uri="{FF2B5EF4-FFF2-40B4-BE49-F238E27FC236}">
                <a16:creationId xmlns:a16="http://schemas.microsoft.com/office/drawing/2014/main" id="{0ABC9EFE-9B21-6A4D-9EC0-0D967EA91F71}"/>
              </a:ext>
            </a:extLst>
          </p:cNvPr>
          <p:cNvSpPr txBox="1"/>
          <p:nvPr/>
        </p:nvSpPr>
        <p:spPr>
          <a:xfrm>
            <a:off x="6237513" y="3592545"/>
            <a:ext cx="2449825" cy="1015663"/>
          </a:xfrm>
          <a:prstGeom prst="rect">
            <a:avLst/>
          </a:prstGeom>
          <a:solidFill>
            <a:schemeClr val="accent3"/>
          </a:solidFill>
        </p:spPr>
        <p:txBody>
          <a:bodyPr wrap="square" rtlCol="0">
            <a:spAutoFit/>
          </a:bodyPr>
          <a:lstStyle/>
          <a:p>
            <a:pPr algn="ctr"/>
            <a:r>
              <a:rPr lang="en-US" sz="2000" dirty="0"/>
              <a:t>The resulting cross sections may differ by factors of a few! </a:t>
            </a:r>
          </a:p>
        </p:txBody>
      </p:sp>
    </p:spTree>
    <p:extLst>
      <p:ext uri="{BB962C8B-B14F-4D97-AF65-F5344CB8AC3E}">
        <p14:creationId xmlns:p14="http://schemas.microsoft.com/office/powerpoint/2010/main" val="3439982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ACD624-B317-EA4C-B92F-72E53A9E15AD}"/>
              </a:ext>
            </a:extLst>
          </p:cNvPr>
          <p:cNvSpPr>
            <a:spLocks noGrp="1"/>
          </p:cNvSpPr>
          <p:nvPr>
            <p:ph type="title"/>
          </p:nvPr>
        </p:nvSpPr>
        <p:spPr>
          <a:xfrm>
            <a:off x="685800" y="3916827"/>
            <a:ext cx="7772400" cy="1362075"/>
          </a:xfrm>
        </p:spPr>
        <p:txBody>
          <a:bodyPr>
            <a:normAutofit fontScale="90000"/>
          </a:bodyPr>
          <a:lstStyle/>
          <a:p>
            <a:br>
              <a:rPr lang="en-US" dirty="0"/>
            </a:br>
            <a:r>
              <a:rPr lang="en-US" dirty="0"/>
              <a:t>How about </a:t>
            </a:r>
            <a:r>
              <a:rPr lang="en-US" dirty="0">
                <a:solidFill>
                  <a:schemeClr val="bg2">
                    <a:lumMod val="50000"/>
                  </a:schemeClr>
                </a:solidFill>
              </a:rPr>
              <a:t>neutralino</a:t>
            </a:r>
            <a:r>
              <a:rPr lang="en-US" dirty="0"/>
              <a:t> WIMPS for </a:t>
            </a:r>
            <a:br>
              <a:rPr lang="en-US" dirty="0"/>
            </a:br>
            <a:r>
              <a:rPr lang="en-US" dirty="0"/>
              <a:t>					</a:t>
            </a:r>
            <a:r>
              <a:rPr lang="en-US" dirty="0">
                <a:solidFill>
                  <a:schemeClr val="bg2">
                    <a:lumMod val="25000"/>
                  </a:schemeClr>
                </a:solidFill>
              </a:rPr>
              <a:t>Dark Matter</a:t>
            </a:r>
            <a:r>
              <a:rPr lang="en-US" dirty="0"/>
              <a:t>? </a:t>
            </a:r>
            <a:br>
              <a:rPr lang="en-US" dirty="0"/>
            </a:br>
            <a:endParaRPr lang="en-US" dirty="0"/>
          </a:p>
        </p:txBody>
      </p:sp>
      <p:sp>
        <p:nvSpPr>
          <p:cNvPr id="4" name="Text Placeholder 3">
            <a:extLst>
              <a:ext uri="{FF2B5EF4-FFF2-40B4-BE49-F238E27FC236}">
                <a16:creationId xmlns:a16="http://schemas.microsoft.com/office/drawing/2014/main" id="{E87D36DB-D224-264B-AAAB-65C005D13B8B}"/>
              </a:ext>
            </a:extLst>
          </p:cNvPr>
          <p:cNvSpPr>
            <a:spLocks noGrp="1"/>
          </p:cNvSpPr>
          <p:nvPr>
            <p:ph type="body" idx="1"/>
          </p:nvPr>
        </p:nvSpPr>
        <p:spPr>
          <a:xfrm>
            <a:off x="171450" y="872488"/>
            <a:ext cx="8801100" cy="2726691"/>
          </a:xfrm>
          <a:noFill/>
          <a:ln w="76200">
            <a:solidFill>
              <a:schemeClr val="accent3"/>
            </a:solidFill>
          </a:ln>
        </p:spPr>
        <p:txBody>
          <a:bodyPr>
            <a:normAutofit/>
          </a:bodyPr>
          <a:lstStyle/>
          <a:p>
            <a:r>
              <a:rPr lang="en-US" sz="4000" dirty="0"/>
              <a:t>So … ( g</a:t>
            </a:r>
            <a:r>
              <a:rPr lang="en-US" sz="4000" baseline="-25000" dirty="0">
                <a:latin typeface="Symbol" pitchFamily="2" charset="2"/>
              </a:rPr>
              <a:t>m </a:t>
            </a:r>
            <a:r>
              <a:rPr lang="en-US" sz="4000" dirty="0"/>
              <a:t>– 2 ) wants </a:t>
            </a:r>
          </a:p>
          <a:p>
            <a:r>
              <a:rPr lang="en-US" sz="4000" dirty="0"/>
              <a:t>light neutralinos, </a:t>
            </a:r>
            <a:r>
              <a:rPr lang="en-US" sz="4000" dirty="0" err="1"/>
              <a:t>charginos</a:t>
            </a:r>
            <a:r>
              <a:rPr lang="en-US" sz="4000" dirty="0"/>
              <a:t>, and </a:t>
            </a:r>
            <a:r>
              <a:rPr lang="en-US" sz="4000" dirty="0" err="1"/>
              <a:t>sleptons</a:t>
            </a:r>
            <a:r>
              <a:rPr lang="en-US" sz="4000" dirty="0"/>
              <a:t>, </a:t>
            </a:r>
          </a:p>
          <a:p>
            <a:r>
              <a:rPr lang="en-US" sz="4000" dirty="0"/>
              <a:t>		&amp; so far LHC seems OK with it… </a:t>
            </a:r>
          </a:p>
          <a:p>
            <a:endParaRPr lang="en-US" dirty="0"/>
          </a:p>
        </p:txBody>
      </p:sp>
    </p:spTree>
    <p:extLst>
      <p:ext uri="{BB962C8B-B14F-4D97-AF65-F5344CB8AC3E}">
        <p14:creationId xmlns:p14="http://schemas.microsoft.com/office/powerpoint/2010/main" val="4200689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152400"/>
            <a:ext cx="8534400" cy="563562"/>
          </a:xfrm>
        </p:spPr>
        <p:txBody>
          <a:bodyPr>
            <a:noAutofit/>
          </a:bodyPr>
          <a:lstStyle/>
          <a:p>
            <a:r>
              <a:rPr lang="en-US" sz="3900" dirty="0">
                <a:solidFill>
                  <a:schemeClr val="bg2">
                    <a:lumMod val="50000"/>
                  </a:schemeClr>
                </a:solidFill>
                <a:latin typeface="+mn-lt"/>
              </a:rPr>
              <a:t>SI DD</a:t>
            </a:r>
            <a:r>
              <a:rPr lang="el-GR" sz="3900" dirty="0">
                <a:solidFill>
                  <a:schemeClr val="bg2">
                    <a:lumMod val="50000"/>
                  </a:schemeClr>
                </a:solidFill>
                <a:latin typeface="+mn-lt"/>
              </a:rPr>
              <a:t> </a:t>
            </a:r>
            <a:r>
              <a:rPr lang="el-GR" sz="3900" dirty="0">
                <a:solidFill>
                  <a:schemeClr val="tx1"/>
                </a:solidFill>
                <a:latin typeface="+mn-lt"/>
              </a:rPr>
              <a:t>+</a:t>
            </a:r>
            <a:r>
              <a:rPr lang="el-GR" sz="3900" dirty="0">
                <a:solidFill>
                  <a:schemeClr val="bg2">
                    <a:lumMod val="50000"/>
                  </a:schemeClr>
                </a:solidFill>
                <a:latin typeface="+mn-lt"/>
              </a:rPr>
              <a:t> </a:t>
            </a:r>
            <a:r>
              <a:rPr lang="el-GR" sz="3900" dirty="0">
                <a:solidFill>
                  <a:schemeClr val="accent1"/>
                </a:solidFill>
                <a:latin typeface="+mn-lt"/>
              </a:rPr>
              <a:t>Ωh</a:t>
            </a:r>
            <a:r>
              <a:rPr lang="el-GR" sz="3900" baseline="30000" dirty="0">
                <a:solidFill>
                  <a:schemeClr val="accent1"/>
                </a:solidFill>
                <a:latin typeface="+mn-lt"/>
              </a:rPr>
              <a:t>2</a:t>
            </a:r>
            <a:r>
              <a:rPr lang="el-GR" sz="3900" dirty="0">
                <a:solidFill>
                  <a:schemeClr val="bg2">
                    <a:lumMod val="50000"/>
                  </a:schemeClr>
                </a:solidFill>
                <a:latin typeface="+mn-lt"/>
              </a:rPr>
              <a:t> </a:t>
            </a:r>
            <a:r>
              <a:rPr lang="en-US" sz="3900" b="0" dirty="0">
                <a:solidFill>
                  <a:srgbClr val="000000"/>
                </a:solidFill>
                <a:latin typeface="+mn-lt"/>
              </a:rPr>
              <a:t>??</a:t>
            </a:r>
            <a:endParaRPr lang="en-US" sz="3900" dirty="0">
              <a:solidFill>
                <a:srgbClr val="C1BC97"/>
              </a:solidFill>
              <a:latin typeface="+mn-lt"/>
            </a:endParaRPr>
          </a:p>
        </p:txBody>
      </p:sp>
      <p:grpSp>
        <p:nvGrpSpPr>
          <p:cNvPr id="64" name="Group 63"/>
          <p:cNvGrpSpPr/>
          <p:nvPr/>
        </p:nvGrpSpPr>
        <p:grpSpPr>
          <a:xfrm>
            <a:off x="4785523" y="881975"/>
            <a:ext cx="3521492" cy="2270805"/>
            <a:chOff x="5410200" y="1386795"/>
            <a:chExt cx="3521492" cy="2270805"/>
          </a:xfrm>
        </p:grpSpPr>
        <p:grpSp>
          <p:nvGrpSpPr>
            <p:cNvPr id="30" name="Group 29"/>
            <p:cNvGrpSpPr/>
            <p:nvPr/>
          </p:nvGrpSpPr>
          <p:grpSpPr>
            <a:xfrm>
              <a:off x="5562600" y="1753933"/>
              <a:ext cx="3369092" cy="1903667"/>
              <a:chOff x="5486400" y="1802318"/>
              <a:chExt cx="3369092" cy="1903667"/>
            </a:xfrm>
          </p:grpSpPr>
          <p:grpSp>
            <p:nvGrpSpPr>
              <p:cNvPr id="31" name="Group 30"/>
              <p:cNvGrpSpPr/>
              <p:nvPr/>
            </p:nvGrpSpPr>
            <p:grpSpPr>
              <a:xfrm>
                <a:off x="5486400" y="2285986"/>
                <a:ext cx="3369092" cy="1419999"/>
                <a:chOff x="5535850" y="2895600"/>
                <a:chExt cx="3369092" cy="1419999"/>
              </a:xfrm>
            </p:grpSpPr>
            <p:grpSp>
              <p:nvGrpSpPr>
                <p:cNvPr id="33" name="Group 32"/>
                <p:cNvGrpSpPr/>
                <p:nvPr/>
              </p:nvGrpSpPr>
              <p:grpSpPr>
                <a:xfrm>
                  <a:off x="5867400" y="3276600"/>
                  <a:ext cx="2438400" cy="762000"/>
                  <a:chOff x="5410200" y="3124200"/>
                  <a:chExt cx="2438400" cy="762000"/>
                </a:xfrm>
              </p:grpSpPr>
              <p:cxnSp>
                <p:nvCxnSpPr>
                  <p:cNvPr id="39" name="Straight Connector 38"/>
                  <p:cNvCxnSpPr/>
                  <p:nvPr/>
                </p:nvCxnSpPr>
                <p:spPr>
                  <a:xfrm>
                    <a:off x="5410200" y="3124200"/>
                    <a:ext cx="838200" cy="3810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5410200" y="3505200"/>
                    <a:ext cx="838200" cy="3810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248400" y="3505200"/>
                    <a:ext cx="848656" cy="0"/>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7097056" y="3124200"/>
                    <a:ext cx="751544"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flipV="1">
                    <a:off x="7097056" y="3505200"/>
                    <a:ext cx="751544" cy="381000"/>
                  </a:xfrm>
                  <a:prstGeom prst="straightConnector1">
                    <a:avLst/>
                  </a:prstGeom>
                  <a:ln cap="flat">
                    <a:solidFill>
                      <a:srgbClr val="000000"/>
                    </a:solidFill>
                    <a:headEnd type="none"/>
                    <a:tailEnd type="arrow"/>
                  </a:ln>
                </p:spPr>
                <p:style>
                  <a:lnRef idx="2">
                    <a:schemeClr val="accent1"/>
                  </a:lnRef>
                  <a:fillRef idx="0">
                    <a:schemeClr val="accent1"/>
                  </a:fillRef>
                  <a:effectRef idx="1">
                    <a:schemeClr val="accent1"/>
                  </a:effectRef>
                  <a:fontRef idx="minor">
                    <a:schemeClr val="tx1"/>
                  </a:fontRef>
                </p:style>
              </p:cxnSp>
            </p:grpSp>
            <p:sp>
              <p:nvSpPr>
                <p:cNvPr id="34" name="TextBox 33"/>
                <p:cNvSpPr txBox="1"/>
                <p:nvPr/>
              </p:nvSpPr>
              <p:spPr>
                <a:xfrm>
                  <a:off x="5535850" y="2895600"/>
                  <a:ext cx="326832" cy="461665"/>
                </a:xfrm>
                <a:prstGeom prst="rect">
                  <a:avLst/>
                </a:prstGeom>
                <a:noFill/>
              </p:spPr>
              <p:txBody>
                <a:bodyPr wrap="none" rtlCol="0">
                  <a:spAutoFit/>
                </a:bodyPr>
                <a:lstStyle/>
                <a:p>
                  <a:r>
                    <a:rPr lang="el-GR" sz="2400" b="1" dirty="0"/>
                    <a:t>χ</a:t>
                  </a:r>
                  <a:endParaRPr lang="en-US" sz="2400" b="1" dirty="0"/>
                </a:p>
              </p:txBody>
            </p:sp>
            <p:sp>
              <p:nvSpPr>
                <p:cNvPr id="35" name="TextBox 34"/>
                <p:cNvSpPr txBox="1"/>
                <p:nvPr/>
              </p:nvSpPr>
              <p:spPr>
                <a:xfrm>
                  <a:off x="5557882" y="3733800"/>
                  <a:ext cx="338554" cy="461665"/>
                </a:xfrm>
                <a:prstGeom prst="rect">
                  <a:avLst/>
                </a:prstGeom>
                <a:noFill/>
              </p:spPr>
              <p:txBody>
                <a:bodyPr wrap="none" rtlCol="0">
                  <a:spAutoFit/>
                </a:bodyPr>
                <a:lstStyle/>
                <a:p>
                  <a:r>
                    <a:rPr lang="el-GR" sz="2400" b="1" dirty="0"/>
                    <a:t>χ</a:t>
                  </a:r>
                  <a:endParaRPr lang="en-US" sz="2400" b="1" dirty="0"/>
                </a:p>
              </p:txBody>
            </p:sp>
            <p:sp>
              <p:nvSpPr>
                <p:cNvPr id="36" name="TextBox 35"/>
                <p:cNvSpPr txBox="1"/>
                <p:nvPr/>
              </p:nvSpPr>
              <p:spPr>
                <a:xfrm>
                  <a:off x="7010400" y="3200400"/>
                  <a:ext cx="450263" cy="461665"/>
                </a:xfrm>
                <a:prstGeom prst="rect">
                  <a:avLst/>
                </a:prstGeom>
                <a:noFill/>
              </p:spPr>
              <p:txBody>
                <a:bodyPr wrap="none" rtlCol="0">
                  <a:spAutoFit/>
                </a:bodyPr>
                <a:lstStyle/>
                <a:p>
                  <a:r>
                    <a:rPr lang="el-GR" sz="2400" b="1" dirty="0"/>
                    <a:t>φ</a:t>
                  </a:r>
                  <a:r>
                    <a:rPr lang="en-US" sz="2400" b="1" baseline="-25000" dirty="0" err="1"/>
                    <a:t>i</a:t>
                  </a:r>
                  <a:endParaRPr lang="en-US" sz="2400" b="1" baseline="-25000" dirty="0"/>
                </a:p>
              </p:txBody>
            </p:sp>
            <p:sp>
              <p:nvSpPr>
                <p:cNvPr id="37" name="TextBox 36"/>
                <p:cNvSpPr txBox="1"/>
                <p:nvPr/>
              </p:nvSpPr>
              <p:spPr>
                <a:xfrm>
                  <a:off x="8305800" y="3048000"/>
                  <a:ext cx="599142" cy="461665"/>
                </a:xfrm>
                <a:prstGeom prst="rect">
                  <a:avLst/>
                </a:prstGeom>
                <a:noFill/>
              </p:spPr>
              <p:txBody>
                <a:bodyPr wrap="none" rtlCol="0">
                  <a:spAutoFit/>
                </a:bodyPr>
                <a:lstStyle/>
                <a:p>
                  <a:r>
                    <a:rPr lang="en-US" sz="2400" b="1" dirty="0"/>
                    <a:t>SM</a:t>
                  </a:r>
                </a:p>
              </p:txBody>
            </p:sp>
            <p:sp>
              <p:nvSpPr>
                <p:cNvPr id="38" name="TextBox 37"/>
                <p:cNvSpPr txBox="1"/>
                <p:nvPr/>
              </p:nvSpPr>
              <p:spPr>
                <a:xfrm>
                  <a:off x="8305800" y="3853934"/>
                  <a:ext cx="599142" cy="461665"/>
                </a:xfrm>
                <a:prstGeom prst="rect">
                  <a:avLst/>
                </a:prstGeom>
                <a:noFill/>
              </p:spPr>
              <p:txBody>
                <a:bodyPr wrap="none" rtlCol="0">
                  <a:spAutoFit/>
                </a:bodyPr>
                <a:lstStyle/>
                <a:p>
                  <a:r>
                    <a:rPr lang="en-US" sz="2400" b="1" dirty="0"/>
                    <a:t>SM</a:t>
                  </a:r>
                </a:p>
              </p:txBody>
            </p:sp>
          </p:grpSp>
          <p:sp>
            <p:nvSpPr>
              <p:cNvPr id="32" name="TextBox 31"/>
              <p:cNvSpPr txBox="1"/>
              <p:nvPr/>
            </p:nvSpPr>
            <p:spPr>
              <a:xfrm>
                <a:off x="6669539" y="1802318"/>
                <a:ext cx="902636" cy="646331"/>
              </a:xfrm>
              <a:prstGeom prst="rect">
                <a:avLst/>
              </a:prstGeom>
              <a:noFill/>
            </p:spPr>
            <p:txBody>
              <a:bodyPr wrap="none" rtlCol="0">
                <a:spAutoFit/>
              </a:bodyPr>
              <a:lstStyle/>
              <a:p>
                <a:pPr algn="ctr"/>
                <a:r>
                  <a:rPr lang="el-GR" sz="3600" b="1" dirty="0">
                    <a:solidFill>
                      <a:srgbClr val="4F81BD"/>
                    </a:solidFill>
                  </a:rPr>
                  <a:t>Ω</a:t>
                </a:r>
                <a:r>
                  <a:rPr lang="en-US" sz="3600" b="1" dirty="0">
                    <a:solidFill>
                      <a:srgbClr val="4F81BD"/>
                    </a:solidFill>
                  </a:rPr>
                  <a:t>h</a:t>
                </a:r>
                <a:r>
                  <a:rPr lang="en-US" sz="3600" b="1" baseline="30000" dirty="0">
                    <a:solidFill>
                      <a:srgbClr val="4F81BD"/>
                    </a:solidFill>
                  </a:rPr>
                  <a:t>2</a:t>
                </a:r>
              </a:p>
            </p:txBody>
          </p:sp>
        </p:grpSp>
        <p:sp>
          <p:nvSpPr>
            <p:cNvPr id="61" name="Rectangle 60"/>
            <p:cNvSpPr/>
            <p:nvPr/>
          </p:nvSpPr>
          <p:spPr>
            <a:xfrm>
              <a:off x="5410200" y="1386795"/>
              <a:ext cx="3505200" cy="2270805"/>
            </a:xfrm>
            <a:prstGeom prst="rect">
              <a:avLst/>
            </a:prstGeom>
            <a:noFill/>
            <a:ln w="38100">
              <a:solidFill>
                <a:srgbClr val="C0504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687744" y="402853"/>
            <a:ext cx="3806284" cy="2304351"/>
            <a:chOff x="371138" y="402853"/>
            <a:chExt cx="3806284" cy="2304351"/>
          </a:xfrm>
        </p:grpSpPr>
        <p:sp>
          <p:nvSpPr>
            <p:cNvPr id="60" name="Rectangle 59"/>
            <p:cNvSpPr/>
            <p:nvPr/>
          </p:nvSpPr>
          <p:spPr>
            <a:xfrm>
              <a:off x="371138" y="436399"/>
              <a:ext cx="3806284" cy="2270805"/>
            </a:xfrm>
            <a:prstGeom prst="rect">
              <a:avLst/>
            </a:prstGeom>
            <a:noFill/>
            <a:ln w="381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713228" y="402853"/>
              <a:ext cx="3259268" cy="2273313"/>
              <a:chOff x="713228" y="402853"/>
              <a:chExt cx="3259268" cy="2273313"/>
            </a:xfrm>
          </p:grpSpPr>
          <p:grpSp>
            <p:nvGrpSpPr>
              <p:cNvPr id="19" name="Group 18"/>
              <p:cNvGrpSpPr/>
              <p:nvPr/>
            </p:nvGrpSpPr>
            <p:grpSpPr>
              <a:xfrm rot="5400000">
                <a:off x="2396928" y="1167779"/>
                <a:ext cx="1445562" cy="632368"/>
                <a:chOff x="5410200" y="3124200"/>
                <a:chExt cx="2438400" cy="762000"/>
              </a:xfrm>
            </p:grpSpPr>
            <p:cxnSp>
              <p:nvCxnSpPr>
                <p:cNvPr id="25" name="Straight Connector 24"/>
                <p:cNvCxnSpPr/>
                <p:nvPr/>
              </p:nvCxnSpPr>
              <p:spPr>
                <a:xfrm>
                  <a:off x="5410200" y="3124200"/>
                  <a:ext cx="838200" cy="381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5410200" y="3505200"/>
                  <a:ext cx="838200" cy="381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248400" y="3505200"/>
                  <a:ext cx="848656"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V="1">
                  <a:off x="7097056" y="3124200"/>
                  <a:ext cx="751544" cy="381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flipV="1">
                  <a:off x="7097056" y="3505200"/>
                  <a:ext cx="751544" cy="381000"/>
                </a:xfrm>
                <a:prstGeom prst="straightConnector1">
                  <a:avLst/>
                </a:prstGeom>
                <a:ln cap="flat">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grpSp>
          <p:sp>
            <p:nvSpPr>
              <p:cNvPr id="8" name="TextBox 7"/>
              <p:cNvSpPr txBox="1"/>
              <p:nvPr/>
            </p:nvSpPr>
            <p:spPr>
              <a:xfrm>
                <a:off x="713228" y="1100259"/>
                <a:ext cx="1091152" cy="506549"/>
              </a:xfrm>
              <a:prstGeom prst="rect">
                <a:avLst/>
              </a:prstGeom>
              <a:noFill/>
            </p:spPr>
            <p:txBody>
              <a:bodyPr wrap="none" rtlCol="0">
                <a:spAutoFit/>
              </a:bodyPr>
              <a:lstStyle/>
              <a:p>
                <a:pPr algn="ctr">
                  <a:lnSpc>
                    <a:spcPct val="75000"/>
                  </a:lnSpc>
                </a:pPr>
                <a:r>
                  <a:rPr lang="en-US" sz="3400" b="1" spc="-100" dirty="0">
                    <a:solidFill>
                      <a:schemeClr val="bg2">
                        <a:lumMod val="50000"/>
                      </a:schemeClr>
                    </a:solidFill>
                  </a:rPr>
                  <a:t>SI DD</a:t>
                </a:r>
              </a:p>
            </p:txBody>
          </p:sp>
          <p:sp>
            <p:nvSpPr>
              <p:cNvPr id="66" name="TextBox 65"/>
              <p:cNvSpPr txBox="1"/>
              <p:nvPr/>
            </p:nvSpPr>
            <p:spPr>
              <a:xfrm>
                <a:off x="3509855" y="402853"/>
                <a:ext cx="325730" cy="461665"/>
              </a:xfrm>
              <a:prstGeom prst="rect">
                <a:avLst/>
              </a:prstGeom>
              <a:noFill/>
            </p:spPr>
            <p:txBody>
              <a:bodyPr wrap="none" rtlCol="0">
                <a:spAutoFit/>
              </a:bodyPr>
              <a:lstStyle/>
              <a:p>
                <a:r>
                  <a:rPr lang="el-GR" sz="2400" b="1" dirty="0"/>
                  <a:t>χ</a:t>
                </a:r>
                <a:endParaRPr lang="en-US" sz="2400" b="1" dirty="0"/>
              </a:p>
            </p:txBody>
          </p:sp>
          <p:sp>
            <p:nvSpPr>
              <p:cNvPr id="67" name="TextBox 66"/>
              <p:cNvSpPr txBox="1"/>
              <p:nvPr/>
            </p:nvSpPr>
            <p:spPr>
              <a:xfrm>
                <a:off x="2400550" y="402853"/>
                <a:ext cx="325730" cy="461665"/>
              </a:xfrm>
              <a:prstGeom prst="rect">
                <a:avLst/>
              </a:prstGeom>
              <a:noFill/>
            </p:spPr>
            <p:txBody>
              <a:bodyPr wrap="none" rtlCol="0">
                <a:spAutoFit/>
              </a:bodyPr>
              <a:lstStyle/>
              <a:p>
                <a:r>
                  <a:rPr lang="el-GR" sz="2400" b="1" dirty="0"/>
                  <a:t>χ</a:t>
                </a:r>
                <a:endParaRPr lang="en-US" sz="2400" b="1" dirty="0"/>
              </a:p>
            </p:txBody>
          </p:sp>
          <p:sp>
            <p:nvSpPr>
              <p:cNvPr id="68" name="TextBox 67"/>
              <p:cNvSpPr txBox="1"/>
              <p:nvPr/>
            </p:nvSpPr>
            <p:spPr>
              <a:xfrm>
                <a:off x="2343366" y="2209971"/>
                <a:ext cx="599142" cy="461665"/>
              </a:xfrm>
              <a:prstGeom prst="rect">
                <a:avLst/>
              </a:prstGeom>
              <a:noFill/>
            </p:spPr>
            <p:txBody>
              <a:bodyPr wrap="none" rtlCol="0">
                <a:spAutoFit/>
              </a:bodyPr>
              <a:lstStyle/>
              <a:p>
                <a:r>
                  <a:rPr lang="en-US" sz="2400" b="1" dirty="0"/>
                  <a:t>SM</a:t>
                </a:r>
              </a:p>
            </p:txBody>
          </p:sp>
          <p:sp>
            <p:nvSpPr>
              <p:cNvPr id="69" name="TextBox 68"/>
              <p:cNvSpPr txBox="1"/>
              <p:nvPr/>
            </p:nvSpPr>
            <p:spPr>
              <a:xfrm>
                <a:off x="3373354" y="2214501"/>
                <a:ext cx="599142" cy="461665"/>
              </a:xfrm>
              <a:prstGeom prst="rect">
                <a:avLst/>
              </a:prstGeom>
              <a:noFill/>
            </p:spPr>
            <p:txBody>
              <a:bodyPr wrap="none" rtlCol="0">
                <a:spAutoFit/>
              </a:bodyPr>
              <a:lstStyle/>
              <a:p>
                <a:r>
                  <a:rPr lang="en-US" sz="2400" b="1" dirty="0"/>
                  <a:t>SM</a:t>
                </a:r>
              </a:p>
            </p:txBody>
          </p:sp>
          <p:sp>
            <p:nvSpPr>
              <p:cNvPr id="70" name="TextBox 69"/>
              <p:cNvSpPr txBox="1"/>
              <p:nvPr/>
            </p:nvSpPr>
            <p:spPr>
              <a:xfrm>
                <a:off x="2447357" y="1272045"/>
                <a:ext cx="450263" cy="461665"/>
              </a:xfrm>
              <a:prstGeom prst="rect">
                <a:avLst/>
              </a:prstGeom>
              <a:noFill/>
            </p:spPr>
            <p:txBody>
              <a:bodyPr wrap="none" rtlCol="0">
                <a:spAutoFit/>
              </a:bodyPr>
              <a:lstStyle/>
              <a:p>
                <a:r>
                  <a:rPr lang="el-GR" sz="2400" b="1" dirty="0"/>
                  <a:t>φ</a:t>
                </a:r>
                <a:r>
                  <a:rPr lang="en-US" sz="2400" b="1" baseline="-25000" dirty="0" err="1"/>
                  <a:t>i</a:t>
                </a:r>
                <a:endParaRPr lang="en-US" sz="2400" b="1" baseline="-25000" dirty="0"/>
              </a:p>
            </p:txBody>
          </p:sp>
        </p:grpSp>
      </p:grpSp>
      <p:sp>
        <p:nvSpPr>
          <p:cNvPr id="44" name="TextBox 43"/>
          <p:cNvSpPr txBox="1"/>
          <p:nvPr/>
        </p:nvSpPr>
        <p:spPr>
          <a:xfrm>
            <a:off x="3752499" y="3332981"/>
            <a:ext cx="5162901" cy="3046988"/>
          </a:xfrm>
          <a:prstGeom prst="rect">
            <a:avLst/>
          </a:prstGeom>
          <a:solidFill>
            <a:schemeClr val="accent2"/>
          </a:solidFill>
        </p:spPr>
        <p:txBody>
          <a:bodyPr wrap="square" rtlCol="0">
            <a:spAutoFit/>
          </a:bodyPr>
          <a:lstStyle/>
          <a:p>
            <a:pPr algn="ctr"/>
            <a:r>
              <a:rPr lang="en-US" sz="3200" dirty="0">
                <a:solidFill>
                  <a:schemeClr val="bg2"/>
                </a:solidFill>
              </a:rPr>
              <a:t>m</a:t>
            </a:r>
            <a:r>
              <a:rPr lang="el-GR" sz="3200" baseline="-25000" dirty="0">
                <a:solidFill>
                  <a:schemeClr val="bg2"/>
                </a:solidFill>
              </a:rPr>
              <a:t>χ</a:t>
            </a:r>
            <a:r>
              <a:rPr lang="en-US" sz="3200" dirty="0">
                <a:solidFill>
                  <a:schemeClr val="bg2"/>
                </a:solidFill>
              </a:rPr>
              <a:t> ~ few 100 GeV</a:t>
            </a:r>
          </a:p>
          <a:p>
            <a:pPr algn="ctr"/>
            <a:r>
              <a:rPr lang="en-US" sz="3200" b="1" dirty="0"/>
              <a:t>Break the Connection!</a:t>
            </a:r>
          </a:p>
          <a:p>
            <a:pPr algn="ctr"/>
            <a:r>
              <a:rPr lang="en-US" sz="3200" dirty="0">
                <a:solidFill>
                  <a:schemeClr val="accent1">
                    <a:lumMod val="40000"/>
                    <a:lumOff val="60000"/>
                  </a:schemeClr>
                </a:solidFill>
              </a:rPr>
              <a:t>Co-annihilation/resonance</a:t>
            </a:r>
          </a:p>
          <a:p>
            <a:pPr algn="ctr"/>
            <a:r>
              <a:rPr lang="en-US" sz="3200" dirty="0">
                <a:solidFill>
                  <a:schemeClr val="bg2">
                    <a:lumMod val="75000"/>
                  </a:schemeClr>
                </a:solidFill>
              </a:rPr>
              <a:t>Multiple mediators for destructive interference</a:t>
            </a:r>
          </a:p>
          <a:p>
            <a:pPr algn="ctr"/>
            <a:r>
              <a:rPr lang="en-US" sz="3200" b="1" dirty="0"/>
              <a:t>ALL consistent with ( g</a:t>
            </a:r>
            <a:r>
              <a:rPr lang="en-US" sz="3200" b="1" baseline="-25000" dirty="0">
                <a:latin typeface="Symbol" pitchFamily="2" charset="2"/>
              </a:rPr>
              <a:t>m </a:t>
            </a:r>
            <a:r>
              <a:rPr lang="en-US" sz="3200" b="1" dirty="0"/>
              <a:t>– 2 )!! </a:t>
            </a:r>
          </a:p>
        </p:txBody>
      </p:sp>
      <p:grpSp>
        <p:nvGrpSpPr>
          <p:cNvPr id="9" name="Group 8"/>
          <p:cNvGrpSpPr/>
          <p:nvPr/>
        </p:nvGrpSpPr>
        <p:grpSpPr>
          <a:xfrm>
            <a:off x="224217" y="3244714"/>
            <a:ext cx="3391037" cy="2939446"/>
            <a:chOff x="224217" y="3244714"/>
            <a:chExt cx="3391037" cy="2939446"/>
          </a:xfrm>
        </p:grpSpPr>
        <p:sp>
          <p:nvSpPr>
            <p:cNvPr id="2" name="Rectangle 1"/>
            <p:cNvSpPr/>
            <p:nvPr/>
          </p:nvSpPr>
          <p:spPr>
            <a:xfrm>
              <a:off x="613038" y="3244714"/>
              <a:ext cx="2790773" cy="369332"/>
            </a:xfrm>
            <a:prstGeom prst="rect">
              <a:avLst/>
            </a:prstGeom>
          </p:spPr>
          <p:txBody>
            <a:bodyPr wrap="none">
              <a:spAutoFit/>
            </a:bodyPr>
            <a:lstStyle/>
            <a:p>
              <a:r>
                <a:rPr lang="en-US" dirty="0"/>
                <a:t>XENON1T arXiv:1805.12562</a:t>
              </a:r>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224217" y="3657278"/>
              <a:ext cx="3391037" cy="2526882"/>
            </a:xfrm>
            <a:prstGeom prst="rect">
              <a:avLst/>
            </a:prstGeom>
          </p:spPr>
        </p:pic>
      </p:grpSp>
    </p:spTree>
    <p:extLst>
      <p:ext uri="{BB962C8B-B14F-4D97-AF65-F5344CB8AC3E}">
        <p14:creationId xmlns:p14="http://schemas.microsoft.com/office/powerpoint/2010/main" val="68795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42D69-F97F-5B4B-B2D5-C0F28B041E70}"/>
              </a:ext>
            </a:extLst>
          </p:cNvPr>
          <p:cNvSpPr>
            <a:spLocks noGrp="1"/>
          </p:cNvSpPr>
          <p:nvPr>
            <p:ph type="title"/>
          </p:nvPr>
        </p:nvSpPr>
        <p:spPr/>
        <p:txBody>
          <a:bodyPr>
            <a:normAutofit fontScale="90000"/>
          </a:bodyPr>
          <a:lstStyle/>
          <a:p>
            <a:r>
              <a:rPr lang="en-US" dirty="0"/>
              <a:t>Relic Density: Annihilations</a:t>
            </a:r>
          </a:p>
        </p:txBody>
      </p:sp>
      <p:sp>
        <p:nvSpPr>
          <p:cNvPr id="5" name="TextBox 4">
            <a:extLst>
              <a:ext uri="{FF2B5EF4-FFF2-40B4-BE49-F238E27FC236}">
                <a16:creationId xmlns:a16="http://schemas.microsoft.com/office/drawing/2014/main" id="{2BBAC851-628B-734E-AF72-E9614334AF83}"/>
              </a:ext>
            </a:extLst>
          </p:cNvPr>
          <p:cNvSpPr txBox="1"/>
          <p:nvPr/>
        </p:nvSpPr>
        <p:spPr>
          <a:xfrm>
            <a:off x="0" y="995794"/>
            <a:ext cx="9144000" cy="623455"/>
          </a:xfrm>
          <a:prstGeom prst="rect">
            <a:avLst/>
          </a:prstGeom>
          <a:solidFill>
            <a:srgbClr val="DDD9C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r">
              <a:lnSpc>
                <a:spcPct val="85000"/>
              </a:lnSpc>
            </a:pPr>
            <a:r>
              <a:rPr lang="en-US" sz="2000" b="1" spc="-150" dirty="0">
                <a:solidFill>
                  <a:srgbClr val="000000"/>
                </a:solidFill>
                <a:ea typeface="Verdana" panose="020B0604030504040204" pitchFamily="34" charset="0"/>
                <a:cs typeface="Arial" panose="020B0604020202020204" pitchFamily="34" charset="0"/>
              </a:rPr>
              <a:t>Light </a:t>
            </a:r>
            <a:r>
              <a:rPr lang="en-US" sz="2000" b="1" spc="-150" dirty="0" err="1">
                <a:solidFill>
                  <a:srgbClr val="000000"/>
                </a:solidFill>
                <a:ea typeface="Verdana" panose="020B0604030504040204" pitchFamily="34" charset="0"/>
                <a:cs typeface="Arial" panose="020B0604020202020204" pitchFamily="34" charset="0"/>
              </a:rPr>
              <a:t>Binos</a:t>
            </a:r>
            <a:r>
              <a:rPr lang="en-US" sz="2000" b="1" spc="-150" dirty="0">
                <a:solidFill>
                  <a:srgbClr val="000000"/>
                </a:solidFill>
                <a:ea typeface="Verdana" panose="020B0604030504040204" pitchFamily="34" charset="0"/>
                <a:cs typeface="Arial" panose="020B0604020202020204" pitchFamily="34" charset="0"/>
              </a:rPr>
              <a:t> with mass close to M</a:t>
            </a:r>
            <a:r>
              <a:rPr lang="en-US" sz="2000" b="1" spc="-150" baseline="-25000" dirty="0">
                <a:solidFill>
                  <a:srgbClr val="000000"/>
                </a:solidFill>
                <a:ea typeface="Verdana" panose="020B0604030504040204" pitchFamily="34" charset="0"/>
                <a:cs typeface="Arial" panose="020B0604020202020204" pitchFamily="34" charset="0"/>
              </a:rPr>
              <a:t>1 </a:t>
            </a:r>
            <a:r>
              <a:rPr lang="en-US" sz="2000" b="1" spc="-150" dirty="0">
                <a:solidFill>
                  <a:srgbClr val="000000"/>
                </a:solidFill>
                <a:ea typeface="Verdana" panose="020B0604030504040204" pitchFamily="34" charset="0"/>
                <a:cs typeface="Arial" panose="020B0604020202020204" pitchFamily="34" charset="0"/>
              </a:rPr>
              <a:t>excellent candidates for Dark Matter. </a:t>
            </a:r>
          </a:p>
        </p:txBody>
      </p:sp>
      <p:sp>
        <p:nvSpPr>
          <p:cNvPr id="6" name="TextBox 5">
            <a:extLst>
              <a:ext uri="{FF2B5EF4-FFF2-40B4-BE49-F238E27FC236}">
                <a16:creationId xmlns:a16="http://schemas.microsoft.com/office/drawing/2014/main" id="{73D92279-9859-2045-B281-BFECCEA0A1C8}"/>
              </a:ext>
            </a:extLst>
          </p:cNvPr>
          <p:cNvSpPr txBox="1"/>
          <p:nvPr/>
        </p:nvSpPr>
        <p:spPr>
          <a:xfrm>
            <a:off x="0" y="1708561"/>
            <a:ext cx="9144000" cy="1105643"/>
          </a:xfrm>
          <a:prstGeom prst="rect">
            <a:avLst/>
          </a:prstGeom>
          <a:solidFill>
            <a:schemeClr val="tx1"/>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r>
              <a:rPr lang="en-US" i="1" dirty="0"/>
              <a:t>s</a:t>
            </a:r>
            <a:r>
              <a:rPr lang="en-US" dirty="0"/>
              <a:t>-channel Resonance: </a:t>
            </a:r>
          </a:p>
          <a:p>
            <a:r>
              <a:rPr lang="en-US" dirty="0"/>
              <a:t>When the neutralino mass is close to a half of the mediating particle mass (</a:t>
            </a:r>
            <a:r>
              <a:rPr lang="en-US" dirty="0" err="1"/>
              <a:t>eg</a:t>
            </a:r>
            <a:r>
              <a:rPr lang="en-US" dirty="0"/>
              <a:t>: Higgs particle). Highly constrained for the light Higgs. </a:t>
            </a:r>
            <a:endParaRPr lang="en-US" dirty="0">
              <a:effectLst/>
            </a:endParaRPr>
          </a:p>
        </p:txBody>
      </p:sp>
      <p:sp>
        <p:nvSpPr>
          <p:cNvPr id="7" name="TextBox 6">
            <a:extLst>
              <a:ext uri="{FF2B5EF4-FFF2-40B4-BE49-F238E27FC236}">
                <a16:creationId xmlns:a16="http://schemas.microsoft.com/office/drawing/2014/main" id="{F1D85FCC-BDF1-F040-A0FA-E1763E4A3161}"/>
              </a:ext>
            </a:extLst>
          </p:cNvPr>
          <p:cNvSpPr txBox="1"/>
          <p:nvPr/>
        </p:nvSpPr>
        <p:spPr>
          <a:xfrm>
            <a:off x="3135086" y="3072547"/>
            <a:ext cx="6008914" cy="1257696"/>
          </a:xfrm>
          <a:prstGeom prst="rect">
            <a:avLst/>
          </a:prstGeom>
          <a:solidFill>
            <a:schemeClr val="accent2"/>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r>
              <a:rPr lang="en-US" dirty="0">
                <a:effectLst/>
              </a:rPr>
              <a:t>Direct search bounds on Heavy Higgs seriously limit resonant annihilation of light neutralinos consistent with </a:t>
            </a:r>
            <a:r>
              <a:rPr lang="en-US" dirty="0"/>
              <a:t>( g</a:t>
            </a:r>
            <a:r>
              <a:rPr lang="en-US" baseline="-25000" dirty="0">
                <a:latin typeface="Symbol" pitchFamily="2" charset="2"/>
              </a:rPr>
              <a:t>m </a:t>
            </a:r>
            <a:r>
              <a:rPr lang="en-US" dirty="0"/>
              <a:t>– 2 )</a:t>
            </a:r>
            <a:r>
              <a:rPr lang="en-US" dirty="0">
                <a:effectLst/>
                <a:latin typeface="Symbol" pitchFamily="2" charset="2"/>
              </a:rPr>
              <a:t>.</a:t>
            </a:r>
            <a:r>
              <a:rPr lang="en-US" dirty="0">
                <a:effectLst/>
              </a:rPr>
              <a:t> </a:t>
            </a:r>
            <a:endParaRPr lang="el-GR" dirty="0">
              <a:effectLst/>
            </a:endParaRPr>
          </a:p>
        </p:txBody>
      </p:sp>
      <p:sp>
        <p:nvSpPr>
          <p:cNvPr id="8" name="TextBox 7">
            <a:extLst>
              <a:ext uri="{FF2B5EF4-FFF2-40B4-BE49-F238E27FC236}">
                <a16:creationId xmlns:a16="http://schemas.microsoft.com/office/drawing/2014/main" id="{61BE8A25-7423-4144-B4A8-A517FA08F552}"/>
              </a:ext>
            </a:extLst>
          </p:cNvPr>
          <p:cNvSpPr txBox="1"/>
          <p:nvPr/>
        </p:nvSpPr>
        <p:spPr>
          <a:xfrm>
            <a:off x="3135086" y="4669971"/>
            <a:ext cx="6008914" cy="1257696"/>
          </a:xfrm>
          <a:prstGeom prst="rect">
            <a:avLst/>
          </a:prstGeom>
          <a:solidFill>
            <a:schemeClr val="accent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r>
              <a:rPr lang="en-US" i="1" dirty="0"/>
              <a:t>t</a:t>
            </a:r>
            <a:r>
              <a:rPr lang="en-US" dirty="0"/>
              <a:t>-channel annihilation with light </a:t>
            </a:r>
            <a:r>
              <a:rPr lang="en-US" dirty="0" err="1"/>
              <a:t>staus</a:t>
            </a:r>
            <a:r>
              <a:rPr lang="en-US" dirty="0"/>
              <a:t>. </a:t>
            </a:r>
          </a:p>
          <a:p>
            <a:r>
              <a:rPr lang="en-US" dirty="0"/>
              <a:t>Happens also in a natural way at large tan</a:t>
            </a:r>
            <a:r>
              <a:rPr lang="el-GR" dirty="0"/>
              <a:t>β</a:t>
            </a:r>
            <a:r>
              <a:rPr lang="en-US" dirty="0"/>
              <a:t>.</a:t>
            </a:r>
            <a:r>
              <a:rPr lang="el-GR" dirty="0"/>
              <a:t> </a:t>
            </a:r>
          </a:p>
        </p:txBody>
      </p:sp>
      <p:pic>
        <p:nvPicPr>
          <p:cNvPr id="9" name="Picture 8">
            <a:extLst>
              <a:ext uri="{FF2B5EF4-FFF2-40B4-BE49-F238E27FC236}">
                <a16:creationId xmlns:a16="http://schemas.microsoft.com/office/drawing/2014/main" id="{B91C9300-BA1B-0143-B0AE-AB46C7FC52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10282" y="4420775"/>
            <a:ext cx="2199213" cy="1756088"/>
          </a:xfrm>
          <a:prstGeom prst="rect">
            <a:avLst/>
          </a:prstGeom>
        </p:spPr>
      </p:pic>
      <p:pic>
        <p:nvPicPr>
          <p:cNvPr id="10" name="Picture 9">
            <a:extLst>
              <a:ext uri="{FF2B5EF4-FFF2-40B4-BE49-F238E27FC236}">
                <a16:creationId xmlns:a16="http://schemas.microsoft.com/office/drawing/2014/main" id="{E159B414-2831-A943-81CE-05FE0DF7DC5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24958" y="3072547"/>
            <a:ext cx="2569862" cy="1221867"/>
          </a:xfrm>
          <a:prstGeom prst="rect">
            <a:avLst/>
          </a:prstGeom>
        </p:spPr>
      </p:pic>
      <p:sp>
        <p:nvSpPr>
          <p:cNvPr id="11" name="Rectangle 10">
            <a:extLst>
              <a:ext uri="{FF2B5EF4-FFF2-40B4-BE49-F238E27FC236}">
                <a16:creationId xmlns:a16="http://schemas.microsoft.com/office/drawing/2014/main" id="{115EB5D7-834A-7842-820A-A317E3A94876}"/>
              </a:ext>
            </a:extLst>
          </p:cNvPr>
          <p:cNvSpPr/>
          <p:nvPr/>
        </p:nvSpPr>
        <p:spPr>
          <a:xfrm>
            <a:off x="441459" y="6118558"/>
            <a:ext cx="2336858" cy="369332"/>
          </a:xfrm>
          <a:prstGeom prst="rect">
            <a:avLst/>
          </a:prstGeom>
        </p:spPr>
        <p:txBody>
          <a:bodyPr wrap="none">
            <a:spAutoFit/>
          </a:bodyPr>
          <a:lstStyle/>
          <a:p>
            <a:r>
              <a:rPr lang="en-US" dirty="0">
                <a:latin typeface="GillSans" panose="020B0502020104020203" pitchFamily="34" charset="-79"/>
                <a:cs typeface="GillSans" panose="020B0502020104020203" pitchFamily="34" charset="-79"/>
              </a:rPr>
              <a:t>NRS, Pierce, Freese’13 </a:t>
            </a:r>
            <a:endParaRPr lang="en-US" dirty="0">
              <a:effectLst/>
            </a:endParaRPr>
          </a:p>
        </p:txBody>
      </p:sp>
    </p:spTree>
    <p:extLst>
      <p:ext uri="{BB962C8B-B14F-4D97-AF65-F5344CB8AC3E}">
        <p14:creationId xmlns:p14="http://schemas.microsoft.com/office/powerpoint/2010/main" val="412856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763AC-3546-2F41-8374-E762C31ECD32}"/>
              </a:ext>
            </a:extLst>
          </p:cNvPr>
          <p:cNvSpPr>
            <a:spLocks noGrp="1"/>
          </p:cNvSpPr>
          <p:nvPr>
            <p:ph type="title"/>
          </p:nvPr>
        </p:nvSpPr>
        <p:spPr/>
        <p:txBody>
          <a:bodyPr>
            <a:normAutofit fontScale="90000"/>
          </a:bodyPr>
          <a:lstStyle/>
          <a:p>
            <a:r>
              <a:rPr lang="en-US" dirty="0"/>
              <a:t>Relic Density: </a:t>
            </a:r>
            <a:r>
              <a:rPr lang="en-US" dirty="0">
                <a:solidFill>
                  <a:schemeClr val="bg2">
                    <a:lumMod val="50000"/>
                  </a:schemeClr>
                </a:solidFill>
              </a:rPr>
              <a:t>Co</a:t>
            </a:r>
            <a:r>
              <a:rPr lang="en-US" dirty="0"/>
              <a:t> - Annihilations</a:t>
            </a:r>
          </a:p>
        </p:txBody>
      </p:sp>
      <p:sp>
        <p:nvSpPr>
          <p:cNvPr id="3" name="TextBox 2">
            <a:extLst>
              <a:ext uri="{FF2B5EF4-FFF2-40B4-BE49-F238E27FC236}">
                <a16:creationId xmlns:a16="http://schemas.microsoft.com/office/drawing/2014/main" id="{76E7C953-37EE-EF4D-87CC-BF7612F8A189}"/>
              </a:ext>
            </a:extLst>
          </p:cNvPr>
          <p:cNvSpPr txBox="1"/>
          <p:nvPr/>
        </p:nvSpPr>
        <p:spPr>
          <a:xfrm>
            <a:off x="0" y="1478973"/>
            <a:ext cx="9144000" cy="623455"/>
          </a:xfrm>
          <a:prstGeom prst="rect">
            <a:avLst/>
          </a:prstGeom>
          <a:solidFill>
            <a:srgbClr val="DDD9C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r">
              <a:lnSpc>
                <a:spcPct val="85000"/>
              </a:lnSpc>
            </a:pPr>
            <a:endParaRPr lang="en-US" sz="2000" b="1" spc="-150" dirty="0">
              <a:solidFill>
                <a:srgbClr val="000000"/>
              </a:solidFill>
              <a:ea typeface="Verdana" panose="020B0604030504040204" pitchFamily="34" charset="0"/>
              <a:cs typeface="Arial" panose="020B0604020202020204" pitchFamily="34" charset="0"/>
            </a:endParaRPr>
          </a:p>
          <a:p>
            <a:pPr algn="r">
              <a:lnSpc>
                <a:spcPct val="85000"/>
              </a:lnSpc>
            </a:pPr>
            <a:r>
              <a:rPr lang="en-US" sz="2000" b="1" spc="-150" dirty="0">
                <a:solidFill>
                  <a:srgbClr val="000000"/>
                </a:solidFill>
                <a:ea typeface="Verdana" panose="020B0604030504040204" pitchFamily="34" charset="0"/>
                <a:cs typeface="Arial" panose="020B0604020202020204" pitchFamily="34" charset="0"/>
              </a:rPr>
              <a:t>Happen when the DM can annihilate against other rapidly annihilating particles.</a:t>
            </a:r>
            <a:br>
              <a:rPr lang="en-US" sz="2000" b="1" spc="-150" dirty="0">
                <a:solidFill>
                  <a:srgbClr val="000000"/>
                </a:solidFill>
                <a:ea typeface="Verdana" panose="020B0604030504040204" pitchFamily="34" charset="0"/>
                <a:cs typeface="Arial" panose="020B0604020202020204" pitchFamily="34" charset="0"/>
              </a:rPr>
            </a:br>
            <a:endParaRPr lang="en-US" sz="2000" b="1" spc="-150" dirty="0">
              <a:solidFill>
                <a:srgbClr val="000000"/>
              </a:solidFill>
              <a:ea typeface="Verdana" panose="020B0604030504040204" pitchFamily="34" charset="0"/>
              <a:cs typeface="Arial" panose="020B0604020202020204" pitchFamily="34" charset="0"/>
            </a:endParaRPr>
          </a:p>
        </p:txBody>
      </p:sp>
      <p:sp>
        <p:nvSpPr>
          <p:cNvPr id="4" name="TextBox 3">
            <a:extLst>
              <a:ext uri="{FF2B5EF4-FFF2-40B4-BE49-F238E27FC236}">
                <a16:creationId xmlns:a16="http://schemas.microsoft.com/office/drawing/2014/main" id="{30076E47-E6CD-C44E-A028-07A554BB87BB}"/>
              </a:ext>
            </a:extLst>
          </p:cNvPr>
          <p:cNvSpPr txBox="1"/>
          <p:nvPr/>
        </p:nvSpPr>
        <p:spPr>
          <a:xfrm>
            <a:off x="0" y="2190749"/>
            <a:ext cx="9144000" cy="623455"/>
          </a:xfrm>
          <a:prstGeom prst="rect">
            <a:avLst/>
          </a:prstGeom>
          <a:solidFill>
            <a:schemeClr val="tx1"/>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r>
              <a:rPr lang="en-US" dirty="0"/>
              <a:t>Mass difference of DM with the other rapidly annihilating particles must be ~</a:t>
            </a:r>
            <a:r>
              <a:rPr lang="en-US" i="1" dirty="0"/>
              <a:t>O</a:t>
            </a:r>
            <a:r>
              <a:rPr lang="en-US" dirty="0"/>
              <a:t>(few 10s GeV). </a:t>
            </a:r>
            <a:endParaRPr lang="en-US" dirty="0">
              <a:effectLst/>
            </a:endParaRPr>
          </a:p>
        </p:txBody>
      </p:sp>
      <p:sp>
        <p:nvSpPr>
          <p:cNvPr id="6" name="TextBox 5">
            <a:extLst>
              <a:ext uri="{FF2B5EF4-FFF2-40B4-BE49-F238E27FC236}">
                <a16:creationId xmlns:a16="http://schemas.microsoft.com/office/drawing/2014/main" id="{2FE5C159-5557-7F4A-A7A7-9DF5E07BF333}"/>
              </a:ext>
            </a:extLst>
          </p:cNvPr>
          <p:cNvSpPr txBox="1"/>
          <p:nvPr/>
        </p:nvSpPr>
        <p:spPr>
          <a:xfrm>
            <a:off x="0" y="2902525"/>
            <a:ext cx="9144000" cy="623455"/>
          </a:xfrm>
          <a:prstGeom prst="rect">
            <a:avLst/>
          </a:prstGeom>
          <a:solidFill>
            <a:schemeClr val="accent2"/>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r"/>
            <a:r>
              <a:rPr lang="en-US" dirty="0"/>
              <a:t>Naturally leads to </a:t>
            </a:r>
            <a:r>
              <a:rPr lang="en-US" b="1" dirty="0"/>
              <a:t>COMPRESSED SPECTRUM</a:t>
            </a:r>
            <a:r>
              <a:rPr lang="en-US" dirty="0"/>
              <a:t> for searches in the missing energy channel. </a:t>
            </a:r>
            <a:endParaRPr lang="en-US" sz="2400" dirty="0">
              <a:effectLst/>
            </a:endParaRPr>
          </a:p>
        </p:txBody>
      </p:sp>
      <p:sp>
        <p:nvSpPr>
          <p:cNvPr id="7" name="TextBox 6">
            <a:extLst>
              <a:ext uri="{FF2B5EF4-FFF2-40B4-BE49-F238E27FC236}">
                <a16:creationId xmlns:a16="http://schemas.microsoft.com/office/drawing/2014/main" id="{E324A795-27F8-874F-B145-48CE3A7DC295}"/>
              </a:ext>
            </a:extLst>
          </p:cNvPr>
          <p:cNvSpPr txBox="1"/>
          <p:nvPr/>
        </p:nvSpPr>
        <p:spPr>
          <a:xfrm>
            <a:off x="1275645" y="3614301"/>
            <a:ext cx="6762044" cy="1097280"/>
          </a:xfrm>
          <a:prstGeom prst="rect">
            <a:avLst/>
          </a:prstGeom>
          <a:solidFill>
            <a:schemeClr val="accent6"/>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ctr"/>
            <a:r>
              <a:rPr lang="en-US" dirty="0"/>
              <a:t>Some relevant channels in the case of </a:t>
            </a:r>
            <a:r>
              <a:rPr lang="en-US" dirty="0" err="1"/>
              <a:t>sleptons</a:t>
            </a:r>
            <a:r>
              <a:rPr lang="en-US" dirty="0"/>
              <a:t> or Winos </a:t>
            </a:r>
          </a:p>
          <a:p>
            <a:pPr algn="ctr"/>
            <a:r>
              <a:rPr lang="en-US" dirty="0"/>
              <a:t>(too light </a:t>
            </a:r>
            <a:r>
              <a:rPr lang="en-US" dirty="0" err="1"/>
              <a:t>Higginos</a:t>
            </a:r>
            <a:r>
              <a:rPr lang="en-US" dirty="0"/>
              <a:t>/small </a:t>
            </a:r>
            <a:r>
              <a:rPr lang="el-GR" dirty="0"/>
              <a:t>μ </a:t>
            </a:r>
            <a:r>
              <a:rPr lang="en-US" dirty="0"/>
              <a:t>leads to large SD cross sections). </a:t>
            </a:r>
            <a:endParaRPr lang="en-US" sz="2400" dirty="0">
              <a:effectLst/>
            </a:endParaRPr>
          </a:p>
        </p:txBody>
      </p:sp>
      <p:pic>
        <p:nvPicPr>
          <p:cNvPr id="8" name="Picture 7">
            <a:extLst>
              <a:ext uri="{FF2B5EF4-FFF2-40B4-BE49-F238E27FC236}">
                <a16:creationId xmlns:a16="http://schemas.microsoft.com/office/drawing/2014/main" id="{3D902A43-D083-BA46-AB2A-A3530F14F96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275645" y="4881067"/>
            <a:ext cx="6762044" cy="1346205"/>
          </a:xfrm>
          <a:prstGeom prst="rect">
            <a:avLst/>
          </a:prstGeom>
        </p:spPr>
      </p:pic>
    </p:spTree>
    <p:extLst>
      <p:ext uri="{BB962C8B-B14F-4D97-AF65-F5344CB8AC3E}">
        <p14:creationId xmlns:p14="http://schemas.microsoft.com/office/powerpoint/2010/main" val="3631713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1E997-5B9B-FB4F-9F8D-832B8783E767}"/>
              </a:ext>
            </a:extLst>
          </p:cNvPr>
          <p:cNvSpPr>
            <a:spLocks noGrp="1"/>
          </p:cNvSpPr>
          <p:nvPr>
            <p:ph type="title"/>
          </p:nvPr>
        </p:nvSpPr>
        <p:spPr>
          <a:xfrm>
            <a:off x="685800" y="4031343"/>
            <a:ext cx="7772400" cy="1362075"/>
          </a:xfrm>
        </p:spPr>
        <p:txBody>
          <a:bodyPr>
            <a:normAutofit fontScale="90000"/>
          </a:bodyPr>
          <a:lstStyle/>
          <a:p>
            <a:r>
              <a:rPr lang="en-US" sz="4400" dirty="0">
                <a:solidFill>
                  <a:schemeClr val="bg2">
                    <a:lumMod val="50000"/>
                  </a:schemeClr>
                </a:solidFill>
              </a:rPr>
              <a:t>The answer to </a:t>
            </a:r>
            <a:r>
              <a:rPr lang="en-US" sz="4400" i="1" dirty="0">
                <a:solidFill>
                  <a:schemeClr val="bg2">
                    <a:lumMod val="50000"/>
                  </a:schemeClr>
                </a:solidFill>
              </a:rPr>
              <a:t>everything</a:t>
            </a:r>
            <a:r>
              <a:rPr lang="en-US" sz="4400" dirty="0">
                <a:solidFill>
                  <a:schemeClr val="bg2">
                    <a:lumMod val="50000"/>
                  </a:schemeClr>
                </a:solidFill>
              </a:rPr>
              <a:t>: </a:t>
            </a:r>
            <a:r>
              <a:rPr lang="en-US" sz="6600" dirty="0">
                <a:solidFill>
                  <a:schemeClr val="bg2">
                    <a:lumMod val="75000"/>
                  </a:schemeClr>
                </a:solidFill>
              </a:rPr>
              <a:t>Notorious</a:t>
            </a:r>
            <a:r>
              <a:rPr lang="en-US" sz="6600" dirty="0">
                <a:solidFill>
                  <a:schemeClr val="bg2">
                    <a:lumMod val="25000"/>
                  </a:schemeClr>
                </a:solidFill>
              </a:rPr>
              <a:t> 				                 		Supersymmetry</a:t>
            </a:r>
          </a:p>
        </p:txBody>
      </p:sp>
      <p:pic>
        <p:nvPicPr>
          <p:cNvPr id="4" name="Picture 3">
            <a:extLst>
              <a:ext uri="{FF2B5EF4-FFF2-40B4-BE49-F238E27FC236}">
                <a16:creationId xmlns:a16="http://schemas.microsoft.com/office/drawing/2014/main" id="{EEE43B43-EABC-2247-8B62-F6A4FC9F1C91}"/>
              </a:ext>
            </a:extLst>
          </p:cNvPr>
          <p:cNvPicPr>
            <a:picLocks noChangeAspect="1"/>
          </p:cNvPicPr>
          <p:nvPr/>
        </p:nvPicPr>
        <p:blipFill>
          <a:blip r:embed="rId2"/>
          <a:stretch>
            <a:fillRect/>
          </a:stretch>
        </p:blipFill>
        <p:spPr>
          <a:xfrm>
            <a:off x="3086100" y="591317"/>
            <a:ext cx="5796643" cy="3209611"/>
          </a:xfrm>
          <a:prstGeom prst="rect">
            <a:avLst/>
          </a:prstGeom>
        </p:spPr>
      </p:pic>
      <p:sp>
        <p:nvSpPr>
          <p:cNvPr id="5" name="TextBox 4">
            <a:extLst>
              <a:ext uri="{FF2B5EF4-FFF2-40B4-BE49-F238E27FC236}">
                <a16:creationId xmlns:a16="http://schemas.microsoft.com/office/drawing/2014/main" id="{8894940D-C764-8C45-BDF0-028F6FD15C15}"/>
              </a:ext>
            </a:extLst>
          </p:cNvPr>
          <p:cNvSpPr txBox="1"/>
          <p:nvPr/>
        </p:nvSpPr>
        <p:spPr>
          <a:xfrm>
            <a:off x="6026768" y="221985"/>
            <a:ext cx="2855975" cy="369332"/>
          </a:xfrm>
          <a:prstGeom prst="rect">
            <a:avLst/>
          </a:prstGeom>
          <a:noFill/>
        </p:spPr>
        <p:txBody>
          <a:bodyPr wrap="none" rtlCol="0">
            <a:spAutoFit/>
          </a:bodyPr>
          <a:lstStyle/>
          <a:p>
            <a:r>
              <a:rPr lang="en-US" dirty="0"/>
              <a:t>“Particle Fever” – The movie</a:t>
            </a:r>
          </a:p>
        </p:txBody>
      </p:sp>
    </p:spTree>
    <p:extLst>
      <p:ext uri="{BB962C8B-B14F-4D97-AF65-F5344CB8AC3E}">
        <p14:creationId xmlns:p14="http://schemas.microsoft.com/office/powerpoint/2010/main" val="325508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39172"/>
            <a:ext cx="8229600" cy="563562"/>
          </a:xfrm>
        </p:spPr>
        <p:txBody>
          <a:bodyPr>
            <a:normAutofit fontScale="90000"/>
          </a:bodyPr>
          <a:lstStyle/>
          <a:p>
            <a:r>
              <a:rPr lang="en-US" dirty="0"/>
              <a:t>Direct Detection</a:t>
            </a:r>
          </a:p>
        </p:txBody>
      </p:sp>
      <p:sp>
        <p:nvSpPr>
          <p:cNvPr id="3" name="Content Placeholder 2"/>
          <p:cNvSpPr>
            <a:spLocks noGrp="1"/>
          </p:cNvSpPr>
          <p:nvPr>
            <p:ph idx="1"/>
          </p:nvPr>
        </p:nvSpPr>
        <p:spPr>
          <a:xfrm>
            <a:off x="4371520" y="2362623"/>
            <a:ext cx="4572000" cy="990600"/>
          </a:xfrm>
          <a:solidFill>
            <a:schemeClr val="accent3"/>
          </a:solidFill>
        </p:spPr>
        <p:txBody>
          <a:bodyPr>
            <a:normAutofit/>
          </a:bodyPr>
          <a:lstStyle/>
          <a:p>
            <a:pPr marL="0" indent="0" algn="ctr">
              <a:buNone/>
            </a:pPr>
            <a:r>
              <a:rPr lang="en-US" sz="2800" dirty="0"/>
              <a:t>Small SI DD can easily be obtained via </a:t>
            </a:r>
            <a:r>
              <a:rPr lang="en-US" sz="2800" b="1" dirty="0"/>
              <a:t>blind spots</a:t>
            </a:r>
            <a:r>
              <a:rPr lang="en-US" sz="2800" dirty="0"/>
              <a:t>. </a:t>
            </a: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127001" y="533406"/>
            <a:ext cx="7886700" cy="952500"/>
          </a:xfrm>
          <a:prstGeom prst="rect">
            <a:avLst/>
          </a:prstGeom>
        </p:spPr>
      </p:pic>
      <p:pic>
        <p:nvPicPr>
          <p:cNvPr id="6" name="Picture 5"/>
          <p:cNvPicPr>
            <a:picLocks noChangeAspect="1"/>
          </p:cNvPicPr>
          <p:nvPr/>
        </p:nvPicPr>
        <p:blipFill rotWithShape="1">
          <a:blip r:embed="rId3">
            <a:clrChange>
              <a:clrFrom>
                <a:srgbClr val="FFFFFF"/>
              </a:clrFrom>
              <a:clrTo>
                <a:srgbClr val="FFFFFF">
                  <a:alpha val="0"/>
                </a:srgbClr>
              </a:clrTo>
            </a:clrChange>
          </a:blip>
          <a:srcRect b="748"/>
          <a:stretch/>
        </p:blipFill>
        <p:spPr>
          <a:xfrm>
            <a:off x="-128772" y="2269078"/>
            <a:ext cx="4399818" cy="3378282"/>
          </a:xfrm>
          <a:prstGeom prst="rect">
            <a:avLst/>
          </a:prstGeom>
        </p:spPr>
      </p:pic>
      <p:sp>
        <p:nvSpPr>
          <p:cNvPr id="11" name="TextBox 10"/>
          <p:cNvSpPr txBox="1"/>
          <p:nvPr/>
        </p:nvSpPr>
        <p:spPr>
          <a:xfrm>
            <a:off x="168395" y="5647360"/>
            <a:ext cx="2372573" cy="276999"/>
          </a:xfrm>
          <a:prstGeom prst="rect">
            <a:avLst/>
          </a:prstGeom>
          <a:noFill/>
        </p:spPr>
        <p:txBody>
          <a:bodyPr wrap="none" rtlCol="0">
            <a:spAutoFit/>
          </a:bodyPr>
          <a:lstStyle/>
          <a:p>
            <a:r>
              <a:rPr lang="en-US" sz="1200" dirty="0" err="1"/>
              <a:t>Carena</a:t>
            </a:r>
            <a:r>
              <a:rPr lang="en-US" sz="1200" dirty="0"/>
              <a:t>, Osborne, NRS, Wagner, ‘18</a:t>
            </a:r>
          </a:p>
        </p:txBody>
      </p:sp>
      <p:sp>
        <p:nvSpPr>
          <p:cNvPr id="20" name="TextBox 19">
            <a:extLst>
              <a:ext uri="{FF2B5EF4-FFF2-40B4-BE49-F238E27FC236}">
                <a16:creationId xmlns:a16="http://schemas.microsoft.com/office/drawing/2014/main" id="{2DB37121-EA97-A546-828D-C4572D212D49}"/>
              </a:ext>
            </a:extLst>
          </p:cNvPr>
          <p:cNvSpPr txBox="1"/>
          <p:nvPr/>
        </p:nvSpPr>
        <p:spPr>
          <a:xfrm>
            <a:off x="6135006" y="1485906"/>
            <a:ext cx="3008994" cy="830997"/>
          </a:xfrm>
          <a:prstGeom prst="rect">
            <a:avLst/>
          </a:prstGeom>
          <a:noFill/>
        </p:spPr>
        <p:txBody>
          <a:bodyPr wrap="square" rtlCol="0">
            <a:spAutoFit/>
          </a:bodyPr>
          <a:lstStyle/>
          <a:p>
            <a:pPr algn="r"/>
            <a:r>
              <a:rPr lang="en-US" sz="1200" dirty="0"/>
              <a:t>Cheung, Hall, Ruderman ‘12,</a:t>
            </a:r>
          </a:p>
          <a:p>
            <a:pPr algn="r"/>
            <a:r>
              <a:rPr lang="en-US" sz="1200" dirty="0"/>
              <a:t> Huang, Wagner ‘14, </a:t>
            </a:r>
          </a:p>
          <a:p>
            <a:pPr algn="r"/>
            <a:r>
              <a:rPr lang="en-US" sz="1200" dirty="0"/>
              <a:t>Cheung, </a:t>
            </a:r>
            <a:r>
              <a:rPr lang="en-US" sz="1200" dirty="0" err="1"/>
              <a:t>Papucci</a:t>
            </a:r>
            <a:r>
              <a:rPr lang="en-US" sz="1200" dirty="0"/>
              <a:t>, NRS, Stanford, Zurek ‘14, </a:t>
            </a:r>
          </a:p>
          <a:p>
            <a:pPr algn="r"/>
            <a:r>
              <a:rPr lang="en-US" sz="1200" dirty="0"/>
              <a:t>Han, Liu, </a:t>
            </a:r>
            <a:r>
              <a:rPr lang="en-US" sz="1200" dirty="0" err="1"/>
              <a:t>Makhapadhyay</a:t>
            </a:r>
            <a:r>
              <a:rPr lang="en-US" sz="1200" dirty="0"/>
              <a:t>, Wang ‘18. </a:t>
            </a:r>
          </a:p>
        </p:txBody>
      </p:sp>
      <p:pic>
        <p:nvPicPr>
          <p:cNvPr id="21" name="Picture 20">
            <a:extLst>
              <a:ext uri="{FF2B5EF4-FFF2-40B4-BE49-F238E27FC236}">
                <a16:creationId xmlns:a16="http://schemas.microsoft.com/office/drawing/2014/main" id="{79A2CF0B-8E05-9849-8D4A-38D3F19F88D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35738" y="1485906"/>
            <a:ext cx="6191250" cy="733560"/>
          </a:xfrm>
          <a:prstGeom prst="rect">
            <a:avLst/>
          </a:prstGeom>
          <a:ln w="50800">
            <a:solidFill>
              <a:schemeClr val="accent1"/>
            </a:solidFill>
          </a:ln>
        </p:spPr>
      </p:pic>
      <p:sp>
        <p:nvSpPr>
          <p:cNvPr id="22" name="Rectangle 21">
            <a:extLst>
              <a:ext uri="{FF2B5EF4-FFF2-40B4-BE49-F238E27FC236}">
                <a16:creationId xmlns:a16="http://schemas.microsoft.com/office/drawing/2014/main" id="{DE494B3D-428E-A146-82D1-1B81CEB4D17F}"/>
              </a:ext>
            </a:extLst>
          </p:cNvPr>
          <p:cNvSpPr/>
          <p:nvPr/>
        </p:nvSpPr>
        <p:spPr>
          <a:xfrm>
            <a:off x="4371520" y="3477475"/>
            <a:ext cx="4572000" cy="1200329"/>
          </a:xfrm>
          <a:prstGeom prst="rect">
            <a:avLst/>
          </a:prstGeom>
          <a:solidFill>
            <a:schemeClr val="accent1"/>
          </a:solidFill>
        </p:spPr>
        <p:txBody>
          <a:bodyPr>
            <a:spAutoFit/>
          </a:bodyPr>
          <a:lstStyle/>
          <a:p>
            <a:pPr algn="ctr"/>
            <a:r>
              <a:rPr lang="en-US" sz="2400" b="1" dirty="0">
                <a:latin typeface="GillSans" panose="020B0502020104020203" pitchFamily="34" charset="-79"/>
                <a:cs typeface="GillSans" panose="020B0502020104020203" pitchFamily="34" charset="-79"/>
              </a:rPr>
              <a:t>Negative values of </a:t>
            </a:r>
            <a:r>
              <a:rPr lang="el-GR" sz="2400" b="1" dirty="0">
                <a:latin typeface="LucidaGrande" panose="020B0600040502020204" pitchFamily="34" charset="0"/>
              </a:rPr>
              <a:t>μ</a:t>
            </a:r>
            <a:r>
              <a:rPr lang="en-US" sz="2400" b="1" dirty="0"/>
              <a:t> x</a:t>
            </a:r>
            <a:r>
              <a:rPr lang="el-GR" sz="2400" b="1" dirty="0"/>
              <a:t> </a:t>
            </a:r>
            <a:r>
              <a:rPr lang="en-US" sz="2400" b="1" dirty="0"/>
              <a:t>M1</a:t>
            </a:r>
            <a:r>
              <a:rPr lang="el-GR" sz="2400" b="1" dirty="0">
                <a:latin typeface="LucidaGrande" panose="020B0600040502020204" pitchFamily="34" charset="0"/>
              </a:rPr>
              <a:t> </a:t>
            </a:r>
            <a:r>
              <a:rPr lang="el-GR" sz="2400" dirty="0">
                <a:latin typeface="GillSans" panose="020B0502020104020203" pitchFamily="34" charset="-79"/>
                <a:cs typeface="GillSans" panose="020B0502020104020203" pitchFamily="34" charset="-79"/>
              </a:rPr>
              <a:t>: </a:t>
            </a:r>
            <a:endParaRPr lang="en-US" sz="2400" dirty="0">
              <a:latin typeface="GillSans" panose="020B0502020104020203" pitchFamily="34" charset="-79"/>
              <a:cs typeface="GillSans" panose="020B0502020104020203" pitchFamily="34" charset="-79"/>
            </a:endParaRPr>
          </a:p>
          <a:p>
            <a:pPr algn="ctr"/>
            <a:r>
              <a:rPr lang="en-US" sz="2400" i="1" dirty="0">
                <a:latin typeface="GillSans" panose="020B0502020104020203" pitchFamily="34" charset="-79"/>
                <a:cs typeface="GillSans" panose="020B0502020104020203" pitchFamily="34" charset="-79"/>
              </a:rPr>
              <a:t>Much</a:t>
            </a:r>
            <a:r>
              <a:rPr lang="en-US" sz="2400" dirty="0">
                <a:latin typeface="GillSans" panose="020B0502020104020203" pitchFamily="34" charset="-79"/>
                <a:cs typeface="GillSans" panose="020B0502020104020203" pitchFamily="34" charset="-79"/>
              </a:rPr>
              <a:t> weaker spin-independent direct detection bounds </a:t>
            </a:r>
            <a:endParaRPr lang="en-US" sz="2400" dirty="0"/>
          </a:p>
        </p:txBody>
      </p:sp>
      <p:pic>
        <p:nvPicPr>
          <p:cNvPr id="23" name="Picture 22">
            <a:extLst>
              <a:ext uri="{FF2B5EF4-FFF2-40B4-BE49-F238E27FC236}">
                <a16:creationId xmlns:a16="http://schemas.microsoft.com/office/drawing/2014/main" id="{A27BD688-1BDE-8647-9508-6AD12D003DB1}"/>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853828" y="5507085"/>
            <a:ext cx="2578100" cy="990600"/>
          </a:xfrm>
          <a:prstGeom prst="rect">
            <a:avLst/>
          </a:prstGeom>
          <a:ln w="57150">
            <a:solidFill>
              <a:schemeClr val="accent6"/>
            </a:solidFill>
          </a:ln>
        </p:spPr>
      </p:pic>
      <p:sp>
        <p:nvSpPr>
          <p:cNvPr id="12" name="Rectangle 11">
            <a:extLst>
              <a:ext uri="{FF2B5EF4-FFF2-40B4-BE49-F238E27FC236}">
                <a16:creationId xmlns:a16="http://schemas.microsoft.com/office/drawing/2014/main" id="{8E66C541-70FC-D345-B408-0D2F96336632}"/>
              </a:ext>
            </a:extLst>
          </p:cNvPr>
          <p:cNvSpPr/>
          <p:nvPr/>
        </p:nvSpPr>
        <p:spPr>
          <a:xfrm>
            <a:off x="5703570" y="4802056"/>
            <a:ext cx="3239950" cy="1200329"/>
          </a:xfrm>
          <a:prstGeom prst="rect">
            <a:avLst/>
          </a:prstGeom>
          <a:solidFill>
            <a:schemeClr val="accent6"/>
          </a:solidFill>
        </p:spPr>
        <p:txBody>
          <a:bodyPr wrap="square">
            <a:spAutoFit/>
          </a:bodyPr>
          <a:lstStyle/>
          <a:p>
            <a:pPr algn="ctr"/>
            <a:r>
              <a:rPr lang="en-US" sz="2400" b="1" dirty="0">
                <a:latin typeface="GillSans" panose="020B0502020104020203" pitchFamily="34" charset="-79"/>
                <a:cs typeface="GillSans" panose="020B0502020104020203" pitchFamily="34" charset="-79"/>
              </a:rPr>
              <a:t>SD DD</a:t>
            </a:r>
            <a:r>
              <a:rPr lang="el-GR" sz="2400" dirty="0">
                <a:latin typeface="GillSans" panose="020B0502020104020203" pitchFamily="34" charset="-79"/>
                <a:cs typeface="GillSans" panose="020B0502020104020203" pitchFamily="34" charset="-79"/>
              </a:rPr>
              <a:t>: </a:t>
            </a:r>
            <a:endParaRPr lang="en-US" sz="2400" dirty="0">
              <a:latin typeface="GillSans" panose="020B0502020104020203" pitchFamily="34" charset="-79"/>
              <a:cs typeface="GillSans" panose="020B0502020104020203" pitchFamily="34" charset="-79"/>
            </a:endParaRPr>
          </a:p>
          <a:p>
            <a:pPr algn="ctr"/>
            <a:r>
              <a:rPr lang="en-US" sz="2400" i="1" dirty="0">
                <a:latin typeface="GillSans" panose="020B0502020104020203" pitchFamily="34" charset="-79"/>
                <a:cs typeface="GillSans" panose="020B0502020104020203" pitchFamily="34" charset="-79"/>
              </a:rPr>
              <a:t>No cancellations! </a:t>
            </a:r>
          </a:p>
          <a:p>
            <a:pPr algn="ctr"/>
            <a:r>
              <a:rPr lang="en-US" sz="2400" dirty="0">
                <a:latin typeface="GillSans" panose="020B0502020104020203" pitchFamily="34" charset="-79"/>
                <a:cs typeface="GillSans" panose="020B0502020104020203" pitchFamily="34" charset="-79"/>
              </a:rPr>
              <a:t>Lower limit on</a:t>
            </a:r>
            <a:r>
              <a:rPr lang="en-US" sz="2400" i="1" dirty="0">
                <a:latin typeface="GillSans" panose="020B0502020104020203" pitchFamily="34" charset="-79"/>
                <a:cs typeface="GillSans" panose="020B0502020104020203" pitchFamily="34" charset="-79"/>
              </a:rPr>
              <a:t> </a:t>
            </a:r>
            <a:r>
              <a:rPr lang="el-GR" sz="2400" b="1" dirty="0">
                <a:latin typeface="LucidaGrande" panose="020B0600040502020204" pitchFamily="34" charset="0"/>
              </a:rPr>
              <a:t>μ</a:t>
            </a:r>
            <a:r>
              <a:rPr lang="en-US" sz="2400" i="1" dirty="0">
                <a:latin typeface="GillSans" panose="020B0502020104020203" pitchFamily="34" charset="-79"/>
                <a:cs typeface="GillSans" panose="020B0502020104020203" pitchFamily="34" charset="-79"/>
              </a:rPr>
              <a:t> </a:t>
            </a:r>
            <a:endParaRPr lang="en-US" sz="2400" dirty="0"/>
          </a:p>
        </p:txBody>
      </p:sp>
    </p:spTree>
    <p:extLst>
      <p:ext uri="{BB962C8B-B14F-4D97-AF65-F5344CB8AC3E}">
        <p14:creationId xmlns:p14="http://schemas.microsoft.com/office/powerpoint/2010/main" val="240366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CF903-17EE-2947-B9D4-4EC2432889E1}"/>
              </a:ext>
            </a:extLst>
          </p:cNvPr>
          <p:cNvSpPr>
            <a:spLocks noGrp="1"/>
          </p:cNvSpPr>
          <p:nvPr>
            <p:ph type="title"/>
          </p:nvPr>
        </p:nvSpPr>
        <p:spPr/>
        <p:txBody>
          <a:bodyPr/>
          <a:lstStyle/>
          <a:p>
            <a:r>
              <a:rPr lang="en-US" dirty="0"/>
              <a:t>( </a:t>
            </a:r>
            <a:r>
              <a:rPr lang="en-US" cap="none" dirty="0"/>
              <a:t>g</a:t>
            </a:r>
            <a:r>
              <a:rPr lang="en-US" cap="none" baseline="-25000" dirty="0">
                <a:latin typeface="Symbol" pitchFamily="2" charset="2"/>
              </a:rPr>
              <a:t>m</a:t>
            </a:r>
            <a:r>
              <a:rPr lang="en-US" baseline="-25000" dirty="0">
                <a:latin typeface="Symbol" pitchFamily="2" charset="2"/>
              </a:rPr>
              <a:t> </a:t>
            </a:r>
            <a:r>
              <a:rPr lang="en-US" dirty="0"/>
              <a:t>– 2 ) &amp; </a:t>
            </a:r>
            <a:br>
              <a:rPr lang="en-US" dirty="0"/>
            </a:br>
            <a:r>
              <a:rPr lang="en-US" dirty="0"/>
              <a:t>	</a:t>
            </a:r>
            <a:r>
              <a:rPr lang="en-US" dirty="0">
                <a:solidFill>
                  <a:schemeClr val="bg2">
                    <a:lumMod val="50000"/>
                  </a:schemeClr>
                </a:solidFill>
              </a:rPr>
              <a:t>Dark Matter</a:t>
            </a:r>
            <a:r>
              <a:rPr lang="en-US" dirty="0"/>
              <a:t> Direct Detection</a:t>
            </a:r>
          </a:p>
        </p:txBody>
      </p:sp>
    </p:spTree>
    <p:extLst>
      <p:ext uri="{BB962C8B-B14F-4D97-AF65-F5344CB8AC3E}">
        <p14:creationId xmlns:p14="http://schemas.microsoft.com/office/powerpoint/2010/main" val="306542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75D12-7C29-DE4D-ABAC-F8A1903C61DA}"/>
              </a:ext>
            </a:extLst>
          </p:cNvPr>
          <p:cNvSpPr>
            <a:spLocks noGrp="1"/>
          </p:cNvSpPr>
          <p:nvPr>
            <p:ph type="title"/>
          </p:nvPr>
        </p:nvSpPr>
        <p:spPr>
          <a:xfrm>
            <a:off x="685800" y="51618"/>
            <a:ext cx="8229600" cy="563562"/>
          </a:xfrm>
        </p:spPr>
        <p:txBody>
          <a:bodyPr>
            <a:normAutofit fontScale="90000"/>
          </a:bodyPr>
          <a:lstStyle/>
          <a:p>
            <a:r>
              <a:rPr lang="en-US" dirty="0"/>
              <a:t>So, What Do We Have?</a:t>
            </a:r>
          </a:p>
        </p:txBody>
      </p:sp>
      <p:sp>
        <p:nvSpPr>
          <p:cNvPr id="3" name="Rectangle 2">
            <a:extLst>
              <a:ext uri="{FF2B5EF4-FFF2-40B4-BE49-F238E27FC236}">
                <a16:creationId xmlns:a16="http://schemas.microsoft.com/office/drawing/2014/main" id="{1C970FA0-160C-A54F-B248-E3D5AF91DF07}"/>
              </a:ext>
            </a:extLst>
          </p:cNvPr>
          <p:cNvSpPr/>
          <p:nvPr/>
        </p:nvSpPr>
        <p:spPr>
          <a:xfrm>
            <a:off x="0" y="613361"/>
            <a:ext cx="9144000" cy="11811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a:t>Small SI DD: </a:t>
            </a:r>
            <a:r>
              <a:rPr lang="en-US" sz="2000" b="1" i="1" dirty="0"/>
              <a:t>negative</a:t>
            </a:r>
            <a:r>
              <a:rPr lang="en-US" sz="2000" b="1" dirty="0"/>
              <a:t> values of </a:t>
            </a:r>
            <a:r>
              <a:rPr lang="el-GR" sz="2000" b="1" dirty="0"/>
              <a:t>μ </a:t>
            </a:r>
            <a:r>
              <a:rPr lang="en-US" sz="2000" b="1" dirty="0"/>
              <a:t>x</a:t>
            </a:r>
            <a:r>
              <a:rPr lang="el-GR" sz="2000" b="1" dirty="0"/>
              <a:t> </a:t>
            </a:r>
            <a:r>
              <a:rPr lang="en-US" sz="2000" b="1" dirty="0"/>
              <a:t>M</a:t>
            </a:r>
            <a:r>
              <a:rPr lang="en-US" sz="2000" b="1" baseline="-25000" dirty="0"/>
              <a:t>1</a:t>
            </a:r>
            <a:r>
              <a:rPr lang="en-US" sz="2000" dirty="0"/>
              <a:t>.</a:t>
            </a:r>
            <a:br>
              <a:rPr lang="en-US" sz="2000" dirty="0"/>
            </a:br>
            <a:r>
              <a:rPr lang="en-US" sz="2000" dirty="0"/>
              <a:t>			 	              SI DD also suppressed for </a:t>
            </a:r>
            <a:r>
              <a:rPr lang="en-US" sz="2000" b="1" i="1" dirty="0"/>
              <a:t>large</a:t>
            </a:r>
            <a:r>
              <a:rPr lang="en-US" sz="2000" b="1" dirty="0"/>
              <a:t> values of </a:t>
            </a:r>
            <a:r>
              <a:rPr lang="el-GR" sz="2000" b="1" dirty="0"/>
              <a:t>μ</a:t>
            </a:r>
            <a:r>
              <a:rPr lang="en-US" sz="2000" dirty="0"/>
              <a:t>.</a:t>
            </a:r>
            <a:r>
              <a:rPr lang="el-GR" sz="2000" dirty="0"/>
              <a:t> </a:t>
            </a:r>
          </a:p>
        </p:txBody>
      </p:sp>
      <p:sp>
        <p:nvSpPr>
          <p:cNvPr id="4" name="Rectangle 3">
            <a:extLst>
              <a:ext uri="{FF2B5EF4-FFF2-40B4-BE49-F238E27FC236}">
                <a16:creationId xmlns:a16="http://schemas.microsoft.com/office/drawing/2014/main" id="{25817BD3-D58B-2644-A71F-31708F634AC4}"/>
              </a:ext>
            </a:extLst>
          </p:cNvPr>
          <p:cNvSpPr/>
          <p:nvPr/>
        </p:nvSpPr>
        <p:spPr>
          <a:xfrm>
            <a:off x="0" y="1936983"/>
            <a:ext cx="9143999" cy="957803"/>
          </a:xfrm>
          <a:prstGeom prst="rect">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000" dirty="0"/>
              <a:t>(g</a:t>
            </a:r>
            <a:r>
              <a:rPr lang="en-US" sz="2000" baseline="-25000" dirty="0">
                <a:latin typeface="Symbol" pitchFamily="2" charset="2"/>
              </a:rPr>
              <a:t>m </a:t>
            </a:r>
            <a:r>
              <a:rPr lang="en-US" sz="2000" dirty="0"/>
              <a:t>-2) has two contributions: </a:t>
            </a:r>
          </a:p>
          <a:p>
            <a:pPr algn="r"/>
            <a:r>
              <a:rPr lang="en-US" sz="2000" dirty="0"/>
              <a:t>		Bino: proportional to </a:t>
            </a:r>
            <a:r>
              <a:rPr lang="el-GR" sz="2000" b="1" dirty="0"/>
              <a:t>μ </a:t>
            </a:r>
            <a:r>
              <a:rPr lang="en-US" sz="2000" b="1" dirty="0"/>
              <a:t>x</a:t>
            </a:r>
            <a:r>
              <a:rPr lang="el-GR" sz="2000" b="1" dirty="0"/>
              <a:t> </a:t>
            </a:r>
            <a:r>
              <a:rPr lang="en-US" sz="2000" b="1" dirty="0"/>
              <a:t>M</a:t>
            </a:r>
            <a:r>
              <a:rPr lang="en-US" sz="2000" b="1" baseline="-25000" dirty="0"/>
              <a:t>1</a:t>
            </a:r>
          </a:p>
          <a:p>
            <a:pPr algn="r"/>
            <a:r>
              <a:rPr lang="en-US" sz="2000" dirty="0"/>
              <a:t>			</a:t>
            </a:r>
            <a:r>
              <a:rPr lang="en-US" sz="2000" dirty="0" err="1"/>
              <a:t>Chargino</a:t>
            </a:r>
            <a:r>
              <a:rPr lang="en-US" sz="2000" dirty="0"/>
              <a:t>: proportional to </a:t>
            </a:r>
            <a:r>
              <a:rPr lang="el-GR" sz="2000" b="1" dirty="0"/>
              <a:t>μ </a:t>
            </a:r>
            <a:r>
              <a:rPr lang="en-US" sz="2000" b="1" dirty="0"/>
              <a:t>x</a:t>
            </a:r>
            <a:r>
              <a:rPr lang="el-GR" sz="2000" b="1" dirty="0"/>
              <a:t> </a:t>
            </a:r>
            <a:r>
              <a:rPr lang="en-US" sz="2000" b="1" dirty="0"/>
              <a:t>M</a:t>
            </a:r>
            <a:r>
              <a:rPr lang="en-US" sz="2000" b="1" baseline="-25000" dirty="0"/>
              <a:t>2</a:t>
            </a:r>
            <a:r>
              <a:rPr lang="en-US" sz="2000" dirty="0"/>
              <a:t> </a:t>
            </a:r>
            <a:endParaRPr lang="en-US" sz="2000" dirty="0">
              <a:effectLst/>
            </a:endParaRPr>
          </a:p>
        </p:txBody>
      </p:sp>
      <p:sp>
        <p:nvSpPr>
          <p:cNvPr id="5" name="Rectangle 4">
            <a:extLst>
              <a:ext uri="{FF2B5EF4-FFF2-40B4-BE49-F238E27FC236}">
                <a16:creationId xmlns:a16="http://schemas.microsoft.com/office/drawing/2014/main" id="{8C88758F-26D6-5649-B2F6-51229BB868C6}"/>
              </a:ext>
            </a:extLst>
          </p:cNvPr>
          <p:cNvSpPr/>
          <p:nvPr/>
        </p:nvSpPr>
        <p:spPr>
          <a:xfrm>
            <a:off x="1" y="3055227"/>
            <a:ext cx="9143999" cy="6985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000" dirty="0"/>
              <a:t>Bino contribution is </a:t>
            </a:r>
            <a:r>
              <a:rPr lang="en-US" sz="2000" b="1" i="1" dirty="0"/>
              <a:t>negative</a:t>
            </a:r>
            <a:r>
              <a:rPr lang="en-US" sz="2000" dirty="0"/>
              <a:t> in proximity of blind spot </a:t>
            </a:r>
          </a:p>
          <a:p>
            <a:pPr algn="r"/>
            <a:r>
              <a:rPr lang="en-US" sz="2000" dirty="0"/>
              <a:t>but becomes </a:t>
            </a:r>
            <a:r>
              <a:rPr lang="en-US" sz="2000" b="1" i="1" dirty="0"/>
              <a:t>subdominant</a:t>
            </a:r>
            <a:r>
              <a:rPr lang="en-US" sz="2000" dirty="0"/>
              <a:t> at </a:t>
            </a:r>
            <a:r>
              <a:rPr lang="en-US" sz="2000" b="1" i="1" dirty="0"/>
              <a:t>smaller</a:t>
            </a:r>
            <a:r>
              <a:rPr lang="en-US" sz="2000" dirty="0"/>
              <a:t> values of </a:t>
            </a:r>
            <a:r>
              <a:rPr lang="el-GR" sz="2000" dirty="0"/>
              <a:t>μ</a:t>
            </a:r>
            <a:r>
              <a:rPr lang="en-US" sz="2000" dirty="0"/>
              <a:t>.</a:t>
            </a:r>
            <a:r>
              <a:rPr lang="el-GR" sz="2000" dirty="0"/>
              <a:t> </a:t>
            </a:r>
            <a:endParaRPr lang="el-GR" sz="2000" dirty="0">
              <a:effectLst/>
            </a:endParaRPr>
          </a:p>
        </p:txBody>
      </p:sp>
      <p:sp>
        <p:nvSpPr>
          <p:cNvPr id="6" name="Rectangle 5">
            <a:extLst>
              <a:ext uri="{FF2B5EF4-FFF2-40B4-BE49-F238E27FC236}">
                <a16:creationId xmlns:a16="http://schemas.microsoft.com/office/drawing/2014/main" id="{2464AC73-6D31-B241-B938-85734BE37E00}"/>
              </a:ext>
            </a:extLst>
          </p:cNvPr>
          <p:cNvSpPr/>
          <p:nvPr/>
        </p:nvSpPr>
        <p:spPr>
          <a:xfrm>
            <a:off x="-5" y="3897839"/>
            <a:ext cx="9144001" cy="787401"/>
          </a:xfrm>
          <a:prstGeom prst="rect">
            <a:avLst/>
          </a:prstGeom>
          <a:solidFill>
            <a:schemeClr val="bg2">
              <a:lumMod val="25000"/>
            </a:schemeClr>
          </a:solidFill>
          <a:ln>
            <a:solidFill>
              <a:schemeClr val="bg2">
                <a:lumMod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000" dirty="0" err="1"/>
              <a:t>Chargino</a:t>
            </a:r>
            <a:r>
              <a:rPr lang="en-US" sz="2000" dirty="0"/>
              <a:t> contribution </a:t>
            </a:r>
            <a:r>
              <a:rPr lang="en-US" sz="2000" b="1" i="1" dirty="0"/>
              <a:t>dominant</a:t>
            </a:r>
            <a:r>
              <a:rPr lang="en-US" sz="2000" dirty="0"/>
              <a:t> if all masses of the same order </a:t>
            </a:r>
          </a:p>
          <a:p>
            <a:pPr algn="r"/>
            <a:r>
              <a:rPr lang="en-US" sz="2000" dirty="0"/>
              <a:t>and </a:t>
            </a:r>
            <a:r>
              <a:rPr lang="en-US" sz="2000" b="1" i="1" dirty="0"/>
              <a:t>suppressed</a:t>
            </a:r>
            <a:r>
              <a:rPr lang="en-US" sz="2000" dirty="0"/>
              <a:t> at </a:t>
            </a:r>
            <a:r>
              <a:rPr lang="en-US" sz="2000" b="1" i="1" dirty="0"/>
              <a:t>large</a:t>
            </a:r>
            <a:r>
              <a:rPr lang="en-US" sz="2000" dirty="0"/>
              <a:t> </a:t>
            </a:r>
            <a:r>
              <a:rPr lang="el-GR" sz="2000" dirty="0"/>
              <a:t>μ </a:t>
            </a:r>
            <a:r>
              <a:rPr lang="en-US" sz="2000" dirty="0"/>
              <a:t>.</a:t>
            </a:r>
            <a:endParaRPr lang="el-GR" sz="2000" dirty="0">
              <a:effectLst/>
            </a:endParaRPr>
          </a:p>
        </p:txBody>
      </p:sp>
      <p:sp>
        <p:nvSpPr>
          <p:cNvPr id="7" name="Rectangle 6">
            <a:extLst>
              <a:ext uri="{FF2B5EF4-FFF2-40B4-BE49-F238E27FC236}">
                <a16:creationId xmlns:a16="http://schemas.microsoft.com/office/drawing/2014/main" id="{4AA54381-A302-B549-9C46-8237A9B18BBE}"/>
              </a:ext>
            </a:extLst>
          </p:cNvPr>
          <p:cNvSpPr/>
          <p:nvPr/>
        </p:nvSpPr>
        <p:spPr>
          <a:xfrm>
            <a:off x="457200" y="4801572"/>
            <a:ext cx="8229596" cy="1200329"/>
          </a:xfrm>
          <a:prstGeom prst="rect">
            <a:avLst/>
          </a:prstGeom>
          <a:solidFill>
            <a:schemeClr val="accent6"/>
          </a:solidFill>
        </p:spPr>
        <p:txBody>
          <a:bodyPr wrap="square">
            <a:spAutoFit/>
          </a:bodyPr>
          <a:lstStyle/>
          <a:p>
            <a:pPr algn="ctr"/>
            <a:r>
              <a:rPr lang="en-US" sz="2400" dirty="0"/>
              <a:t>(g</a:t>
            </a:r>
            <a:r>
              <a:rPr lang="en-US" sz="2400" baseline="-25000" dirty="0">
                <a:latin typeface="Symbol" pitchFamily="2" charset="2"/>
              </a:rPr>
              <a:t>m </a:t>
            </a:r>
            <a:r>
              <a:rPr lang="en-US" sz="2400" dirty="0"/>
              <a:t>- 2)</a:t>
            </a:r>
            <a:r>
              <a:rPr lang="en-US" sz="2400" dirty="0">
                <a:latin typeface="GillSans" panose="020B0502020104020203" pitchFamily="34" charset="-79"/>
                <a:cs typeface="GillSans" panose="020B0502020104020203" pitchFamily="34" charset="-79"/>
              </a:rPr>
              <a:t> needs to be </a:t>
            </a:r>
            <a:r>
              <a:rPr lang="en-US" sz="2400" b="1" dirty="0">
                <a:latin typeface="GillSans" panose="020B0502020104020203" pitchFamily="34" charset="-79"/>
                <a:cs typeface="GillSans" panose="020B0502020104020203" pitchFamily="34" charset="-79"/>
              </a:rPr>
              <a:t>positive</a:t>
            </a:r>
            <a:r>
              <a:rPr lang="en-US" sz="2400" dirty="0">
                <a:latin typeface="GillSans" panose="020B0502020104020203" pitchFamily="34" charset="-79"/>
                <a:cs typeface="GillSans" panose="020B0502020104020203" pitchFamily="34" charset="-79"/>
              </a:rPr>
              <a:t> =&gt; </a:t>
            </a:r>
            <a:r>
              <a:rPr lang="en-US" sz="2400" dirty="0"/>
              <a:t>(g</a:t>
            </a:r>
            <a:r>
              <a:rPr lang="en-US" sz="2400" baseline="-25000" dirty="0">
                <a:latin typeface="Symbol" pitchFamily="2" charset="2"/>
              </a:rPr>
              <a:t>m </a:t>
            </a:r>
            <a:r>
              <a:rPr lang="en-US" sz="2400" dirty="0"/>
              <a:t>- 2)</a:t>
            </a:r>
            <a:r>
              <a:rPr lang="en-US" sz="2400" dirty="0">
                <a:latin typeface="GillSans" panose="020B0502020104020203" pitchFamily="34" charset="-79"/>
                <a:cs typeface="GillSans" panose="020B0502020104020203" pitchFamily="34" charset="-79"/>
              </a:rPr>
              <a:t> + SI DD:</a:t>
            </a:r>
          </a:p>
          <a:p>
            <a:pPr algn="ctr"/>
            <a:r>
              <a:rPr lang="en-US" sz="2400" dirty="0">
                <a:latin typeface="GillSans" panose="020B0502020104020203" pitchFamily="34" charset="-79"/>
                <a:cs typeface="GillSans" panose="020B0502020104020203" pitchFamily="34" charset="-79"/>
              </a:rPr>
              <a:t> Large values of </a:t>
            </a:r>
            <a:r>
              <a:rPr lang="el-GR" sz="2400" dirty="0">
                <a:latin typeface="GillSans" panose="020B0502020104020203" pitchFamily="34" charset="-79"/>
                <a:cs typeface="GillSans" panose="020B0502020104020203" pitchFamily="34" charset="-79"/>
              </a:rPr>
              <a:t>μ</a:t>
            </a:r>
            <a:r>
              <a:rPr lang="en-US" sz="2400" dirty="0">
                <a:latin typeface="GillSans" panose="020B0502020104020203" pitchFamily="34" charset="-79"/>
                <a:cs typeface="GillSans" panose="020B0502020104020203" pitchFamily="34" charset="-79"/>
              </a:rPr>
              <a:t>,</a:t>
            </a:r>
            <a:r>
              <a:rPr lang="el-GR" sz="2400" dirty="0">
                <a:latin typeface="GillSans" panose="020B0502020104020203" pitchFamily="34" charset="-79"/>
                <a:cs typeface="GillSans" panose="020B0502020104020203" pitchFamily="34" charset="-79"/>
              </a:rPr>
              <a:t> </a:t>
            </a:r>
            <a:r>
              <a:rPr lang="en-US" sz="2400" dirty="0">
                <a:latin typeface="GillSans" panose="020B0502020104020203" pitchFamily="34" charset="-79"/>
                <a:cs typeface="GillSans" panose="020B0502020104020203" pitchFamily="34" charset="-79"/>
              </a:rPr>
              <a:t>or </a:t>
            </a:r>
          </a:p>
          <a:p>
            <a:pPr algn="ctr"/>
            <a:r>
              <a:rPr lang="en-US" sz="2400" b="1" i="1" dirty="0">
                <a:latin typeface="GillSans" panose="020B0502020104020203" pitchFamily="34" charset="-79"/>
                <a:cs typeface="GillSans" panose="020B0502020104020203" pitchFamily="34" charset="-79"/>
              </a:rPr>
              <a:t>Smaller values of </a:t>
            </a:r>
            <a:r>
              <a:rPr lang="el-GR" sz="2400" b="1" i="1" dirty="0">
                <a:latin typeface="GillSans" panose="020B0502020104020203" pitchFamily="34" charset="-79"/>
                <a:cs typeface="GillSans" panose="020B0502020104020203" pitchFamily="34" charset="-79"/>
              </a:rPr>
              <a:t>μ</a:t>
            </a:r>
            <a:r>
              <a:rPr lang="el-GR" sz="2400" dirty="0">
                <a:latin typeface="GillSans" panose="020B0502020104020203" pitchFamily="34" charset="-79"/>
                <a:cs typeface="GillSans" panose="020B0502020104020203" pitchFamily="34" charset="-79"/>
              </a:rPr>
              <a:t> </a:t>
            </a:r>
            <a:r>
              <a:rPr lang="en-US" sz="2400" dirty="0">
                <a:latin typeface="GillSans" panose="020B0502020104020203" pitchFamily="34" charset="-79"/>
                <a:cs typeface="GillSans" panose="020B0502020104020203" pitchFamily="34" charset="-79"/>
              </a:rPr>
              <a:t>and </a:t>
            </a:r>
            <a:r>
              <a:rPr lang="en-US" sz="2400" b="1" i="1" dirty="0">
                <a:latin typeface="GillSans" panose="020B0502020104020203" pitchFamily="34" charset="-79"/>
                <a:cs typeface="GillSans" panose="020B0502020104020203" pitchFamily="34" charset="-79"/>
              </a:rPr>
              <a:t>opposite sign</a:t>
            </a:r>
            <a:r>
              <a:rPr lang="en-US" sz="2400" i="1" dirty="0">
                <a:latin typeface="GillSans" panose="020B0502020104020203" pitchFamily="34" charset="-79"/>
                <a:cs typeface="GillSans" panose="020B0502020104020203" pitchFamily="34" charset="-79"/>
              </a:rPr>
              <a:t> </a:t>
            </a:r>
            <a:r>
              <a:rPr lang="en-US" sz="2400" dirty="0">
                <a:latin typeface="GillSans" panose="020B0502020104020203" pitchFamily="34" charset="-79"/>
                <a:cs typeface="GillSans" panose="020B0502020104020203" pitchFamily="34" charset="-79"/>
              </a:rPr>
              <a:t>for the </a:t>
            </a:r>
            <a:r>
              <a:rPr lang="en-US" sz="2400" dirty="0" err="1">
                <a:latin typeface="GillSans" panose="020B0502020104020203" pitchFamily="34" charset="-79"/>
                <a:cs typeface="GillSans" panose="020B0502020104020203" pitchFamily="34" charset="-79"/>
              </a:rPr>
              <a:t>gaugino</a:t>
            </a:r>
            <a:r>
              <a:rPr lang="en-US" sz="2400" dirty="0">
                <a:latin typeface="GillSans" panose="020B0502020104020203" pitchFamily="34" charset="-79"/>
                <a:cs typeface="GillSans" panose="020B0502020104020203" pitchFamily="34" charset="-79"/>
              </a:rPr>
              <a:t> masses.</a:t>
            </a:r>
          </a:p>
        </p:txBody>
      </p:sp>
      <p:sp>
        <p:nvSpPr>
          <p:cNvPr id="8" name="Rectangle 7">
            <a:extLst>
              <a:ext uri="{FF2B5EF4-FFF2-40B4-BE49-F238E27FC236}">
                <a16:creationId xmlns:a16="http://schemas.microsoft.com/office/drawing/2014/main" id="{3ABBE04B-26A1-0045-8C2F-B1BCDD539B3E}"/>
              </a:ext>
            </a:extLst>
          </p:cNvPr>
          <p:cNvSpPr/>
          <p:nvPr/>
        </p:nvSpPr>
        <p:spPr>
          <a:xfrm>
            <a:off x="-5" y="244029"/>
            <a:ext cx="4569649" cy="369332"/>
          </a:xfrm>
          <a:prstGeom prst="rect">
            <a:avLst/>
          </a:prstGeom>
        </p:spPr>
        <p:txBody>
          <a:bodyPr wrap="none">
            <a:spAutoFit/>
          </a:bodyPr>
          <a:lstStyle/>
          <a:p>
            <a:r>
              <a:rPr lang="en-US" dirty="0">
                <a:latin typeface="GillSans" panose="020B0502020104020203" pitchFamily="34" charset="-79"/>
                <a:cs typeface="GillSans" panose="020B0502020104020203" pitchFamily="34" charset="-79"/>
              </a:rPr>
              <a:t>Baum, </a:t>
            </a:r>
            <a:r>
              <a:rPr lang="en-US" dirty="0" err="1">
                <a:latin typeface="GillSans" panose="020B0502020104020203" pitchFamily="34" charset="-79"/>
                <a:cs typeface="GillSans" panose="020B0502020104020203" pitchFamily="34" charset="-79"/>
              </a:rPr>
              <a:t>Carena</a:t>
            </a:r>
            <a:r>
              <a:rPr lang="en-US" dirty="0">
                <a:latin typeface="GillSans" panose="020B0502020104020203" pitchFamily="34" charset="-79"/>
                <a:cs typeface="GillSans" panose="020B0502020104020203" pitchFamily="34" charset="-79"/>
              </a:rPr>
              <a:t>, NRS, Wagner, arXiv:2104.03302 </a:t>
            </a:r>
            <a:endParaRPr lang="en-US" dirty="0">
              <a:effectLst/>
            </a:endParaRPr>
          </a:p>
        </p:txBody>
      </p:sp>
    </p:spTree>
    <p:extLst>
      <p:ext uri="{BB962C8B-B14F-4D97-AF65-F5344CB8AC3E}">
        <p14:creationId xmlns:p14="http://schemas.microsoft.com/office/powerpoint/2010/main" val="219609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33B04-EBBD-0B4C-BC40-43CC4F9D53D2}"/>
              </a:ext>
            </a:extLst>
          </p:cNvPr>
          <p:cNvSpPr>
            <a:spLocks noGrp="1"/>
          </p:cNvSpPr>
          <p:nvPr>
            <p:ph type="title"/>
          </p:nvPr>
        </p:nvSpPr>
        <p:spPr/>
        <p:txBody>
          <a:bodyPr>
            <a:normAutofit fontScale="90000"/>
          </a:bodyPr>
          <a:lstStyle/>
          <a:p>
            <a:r>
              <a:rPr lang="en-US" dirty="0"/>
              <a:t>A Qualitative Picture</a:t>
            </a:r>
          </a:p>
        </p:txBody>
      </p:sp>
      <p:sp>
        <p:nvSpPr>
          <p:cNvPr id="3" name="Rectangle 2">
            <a:extLst>
              <a:ext uri="{FF2B5EF4-FFF2-40B4-BE49-F238E27FC236}">
                <a16:creationId xmlns:a16="http://schemas.microsoft.com/office/drawing/2014/main" id="{224A4325-F6B9-6B4C-A9A2-E1CFC21C45E6}"/>
              </a:ext>
            </a:extLst>
          </p:cNvPr>
          <p:cNvSpPr/>
          <p:nvPr/>
        </p:nvSpPr>
        <p:spPr>
          <a:xfrm>
            <a:off x="508671" y="5871839"/>
            <a:ext cx="8229599" cy="646331"/>
          </a:xfrm>
          <a:prstGeom prst="rect">
            <a:avLst/>
          </a:prstGeom>
        </p:spPr>
        <p:txBody>
          <a:bodyPr wrap="square">
            <a:spAutoFit/>
          </a:bodyPr>
          <a:lstStyle/>
          <a:p>
            <a:pPr algn="ctr"/>
            <a:r>
              <a:rPr lang="en-US" dirty="0">
                <a:solidFill>
                  <a:schemeClr val="accent2"/>
                </a:solidFill>
                <a:latin typeface="GillSans" panose="020B0502020104020203" pitchFamily="34" charset="-79"/>
                <a:cs typeface="GillSans" panose="020B0502020104020203" pitchFamily="34" charset="-79"/>
              </a:rPr>
              <a:t>Compatibility of Direct Detection and (</a:t>
            </a:r>
            <a:r>
              <a:rPr lang="en-US" dirty="0">
                <a:solidFill>
                  <a:schemeClr val="accent2"/>
                </a:solidFill>
              </a:rPr>
              <a:t>g</a:t>
            </a:r>
            <a:r>
              <a:rPr lang="en-US" baseline="-25000" dirty="0">
                <a:solidFill>
                  <a:schemeClr val="accent2"/>
                </a:solidFill>
                <a:latin typeface="Symbol" pitchFamily="2" charset="2"/>
              </a:rPr>
              <a:t>m </a:t>
            </a:r>
            <a:r>
              <a:rPr lang="en-US" dirty="0">
                <a:solidFill>
                  <a:schemeClr val="accent2"/>
                </a:solidFill>
                <a:latin typeface="GillSans" panose="020B0502020104020203" pitchFamily="34" charset="-79"/>
                <a:cs typeface="GillSans" panose="020B0502020104020203" pitchFamily="34" charset="-79"/>
              </a:rPr>
              <a:t>-2) Constraints for a representative example of a compressed spectrum. </a:t>
            </a:r>
            <a:r>
              <a:rPr lang="en-US" dirty="0" err="1">
                <a:solidFill>
                  <a:schemeClr val="accent2"/>
                </a:solidFill>
                <a:latin typeface="GillSans" panose="020B0502020104020203" pitchFamily="34" charset="-79"/>
                <a:cs typeface="GillSans" panose="020B0502020104020203" pitchFamily="34" charset="-79"/>
              </a:rPr>
              <a:t>Stau</a:t>
            </a:r>
            <a:r>
              <a:rPr lang="en-US" dirty="0">
                <a:solidFill>
                  <a:schemeClr val="accent2"/>
                </a:solidFill>
                <a:latin typeface="GillSans" panose="020B0502020104020203" pitchFamily="34" charset="-79"/>
                <a:cs typeface="GillSans" panose="020B0502020104020203" pitchFamily="34" charset="-79"/>
              </a:rPr>
              <a:t> co-annihilation is assumed </a:t>
            </a:r>
            <a:endParaRPr lang="en-US" dirty="0">
              <a:solidFill>
                <a:schemeClr val="accent2"/>
              </a:solidFill>
            </a:endParaRPr>
          </a:p>
        </p:txBody>
      </p:sp>
      <p:sp>
        <p:nvSpPr>
          <p:cNvPr id="4" name="Rectangle 3">
            <a:extLst>
              <a:ext uri="{FF2B5EF4-FFF2-40B4-BE49-F238E27FC236}">
                <a16:creationId xmlns:a16="http://schemas.microsoft.com/office/drawing/2014/main" id="{70AA4FB8-E89D-154A-8DA0-42057FB9447D}"/>
              </a:ext>
            </a:extLst>
          </p:cNvPr>
          <p:cNvSpPr/>
          <p:nvPr/>
        </p:nvSpPr>
        <p:spPr>
          <a:xfrm>
            <a:off x="5962413" y="2148951"/>
            <a:ext cx="2775857" cy="1754326"/>
          </a:xfrm>
          <a:prstGeom prst="rect">
            <a:avLst/>
          </a:prstGeom>
        </p:spPr>
        <p:txBody>
          <a:bodyPr wrap="square">
            <a:spAutoFit/>
          </a:bodyPr>
          <a:lstStyle/>
          <a:p>
            <a:pPr algn="ctr"/>
            <a:r>
              <a:rPr lang="en-US" dirty="0">
                <a:solidFill>
                  <a:srgbClr val="0F3A63"/>
                </a:solidFill>
                <a:latin typeface="GillSans" panose="020B0502020104020203" pitchFamily="34" charset="-79"/>
                <a:cs typeface="GillSans" panose="020B0502020104020203" pitchFamily="34" charset="-79"/>
              </a:rPr>
              <a:t>Shaded regions are allowed.</a:t>
            </a:r>
          </a:p>
          <a:p>
            <a:pPr algn="ctr"/>
            <a:endParaRPr lang="en-US" dirty="0">
              <a:solidFill>
                <a:srgbClr val="0F3A63"/>
              </a:solidFill>
              <a:latin typeface="GillSans" panose="020B0502020104020203" pitchFamily="34" charset="-79"/>
              <a:cs typeface="GillSans" panose="020B0502020104020203" pitchFamily="34" charset="-79"/>
            </a:endParaRPr>
          </a:p>
          <a:p>
            <a:pPr algn="ctr"/>
            <a:r>
              <a:rPr lang="en-US" dirty="0">
                <a:solidFill>
                  <a:srgbClr val="0F3A63"/>
                </a:solidFill>
                <a:latin typeface="GillSans" panose="020B0502020104020203" pitchFamily="34" charset="-79"/>
                <a:cs typeface="GillSans" panose="020B0502020104020203" pitchFamily="34" charset="-79"/>
              </a:rPr>
              <a:t>Large hierarchy of values of </a:t>
            </a:r>
            <a:r>
              <a:rPr lang="el-GR" dirty="0">
                <a:solidFill>
                  <a:srgbClr val="0F3A63"/>
                </a:solidFill>
                <a:latin typeface="LucidaGrande" panose="020B0600040502020204" pitchFamily="34" charset="0"/>
              </a:rPr>
              <a:t>μ </a:t>
            </a:r>
            <a:r>
              <a:rPr lang="en-US" dirty="0">
                <a:solidFill>
                  <a:srgbClr val="0F3A63"/>
                </a:solidFill>
                <a:latin typeface="GillSans" panose="020B0502020104020203" pitchFamily="34" charset="-79"/>
                <a:cs typeface="GillSans" panose="020B0502020104020203" pitchFamily="34" charset="-79"/>
              </a:rPr>
              <a:t>between + and - values of the Bino mass parameter is observed. </a:t>
            </a:r>
            <a:endParaRPr lang="en-US" dirty="0"/>
          </a:p>
        </p:txBody>
      </p:sp>
      <p:pic>
        <p:nvPicPr>
          <p:cNvPr id="5" name="Picture 4">
            <a:extLst>
              <a:ext uri="{FF2B5EF4-FFF2-40B4-BE49-F238E27FC236}">
                <a16:creationId xmlns:a16="http://schemas.microsoft.com/office/drawing/2014/main" id="{53327FA3-1031-2947-AF52-924214E0016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08671" y="556419"/>
            <a:ext cx="5630869" cy="5484173"/>
          </a:xfrm>
          <a:prstGeom prst="rect">
            <a:avLst/>
          </a:prstGeom>
        </p:spPr>
      </p:pic>
      <p:sp>
        <p:nvSpPr>
          <p:cNvPr id="6" name="Rectangle 5">
            <a:extLst>
              <a:ext uri="{FF2B5EF4-FFF2-40B4-BE49-F238E27FC236}">
                <a16:creationId xmlns:a16="http://schemas.microsoft.com/office/drawing/2014/main" id="{120A6C30-283D-B242-8AEE-B1CAF684520C}"/>
              </a:ext>
            </a:extLst>
          </p:cNvPr>
          <p:cNvSpPr/>
          <p:nvPr/>
        </p:nvSpPr>
        <p:spPr>
          <a:xfrm>
            <a:off x="228600" y="371753"/>
            <a:ext cx="4569649" cy="369332"/>
          </a:xfrm>
          <a:prstGeom prst="rect">
            <a:avLst/>
          </a:prstGeom>
        </p:spPr>
        <p:txBody>
          <a:bodyPr wrap="none">
            <a:spAutoFit/>
          </a:bodyPr>
          <a:lstStyle/>
          <a:p>
            <a:r>
              <a:rPr lang="en-US" dirty="0">
                <a:latin typeface="GillSans" panose="020B0502020104020203" pitchFamily="34" charset="-79"/>
                <a:cs typeface="GillSans" panose="020B0502020104020203" pitchFamily="34" charset="-79"/>
              </a:rPr>
              <a:t>Baum, </a:t>
            </a:r>
            <a:r>
              <a:rPr lang="en-US" dirty="0" err="1">
                <a:latin typeface="GillSans" panose="020B0502020104020203" pitchFamily="34" charset="-79"/>
                <a:cs typeface="GillSans" panose="020B0502020104020203" pitchFamily="34" charset="-79"/>
              </a:rPr>
              <a:t>Carena</a:t>
            </a:r>
            <a:r>
              <a:rPr lang="en-US" dirty="0">
                <a:latin typeface="GillSans" panose="020B0502020104020203" pitchFamily="34" charset="-79"/>
                <a:cs typeface="GillSans" panose="020B0502020104020203" pitchFamily="34" charset="-79"/>
              </a:rPr>
              <a:t>, NRS, Wagner, arXiv:2104.03302 </a:t>
            </a:r>
            <a:endParaRPr lang="en-US" dirty="0">
              <a:effectLst/>
            </a:endParaRPr>
          </a:p>
        </p:txBody>
      </p:sp>
    </p:spTree>
    <p:extLst>
      <p:ext uri="{BB962C8B-B14F-4D97-AF65-F5344CB8AC3E}">
        <p14:creationId xmlns:p14="http://schemas.microsoft.com/office/powerpoint/2010/main" val="1703004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33B04-EBBD-0B4C-BC40-43CC4F9D53D2}"/>
              </a:ext>
            </a:extLst>
          </p:cNvPr>
          <p:cNvSpPr>
            <a:spLocks noGrp="1"/>
          </p:cNvSpPr>
          <p:nvPr>
            <p:ph type="title"/>
          </p:nvPr>
        </p:nvSpPr>
        <p:spPr/>
        <p:txBody>
          <a:bodyPr>
            <a:normAutofit fontScale="90000"/>
          </a:bodyPr>
          <a:lstStyle/>
          <a:p>
            <a:r>
              <a:rPr lang="en-US" dirty="0"/>
              <a:t>A Qualitative Picture</a:t>
            </a:r>
          </a:p>
        </p:txBody>
      </p:sp>
      <p:sp>
        <p:nvSpPr>
          <p:cNvPr id="3" name="Rectangle 2">
            <a:extLst>
              <a:ext uri="{FF2B5EF4-FFF2-40B4-BE49-F238E27FC236}">
                <a16:creationId xmlns:a16="http://schemas.microsoft.com/office/drawing/2014/main" id="{224A4325-F6B9-6B4C-A9A2-E1CFC21C45E6}"/>
              </a:ext>
            </a:extLst>
          </p:cNvPr>
          <p:cNvSpPr/>
          <p:nvPr/>
        </p:nvSpPr>
        <p:spPr>
          <a:xfrm>
            <a:off x="508671" y="5871839"/>
            <a:ext cx="8229599" cy="646331"/>
          </a:xfrm>
          <a:prstGeom prst="rect">
            <a:avLst/>
          </a:prstGeom>
        </p:spPr>
        <p:txBody>
          <a:bodyPr wrap="square">
            <a:spAutoFit/>
          </a:bodyPr>
          <a:lstStyle/>
          <a:p>
            <a:pPr algn="ctr"/>
            <a:r>
              <a:rPr lang="en-US" dirty="0">
                <a:solidFill>
                  <a:schemeClr val="accent2"/>
                </a:solidFill>
                <a:latin typeface="GillSans" panose="020B0502020104020203" pitchFamily="34" charset="-79"/>
                <a:cs typeface="GillSans" panose="020B0502020104020203" pitchFamily="34" charset="-79"/>
              </a:rPr>
              <a:t>Compatibility of Direct Detection and </a:t>
            </a:r>
            <a:r>
              <a:rPr lang="en-US" dirty="0">
                <a:solidFill>
                  <a:schemeClr val="accent2"/>
                </a:solidFill>
              </a:rPr>
              <a:t>g</a:t>
            </a:r>
            <a:r>
              <a:rPr lang="en-US" baseline="-25000" dirty="0">
                <a:solidFill>
                  <a:schemeClr val="accent2"/>
                </a:solidFill>
                <a:latin typeface="Symbol" pitchFamily="2" charset="2"/>
              </a:rPr>
              <a:t>m </a:t>
            </a:r>
            <a:r>
              <a:rPr lang="en-US" dirty="0">
                <a:solidFill>
                  <a:schemeClr val="accent2"/>
                </a:solidFill>
                <a:latin typeface="GillSans" panose="020B0502020104020203" pitchFamily="34" charset="-79"/>
                <a:cs typeface="GillSans" panose="020B0502020104020203" pitchFamily="34" charset="-79"/>
              </a:rPr>
              <a:t>-2 Constraints for a representative example of a compressed spectrum. </a:t>
            </a:r>
            <a:r>
              <a:rPr lang="en-US" dirty="0" err="1">
                <a:solidFill>
                  <a:schemeClr val="accent2"/>
                </a:solidFill>
                <a:latin typeface="GillSans" panose="020B0502020104020203" pitchFamily="34" charset="-79"/>
                <a:cs typeface="GillSans" panose="020B0502020104020203" pitchFamily="34" charset="-79"/>
              </a:rPr>
              <a:t>Stau</a:t>
            </a:r>
            <a:r>
              <a:rPr lang="en-US" dirty="0">
                <a:solidFill>
                  <a:schemeClr val="accent2"/>
                </a:solidFill>
                <a:latin typeface="GillSans" panose="020B0502020104020203" pitchFamily="34" charset="-79"/>
                <a:cs typeface="GillSans" panose="020B0502020104020203" pitchFamily="34" charset="-79"/>
              </a:rPr>
              <a:t> co-annihilation is assumed </a:t>
            </a:r>
            <a:endParaRPr lang="en-US" dirty="0">
              <a:solidFill>
                <a:schemeClr val="accent2"/>
              </a:solidFill>
            </a:endParaRPr>
          </a:p>
        </p:txBody>
      </p:sp>
      <p:sp>
        <p:nvSpPr>
          <p:cNvPr id="4" name="Rectangle 3">
            <a:extLst>
              <a:ext uri="{FF2B5EF4-FFF2-40B4-BE49-F238E27FC236}">
                <a16:creationId xmlns:a16="http://schemas.microsoft.com/office/drawing/2014/main" id="{70AA4FB8-E89D-154A-8DA0-42057FB9447D}"/>
              </a:ext>
            </a:extLst>
          </p:cNvPr>
          <p:cNvSpPr/>
          <p:nvPr/>
        </p:nvSpPr>
        <p:spPr>
          <a:xfrm>
            <a:off x="5962413" y="2148951"/>
            <a:ext cx="2775857" cy="1200329"/>
          </a:xfrm>
          <a:prstGeom prst="rect">
            <a:avLst/>
          </a:prstGeom>
        </p:spPr>
        <p:txBody>
          <a:bodyPr wrap="square">
            <a:spAutoFit/>
          </a:bodyPr>
          <a:lstStyle/>
          <a:p>
            <a:pPr algn="ctr"/>
            <a:r>
              <a:rPr lang="en-US" dirty="0"/>
              <a:t>Small values of </a:t>
            </a:r>
            <a:r>
              <a:rPr lang="el-GR" dirty="0"/>
              <a:t>μ </a:t>
            </a:r>
            <a:r>
              <a:rPr lang="en-US" dirty="0"/>
              <a:t>&lt; 500 GeV may only be obtained for </a:t>
            </a:r>
            <a:r>
              <a:rPr lang="en-US" b="1" dirty="0"/>
              <a:t>negative</a:t>
            </a:r>
            <a:r>
              <a:rPr lang="en-US" dirty="0"/>
              <a:t> values of the Bino mass parameter.</a:t>
            </a:r>
          </a:p>
        </p:txBody>
      </p:sp>
      <p:sp>
        <p:nvSpPr>
          <p:cNvPr id="6" name="Rectangle 5">
            <a:extLst>
              <a:ext uri="{FF2B5EF4-FFF2-40B4-BE49-F238E27FC236}">
                <a16:creationId xmlns:a16="http://schemas.microsoft.com/office/drawing/2014/main" id="{120A6C30-283D-B242-8AEE-B1CAF684520C}"/>
              </a:ext>
            </a:extLst>
          </p:cNvPr>
          <p:cNvSpPr/>
          <p:nvPr/>
        </p:nvSpPr>
        <p:spPr>
          <a:xfrm>
            <a:off x="228600" y="371753"/>
            <a:ext cx="4569649" cy="369332"/>
          </a:xfrm>
          <a:prstGeom prst="rect">
            <a:avLst/>
          </a:prstGeom>
        </p:spPr>
        <p:txBody>
          <a:bodyPr wrap="none">
            <a:spAutoFit/>
          </a:bodyPr>
          <a:lstStyle/>
          <a:p>
            <a:r>
              <a:rPr lang="en-US" dirty="0">
                <a:latin typeface="GillSans" panose="020B0502020104020203" pitchFamily="34" charset="-79"/>
                <a:cs typeface="GillSans" panose="020B0502020104020203" pitchFamily="34" charset="-79"/>
              </a:rPr>
              <a:t>Baum, </a:t>
            </a:r>
            <a:r>
              <a:rPr lang="en-US" dirty="0" err="1">
                <a:latin typeface="GillSans" panose="020B0502020104020203" pitchFamily="34" charset="-79"/>
                <a:cs typeface="GillSans" panose="020B0502020104020203" pitchFamily="34" charset="-79"/>
              </a:rPr>
              <a:t>Carena</a:t>
            </a:r>
            <a:r>
              <a:rPr lang="en-US" dirty="0">
                <a:latin typeface="GillSans" panose="020B0502020104020203" pitchFamily="34" charset="-79"/>
                <a:cs typeface="GillSans" panose="020B0502020104020203" pitchFamily="34" charset="-79"/>
              </a:rPr>
              <a:t>, NRS, Wagner, arXiv:2104.03302 </a:t>
            </a:r>
            <a:endParaRPr lang="en-US" dirty="0">
              <a:effectLst/>
            </a:endParaRPr>
          </a:p>
        </p:txBody>
      </p:sp>
      <p:pic>
        <p:nvPicPr>
          <p:cNvPr id="7" name="Picture 6">
            <a:extLst>
              <a:ext uri="{FF2B5EF4-FFF2-40B4-BE49-F238E27FC236}">
                <a16:creationId xmlns:a16="http://schemas.microsoft.com/office/drawing/2014/main" id="{EE262E00-ACB6-8B46-B72A-E92D7082908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10244" y="625813"/>
            <a:ext cx="5733813" cy="5585031"/>
          </a:xfrm>
          <a:prstGeom prst="rect">
            <a:avLst/>
          </a:prstGeom>
        </p:spPr>
      </p:pic>
    </p:spTree>
    <p:extLst>
      <p:ext uri="{BB962C8B-B14F-4D97-AF65-F5344CB8AC3E}">
        <p14:creationId xmlns:p14="http://schemas.microsoft.com/office/powerpoint/2010/main" val="399551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29E8D-EC69-4547-A6F8-812FD99C7B6A}"/>
              </a:ext>
            </a:extLst>
          </p:cNvPr>
          <p:cNvSpPr>
            <a:spLocks noGrp="1"/>
          </p:cNvSpPr>
          <p:nvPr>
            <p:ph type="title"/>
          </p:nvPr>
        </p:nvSpPr>
        <p:spPr/>
        <p:txBody>
          <a:bodyPr>
            <a:normAutofit fontScale="90000"/>
          </a:bodyPr>
          <a:lstStyle/>
          <a:p>
            <a:r>
              <a:rPr lang="en-US" dirty="0"/>
              <a:t>Benchmarks for </a:t>
            </a:r>
            <a:r>
              <a:rPr lang="en-US" dirty="0">
                <a:solidFill>
                  <a:schemeClr val="bg2">
                    <a:lumMod val="50000"/>
                  </a:schemeClr>
                </a:solidFill>
              </a:rPr>
              <a:t>Negative</a:t>
            </a:r>
            <a:r>
              <a:rPr lang="en-US" dirty="0"/>
              <a:t> ( </a:t>
            </a:r>
            <a:r>
              <a:rPr lang="el-GR" dirty="0"/>
              <a:t>μ </a:t>
            </a:r>
            <a:r>
              <a:rPr lang="en-US" dirty="0"/>
              <a:t>x</a:t>
            </a:r>
            <a:r>
              <a:rPr lang="el-GR" dirty="0"/>
              <a:t> </a:t>
            </a:r>
            <a:r>
              <a:rPr lang="en-US" dirty="0"/>
              <a:t>M</a:t>
            </a:r>
            <a:r>
              <a:rPr lang="en-US" baseline="-25000" dirty="0"/>
              <a:t>1</a:t>
            </a:r>
            <a:r>
              <a:rPr lang="en-US" dirty="0"/>
              <a:t> )</a:t>
            </a:r>
          </a:p>
        </p:txBody>
      </p:sp>
      <p:pic>
        <p:nvPicPr>
          <p:cNvPr id="3" name="Picture 2">
            <a:extLst>
              <a:ext uri="{FF2B5EF4-FFF2-40B4-BE49-F238E27FC236}">
                <a16:creationId xmlns:a16="http://schemas.microsoft.com/office/drawing/2014/main" id="{0F7F7512-7C5D-B744-8DAC-F15CCBCAA0C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768452" y="1331232"/>
            <a:ext cx="6146948" cy="4195536"/>
          </a:xfrm>
          <a:prstGeom prst="rect">
            <a:avLst/>
          </a:prstGeom>
        </p:spPr>
      </p:pic>
      <p:sp>
        <p:nvSpPr>
          <p:cNvPr id="4" name="Rectangle 3">
            <a:extLst>
              <a:ext uri="{FF2B5EF4-FFF2-40B4-BE49-F238E27FC236}">
                <a16:creationId xmlns:a16="http://schemas.microsoft.com/office/drawing/2014/main" id="{5576339B-8346-FF44-BFB9-C3322F75B02E}"/>
              </a:ext>
            </a:extLst>
          </p:cNvPr>
          <p:cNvSpPr/>
          <p:nvPr/>
        </p:nvSpPr>
        <p:spPr>
          <a:xfrm>
            <a:off x="228600" y="1166842"/>
            <a:ext cx="2416629" cy="4247317"/>
          </a:xfrm>
          <a:prstGeom prst="rect">
            <a:avLst/>
          </a:prstGeom>
        </p:spPr>
        <p:txBody>
          <a:bodyPr wrap="square">
            <a:spAutoFit/>
          </a:bodyPr>
          <a:lstStyle/>
          <a:p>
            <a:r>
              <a:rPr lang="en-US" dirty="0">
                <a:latin typeface="CMR10"/>
              </a:rPr>
              <a:t>BMSM : </a:t>
            </a:r>
          </a:p>
          <a:p>
            <a:pPr algn="r"/>
            <a:r>
              <a:rPr lang="en-US" dirty="0">
                <a:solidFill>
                  <a:schemeClr val="accent3"/>
                </a:solidFill>
                <a:latin typeface="CMR10"/>
              </a:rPr>
              <a:t>Co-annihilation</a:t>
            </a:r>
            <a:r>
              <a:rPr lang="en-US" dirty="0">
                <a:latin typeface="CMR10"/>
              </a:rPr>
              <a:t> with a muon </a:t>
            </a:r>
            <a:r>
              <a:rPr lang="en-US" dirty="0" err="1">
                <a:latin typeface="CMR10"/>
              </a:rPr>
              <a:t>sneutrino</a:t>
            </a:r>
            <a:r>
              <a:rPr lang="en-US" dirty="0">
                <a:latin typeface="CMR10"/>
              </a:rPr>
              <a:t>, </a:t>
            </a:r>
          </a:p>
          <a:p>
            <a:endParaRPr lang="en-US" dirty="0">
              <a:latin typeface="CMR10"/>
            </a:endParaRPr>
          </a:p>
          <a:p>
            <a:r>
              <a:rPr lang="en-US" dirty="0">
                <a:latin typeface="CMR10"/>
              </a:rPr>
              <a:t>BMS1 : </a:t>
            </a:r>
          </a:p>
          <a:p>
            <a:pPr algn="r"/>
            <a:r>
              <a:rPr lang="en-US" dirty="0">
                <a:solidFill>
                  <a:schemeClr val="accent3"/>
                </a:solidFill>
                <a:latin typeface="CMR10"/>
              </a:rPr>
              <a:t>Co- annihilation</a:t>
            </a:r>
            <a:r>
              <a:rPr lang="en-US" dirty="0">
                <a:latin typeface="CMR10"/>
              </a:rPr>
              <a:t> with a light </a:t>
            </a:r>
            <a:r>
              <a:rPr lang="en-US" dirty="0" err="1">
                <a:latin typeface="CMR10"/>
              </a:rPr>
              <a:t>stau</a:t>
            </a:r>
            <a:r>
              <a:rPr lang="en-US" dirty="0">
                <a:latin typeface="CMR10"/>
              </a:rPr>
              <a:t>, </a:t>
            </a:r>
          </a:p>
          <a:p>
            <a:endParaRPr lang="en-US" dirty="0">
              <a:latin typeface="CMR10"/>
            </a:endParaRPr>
          </a:p>
          <a:p>
            <a:r>
              <a:rPr lang="en-US" dirty="0">
                <a:latin typeface="CMR10"/>
              </a:rPr>
              <a:t>BMS2 : </a:t>
            </a:r>
          </a:p>
          <a:p>
            <a:pPr algn="r"/>
            <a:r>
              <a:rPr lang="en-US" dirty="0">
                <a:solidFill>
                  <a:schemeClr val="accent1"/>
                </a:solidFill>
                <a:latin typeface="CMR10"/>
              </a:rPr>
              <a:t>Annihilating</a:t>
            </a:r>
            <a:r>
              <a:rPr lang="en-US" dirty="0">
                <a:latin typeface="CMR10"/>
              </a:rPr>
              <a:t> via </a:t>
            </a:r>
            <a:r>
              <a:rPr lang="en-US" dirty="0" err="1">
                <a:latin typeface="CMR10"/>
              </a:rPr>
              <a:t>stau</a:t>
            </a:r>
            <a:r>
              <a:rPr lang="en-US" dirty="0">
                <a:latin typeface="CMR10"/>
              </a:rPr>
              <a:t> mediated </a:t>
            </a:r>
            <a:r>
              <a:rPr lang="en-US" i="1" dirty="0">
                <a:latin typeface="CMMI10"/>
              </a:rPr>
              <a:t>t</a:t>
            </a:r>
            <a:r>
              <a:rPr lang="en-US" dirty="0">
                <a:latin typeface="CMR10"/>
              </a:rPr>
              <a:t>-channel</a:t>
            </a:r>
          </a:p>
          <a:p>
            <a:endParaRPr lang="en-US" dirty="0">
              <a:latin typeface="CMR10"/>
            </a:endParaRPr>
          </a:p>
          <a:p>
            <a:r>
              <a:rPr lang="en-US" dirty="0">
                <a:latin typeface="CMR10"/>
              </a:rPr>
              <a:t>BMS3 :</a:t>
            </a:r>
          </a:p>
          <a:p>
            <a:pPr algn="r"/>
            <a:r>
              <a:rPr lang="en-US" dirty="0">
                <a:solidFill>
                  <a:schemeClr val="accent3"/>
                </a:solidFill>
                <a:latin typeface="CMR10"/>
              </a:rPr>
              <a:t>Co-annihilation</a:t>
            </a:r>
            <a:r>
              <a:rPr lang="en-US" dirty="0">
                <a:latin typeface="CMR10"/>
              </a:rPr>
              <a:t> with </a:t>
            </a:r>
            <a:r>
              <a:rPr lang="en-US" dirty="0" err="1">
                <a:latin typeface="CMR10"/>
              </a:rPr>
              <a:t>staus</a:t>
            </a:r>
            <a:r>
              <a:rPr lang="en-US" dirty="0">
                <a:latin typeface="CMR10"/>
              </a:rPr>
              <a:t> and </a:t>
            </a:r>
            <a:r>
              <a:rPr lang="en-US" dirty="0" err="1">
                <a:latin typeface="CMR10"/>
              </a:rPr>
              <a:t>charginos</a:t>
            </a:r>
            <a:r>
              <a:rPr lang="en-US" dirty="0">
                <a:latin typeface="CMR10"/>
              </a:rPr>
              <a:t>. </a:t>
            </a:r>
            <a:endParaRPr lang="en-US" dirty="0"/>
          </a:p>
        </p:txBody>
      </p:sp>
    </p:spTree>
    <p:extLst>
      <p:ext uri="{BB962C8B-B14F-4D97-AF65-F5344CB8AC3E}">
        <p14:creationId xmlns:p14="http://schemas.microsoft.com/office/powerpoint/2010/main" val="2795957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B0B29-62BA-F644-9169-F61883459354}"/>
              </a:ext>
            </a:extLst>
          </p:cNvPr>
          <p:cNvSpPr>
            <a:spLocks noGrp="1"/>
          </p:cNvSpPr>
          <p:nvPr>
            <p:ph type="title"/>
          </p:nvPr>
        </p:nvSpPr>
        <p:spPr>
          <a:xfrm>
            <a:off x="212271" y="274638"/>
            <a:ext cx="8703129" cy="563562"/>
          </a:xfrm>
        </p:spPr>
        <p:txBody>
          <a:bodyPr>
            <a:normAutofit fontScale="90000"/>
          </a:bodyPr>
          <a:lstStyle/>
          <a:p>
            <a:r>
              <a:rPr lang="en-US" dirty="0"/>
              <a:t>Benchmarks for Negative ( </a:t>
            </a:r>
            <a:r>
              <a:rPr lang="el-GR" dirty="0"/>
              <a:t>μ </a:t>
            </a:r>
            <a:r>
              <a:rPr lang="en-US" dirty="0"/>
              <a:t>x</a:t>
            </a:r>
            <a:r>
              <a:rPr lang="el-GR" dirty="0"/>
              <a:t> </a:t>
            </a:r>
            <a:r>
              <a:rPr lang="en-US" dirty="0"/>
              <a:t>M</a:t>
            </a:r>
            <a:r>
              <a:rPr lang="en-US" baseline="-25000" dirty="0"/>
              <a:t>1</a:t>
            </a:r>
            <a:r>
              <a:rPr lang="en-US" dirty="0"/>
              <a:t> ) &amp; </a:t>
            </a:r>
            <a:r>
              <a:rPr lang="en-US" dirty="0">
                <a:solidFill>
                  <a:schemeClr val="bg2">
                    <a:lumMod val="50000"/>
                  </a:schemeClr>
                </a:solidFill>
              </a:rPr>
              <a:t>Resonance</a:t>
            </a:r>
            <a:r>
              <a:rPr lang="en-US" dirty="0"/>
              <a:t> </a:t>
            </a:r>
          </a:p>
        </p:txBody>
      </p:sp>
      <p:pic>
        <p:nvPicPr>
          <p:cNvPr id="3" name="Picture 2">
            <a:extLst>
              <a:ext uri="{FF2B5EF4-FFF2-40B4-BE49-F238E27FC236}">
                <a16:creationId xmlns:a16="http://schemas.microsoft.com/office/drawing/2014/main" id="{894A730D-3CF6-A54A-A1FC-95F15DE0964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329569" y="838200"/>
            <a:ext cx="5585831" cy="5238750"/>
          </a:xfrm>
          <a:prstGeom prst="rect">
            <a:avLst/>
          </a:prstGeom>
        </p:spPr>
      </p:pic>
      <p:sp>
        <p:nvSpPr>
          <p:cNvPr id="4" name="Rectangle 3">
            <a:extLst>
              <a:ext uri="{FF2B5EF4-FFF2-40B4-BE49-F238E27FC236}">
                <a16:creationId xmlns:a16="http://schemas.microsoft.com/office/drawing/2014/main" id="{3178924D-E862-9E45-A083-9C0819652960}"/>
              </a:ext>
            </a:extLst>
          </p:cNvPr>
          <p:cNvSpPr/>
          <p:nvPr/>
        </p:nvSpPr>
        <p:spPr>
          <a:xfrm>
            <a:off x="342900" y="2413337"/>
            <a:ext cx="2986669" cy="2308324"/>
          </a:xfrm>
          <a:prstGeom prst="rect">
            <a:avLst/>
          </a:prstGeom>
        </p:spPr>
        <p:txBody>
          <a:bodyPr wrap="square">
            <a:spAutoFit/>
          </a:bodyPr>
          <a:lstStyle/>
          <a:p>
            <a:r>
              <a:rPr lang="en-US" dirty="0">
                <a:latin typeface="CMR10"/>
              </a:rPr>
              <a:t>BMW :</a:t>
            </a:r>
          </a:p>
          <a:p>
            <a:pPr algn="r"/>
            <a:r>
              <a:rPr lang="en-US" dirty="0">
                <a:solidFill>
                  <a:schemeClr val="accent3"/>
                </a:solidFill>
                <a:latin typeface="CMR10"/>
              </a:rPr>
              <a:t>Co-annihilation</a:t>
            </a:r>
            <a:r>
              <a:rPr lang="en-US" dirty="0">
                <a:latin typeface="CMR10"/>
              </a:rPr>
              <a:t> with a Wino.</a:t>
            </a:r>
          </a:p>
          <a:p>
            <a:pPr algn="r"/>
            <a:endParaRPr lang="en-US" dirty="0">
              <a:latin typeface="CMR10"/>
            </a:endParaRPr>
          </a:p>
          <a:p>
            <a:br>
              <a:rPr lang="en-US" dirty="0">
                <a:latin typeface="CMR10"/>
              </a:rPr>
            </a:br>
            <a:r>
              <a:rPr lang="en-US" dirty="0">
                <a:latin typeface="CMR10"/>
              </a:rPr>
              <a:t>BMH : </a:t>
            </a:r>
          </a:p>
          <a:p>
            <a:pPr algn="r"/>
            <a:r>
              <a:rPr lang="en-US" i="1" dirty="0">
                <a:latin typeface="CMMI10"/>
              </a:rPr>
              <a:t>s</a:t>
            </a:r>
            <a:r>
              <a:rPr lang="en-US" dirty="0">
                <a:latin typeface="CMR10"/>
              </a:rPr>
              <a:t>-channel </a:t>
            </a:r>
            <a:r>
              <a:rPr lang="en-US" dirty="0">
                <a:solidFill>
                  <a:schemeClr val="accent6"/>
                </a:solidFill>
                <a:latin typeface="CMR10"/>
              </a:rPr>
              <a:t>resonant</a:t>
            </a:r>
            <a:r>
              <a:rPr lang="en-US" dirty="0">
                <a:latin typeface="CMR10"/>
              </a:rPr>
              <a:t> annihilation via the SM-like Higgs boson.</a:t>
            </a:r>
            <a:endParaRPr lang="en-US" dirty="0"/>
          </a:p>
        </p:txBody>
      </p:sp>
    </p:spTree>
    <p:extLst>
      <p:ext uri="{BB962C8B-B14F-4D97-AF65-F5344CB8AC3E}">
        <p14:creationId xmlns:p14="http://schemas.microsoft.com/office/powerpoint/2010/main" val="3984985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6FB08-DE7D-E044-BE2B-E8000F7A2663}"/>
              </a:ext>
            </a:extLst>
          </p:cNvPr>
          <p:cNvSpPr>
            <a:spLocks noGrp="1"/>
          </p:cNvSpPr>
          <p:nvPr>
            <p:ph type="title"/>
          </p:nvPr>
        </p:nvSpPr>
        <p:spPr>
          <a:xfrm>
            <a:off x="602166" y="258659"/>
            <a:ext cx="6255834" cy="563562"/>
          </a:xfrm>
        </p:spPr>
        <p:txBody>
          <a:bodyPr>
            <a:normAutofit fontScale="90000"/>
          </a:bodyPr>
          <a:lstStyle/>
          <a:p>
            <a:r>
              <a:rPr lang="en-US" dirty="0">
                <a:solidFill>
                  <a:schemeClr val="bg2">
                    <a:lumMod val="50000"/>
                  </a:schemeClr>
                </a:solidFill>
              </a:rPr>
              <a:t>ILC</a:t>
            </a:r>
            <a:r>
              <a:rPr lang="en-US" dirty="0"/>
              <a:t>?</a:t>
            </a:r>
          </a:p>
        </p:txBody>
      </p:sp>
      <p:sp>
        <p:nvSpPr>
          <p:cNvPr id="3" name="Rectangle 2">
            <a:extLst>
              <a:ext uri="{FF2B5EF4-FFF2-40B4-BE49-F238E27FC236}">
                <a16:creationId xmlns:a16="http://schemas.microsoft.com/office/drawing/2014/main" id="{076B0E3C-F585-134C-919C-858DCA16373F}"/>
              </a:ext>
            </a:extLst>
          </p:cNvPr>
          <p:cNvSpPr/>
          <p:nvPr/>
        </p:nvSpPr>
        <p:spPr>
          <a:xfrm>
            <a:off x="0" y="1175258"/>
            <a:ext cx="6858000" cy="787401"/>
          </a:xfrm>
          <a:prstGeom prst="rect">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tx1"/>
                </a:solidFill>
              </a:rPr>
              <a:t>High-</a:t>
            </a:r>
            <a:r>
              <a:rPr lang="en-US" dirty="0" err="1">
                <a:solidFill>
                  <a:schemeClr val="tx1"/>
                </a:solidFill>
              </a:rPr>
              <a:t>Lumi</a:t>
            </a:r>
            <a:r>
              <a:rPr lang="en-US" dirty="0">
                <a:solidFill>
                  <a:schemeClr val="tx1"/>
                </a:solidFill>
              </a:rPr>
              <a:t> LHC: Most gain in such spectra </a:t>
            </a:r>
          </a:p>
          <a:p>
            <a:r>
              <a:rPr lang="en-US" dirty="0">
                <a:solidFill>
                  <a:schemeClr val="tx1"/>
                </a:solidFill>
              </a:rPr>
              <a:t>	-- statistics rather than energy limited.</a:t>
            </a:r>
          </a:p>
          <a:p>
            <a:pPr algn="r"/>
            <a:r>
              <a:rPr lang="en-US" dirty="0">
                <a:solidFill>
                  <a:schemeClr val="tx1"/>
                </a:solidFill>
              </a:rPr>
              <a:t>But bounds on </a:t>
            </a:r>
            <a:r>
              <a:rPr lang="en-US" dirty="0" err="1">
                <a:solidFill>
                  <a:schemeClr val="tx1"/>
                </a:solidFill>
              </a:rPr>
              <a:t>Higgsinos</a:t>
            </a:r>
            <a:r>
              <a:rPr lang="en-US" dirty="0">
                <a:solidFill>
                  <a:schemeClr val="tx1"/>
                </a:solidFill>
              </a:rPr>
              <a:t> will remain weak. </a:t>
            </a:r>
            <a:endParaRPr lang="en-US" dirty="0">
              <a:solidFill>
                <a:schemeClr val="tx1"/>
              </a:solidFill>
              <a:effectLst/>
            </a:endParaRPr>
          </a:p>
        </p:txBody>
      </p:sp>
      <p:sp>
        <p:nvSpPr>
          <p:cNvPr id="4" name="TextBox 3">
            <a:extLst>
              <a:ext uri="{FF2B5EF4-FFF2-40B4-BE49-F238E27FC236}">
                <a16:creationId xmlns:a16="http://schemas.microsoft.com/office/drawing/2014/main" id="{865DDFA3-663B-AB42-816C-719CB2523912}"/>
              </a:ext>
            </a:extLst>
          </p:cNvPr>
          <p:cNvSpPr txBox="1"/>
          <p:nvPr/>
        </p:nvSpPr>
        <p:spPr>
          <a:xfrm>
            <a:off x="0" y="2170619"/>
            <a:ext cx="6858000" cy="1240221"/>
          </a:xfrm>
          <a:prstGeom prst="rect">
            <a:avLst/>
          </a:prstGeom>
          <a:solidFill>
            <a:schemeClr val="accent1"/>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nSpc>
                <a:spcPct val="85000"/>
              </a:lnSpc>
            </a:pPr>
            <a:r>
              <a:rPr lang="en-US" sz="2400" b="1" spc="-150" dirty="0">
                <a:solidFill>
                  <a:schemeClr val="bg2"/>
                </a:solidFill>
                <a:ea typeface="Verdana" panose="020B0604030504040204" pitchFamily="34" charset="0"/>
                <a:cs typeface="Arial" panose="020B0604020202020204" pitchFamily="34" charset="0"/>
              </a:rPr>
              <a:t>ILC: </a:t>
            </a:r>
          </a:p>
          <a:p>
            <a:pPr>
              <a:lnSpc>
                <a:spcPct val="85000"/>
              </a:lnSpc>
            </a:pPr>
            <a:r>
              <a:rPr lang="en-US" sz="2000" spc="-150" dirty="0">
                <a:solidFill>
                  <a:schemeClr val="bg2"/>
                </a:solidFill>
                <a:ea typeface="Verdana" panose="020B0604030504040204" pitchFamily="34" charset="0"/>
                <a:cs typeface="Arial" panose="020B0604020202020204" pitchFamily="34" charset="0"/>
              </a:rPr>
              <a:t>	</a:t>
            </a:r>
            <a:r>
              <a:rPr lang="en-US" sz="2000" spc="-150" dirty="0" err="1">
                <a:solidFill>
                  <a:schemeClr val="bg2"/>
                </a:solidFill>
                <a:ea typeface="Verdana" panose="020B0604030504040204" pitchFamily="34" charset="0"/>
                <a:cs typeface="Arial" panose="020B0604020202020204" pitchFamily="34" charset="0"/>
              </a:rPr>
              <a:t>e+e</a:t>
            </a:r>
            <a:r>
              <a:rPr lang="en-US" sz="2000" spc="-150" dirty="0">
                <a:solidFill>
                  <a:schemeClr val="bg2"/>
                </a:solidFill>
                <a:ea typeface="Verdana" panose="020B0604030504040204" pitchFamily="34" charset="0"/>
                <a:cs typeface="Arial" panose="020B0604020202020204" pitchFamily="34" charset="0"/>
              </a:rPr>
              <a:t>- machine: can DIRECTLY probe weak physics!</a:t>
            </a:r>
          </a:p>
          <a:p>
            <a:pPr algn="r">
              <a:lnSpc>
                <a:spcPct val="85000"/>
              </a:lnSpc>
            </a:pPr>
            <a:r>
              <a:rPr lang="en-US" sz="2000" b="1" spc="-150" dirty="0">
                <a:solidFill>
                  <a:schemeClr val="bg2"/>
                </a:solidFill>
                <a:ea typeface="Verdana" panose="020B0604030504040204" pitchFamily="34" charset="0"/>
                <a:cs typeface="Arial" panose="020B0604020202020204" pitchFamily="34" charset="0"/>
              </a:rPr>
              <a:t>IF</a:t>
            </a:r>
            <a:r>
              <a:rPr lang="en-US" sz="2000" spc="-150" dirty="0">
                <a:solidFill>
                  <a:schemeClr val="bg2"/>
                </a:solidFill>
                <a:ea typeface="Verdana" panose="020B0604030504040204" pitchFamily="34" charset="0"/>
                <a:cs typeface="Arial" panose="020B0604020202020204" pitchFamily="34" charset="0"/>
              </a:rPr>
              <a:t> kinematically accessible</a:t>
            </a:r>
          </a:p>
        </p:txBody>
      </p:sp>
      <p:pic>
        <p:nvPicPr>
          <p:cNvPr id="5" name="Picture 4">
            <a:extLst>
              <a:ext uri="{FF2B5EF4-FFF2-40B4-BE49-F238E27FC236}">
                <a16:creationId xmlns:a16="http://schemas.microsoft.com/office/drawing/2014/main" id="{F03AC6B8-9945-AF4E-B7FF-2379BA8360A6}"/>
              </a:ext>
            </a:extLst>
          </p:cNvPr>
          <p:cNvPicPr>
            <a:picLocks noChangeAspect="1"/>
          </p:cNvPicPr>
          <p:nvPr/>
        </p:nvPicPr>
        <p:blipFill>
          <a:blip r:embed="rId2">
            <a:clrChange>
              <a:clrFrom>
                <a:srgbClr val="FFFFFF"/>
              </a:clrFrom>
              <a:clrTo>
                <a:srgbClr val="FFFFFF">
                  <a:alpha val="0"/>
                </a:srgbClr>
              </a:clrTo>
            </a:clrChange>
          </a:blip>
          <a:stretch>
            <a:fillRect/>
          </a:stretch>
        </p:blipFill>
        <p:spPr>
          <a:xfrm rot="6499817">
            <a:off x="4932582" y="1803981"/>
            <a:ext cx="6436016" cy="2835751"/>
          </a:xfrm>
          <a:prstGeom prst="rect">
            <a:avLst/>
          </a:prstGeom>
        </p:spPr>
      </p:pic>
      <p:sp>
        <p:nvSpPr>
          <p:cNvPr id="6" name="TextBox 5">
            <a:extLst>
              <a:ext uri="{FF2B5EF4-FFF2-40B4-BE49-F238E27FC236}">
                <a16:creationId xmlns:a16="http://schemas.microsoft.com/office/drawing/2014/main" id="{44223EF3-CB2E-3342-96E4-B8FE69188995}"/>
              </a:ext>
            </a:extLst>
          </p:cNvPr>
          <p:cNvSpPr txBox="1"/>
          <p:nvPr/>
        </p:nvSpPr>
        <p:spPr>
          <a:xfrm>
            <a:off x="1" y="3618801"/>
            <a:ext cx="6857999" cy="1044206"/>
          </a:xfrm>
          <a:prstGeom prst="rect">
            <a:avLst/>
          </a:prstGeom>
          <a:solidFill>
            <a:schemeClr val="accent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ctr">
              <a:lnSpc>
                <a:spcPct val="85000"/>
              </a:lnSpc>
            </a:pPr>
            <a:r>
              <a:rPr lang="en-US" sz="2000" b="1" spc="-150" dirty="0">
                <a:solidFill>
                  <a:srgbClr val="000000"/>
                </a:solidFill>
                <a:ea typeface="Verdana" panose="020B0604030504040204" pitchFamily="34" charset="0"/>
                <a:cs typeface="Arial" panose="020B0604020202020204" pitchFamily="34" charset="0"/>
              </a:rPr>
              <a:t>Compressed Spectra NOT a bottle neck!</a:t>
            </a:r>
          </a:p>
          <a:p>
            <a:pPr algn="r">
              <a:lnSpc>
                <a:spcPct val="85000"/>
              </a:lnSpc>
            </a:pPr>
            <a:r>
              <a:rPr lang="en-US" sz="2000" spc="-150" dirty="0">
                <a:solidFill>
                  <a:srgbClr val="000000"/>
                </a:solidFill>
                <a:ea typeface="Verdana" panose="020B0604030504040204" pitchFamily="34" charset="0"/>
                <a:cs typeface="Arial" panose="020B0604020202020204" pitchFamily="34" charset="0"/>
              </a:rPr>
              <a:t>(See S. </a:t>
            </a:r>
            <a:r>
              <a:rPr lang="en-US" sz="2000" spc="-150" dirty="0" err="1">
                <a:solidFill>
                  <a:srgbClr val="000000"/>
                </a:solidFill>
                <a:ea typeface="Verdana" panose="020B0604030504040204" pitchFamily="34" charset="0"/>
                <a:cs typeface="Arial" panose="020B0604020202020204" pitchFamily="34" charset="0"/>
              </a:rPr>
              <a:t>Heinemeyer</a:t>
            </a:r>
            <a:r>
              <a:rPr lang="en-US" sz="2000" spc="-150" dirty="0">
                <a:solidFill>
                  <a:srgbClr val="000000"/>
                </a:solidFill>
                <a:ea typeface="Verdana" panose="020B0604030504040204" pitchFamily="34" charset="0"/>
                <a:cs typeface="Arial" panose="020B0604020202020204" pitchFamily="34" charset="0"/>
              </a:rPr>
              <a:t> talk</a:t>
            </a:r>
            <a:r>
              <a:rPr lang="en-US" sz="2000" b="1" spc="-150" dirty="0">
                <a:solidFill>
                  <a:srgbClr val="000000"/>
                </a:solidFill>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val="244533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0" y="2369138"/>
            <a:ext cx="2726266" cy="1044206"/>
          </a:xfrm>
          <a:prstGeom prst="rect">
            <a:avLst/>
          </a:prstGeom>
          <a:solidFill>
            <a:schemeClr val="accent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r">
              <a:lnSpc>
                <a:spcPct val="85000"/>
              </a:lnSpc>
            </a:pPr>
            <a:r>
              <a:rPr lang="en-US" sz="2000" b="1" spc="-150" dirty="0">
                <a:solidFill>
                  <a:srgbClr val="000000"/>
                </a:solidFill>
                <a:ea typeface="Verdana" panose="020B0604030504040204" pitchFamily="34" charset="0"/>
                <a:cs typeface="Arial" panose="020B0604020202020204" pitchFamily="34" charset="0"/>
              </a:rPr>
              <a:t>What are the right questions?</a:t>
            </a:r>
          </a:p>
        </p:txBody>
      </p:sp>
      <p:grpSp>
        <p:nvGrpSpPr>
          <p:cNvPr id="34" name="Group 33"/>
          <p:cNvGrpSpPr/>
          <p:nvPr/>
        </p:nvGrpSpPr>
        <p:grpSpPr>
          <a:xfrm>
            <a:off x="2971800" y="791349"/>
            <a:ext cx="6172200" cy="1714688"/>
            <a:chOff x="2971800" y="1112520"/>
            <a:chExt cx="6172200" cy="1714688"/>
          </a:xfrm>
        </p:grpSpPr>
        <p:sp>
          <p:nvSpPr>
            <p:cNvPr id="21" name="TextBox 20"/>
            <p:cNvSpPr txBox="1"/>
            <p:nvPr/>
          </p:nvSpPr>
          <p:spPr>
            <a:xfrm>
              <a:off x="2971800" y="1112520"/>
              <a:ext cx="6172200" cy="411480"/>
            </a:xfrm>
            <a:prstGeom prst="rect">
              <a:avLst/>
            </a:prstGeom>
            <a:solidFill>
              <a:srgbClr val="DDD9C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nSpc>
                  <a:spcPct val="85000"/>
                </a:lnSpc>
              </a:pPr>
              <a:r>
                <a:rPr lang="en-US" sz="2400" b="1" spc="-150" dirty="0">
                  <a:solidFill>
                    <a:srgbClr val="000000"/>
                  </a:solidFill>
                  <a:ea typeface="Verdana" panose="020B0604030504040204" pitchFamily="34" charset="0"/>
                  <a:cs typeface="Arial" panose="020B0604020202020204" pitchFamily="34" charset="0"/>
                </a:rPr>
                <a:t>SM WORKS TOO WELL!</a:t>
              </a:r>
            </a:p>
          </p:txBody>
        </p:sp>
        <p:sp>
          <p:nvSpPr>
            <p:cNvPr id="22" name="TextBox 21"/>
            <p:cNvSpPr txBox="1"/>
            <p:nvPr/>
          </p:nvSpPr>
          <p:spPr>
            <a:xfrm>
              <a:off x="2971800" y="1612751"/>
              <a:ext cx="6172200" cy="1214457"/>
            </a:xfrm>
            <a:prstGeom prst="rect">
              <a:avLst/>
            </a:prstGeom>
            <a:solidFill>
              <a:srgbClr val="DDD9C3"/>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nSpc>
                  <a:spcPct val="85000"/>
                </a:lnSpc>
              </a:pPr>
              <a:endParaRPr lang="en-US" dirty="0">
                <a:solidFill>
                  <a:schemeClr val="tx1"/>
                </a:solidFill>
              </a:endParaRPr>
            </a:p>
            <a:p>
              <a:pPr>
                <a:lnSpc>
                  <a:spcPct val="85000"/>
                </a:lnSpc>
              </a:pPr>
              <a:r>
                <a:rPr lang="en-US" dirty="0">
                  <a:solidFill>
                    <a:schemeClr val="tx1"/>
                  </a:solidFill>
                </a:rPr>
                <a:t>Fermilab (g</a:t>
              </a:r>
              <a:r>
                <a:rPr lang="en-US" baseline="-25000" dirty="0">
                  <a:solidFill>
                    <a:schemeClr val="tx1"/>
                  </a:solidFill>
                  <a:latin typeface="Symbol" pitchFamily="2" charset="2"/>
                </a:rPr>
                <a:t>m </a:t>
              </a:r>
              <a:r>
                <a:rPr lang="en-US" dirty="0">
                  <a:solidFill>
                    <a:schemeClr val="tx1"/>
                  </a:solidFill>
                </a:rPr>
                <a:t>- 2) confirms previous Brookhaven result!</a:t>
              </a:r>
            </a:p>
            <a:p>
              <a:pPr>
                <a:lnSpc>
                  <a:spcPct val="85000"/>
                </a:lnSpc>
              </a:pPr>
              <a:r>
                <a:rPr lang="en-US" spc="-150" dirty="0">
                  <a:solidFill>
                    <a:srgbClr val="000000"/>
                  </a:solidFill>
                  <a:ea typeface="Verdana" panose="020B0604030504040204" pitchFamily="34" charset="0"/>
                  <a:cs typeface="Arial" panose="020B0604020202020204" pitchFamily="34" charset="0"/>
                </a:rPr>
                <a:t>Other Flavor Anomalies may also be present… Need confirmation</a:t>
              </a:r>
              <a:r>
                <a:rPr lang="en-US" b="1" spc="-150" dirty="0">
                  <a:solidFill>
                    <a:srgbClr val="000000"/>
                  </a:solidFill>
                  <a:ea typeface="Verdana" panose="020B0604030504040204" pitchFamily="34" charset="0"/>
                  <a:cs typeface="Arial" panose="020B0604020202020204" pitchFamily="34" charset="0"/>
                </a:rPr>
                <a:t> </a:t>
              </a:r>
            </a:p>
            <a:p>
              <a:pPr>
                <a:lnSpc>
                  <a:spcPct val="85000"/>
                </a:lnSpc>
              </a:pPr>
              <a:endParaRPr lang="en-US" dirty="0">
                <a:solidFill>
                  <a:schemeClr val="tx1"/>
                </a:solidFill>
              </a:endParaRPr>
            </a:p>
            <a:p>
              <a:pPr algn="r">
                <a:lnSpc>
                  <a:spcPct val="85000"/>
                </a:lnSpc>
              </a:pPr>
              <a:r>
                <a:rPr lang="en-US" b="1" dirty="0">
                  <a:solidFill>
                    <a:schemeClr val="tx1"/>
                  </a:solidFill>
                </a:rPr>
                <a:t> </a:t>
              </a:r>
              <a:r>
                <a:rPr lang="en-US" sz="2800" b="1" dirty="0">
                  <a:solidFill>
                    <a:schemeClr val="tx1"/>
                  </a:solidFill>
                </a:rPr>
                <a:t>May be hint of New Physics</a:t>
              </a:r>
              <a:endParaRPr lang="en-US" b="1" spc="-150"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grpSp>
      <p:grpSp>
        <p:nvGrpSpPr>
          <p:cNvPr id="36" name="Group 35"/>
          <p:cNvGrpSpPr/>
          <p:nvPr/>
        </p:nvGrpSpPr>
        <p:grpSpPr>
          <a:xfrm>
            <a:off x="0" y="3647934"/>
            <a:ext cx="9144000" cy="1057183"/>
            <a:chOff x="0" y="4583403"/>
            <a:chExt cx="9144000" cy="1057183"/>
          </a:xfrm>
        </p:grpSpPr>
        <p:sp>
          <p:nvSpPr>
            <p:cNvPr id="27" name="TextBox 26"/>
            <p:cNvSpPr txBox="1"/>
            <p:nvPr/>
          </p:nvSpPr>
          <p:spPr>
            <a:xfrm>
              <a:off x="2971800" y="4876799"/>
              <a:ext cx="6172200" cy="763787"/>
            </a:xfrm>
            <a:prstGeom prst="rect">
              <a:avLst/>
            </a:prstGeom>
            <a:solidFill>
              <a:schemeClr val="accent6"/>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nSpc>
                  <a:spcPct val="85000"/>
                </a:lnSpc>
              </a:pPr>
              <a:r>
                <a:rPr lang="en-US" sz="2400" b="1" spc="-150" dirty="0">
                  <a:solidFill>
                    <a:srgbClr val="000000"/>
                  </a:solidFill>
                  <a:ea typeface="Verdana" panose="020B0604030504040204" pitchFamily="34" charset="0"/>
                  <a:cs typeface="Arial" panose="020B0604020202020204" pitchFamily="34" charset="0"/>
                </a:rPr>
                <a:t>ILC: </a:t>
              </a:r>
            </a:p>
            <a:p>
              <a:pPr algn="r">
                <a:lnSpc>
                  <a:spcPct val="85000"/>
                </a:lnSpc>
              </a:pPr>
              <a:r>
                <a:rPr lang="en-US" sz="2400" b="1" spc="-150" dirty="0">
                  <a:solidFill>
                    <a:srgbClr val="000000"/>
                  </a:solidFill>
                  <a:ea typeface="Verdana" panose="020B0604030504040204" pitchFamily="34" charset="0"/>
                  <a:cs typeface="Arial" panose="020B0604020202020204" pitchFamily="34" charset="0"/>
                </a:rPr>
                <a:t>Could probe relevant mass spectra – IF enough energy! </a:t>
              </a:r>
            </a:p>
          </p:txBody>
        </p:sp>
        <p:sp>
          <p:nvSpPr>
            <p:cNvPr id="28" name="TextBox 27"/>
            <p:cNvSpPr txBox="1"/>
            <p:nvPr/>
          </p:nvSpPr>
          <p:spPr>
            <a:xfrm>
              <a:off x="0" y="4583403"/>
              <a:ext cx="2726266" cy="1057183"/>
            </a:xfrm>
            <a:prstGeom prst="rect">
              <a:avLst/>
            </a:prstGeom>
            <a:solidFill>
              <a:schemeClr val="accent5"/>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gn="r">
                <a:lnSpc>
                  <a:spcPct val="85000"/>
                </a:lnSpc>
              </a:pPr>
              <a:r>
                <a:rPr lang="en-US" sz="2000" b="1" spc="-150" dirty="0">
                  <a:solidFill>
                    <a:srgbClr val="000000"/>
                  </a:solidFill>
                  <a:ea typeface="Verdana" panose="020B0604030504040204" pitchFamily="34" charset="0"/>
                  <a:cs typeface="Arial" panose="020B0604020202020204" pitchFamily="34" charset="0"/>
                </a:rPr>
                <a:t>Data + Theory: </a:t>
              </a:r>
              <a:br>
                <a:rPr lang="en-US" sz="2000" b="1" spc="-150" dirty="0">
                  <a:solidFill>
                    <a:srgbClr val="000000"/>
                  </a:solidFill>
                  <a:ea typeface="Verdana" panose="020B0604030504040204" pitchFamily="34" charset="0"/>
                  <a:cs typeface="Arial" panose="020B0604020202020204" pitchFamily="34" charset="0"/>
                </a:rPr>
              </a:br>
              <a:r>
                <a:rPr lang="en-US" sz="2000" b="1" spc="-150" dirty="0">
                  <a:solidFill>
                    <a:srgbClr val="000000"/>
                  </a:solidFill>
                  <a:ea typeface="Verdana" panose="020B0604030504040204" pitchFamily="34" charset="0"/>
                  <a:cs typeface="Arial" panose="020B0604020202020204" pitchFamily="34" charset="0"/>
                </a:rPr>
                <a:t>Where to look next!</a:t>
              </a:r>
            </a:p>
          </p:txBody>
        </p:sp>
      </p:grpSp>
      <p:pic>
        <p:nvPicPr>
          <p:cNvPr id="38" name="Picture 37" descr="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6951" y="719268"/>
            <a:ext cx="1476366" cy="1523670"/>
          </a:xfrm>
          <a:prstGeom prst="rect">
            <a:avLst/>
          </a:prstGeom>
        </p:spPr>
      </p:pic>
      <p:sp>
        <p:nvSpPr>
          <p:cNvPr id="3" name="Title 2"/>
          <p:cNvSpPr>
            <a:spLocks noGrp="1"/>
          </p:cNvSpPr>
          <p:nvPr>
            <p:ph type="title"/>
          </p:nvPr>
        </p:nvSpPr>
        <p:spPr>
          <a:xfrm>
            <a:off x="685800" y="307439"/>
            <a:ext cx="8229600" cy="563562"/>
          </a:xfrm>
        </p:spPr>
        <p:txBody>
          <a:bodyPr>
            <a:normAutofit fontScale="90000"/>
          </a:bodyPr>
          <a:lstStyle/>
          <a:p>
            <a:r>
              <a:rPr lang="en-US" dirty="0"/>
              <a:t>Thank You!</a:t>
            </a:r>
          </a:p>
        </p:txBody>
      </p:sp>
      <p:sp>
        <p:nvSpPr>
          <p:cNvPr id="13" name="TextBox 12"/>
          <p:cNvSpPr txBox="1"/>
          <p:nvPr/>
        </p:nvSpPr>
        <p:spPr>
          <a:xfrm>
            <a:off x="335372" y="4981688"/>
            <a:ext cx="8580028" cy="1346522"/>
          </a:xfrm>
          <a:prstGeom prst="rect">
            <a:avLst/>
          </a:prstGeom>
          <a:noFill/>
        </p:spPr>
        <p:txBody>
          <a:bodyPr wrap="square" rtlCol="0">
            <a:spAutoFit/>
          </a:bodyPr>
          <a:lstStyle/>
          <a:p>
            <a:pPr>
              <a:lnSpc>
                <a:spcPct val="65000"/>
              </a:lnSpc>
            </a:pPr>
            <a:r>
              <a:rPr lang="en-US" sz="6000" b="1" spc="-320" dirty="0">
                <a:solidFill>
                  <a:srgbClr val="B0A878"/>
                </a:solidFill>
                <a:latin typeface="Arial" panose="020B0604020202020204" pitchFamily="34" charset="0"/>
                <a:ea typeface="Verdana" panose="020B0604030504040204" pitchFamily="34" charset="0"/>
                <a:cs typeface="Arial" panose="020B0604020202020204" pitchFamily="34" charset="0"/>
              </a:rPr>
              <a:t>“May we live</a:t>
            </a:r>
          </a:p>
          <a:p>
            <a:pPr>
              <a:lnSpc>
                <a:spcPct val="65000"/>
              </a:lnSpc>
            </a:pPr>
            <a:r>
              <a:rPr lang="en-US" sz="6000" b="1" spc="-320" dirty="0">
                <a:solidFill>
                  <a:srgbClr val="CCC7A8"/>
                </a:solidFill>
                <a:latin typeface="Arial" panose="020B0604020202020204" pitchFamily="34" charset="0"/>
                <a:ea typeface="Verdana" panose="020B0604030504040204" pitchFamily="34" charset="0"/>
                <a:cs typeface="Arial" panose="020B0604020202020204" pitchFamily="34" charset="0"/>
              </a:rPr>
              <a:t>      </a:t>
            </a:r>
            <a:r>
              <a:rPr lang="en-US" sz="6000" b="1" spc="-320" dirty="0">
                <a:solidFill>
                  <a:srgbClr val="151515"/>
                </a:solidFill>
                <a:latin typeface="Arial" panose="020B0604020202020204" pitchFamily="34" charset="0"/>
                <a:ea typeface="Verdana" panose="020B0604030504040204" pitchFamily="34" charset="0"/>
                <a:cs typeface="Arial" panose="020B0604020202020204" pitchFamily="34" charset="0"/>
              </a:rPr>
              <a:t>in interesting times</a:t>
            </a:r>
            <a:r>
              <a:rPr lang="en-US" sz="6000" b="1" spc="-320" dirty="0">
                <a:solidFill>
                  <a:srgbClr val="B0A878"/>
                </a:solidFill>
                <a:latin typeface="Arial" panose="020B0604020202020204" pitchFamily="34" charset="0"/>
                <a:ea typeface="Verdana" panose="020B0604030504040204" pitchFamily="34" charset="0"/>
                <a:cs typeface="Arial" panose="020B0604020202020204" pitchFamily="34" charset="0"/>
              </a:rPr>
              <a:t>.”</a:t>
            </a:r>
          </a:p>
        </p:txBody>
      </p:sp>
      <p:cxnSp>
        <p:nvCxnSpPr>
          <p:cNvPr id="5" name="Straight Connector 4">
            <a:extLst>
              <a:ext uri="{FF2B5EF4-FFF2-40B4-BE49-F238E27FC236}">
                <a16:creationId xmlns:a16="http://schemas.microsoft.com/office/drawing/2014/main" id="{BCC8D5F4-A658-0D4A-A62E-835F8DC4F2D1}"/>
              </a:ext>
            </a:extLst>
          </p:cNvPr>
          <p:cNvCxnSpPr>
            <a:cxnSpLocks/>
          </p:cNvCxnSpPr>
          <p:nvPr/>
        </p:nvCxnSpPr>
        <p:spPr>
          <a:xfrm>
            <a:off x="228600" y="4981688"/>
            <a:ext cx="7891872" cy="1484781"/>
          </a:xfrm>
          <a:prstGeom prst="line">
            <a:avLst/>
          </a:prstGeom>
          <a:ln w="228600"/>
        </p:spPr>
        <p:style>
          <a:lnRef idx="1">
            <a:schemeClr val="accent2"/>
          </a:lnRef>
          <a:fillRef idx="0">
            <a:schemeClr val="accent2"/>
          </a:fillRef>
          <a:effectRef idx="0">
            <a:schemeClr val="accent2"/>
          </a:effectRef>
          <a:fontRef idx="minor">
            <a:schemeClr val="tx1"/>
          </a:fontRef>
        </p:style>
      </p:cxnSp>
      <p:sp>
        <p:nvSpPr>
          <p:cNvPr id="16" name="TextBox 15">
            <a:extLst>
              <a:ext uri="{FF2B5EF4-FFF2-40B4-BE49-F238E27FC236}">
                <a16:creationId xmlns:a16="http://schemas.microsoft.com/office/drawing/2014/main" id="{7233B84E-9FEC-164D-845D-168343650C85}"/>
              </a:ext>
            </a:extLst>
          </p:cNvPr>
          <p:cNvSpPr txBox="1"/>
          <p:nvPr/>
        </p:nvSpPr>
        <p:spPr>
          <a:xfrm>
            <a:off x="2971800" y="2594788"/>
            <a:ext cx="6172200" cy="1240221"/>
          </a:xfrm>
          <a:prstGeom prst="rect">
            <a:avLst/>
          </a:prstGeom>
          <a:solidFill>
            <a:schemeClr val="accent1"/>
          </a:solidFill>
          <a:ln>
            <a:noFill/>
          </a:ln>
          <a:effectLst/>
        </p:spPr>
        <p:style>
          <a:lnRef idx="1">
            <a:schemeClr val="accent4"/>
          </a:lnRef>
          <a:fillRef idx="3">
            <a:schemeClr val="accent4"/>
          </a:fillRef>
          <a:effectRef idx="2">
            <a:schemeClr val="accent4"/>
          </a:effectRef>
          <a:fontRef idx="minor">
            <a:schemeClr val="lt1"/>
          </a:fontRef>
        </p:style>
        <p:txBody>
          <a:bodyPr wrap="square" rtlCol="0" anchor="ctr" anchorCtr="0">
            <a:noAutofit/>
          </a:bodyPr>
          <a:lstStyle/>
          <a:p>
            <a:pPr>
              <a:lnSpc>
                <a:spcPct val="85000"/>
              </a:lnSpc>
            </a:pPr>
            <a:r>
              <a:rPr lang="en-US" sz="2400" b="1" i="1" spc="-150" dirty="0">
                <a:solidFill>
                  <a:srgbClr val="000000"/>
                </a:solidFill>
                <a:ea typeface="Verdana" panose="020B0604030504040204" pitchFamily="34" charset="0"/>
                <a:cs typeface="Arial" panose="020B0604020202020204" pitchFamily="34" charset="0"/>
              </a:rPr>
              <a:t>Natural</a:t>
            </a:r>
            <a:r>
              <a:rPr lang="en-US" sz="2400" b="1" spc="-150" dirty="0">
                <a:solidFill>
                  <a:srgbClr val="000000"/>
                </a:solidFill>
                <a:ea typeface="Verdana" panose="020B0604030504040204" pitchFamily="34" charset="0"/>
                <a:cs typeface="Arial" panose="020B0604020202020204" pitchFamily="34" charset="0"/>
              </a:rPr>
              <a:t> SUSY: </a:t>
            </a:r>
          </a:p>
          <a:p>
            <a:pPr algn="r">
              <a:lnSpc>
                <a:spcPct val="85000"/>
              </a:lnSpc>
            </a:pPr>
            <a:r>
              <a:rPr lang="en-US" sz="2000" spc="-150" dirty="0">
                <a:solidFill>
                  <a:srgbClr val="000000"/>
                </a:solidFill>
                <a:ea typeface="Verdana" panose="020B0604030504040204" pitchFamily="34" charset="0"/>
                <a:cs typeface="Arial" panose="020B0604020202020204" pitchFamily="34" charset="0"/>
              </a:rPr>
              <a:t>Light </a:t>
            </a:r>
            <a:r>
              <a:rPr lang="en-US" sz="2000" spc="-150" dirty="0" err="1">
                <a:solidFill>
                  <a:srgbClr val="000000"/>
                </a:solidFill>
                <a:ea typeface="Verdana" panose="020B0604030504040204" pitchFamily="34" charset="0"/>
                <a:cs typeface="Arial" panose="020B0604020202020204" pitchFamily="34" charset="0"/>
              </a:rPr>
              <a:t>Higgsinos</a:t>
            </a:r>
            <a:r>
              <a:rPr lang="en-US" sz="2000" spc="-150" dirty="0">
                <a:solidFill>
                  <a:srgbClr val="000000"/>
                </a:solidFill>
                <a:ea typeface="Verdana" panose="020B0604030504040204" pitchFamily="34" charset="0"/>
                <a:cs typeface="Arial" panose="020B0604020202020204" pitchFamily="34" charset="0"/>
              </a:rPr>
              <a:t>, Neutralinos, </a:t>
            </a:r>
            <a:r>
              <a:rPr lang="en-US" sz="2000" spc="-150" dirty="0" err="1">
                <a:solidFill>
                  <a:srgbClr val="000000"/>
                </a:solidFill>
                <a:ea typeface="Verdana" panose="020B0604030504040204" pitchFamily="34" charset="0"/>
                <a:cs typeface="Arial" panose="020B0604020202020204" pitchFamily="34" charset="0"/>
              </a:rPr>
              <a:t>Charginos</a:t>
            </a:r>
            <a:r>
              <a:rPr lang="en-US" sz="2000" spc="-150" dirty="0">
                <a:solidFill>
                  <a:srgbClr val="000000"/>
                </a:solidFill>
                <a:ea typeface="Verdana" panose="020B0604030504040204" pitchFamily="34" charset="0"/>
                <a:cs typeface="Arial" panose="020B0604020202020204" pitchFamily="34" charset="0"/>
              </a:rPr>
              <a:t> &amp; </a:t>
            </a:r>
            <a:r>
              <a:rPr lang="en-US" sz="2000" spc="-150" dirty="0" err="1">
                <a:solidFill>
                  <a:srgbClr val="000000"/>
                </a:solidFill>
                <a:ea typeface="Verdana" panose="020B0604030504040204" pitchFamily="34" charset="0"/>
                <a:cs typeface="Arial" panose="020B0604020202020204" pitchFamily="34" charset="0"/>
              </a:rPr>
              <a:t>Sleptons</a:t>
            </a:r>
            <a:endParaRPr lang="en-US" sz="2000" spc="-150" dirty="0">
              <a:solidFill>
                <a:srgbClr val="000000"/>
              </a:solidFill>
              <a:ea typeface="Verdana" panose="020B0604030504040204" pitchFamily="34" charset="0"/>
              <a:cs typeface="Arial" panose="020B0604020202020204" pitchFamily="34" charset="0"/>
            </a:endParaRPr>
          </a:p>
          <a:p>
            <a:pPr algn="r">
              <a:lnSpc>
                <a:spcPct val="85000"/>
              </a:lnSpc>
            </a:pPr>
            <a:r>
              <a:rPr lang="en-US" sz="2000" spc="-150" dirty="0">
                <a:solidFill>
                  <a:srgbClr val="000000"/>
                </a:solidFill>
                <a:ea typeface="Verdana" panose="020B0604030504040204" pitchFamily="34" charset="0"/>
                <a:cs typeface="Arial" panose="020B0604020202020204" pitchFamily="34" charset="0"/>
              </a:rPr>
              <a:t>With relative signs, can accommodate </a:t>
            </a:r>
            <a:r>
              <a:rPr lang="en-US" sz="2000" dirty="0">
                <a:solidFill>
                  <a:schemeClr val="tx1"/>
                </a:solidFill>
              </a:rPr>
              <a:t>(g</a:t>
            </a:r>
            <a:r>
              <a:rPr lang="en-US" sz="2000" baseline="-25000" dirty="0">
                <a:solidFill>
                  <a:schemeClr val="tx1"/>
                </a:solidFill>
                <a:latin typeface="Symbol" pitchFamily="2" charset="2"/>
              </a:rPr>
              <a:t>m </a:t>
            </a:r>
            <a:r>
              <a:rPr lang="en-US" sz="2000" dirty="0">
                <a:solidFill>
                  <a:schemeClr val="tx1"/>
                </a:solidFill>
              </a:rPr>
              <a:t>- 2) &amp; Dark Matter!</a:t>
            </a:r>
            <a:r>
              <a:rPr lang="en-US" sz="2000" spc="-150" dirty="0">
                <a:solidFill>
                  <a:srgbClr val="000000"/>
                </a:solidFill>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val="260944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A21C9-5D67-B34D-8A3F-5E8A16566422}"/>
              </a:ext>
            </a:extLst>
          </p:cNvPr>
          <p:cNvSpPr>
            <a:spLocks noGrp="1"/>
          </p:cNvSpPr>
          <p:nvPr>
            <p:ph type="title"/>
          </p:nvPr>
        </p:nvSpPr>
        <p:spPr/>
        <p:txBody>
          <a:bodyPr/>
          <a:lstStyle/>
          <a:p>
            <a:r>
              <a:rPr lang="en-US" dirty="0" err="1"/>
              <a:t>BACk</a:t>
            </a:r>
            <a:r>
              <a:rPr lang="en-US" dirty="0"/>
              <a:t> up slides</a:t>
            </a:r>
          </a:p>
        </p:txBody>
      </p:sp>
      <p:sp>
        <p:nvSpPr>
          <p:cNvPr id="3" name="Text Placeholder 2">
            <a:extLst>
              <a:ext uri="{FF2B5EF4-FFF2-40B4-BE49-F238E27FC236}">
                <a16:creationId xmlns:a16="http://schemas.microsoft.com/office/drawing/2014/main" id="{915C35D6-DC9C-E549-BFCD-CE53474AD7E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52399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3056"/>
            <a:ext cx="7759700" cy="563562"/>
          </a:xfrm>
        </p:spPr>
        <p:txBody>
          <a:bodyPr>
            <a:noAutofit/>
          </a:bodyPr>
          <a:lstStyle/>
          <a:p>
            <a:pPr algn="l"/>
            <a:r>
              <a:rPr lang="en-US" sz="2800" dirty="0">
                <a:solidFill>
                  <a:schemeClr val="bg2">
                    <a:lumMod val="50000"/>
                  </a:schemeClr>
                </a:solidFill>
              </a:rPr>
              <a:t>Let's start at the VERY beginning. </a:t>
            </a:r>
            <a:br>
              <a:rPr lang="en-US" sz="2800" dirty="0">
                <a:solidFill>
                  <a:schemeClr val="bg2">
                    <a:lumMod val="50000"/>
                  </a:schemeClr>
                </a:solidFill>
              </a:rPr>
            </a:br>
            <a:r>
              <a:rPr lang="en-US" sz="2800" dirty="0">
                <a:solidFill>
                  <a:schemeClr val="bg2">
                    <a:lumMod val="50000"/>
                  </a:schemeClr>
                </a:solidFill>
              </a:rPr>
              <a:t>A VERY good place to start!</a:t>
            </a:r>
            <a:br>
              <a:rPr lang="en-US" sz="2800" dirty="0">
                <a:solidFill>
                  <a:schemeClr val="bg2">
                    <a:lumMod val="50000"/>
                  </a:schemeClr>
                </a:solidFill>
              </a:rPr>
            </a:br>
            <a:r>
              <a:rPr lang="en-US" sz="2800" dirty="0">
                <a:solidFill>
                  <a:schemeClr val="bg2">
                    <a:lumMod val="50000"/>
                  </a:schemeClr>
                </a:solidFill>
              </a:rPr>
              <a:t>				        MSSM</a:t>
            </a:r>
            <a:r>
              <a:rPr lang="en-US" sz="2800" dirty="0"/>
              <a:t> </a:t>
            </a:r>
            <a:r>
              <a:rPr lang="en-US" sz="2800" dirty="0" err="1"/>
              <a:t>Charginos</a:t>
            </a:r>
            <a:r>
              <a:rPr lang="en-US" sz="2800" dirty="0"/>
              <a:t> &amp; Neutralinos</a:t>
            </a:r>
            <a:endParaRPr lang="en-US" sz="2800" dirty="0">
              <a:solidFill>
                <a:schemeClr val="bg2">
                  <a:lumMod val="50000"/>
                </a:schemeClr>
              </a:solidFill>
            </a:endParaRPr>
          </a:p>
        </p:txBody>
      </p:sp>
      <p:grpSp>
        <p:nvGrpSpPr>
          <p:cNvPr id="4" name="Group 3">
            <a:extLst>
              <a:ext uri="{FF2B5EF4-FFF2-40B4-BE49-F238E27FC236}">
                <a16:creationId xmlns:a16="http://schemas.microsoft.com/office/drawing/2014/main" id="{21A0C436-6CF5-3142-BD5F-3835D5AEAE08}"/>
              </a:ext>
            </a:extLst>
          </p:cNvPr>
          <p:cNvGrpSpPr/>
          <p:nvPr/>
        </p:nvGrpSpPr>
        <p:grpSpPr>
          <a:xfrm>
            <a:off x="685800" y="1428597"/>
            <a:ext cx="7810500" cy="3581400"/>
            <a:chOff x="685800" y="1016000"/>
            <a:chExt cx="7810500" cy="3581400"/>
          </a:xfrm>
        </p:grpSpPr>
        <p:sp>
          <p:nvSpPr>
            <p:cNvPr id="3" name="Rectangle 2"/>
            <p:cNvSpPr/>
            <p:nvPr/>
          </p:nvSpPr>
          <p:spPr>
            <a:xfrm>
              <a:off x="685800" y="1016000"/>
              <a:ext cx="3327400" cy="11811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SM Gauge Bosons and Higgs (2HDM in SUSY) </a:t>
              </a:r>
              <a:r>
                <a:rPr lang="en-US" dirty="0" err="1"/>
                <a:t>Superpartners</a:t>
              </a:r>
              <a:endParaRPr lang="en-US" dirty="0"/>
            </a:p>
          </p:txBody>
        </p:sp>
        <p:cxnSp>
          <p:nvCxnSpPr>
            <p:cNvPr id="5" name="Straight Arrow Connector 4"/>
            <p:cNvCxnSpPr>
              <a:stCxn id="3" idx="3"/>
              <a:endCxn id="6" idx="1"/>
            </p:cNvCxnSpPr>
            <p:nvPr/>
          </p:nvCxnSpPr>
          <p:spPr>
            <a:xfrm>
              <a:off x="4013200" y="1606550"/>
              <a:ext cx="1155700" cy="0"/>
            </a:xfrm>
            <a:prstGeom prst="straightConnector1">
              <a:avLst/>
            </a:prstGeom>
            <a:ln w="142875" cmpd="sng">
              <a:tailEnd type="triangle"/>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168900" y="1016000"/>
              <a:ext cx="3276600" cy="1181100"/>
            </a:xfrm>
            <a:prstGeom prst="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Bunch of weakly coupled neutral </a:t>
              </a:r>
              <a:r>
                <a:rPr lang="en-US" dirty="0" err="1"/>
                <a:t>Majorana</a:t>
              </a:r>
              <a:r>
                <a:rPr lang="en-US" dirty="0"/>
                <a:t> fermions, lightest stable due to R-parity: </a:t>
              </a:r>
              <a:r>
                <a:rPr lang="en-US" b="1" dirty="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rPr>
                <a:t>WIMP!</a:t>
              </a:r>
              <a:endParaRPr lang="en-US" b="1" dirty="0">
                <a:solidFill>
                  <a:schemeClr val="tx1"/>
                </a:solidFill>
                <a:effectLst>
                  <a:glow rad="101600">
                    <a:schemeClr val="accent2">
                      <a:satMod val="175000"/>
                      <a:alpha val="40000"/>
                    </a:schemeClr>
                  </a:glow>
                  <a:outerShdw blurRad="63500" dir="3600000" algn="tl" rotWithShape="0">
                    <a:srgbClr val="000000">
                      <a:alpha val="70000"/>
                    </a:srgbClr>
                  </a:outerShdw>
                </a:effectLst>
              </a:endParaRPr>
            </a:p>
          </p:txBody>
        </p:sp>
        <p:sp>
          <p:nvSpPr>
            <p:cNvPr id="8" name="Rectangle 7"/>
            <p:cNvSpPr/>
            <p:nvPr/>
          </p:nvSpPr>
          <p:spPr>
            <a:xfrm>
              <a:off x="685800" y="2349500"/>
              <a:ext cx="3327400" cy="457200"/>
            </a:xfrm>
            <a:prstGeom prst="rect">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B: SU(2) singlet</a:t>
              </a:r>
            </a:p>
          </p:txBody>
        </p:sp>
        <p:sp>
          <p:nvSpPr>
            <p:cNvPr id="9" name="Rectangle 8"/>
            <p:cNvSpPr/>
            <p:nvPr/>
          </p:nvSpPr>
          <p:spPr>
            <a:xfrm>
              <a:off x="5168900" y="2349500"/>
              <a:ext cx="3327400" cy="457200"/>
            </a:xfrm>
            <a:prstGeom prst="rect">
              <a:avLst/>
            </a:prstGeom>
            <a:solidFill>
              <a:schemeClr val="accent3"/>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Bino</a:t>
              </a:r>
              <a:r>
                <a:rPr lang="en-US" dirty="0"/>
                <a:t>	M</a:t>
              </a:r>
              <a:r>
                <a:rPr lang="en-US" baseline="-25000" dirty="0"/>
                <a:t>1</a:t>
              </a:r>
              <a:r>
                <a:rPr lang="en-US" dirty="0"/>
                <a:t>	g</a:t>
              </a:r>
              <a:r>
                <a:rPr lang="en-US" baseline="-25000" dirty="0"/>
                <a:t>1</a:t>
              </a:r>
            </a:p>
          </p:txBody>
        </p:sp>
        <p:sp>
          <p:nvSpPr>
            <p:cNvPr id="10" name="Rectangle 9"/>
            <p:cNvSpPr/>
            <p:nvPr/>
          </p:nvSpPr>
          <p:spPr>
            <a:xfrm>
              <a:off x="685800" y="2997200"/>
              <a:ext cx="3327400" cy="7112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a:t>
              </a:r>
              <a:r>
                <a:rPr lang="en-US" baseline="30000" dirty="0"/>
                <a:t>0</a:t>
              </a:r>
              <a:r>
                <a:rPr lang="en-US" dirty="0"/>
                <a:t>, W</a:t>
              </a:r>
              <a:r>
                <a:rPr lang="en-US" baseline="30000" dirty="0"/>
                <a:t>1</a:t>
              </a:r>
              <a:r>
                <a:rPr lang="en-US" dirty="0"/>
                <a:t>, W</a:t>
              </a:r>
              <a:r>
                <a:rPr lang="en-US" baseline="30000" dirty="0"/>
                <a:t>2</a:t>
              </a:r>
              <a:r>
                <a:rPr lang="en-US" dirty="0"/>
                <a:t>}: SU(2) triplet</a:t>
              </a:r>
              <a:endParaRPr lang="en-US" baseline="30000" dirty="0"/>
            </a:p>
          </p:txBody>
        </p:sp>
        <p:sp>
          <p:nvSpPr>
            <p:cNvPr id="11" name="Rectangle 10"/>
            <p:cNvSpPr/>
            <p:nvPr/>
          </p:nvSpPr>
          <p:spPr>
            <a:xfrm>
              <a:off x="5168900" y="2984500"/>
              <a:ext cx="3327400" cy="72390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Winos	M</a:t>
              </a:r>
              <a:r>
                <a:rPr lang="en-US" baseline="-25000" dirty="0"/>
                <a:t>2</a:t>
              </a:r>
              <a:r>
                <a:rPr lang="en-US" dirty="0"/>
                <a:t>	g</a:t>
              </a:r>
              <a:r>
                <a:rPr lang="en-US" baseline="-25000" dirty="0"/>
                <a:t>2</a:t>
              </a:r>
            </a:p>
            <a:p>
              <a:pPr algn="ctr"/>
              <a:r>
                <a:rPr lang="en-US" dirty="0"/>
                <a:t>1 neutral, 2 charged</a:t>
              </a:r>
            </a:p>
          </p:txBody>
        </p:sp>
        <p:sp>
          <p:nvSpPr>
            <p:cNvPr id="12" name="Rectangle 11"/>
            <p:cNvSpPr/>
            <p:nvPr/>
          </p:nvSpPr>
          <p:spPr>
            <a:xfrm>
              <a:off x="685800" y="3886200"/>
              <a:ext cx="3327400" cy="711200"/>
            </a:xfrm>
            <a:prstGeom prst="rect">
              <a:avLst/>
            </a:prstGeom>
            <a:solidFill>
              <a:schemeClr val="bg2">
                <a:lumMod val="25000"/>
              </a:schemeClr>
            </a:solidFill>
            <a:ln>
              <a:solidFill>
                <a:schemeClr val="bg2">
                  <a:lumMod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{H</a:t>
              </a:r>
              <a:r>
                <a:rPr lang="en-US" baseline="-25000" dirty="0"/>
                <a:t>u</a:t>
              </a:r>
              <a:r>
                <a:rPr lang="en-US" dirty="0"/>
                <a:t> </a:t>
              </a:r>
              <a:r>
                <a:rPr lang="en-US" dirty="0" err="1"/>
                <a:t>H</a:t>
              </a:r>
              <a:r>
                <a:rPr lang="en-US" baseline="-25000" dirty="0" err="1"/>
                <a:t>d</a:t>
              </a:r>
              <a:r>
                <a:rPr lang="en-US" dirty="0"/>
                <a:t>}: SU(2) doublets</a:t>
              </a:r>
              <a:endParaRPr lang="en-US" baseline="-25000" dirty="0"/>
            </a:p>
          </p:txBody>
        </p:sp>
        <p:sp>
          <p:nvSpPr>
            <p:cNvPr id="13" name="Rectangle 12"/>
            <p:cNvSpPr/>
            <p:nvPr/>
          </p:nvSpPr>
          <p:spPr>
            <a:xfrm>
              <a:off x="5168900" y="3886200"/>
              <a:ext cx="3327400" cy="711200"/>
            </a:xfrm>
            <a:prstGeom prst="rect">
              <a:avLst/>
            </a:prstGeom>
            <a:solidFill>
              <a:schemeClr val="bg2">
                <a:lumMod val="25000"/>
              </a:schemeClr>
            </a:solidFill>
            <a:ln>
              <a:solidFill>
                <a:schemeClr val="bg2">
                  <a:lumMod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Higgsinos</a:t>
              </a:r>
              <a:r>
                <a:rPr lang="en-US" dirty="0"/>
                <a:t>	           </a:t>
              </a:r>
              <a:r>
                <a:rPr lang="el-GR" i="1" dirty="0"/>
                <a:t>μ</a:t>
              </a:r>
              <a:r>
                <a:rPr lang="en-US" dirty="0"/>
                <a:t>	</a:t>
              </a:r>
              <a:r>
                <a:rPr lang="en-US" dirty="0" err="1"/>
                <a:t>Yukawas</a:t>
              </a:r>
              <a:r>
                <a:rPr lang="en-US" dirty="0"/>
                <a:t> </a:t>
              </a:r>
              <a:r>
                <a:rPr lang="en-US" dirty="0" err="1"/>
                <a:t>etc</a:t>
              </a:r>
              <a:endParaRPr lang="en-US" dirty="0"/>
            </a:p>
            <a:p>
              <a:pPr algn="ctr"/>
              <a:r>
                <a:rPr lang="en-US" dirty="0"/>
                <a:t>2 neutral, 2 charged</a:t>
              </a:r>
            </a:p>
          </p:txBody>
        </p:sp>
      </p:grpSp>
      <p:pic>
        <p:nvPicPr>
          <p:cNvPr id="14" name="Picture 13"/>
          <p:cNvPicPr>
            <a:picLocks noChangeAspect="1"/>
          </p:cNvPicPr>
          <p:nvPr/>
        </p:nvPicPr>
        <p:blipFill>
          <a:blip r:embed="rId2"/>
          <a:stretch>
            <a:fillRect/>
          </a:stretch>
        </p:blipFill>
        <p:spPr>
          <a:xfrm>
            <a:off x="1206500" y="5701059"/>
            <a:ext cx="6731000" cy="863600"/>
          </a:xfrm>
          <a:prstGeom prst="rect">
            <a:avLst/>
          </a:prstGeom>
        </p:spPr>
      </p:pic>
      <p:sp>
        <p:nvSpPr>
          <p:cNvPr id="15" name="TextBox 14"/>
          <p:cNvSpPr txBox="1"/>
          <p:nvPr/>
        </p:nvSpPr>
        <p:spPr>
          <a:xfrm>
            <a:off x="292415" y="5098275"/>
            <a:ext cx="8631352" cy="646331"/>
          </a:xfrm>
          <a:prstGeom prst="rect">
            <a:avLst/>
          </a:prstGeom>
          <a:noFill/>
        </p:spPr>
        <p:txBody>
          <a:bodyPr wrap="none" rtlCol="0">
            <a:spAutoFit/>
          </a:bodyPr>
          <a:lstStyle/>
          <a:p>
            <a:pPr algn="ctr"/>
            <a:r>
              <a:rPr lang="en-US" dirty="0"/>
              <a:t>MSSM: 4 neutral “</a:t>
            </a:r>
            <a:r>
              <a:rPr lang="en-US" dirty="0" err="1"/>
              <a:t>Neutralinos</a:t>
            </a:r>
            <a:r>
              <a:rPr lang="en-US" dirty="0"/>
              <a:t>”, mixtures of interaction states (Also 2 charged “</a:t>
            </a:r>
            <a:r>
              <a:rPr lang="en-US" dirty="0" err="1"/>
              <a:t>Charginos</a:t>
            </a:r>
            <a:r>
              <a:rPr lang="en-US" dirty="0"/>
              <a:t>” </a:t>
            </a:r>
          </a:p>
          <a:p>
            <a:pPr algn="ctr"/>
            <a:r>
              <a:rPr lang="en-US" dirty="0"/>
              <a:t>mixtures of wino and </a:t>
            </a:r>
            <a:r>
              <a:rPr lang="en-US" dirty="0" err="1"/>
              <a:t>Higgsinos</a:t>
            </a:r>
            <a:r>
              <a:rPr lang="en-US" dirty="0"/>
              <a:t>).</a:t>
            </a:r>
          </a:p>
        </p:txBody>
      </p:sp>
    </p:spTree>
    <p:extLst>
      <p:ext uri="{BB962C8B-B14F-4D97-AF65-F5344CB8AC3E}">
        <p14:creationId xmlns:p14="http://schemas.microsoft.com/office/powerpoint/2010/main" val="187353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2C34F2-CE98-774B-A9D2-2C997034490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38177" y="0"/>
            <a:ext cx="8467646" cy="6858000"/>
          </a:xfrm>
          <a:prstGeom prst="rect">
            <a:avLst/>
          </a:prstGeom>
        </p:spPr>
      </p:pic>
    </p:spTree>
    <p:extLst>
      <p:ext uri="{BB962C8B-B14F-4D97-AF65-F5344CB8AC3E}">
        <p14:creationId xmlns:p14="http://schemas.microsoft.com/office/powerpoint/2010/main" val="1527190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81557B-8676-084E-9F15-9B6DF994A2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6329" y="-105868"/>
            <a:ext cx="9144000" cy="6449245"/>
          </a:xfrm>
          <a:prstGeom prst="rect">
            <a:avLst/>
          </a:prstGeom>
        </p:spPr>
      </p:pic>
    </p:spTree>
    <p:extLst>
      <p:ext uri="{BB962C8B-B14F-4D97-AF65-F5344CB8AC3E}">
        <p14:creationId xmlns:p14="http://schemas.microsoft.com/office/powerpoint/2010/main" val="2521704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A9FD2-7F9C-FB4A-B000-1BACED673A8A}"/>
              </a:ext>
            </a:extLst>
          </p:cNvPr>
          <p:cNvSpPr>
            <a:spLocks noGrp="1"/>
          </p:cNvSpPr>
          <p:nvPr>
            <p:ph type="title"/>
          </p:nvPr>
        </p:nvSpPr>
        <p:spPr/>
        <p:txBody>
          <a:bodyPr>
            <a:noAutofit/>
          </a:bodyPr>
          <a:lstStyle/>
          <a:p>
            <a:r>
              <a:rPr lang="en-US" dirty="0"/>
              <a:t>Flavor </a:t>
            </a:r>
            <a:r>
              <a:rPr lang="en-US" dirty="0">
                <a:solidFill>
                  <a:schemeClr val="bg2">
                    <a:lumMod val="25000"/>
                  </a:schemeClr>
                </a:solidFill>
              </a:rPr>
              <a:t>Anomalies</a:t>
            </a:r>
            <a:r>
              <a:rPr lang="en-US" dirty="0"/>
              <a:t>!!</a:t>
            </a:r>
          </a:p>
        </p:txBody>
      </p:sp>
      <p:sp>
        <p:nvSpPr>
          <p:cNvPr id="4" name="TextBox 3">
            <a:extLst>
              <a:ext uri="{FF2B5EF4-FFF2-40B4-BE49-F238E27FC236}">
                <a16:creationId xmlns:a16="http://schemas.microsoft.com/office/drawing/2014/main" id="{F227E1D5-ABBD-A643-96E0-B116FFB6E6FB}"/>
              </a:ext>
            </a:extLst>
          </p:cNvPr>
          <p:cNvSpPr txBox="1"/>
          <p:nvPr/>
        </p:nvSpPr>
        <p:spPr>
          <a:xfrm>
            <a:off x="3838222" y="5530132"/>
            <a:ext cx="5077178" cy="646331"/>
          </a:xfrm>
          <a:prstGeom prst="rect">
            <a:avLst/>
          </a:prstGeom>
          <a:solidFill>
            <a:schemeClr val="accent3"/>
          </a:solidFill>
          <a:ln w="76200">
            <a:solidFill>
              <a:schemeClr val="tx1"/>
            </a:solidFill>
          </a:ln>
        </p:spPr>
        <p:txBody>
          <a:bodyPr wrap="square" rtlCol="0">
            <a:spAutoFit/>
          </a:bodyPr>
          <a:lstStyle/>
          <a:p>
            <a:pPr algn="ctr"/>
            <a:r>
              <a:rPr lang="en-US" sz="3600" b="1" i="1" dirty="0"/>
              <a:t>MUONS?? </a:t>
            </a:r>
            <a:endParaRPr lang="en-US" b="1" i="1" dirty="0"/>
          </a:p>
        </p:txBody>
      </p:sp>
      <p:sp>
        <p:nvSpPr>
          <p:cNvPr id="6" name="TextBox 5">
            <a:extLst>
              <a:ext uri="{FF2B5EF4-FFF2-40B4-BE49-F238E27FC236}">
                <a16:creationId xmlns:a16="http://schemas.microsoft.com/office/drawing/2014/main" id="{011C58FD-3026-E748-843C-D1ECA3CF0D01}"/>
              </a:ext>
            </a:extLst>
          </p:cNvPr>
          <p:cNvSpPr txBox="1"/>
          <p:nvPr/>
        </p:nvSpPr>
        <p:spPr>
          <a:xfrm>
            <a:off x="203630" y="1632310"/>
            <a:ext cx="4309700" cy="1200329"/>
          </a:xfrm>
          <a:prstGeom prst="rect">
            <a:avLst/>
          </a:prstGeom>
          <a:solidFill>
            <a:schemeClr val="accent1"/>
          </a:solidFill>
        </p:spPr>
        <p:txBody>
          <a:bodyPr wrap="square" rtlCol="0">
            <a:spAutoFit/>
          </a:bodyPr>
          <a:lstStyle/>
          <a:p>
            <a:r>
              <a:rPr lang="en-US" sz="2400" b="1" dirty="0"/>
              <a:t>Fermilab Muon g-2</a:t>
            </a:r>
          </a:p>
          <a:p>
            <a:pPr lvl="1"/>
            <a:r>
              <a:rPr lang="en-US" dirty="0"/>
              <a:t>(g</a:t>
            </a:r>
            <a:r>
              <a:rPr lang="en-US" baseline="-25000" dirty="0">
                <a:latin typeface="Symbol" pitchFamily="2" charset="2"/>
              </a:rPr>
              <a:t>m</a:t>
            </a:r>
            <a:r>
              <a:rPr lang="en-US" dirty="0">
                <a:latin typeface="Symbol" pitchFamily="2" charset="2"/>
              </a:rPr>
              <a:t>-2)/2 = 0.00116592061(41)</a:t>
            </a:r>
          </a:p>
          <a:p>
            <a:pPr lvl="1" algn="r"/>
            <a:r>
              <a:rPr lang="en-US" sz="1200" b="1" dirty="0"/>
              <a:t>FNAL Muon g-2, PRL Apr 2021</a:t>
            </a:r>
            <a:r>
              <a:rPr lang="en-US" sz="1200" dirty="0"/>
              <a:t>.</a:t>
            </a:r>
          </a:p>
          <a:p>
            <a:pPr lvl="1"/>
            <a:endParaRPr lang="en-US" dirty="0"/>
          </a:p>
        </p:txBody>
      </p:sp>
      <p:sp>
        <p:nvSpPr>
          <p:cNvPr id="10" name="TextBox 9">
            <a:extLst>
              <a:ext uri="{FF2B5EF4-FFF2-40B4-BE49-F238E27FC236}">
                <a16:creationId xmlns:a16="http://schemas.microsoft.com/office/drawing/2014/main" id="{E4382EB0-4F35-B340-BD8B-50EE7D82C505}"/>
              </a:ext>
            </a:extLst>
          </p:cNvPr>
          <p:cNvSpPr txBox="1"/>
          <p:nvPr/>
        </p:nvSpPr>
        <p:spPr>
          <a:xfrm>
            <a:off x="2442602" y="919163"/>
            <a:ext cx="6472798" cy="523220"/>
          </a:xfrm>
          <a:prstGeom prst="rect">
            <a:avLst/>
          </a:prstGeom>
          <a:solidFill>
            <a:schemeClr val="accent3"/>
          </a:solidFill>
          <a:ln w="38100">
            <a:solidFill>
              <a:schemeClr val="accent1"/>
            </a:solidFill>
          </a:ln>
        </p:spPr>
        <p:txBody>
          <a:bodyPr wrap="none" rtlCol="0">
            <a:spAutoFit/>
          </a:bodyPr>
          <a:lstStyle/>
          <a:p>
            <a:r>
              <a:rPr lang="en-US" sz="2800" dirty="0"/>
              <a:t>Anomalous magnetic moment of the muon</a:t>
            </a:r>
          </a:p>
        </p:txBody>
      </p:sp>
      <p:pic>
        <p:nvPicPr>
          <p:cNvPr id="3" name="Picture 2">
            <a:extLst>
              <a:ext uri="{FF2B5EF4-FFF2-40B4-BE49-F238E27FC236}">
                <a16:creationId xmlns:a16="http://schemas.microsoft.com/office/drawing/2014/main" id="{B401C764-EC9B-F64B-A61D-B2597657B17C}"/>
              </a:ext>
            </a:extLst>
          </p:cNvPr>
          <p:cNvPicPr>
            <a:picLocks noChangeAspect="1"/>
          </p:cNvPicPr>
          <p:nvPr/>
        </p:nvPicPr>
        <p:blipFill>
          <a:blip r:embed="rId2"/>
          <a:stretch>
            <a:fillRect/>
          </a:stretch>
        </p:blipFill>
        <p:spPr>
          <a:xfrm>
            <a:off x="4513330" y="3996263"/>
            <a:ext cx="4402070" cy="1122846"/>
          </a:xfrm>
          <a:prstGeom prst="rect">
            <a:avLst/>
          </a:prstGeom>
        </p:spPr>
      </p:pic>
      <p:sp>
        <p:nvSpPr>
          <p:cNvPr id="18" name="Oval 17">
            <a:extLst>
              <a:ext uri="{FF2B5EF4-FFF2-40B4-BE49-F238E27FC236}">
                <a16:creationId xmlns:a16="http://schemas.microsoft.com/office/drawing/2014/main" id="{F0520419-9E67-F04C-8781-5D3463DBE4E9}"/>
              </a:ext>
            </a:extLst>
          </p:cNvPr>
          <p:cNvSpPr/>
          <p:nvPr/>
        </p:nvSpPr>
        <p:spPr>
          <a:xfrm>
            <a:off x="2017825" y="4181664"/>
            <a:ext cx="485423" cy="338667"/>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3FD76EDB-4927-A244-9F62-827FB401526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28600" y="2870213"/>
            <a:ext cx="4309700" cy="2938993"/>
          </a:xfrm>
          <a:prstGeom prst="rect">
            <a:avLst/>
          </a:prstGeom>
        </p:spPr>
      </p:pic>
      <p:pic>
        <p:nvPicPr>
          <p:cNvPr id="12" name="Picture 11">
            <a:extLst>
              <a:ext uri="{FF2B5EF4-FFF2-40B4-BE49-F238E27FC236}">
                <a16:creationId xmlns:a16="http://schemas.microsoft.com/office/drawing/2014/main" id="{AE850308-C48B-254A-8A0F-7D44A81CF6C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204467" y="1573425"/>
            <a:ext cx="1400575" cy="1496298"/>
          </a:xfrm>
          <a:prstGeom prst="rect">
            <a:avLst/>
          </a:prstGeom>
        </p:spPr>
      </p:pic>
      <p:pic>
        <p:nvPicPr>
          <p:cNvPr id="13" name="Picture 12">
            <a:extLst>
              <a:ext uri="{FF2B5EF4-FFF2-40B4-BE49-F238E27FC236}">
                <a16:creationId xmlns:a16="http://schemas.microsoft.com/office/drawing/2014/main" id="{05E6696A-28A0-2D45-8AF9-EBC29CA5DA5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943107" y="2915369"/>
            <a:ext cx="3865739" cy="872909"/>
          </a:xfrm>
          <a:prstGeom prst="rect">
            <a:avLst/>
          </a:prstGeom>
        </p:spPr>
      </p:pic>
      <p:pic>
        <p:nvPicPr>
          <p:cNvPr id="14" name="Picture 13">
            <a:extLst>
              <a:ext uri="{FF2B5EF4-FFF2-40B4-BE49-F238E27FC236}">
                <a16:creationId xmlns:a16="http://schemas.microsoft.com/office/drawing/2014/main" id="{2DF20D4B-A6FA-6F4D-987C-701EB3670C1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204804" y="1492788"/>
            <a:ext cx="1710596" cy="1250051"/>
          </a:xfrm>
          <a:prstGeom prst="rect">
            <a:avLst/>
          </a:prstGeom>
        </p:spPr>
      </p:pic>
      <p:sp>
        <p:nvSpPr>
          <p:cNvPr id="15" name="TextBox 14">
            <a:extLst>
              <a:ext uri="{FF2B5EF4-FFF2-40B4-BE49-F238E27FC236}">
                <a16:creationId xmlns:a16="http://schemas.microsoft.com/office/drawing/2014/main" id="{6AE66D35-F1A5-BE44-BA91-E9B07C332F6F}"/>
              </a:ext>
            </a:extLst>
          </p:cNvPr>
          <p:cNvSpPr txBox="1"/>
          <p:nvPr/>
        </p:nvSpPr>
        <p:spPr>
          <a:xfrm>
            <a:off x="7439378" y="1632310"/>
            <a:ext cx="425116" cy="369332"/>
          </a:xfrm>
          <a:prstGeom prst="rect">
            <a:avLst/>
          </a:prstGeom>
          <a:noFill/>
        </p:spPr>
        <p:txBody>
          <a:bodyPr wrap="none" rtlCol="0">
            <a:spAutoFit/>
          </a:bodyPr>
          <a:lstStyle/>
          <a:p>
            <a:r>
              <a:rPr lang="en-US" i="1" dirty="0" err="1">
                <a:latin typeface="Symbol" pitchFamily="2" charset="2"/>
              </a:rPr>
              <a:t>w</a:t>
            </a:r>
            <a:r>
              <a:rPr lang="en-US" i="1" baseline="-25000" dirty="0" err="1"/>
              <a:t>C</a:t>
            </a:r>
            <a:endParaRPr lang="en-US" i="1" baseline="-25000" dirty="0">
              <a:latin typeface="Symbol" pitchFamily="2" charset="2"/>
            </a:endParaRPr>
          </a:p>
        </p:txBody>
      </p:sp>
      <p:sp>
        <p:nvSpPr>
          <p:cNvPr id="16" name="TextBox 15">
            <a:extLst>
              <a:ext uri="{FF2B5EF4-FFF2-40B4-BE49-F238E27FC236}">
                <a16:creationId xmlns:a16="http://schemas.microsoft.com/office/drawing/2014/main" id="{ADAB9823-B8EF-294A-A1CF-2202DF431E55}"/>
              </a:ext>
            </a:extLst>
          </p:cNvPr>
          <p:cNvSpPr txBox="1"/>
          <p:nvPr/>
        </p:nvSpPr>
        <p:spPr>
          <a:xfrm>
            <a:off x="6267249" y="2275106"/>
            <a:ext cx="404278" cy="369332"/>
          </a:xfrm>
          <a:prstGeom prst="rect">
            <a:avLst/>
          </a:prstGeom>
          <a:noFill/>
        </p:spPr>
        <p:txBody>
          <a:bodyPr wrap="none" rtlCol="0">
            <a:spAutoFit/>
          </a:bodyPr>
          <a:lstStyle/>
          <a:p>
            <a:r>
              <a:rPr lang="en-US" i="1" dirty="0" err="1">
                <a:latin typeface="Symbol" pitchFamily="2" charset="2"/>
              </a:rPr>
              <a:t>w</a:t>
            </a:r>
            <a:r>
              <a:rPr lang="en-US" i="1" baseline="-25000" dirty="0" err="1"/>
              <a:t>s</a:t>
            </a:r>
            <a:endParaRPr lang="en-US" i="1" baseline="-25000" dirty="0">
              <a:latin typeface="Symbol" pitchFamily="2" charset="2"/>
            </a:endParaRPr>
          </a:p>
        </p:txBody>
      </p:sp>
      <p:pic>
        <p:nvPicPr>
          <p:cNvPr id="17" name="Picture 16">
            <a:extLst>
              <a:ext uri="{FF2B5EF4-FFF2-40B4-BE49-F238E27FC236}">
                <a16:creationId xmlns:a16="http://schemas.microsoft.com/office/drawing/2014/main" id="{050A4216-4F7C-7946-8A53-CEC0A960D4F6}"/>
              </a:ext>
            </a:extLst>
          </p:cNvPr>
          <p:cNvPicPr>
            <a:picLocks noChangeAspect="1"/>
          </p:cNvPicPr>
          <p:nvPr/>
        </p:nvPicPr>
        <p:blipFill>
          <a:blip r:embed="rId7"/>
          <a:stretch>
            <a:fillRect/>
          </a:stretch>
        </p:blipFill>
        <p:spPr>
          <a:xfrm>
            <a:off x="305813" y="259544"/>
            <a:ext cx="4207517" cy="508190"/>
          </a:xfrm>
          <a:prstGeom prst="rect">
            <a:avLst/>
          </a:prstGeom>
          <a:ln w="38100">
            <a:solidFill>
              <a:schemeClr val="accent3"/>
            </a:solidFill>
          </a:ln>
        </p:spPr>
      </p:pic>
    </p:spTree>
    <p:extLst>
      <p:ext uri="{BB962C8B-B14F-4D97-AF65-F5344CB8AC3E}">
        <p14:creationId xmlns:p14="http://schemas.microsoft.com/office/powerpoint/2010/main" val="210965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45032-5A16-CF4B-8787-1313983012CB}"/>
              </a:ext>
            </a:extLst>
          </p:cNvPr>
          <p:cNvSpPr>
            <a:spLocks noGrp="1"/>
          </p:cNvSpPr>
          <p:nvPr>
            <p:ph type="title"/>
          </p:nvPr>
        </p:nvSpPr>
        <p:spPr>
          <a:xfrm>
            <a:off x="685800" y="574625"/>
            <a:ext cx="8229600" cy="563562"/>
          </a:xfrm>
        </p:spPr>
        <p:txBody>
          <a:bodyPr>
            <a:normAutofit fontScale="90000"/>
          </a:bodyPr>
          <a:lstStyle/>
          <a:p>
            <a:r>
              <a:rPr lang="en-US" dirty="0"/>
              <a:t>Hadronic Vacuum Polarization Contribution --</a:t>
            </a:r>
            <a:r>
              <a:rPr lang="en-US" dirty="0">
                <a:solidFill>
                  <a:schemeClr val="bg2">
                    <a:lumMod val="50000"/>
                  </a:schemeClr>
                </a:solidFill>
              </a:rPr>
              <a:t>BMW Lattice calculation</a:t>
            </a:r>
            <a:r>
              <a:rPr lang="en-US" dirty="0"/>
              <a:t>: </a:t>
            </a:r>
            <a:br>
              <a:rPr lang="en-US" dirty="0"/>
            </a:br>
            <a:r>
              <a:rPr lang="en-US" dirty="0"/>
              <a:t>Is there in fact tension with the SM</a:t>
            </a:r>
            <a:r>
              <a:rPr lang="en-US" dirty="0">
                <a:solidFill>
                  <a:schemeClr val="bg2">
                    <a:lumMod val="10000"/>
                  </a:schemeClr>
                </a:solidFill>
              </a:rPr>
              <a:t>??</a:t>
            </a:r>
          </a:p>
        </p:txBody>
      </p:sp>
      <p:sp>
        <p:nvSpPr>
          <p:cNvPr id="3" name="Rectangle 2">
            <a:extLst>
              <a:ext uri="{FF2B5EF4-FFF2-40B4-BE49-F238E27FC236}">
                <a16:creationId xmlns:a16="http://schemas.microsoft.com/office/drawing/2014/main" id="{BA2D76A6-41C5-B348-9A91-FD583C8179D1}"/>
              </a:ext>
            </a:extLst>
          </p:cNvPr>
          <p:cNvSpPr/>
          <p:nvPr/>
        </p:nvSpPr>
        <p:spPr>
          <a:xfrm>
            <a:off x="165100" y="1669932"/>
            <a:ext cx="8813800" cy="4493538"/>
          </a:xfrm>
          <a:prstGeom prst="rect">
            <a:avLst/>
          </a:prstGeom>
        </p:spPr>
        <p:txBody>
          <a:bodyPr wrap="square">
            <a:spAutoFit/>
          </a:bodyPr>
          <a:lstStyle/>
          <a:p>
            <a:r>
              <a:rPr lang="en-US" dirty="0">
                <a:solidFill>
                  <a:srgbClr val="2B4F68"/>
                </a:solidFill>
                <a:cs typeface="GillSans" panose="020B0502020104020203" pitchFamily="34" charset="-79"/>
              </a:rPr>
              <a:t>The Lattice results should be taking seriously. However, we should clearly wait for other lattice groups to corroborate the BMW result.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2B4F68"/>
                </a:solidFill>
                <a:cs typeface="GillSans" panose="020B0502020104020203" pitchFamily="34" charset="-79"/>
              </a:rPr>
              <a:t>HVP effects would impact the variation of the fine structure constant, affecting precision measurements at M</a:t>
            </a:r>
            <a:r>
              <a:rPr lang="en-US" baseline="-25000" dirty="0">
                <a:solidFill>
                  <a:srgbClr val="2B4F68"/>
                </a:solidFill>
                <a:cs typeface="GillSans" panose="020B0502020104020203" pitchFamily="34" charset="-79"/>
              </a:rPr>
              <a:t>Z</a:t>
            </a:r>
            <a:r>
              <a:rPr lang="en-US" dirty="0">
                <a:solidFill>
                  <a:srgbClr val="2B4F68"/>
                </a:solidFill>
                <a:cs typeface="GillSans" panose="020B0502020104020203" pitchFamily="34" charset="-79"/>
              </a:rPr>
              <a:t>.  Any correction from the current values should be limited to energies below 0.9 GeV, as is also confirmed by the BMW study. </a:t>
            </a:r>
            <a:endParaRPr lang="en-US" dirty="0"/>
          </a:p>
          <a:p>
            <a:pPr algn="r"/>
            <a:r>
              <a:rPr lang="en-US" sz="1600" dirty="0">
                <a:cs typeface="GillSans" panose="020B0502020104020203" pitchFamily="34" charset="-79"/>
              </a:rPr>
              <a:t>	</a:t>
            </a:r>
            <a:r>
              <a:rPr lang="en-US" sz="1600" dirty="0" err="1">
                <a:cs typeface="GillSans" panose="020B0502020104020203" pitchFamily="34" charset="-79"/>
              </a:rPr>
              <a:t>Crivellin</a:t>
            </a:r>
            <a:r>
              <a:rPr lang="en-US" sz="1600" dirty="0">
                <a:cs typeface="GillSans" panose="020B0502020104020203" pitchFamily="34" charset="-79"/>
              </a:rPr>
              <a:t> et al, 2003.04886; </a:t>
            </a:r>
            <a:r>
              <a:rPr lang="en-US" sz="1600" dirty="0" err="1">
                <a:cs typeface="GillSans" panose="020B0502020104020203" pitchFamily="34" charset="-79"/>
              </a:rPr>
              <a:t>Kezhavarzi</a:t>
            </a:r>
            <a:r>
              <a:rPr lang="en-US" sz="1600" dirty="0">
                <a:cs typeface="GillSans" panose="020B0502020104020203" pitchFamily="34" charset="-79"/>
              </a:rPr>
              <a:t>, Marciano, </a:t>
            </a:r>
            <a:r>
              <a:rPr lang="en-US" sz="1600" dirty="0" err="1">
                <a:cs typeface="GillSans" panose="020B0502020104020203" pitchFamily="34" charset="-79"/>
              </a:rPr>
              <a:t>Pasera</a:t>
            </a:r>
            <a:r>
              <a:rPr lang="en-US" sz="1600" dirty="0">
                <a:cs typeface="GillSans" panose="020B0502020104020203" pitchFamily="34" charset="-79"/>
              </a:rPr>
              <a:t>, </a:t>
            </a:r>
            <a:r>
              <a:rPr lang="en-US" sz="1600" dirty="0" err="1">
                <a:cs typeface="GillSans" panose="020B0502020104020203" pitchFamily="34" charset="-79"/>
              </a:rPr>
              <a:t>Sirlin</a:t>
            </a:r>
            <a:r>
              <a:rPr lang="en-US" sz="1600" dirty="0">
                <a:cs typeface="GillSans" panose="020B0502020104020203" pitchFamily="34" charset="-79"/>
              </a:rPr>
              <a:t>, </a:t>
            </a:r>
            <a:r>
              <a:rPr lang="en-US" sz="1600" dirty="0" err="1">
                <a:cs typeface="GillSans" panose="020B0502020104020203" pitchFamily="34" charset="-79"/>
              </a:rPr>
              <a:t>arXiv</a:t>
            </a:r>
            <a:r>
              <a:rPr lang="en-US" sz="1600" dirty="0">
                <a:cs typeface="GillSans" panose="020B0502020104020203" pitchFamily="34" charset="-79"/>
              </a:rPr>
              <a:t>: 2006.12666 </a:t>
            </a:r>
          </a:p>
          <a:p>
            <a:endParaRPr lang="en-US" dirty="0"/>
          </a:p>
          <a:p>
            <a:pPr marL="285750" indent="-285750">
              <a:buFont typeface="Arial" panose="020B0604020202020204" pitchFamily="34" charset="0"/>
              <a:buChar char="•"/>
            </a:pPr>
            <a:r>
              <a:rPr lang="en-US" dirty="0">
                <a:solidFill>
                  <a:srgbClr val="2B4F68"/>
                </a:solidFill>
                <a:cs typeface="GillSans" panose="020B0502020104020203" pitchFamily="34" charset="-79"/>
              </a:rPr>
              <a:t>Tension with low energy data could be resolved by large systematic errors in the cross section evaluations or by new physics contributing to them. Both possibilities look unlikely, but certainly not impossible.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2B4F68"/>
                </a:solidFill>
                <a:cs typeface="GillSans" panose="020B0502020104020203" pitchFamily="34" charset="-79"/>
              </a:rPr>
              <a:t>May also be resolved by some unaccounted systematic error in the lattice evaluations. BMW provides a detailed account of their error estimates and will be double checked by other lattice groups (expected in the next year or so). </a:t>
            </a:r>
          </a:p>
          <a:p>
            <a:pPr marL="285750" indent="-28575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00EF9D34-5765-0242-90C9-888CACC3C58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790297" y="358514"/>
            <a:ext cx="1973943" cy="995784"/>
          </a:xfrm>
          <a:prstGeom prst="rect">
            <a:avLst/>
          </a:prstGeom>
        </p:spPr>
      </p:pic>
    </p:spTree>
    <p:extLst>
      <p:ext uri="{BB962C8B-B14F-4D97-AF65-F5344CB8AC3E}">
        <p14:creationId xmlns:p14="http://schemas.microsoft.com/office/powerpoint/2010/main" val="963070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741DC-B9FF-D640-9965-4602318CD4D2}"/>
              </a:ext>
            </a:extLst>
          </p:cNvPr>
          <p:cNvSpPr>
            <a:spLocks noGrp="1"/>
          </p:cNvSpPr>
          <p:nvPr>
            <p:ph type="title"/>
          </p:nvPr>
        </p:nvSpPr>
        <p:spPr/>
        <p:txBody>
          <a:bodyPr>
            <a:normAutofit fontScale="90000"/>
          </a:bodyPr>
          <a:lstStyle/>
          <a:p>
            <a:r>
              <a:rPr lang="en-US" dirty="0"/>
              <a:t>Electrons</a:t>
            </a:r>
            <a:r>
              <a:rPr lang="en-US" dirty="0">
                <a:solidFill>
                  <a:schemeClr val="bg2">
                    <a:lumMod val="10000"/>
                  </a:schemeClr>
                </a:solidFill>
              </a:rPr>
              <a:t>??</a:t>
            </a:r>
          </a:p>
        </p:txBody>
      </p:sp>
      <p:pic>
        <p:nvPicPr>
          <p:cNvPr id="3" name="Picture 2">
            <a:extLst>
              <a:ext uri="{FF2B5EF4-FFF2-40B4-BE49-F238E27FC236}">
                <a16:creationId xmlns:a16="http://schemas.microsoft.com/office/drawing/2014/main" id="{61B76F81-3C4D-AD44-BA36-D9DAF1B51E77}"/>
              </a:ext>
            </a:extLst>
          </p:cNvPr>
          <p:cNvPicPr>
            <a:picLocks noChangeAspect="1"/>
          </p:cNvPicPr>
          <p:nvPr/>
        </p:nvPicPr>
        <p:blipFill>
          <a:blip r:embed="rId2"/>
          <a:stretch>
            <a:fillRect/>
          </a:stretch>
        </p:blipFill>
        <p:spPr>
          <a:xfrm>
            <a:off x="239888" y="848248"/>
            <a:ext cx="5446661" cy="4149522"/>
          </a:xfrm>
          <a:prstGeom prst="rect">
            <a:avLst/>
          </a:prstGeom>
        </p:spPr>
      </p:pic>
      <p:sp>
        <p:nvSpPr>
          <p:cNvPr id="4" name="TextBox 3">
            <a:extLst>
              <a:ext uri="{FF2B5EF4-FFF2-40B4-BE49-F238E27FC236}">
                <a16:creationId xmlns:a16="http://schemas.microsoft.com/office/drawing/2014/main" id="{5D497D5D-3CAD-0342-B33F-441728DA5245}"/>
              </a:ext>
            </a:extLst>
          </p:cNvPr>
          <p:cNvSpPr txBox="1"/>
          <p:nvPr/>
        </p:nvSpPr>
        <p:spPr>
          <a:xfrm>
            <a:off x="473529" y="274638"/>
            <a:ext cx="2761782" cy="369332"/>
          </a:xfrm>
          <a:prstGeom prst="rect">
            <a:avLst/>
          </a:prstGeom>
          <a:noFill/>
        </p:spPr>
        <p:txBody>
          <a:bodyPr wrap="none" rtlCol="0">
            <a:spAutoFit/>
          </a:bodyPr>
          <a:lstStyle/>
          <a:p>
            <a:r>
              <a:rPr lang="en-US" dirty="0"/>
              <a:t>5-Loop QED Contributions! </a:t>
            </a:r>
          </a:p>
        </p:txBody>
      </p:sp>
      <p:sp>
        <p:nvSpPr>
          <p:cNvPr id="5" name="Rectangle 4">
            <a:extLst>
              <a:ext uri="{FF2B5EF4-FFF2-40B4-BE49-F238E27FC236}">
                <a16:creationId xmlns:a16="http://schemas.microsoft.com/office/drawing/2014/main" id="{5DD709CA-B9FA-5A44-A1BD-C407011FF55A}"/>
              </a:ext>
            </a:extLst>
          </p:cNvPr>
          <p:cNvSpPr/>
          <p:nvPr/>
        </p:nvSpPr>
        <p:spPr>
          <a:xfrm>
            <a:off x="5836356" y="1614776"/>
            <a:ext cx="3067756" cy="2308324"/>
          </a:xfrm>
          <a:prstGeom prst="rect">
            <a:avLst/>
          </a:prstGeom>
          <a:solidFill>
            <a:schemeClr val="accent3"/>
          </a:solidFill>
        </p:spPr>
        <p:txBody>
          <a:bodyPr wrap="square">
            <a:spAutoFit/>
          </a:bodyPr>
          <a:lstStyle/>
          <a:p>
            <a:r>
              <a:rPr lang="en-US" dirty="0">
                <a:solidFill>
                  <a:srgbClr val="0263BF"/>
                </a:solidFill>
                <a:latin typeface="GillSans" panose="020B0502020104020203" pitchFamily="34" charset="-79"/>
                <a:cs typeface="GillSans" panose="020B0502020104020203" pitchFamily="34" charset="-79"/>
              </a:rPr>
              <a:t>The QED corrections to (g-2) of the electron are known up to 5-loops. </a:t>
            </a:r>
          </a:p>
          <a:p>
            <a:endParaRPr lang="en-US" dirty="0">
              <a:solidFill>
                <a:srgbClr val="0263BF"/>
              </a:solidFill>
              <a:latin typeface="GillSans" panose="020B0502020104020203" pitchFamily="34" charset="-79"/>
              <a:cs typeface="GillSans" panose="020B0502020104020203" pitchFamily="34" charset="-79"/>
            </a:endParaRPr>
          </a:p>
          <a:p>
            <a:r>
              <a:rPr lang="en-US" dirty="0">
                <a:solidFill>
                  <a:srgbClr val="C12814"/>
                </a:solidFill>
                <a:latin typeface="GillSans" panose="020B0502020104020203" pitchFamily="34" charset="-79"/>
                <a:cs typeface="GillSans" panose="020B0502020104020203" pitchFamily="34" charset="-79"/>
              </a:rPr>
              <a:t>The agreement between theory and experiments is one of the greatest triumphs of science and of the SM! </a:t>
            </a:r>
            <a:endParaRPr lang="en-US" dirty="0">
              <a:effectLst/>
            </a:endParaRPr>
          </a:p>
        </p:txBody>
      </p:sp>
      <p:sp>
        <p:nvSpPr>
          <p:cNvPr id="6" name="Rectangle 5">
            <a:extLst>
              <a:ext uri="{FF2B5EF4-FFF2-40B4-BE49-F238E27FC236}">
                <a16:creationId xmlns:a16="http://schemas.microsoft.com/office/drawing/2014/main" id="{3451CC14-8CC4-5548-8D13-D7B36C17E0CF}"/>
              </a:ext>
            </a:extLst>
          </p:cNvPr>
          <p:cNvSpPr/>
          <p:nvPr/>
        </p:nvSpPr>
        <p:spPr>
          <a:xfrm>
            <a:off x="6407469" y="5264893"/>
            <a:ext cx="2507931" cy="369332"/>
          </a:xfrm>
          <a:prstGeom prst="rect">
            <a:avLst/>
          </a:prstGeom>
        </p:spPr>
        <p:txBody>
          <a:bodyPr wrap="none">
            <a:spAutoFit/>
          </a:bodyPr>
          <a:lstStyle/>
          <a:p>
            <a:r>
              <a:rPr lang="en-US" dirty="0">
                <a:latin typeface="GillSans" panose="020B0502020104020203" pitchFamily="34" charset="-79"/>
                <a:cs typeface="GillSans" panose="020B0502020104020203" pitchFamily="34" charset="-79"/>
              </a:rPr>
              <a:t>Parker et al, 1812.04130 </a:t>
            </a:r>
            <a:endParaRPr lang="en-US" dirty="0">
              <a:effectLst/>
            </a:endParaRPr>
          </a:p>
        </p:txBody>
      </p:sp>
      <p:pic>
        <p:nvPicPr>
          <p:cNvPr id="7" name="Picture 6">
            <a:extLst>
              <a:ext uri="{FF2B5EF4-FFF2-40B4-BE49-F238E27FC236}">
                <a16:creationId xmlns:a16="http://schemas.microsoft.com/office/drawing/2014/main" id="{4901E322-348F-1743-92EC-0EAB974F991C}"/>
              </a:ext>
            </a:extLst>
          </p:cNvPr>
          <p:cNvPicPr>
            <a:picLocks noChangeAspect="1"/>
          </p:cNvPicPr>
          <p:nvPr/>
        </p:nvPicPr>
        <p:blipFill>
          <a:blip r:embed="rId3"/>
          <a:stretch>
            <a:fillRect/>
          </a:stretch>
        </p:blipFill>
        <p:spPr>
          <a:xfrm>
            <a:off x="228600" y="5156754"/>
            <a:ext cx="5969000" cy="698500"/>
          </a:xfrm>
          <a:prstGeom prst="rect">
            <a:avLst/>
          </a:prstGeom>
        </p:spPr>
      </p:pic>
    </p:spTree>
    <p:extLst>
      <p:ext uri="{BB962C8B-B14F-4D97-AF65-F5344CB8AC3E}">
        <p14:creationId xmlns:p14="http://schemas.microsoft.com/office/powerpoint/2010/main" val="168654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E406F4-E0EA-2A45-8B5D-485724817650}"/>
              </a:ext>
            </a:extLst>
          </p:cNvPr>
          <p:cNvSpPr>
            <a:spLocks noGrp="1"/>
          </p:cNvSpPr>
          <p:nvPr>
            <p:ph type="title"/>
          </p:nvPr>
        </p:nvSpPr>
        <p:spPr>
          <a:xfrm>
            <a:off x="685800" y="466551"/>
            <a:ext cx="8229600" cy="563562"/>
          </a:xfrm>
        </p:spPr>
        <p:txBody>
          <a:bodyPr>
            <a:normAutofit fontScale="90000"/>
          </a:bodyPr>
          <a:lstStyle/>
          <a:p>
            <a:r>
              <a:rPr lang="en-US" dirty="0"/>
              <a:t>MSSM </a:t>
            </a:r>
            <a:r>
              <a:rPr lang="en-US" dirty="0" err="1"/>
              <a:t>Charginos</a:t>
            </a:r>
            <a:r>
              <a:rPr lang="en-US" dirty="0"/>
              <a:t> &amp; Neutralinos: </a:t>
            </a:r>
            <a:br>
              <a:rPr lang="en-US" dirty="0"/>
            </a:br>
            <a:r>
              <a:rPr lang="en-US" dirty="0">
                <a:solidFill>
                  <a:schemeClr val="bg2">
                    <a:lumMod val="50000"/>
                  </a:schemeClr>
                </a:solidFill>
              </a:rPr>
              <a:t>Mass Matrices</a:t>
            </a:r>
          </a:p>
        </p:txBody>
      </p:sp>
      <p:pic>
        <p:nvPicPr>
          <p:cNvPr id="5" name="Picture 4">
            <a:extLst>
              <a:ext uri="{FF2B5EF4-FFF2-40B4-BE49-F238E27FC236}">
                <a16:creationId xmlns:a16="http://schemas.microsoft.com/office/drawing/2014/main" id="{EA93D4A4-850C-E042-83EC-850D1D8328EB}"/>
              </a:ext>
            </a:extLst>
          </p:cNvPr>
          <p:cNvPicPr>
            <a:picLocks noChangeAspect="1"/>
          </p:cNvPicPr>
          <p:nvPr/>
        </p:nvPicPr>
        <p:blipFill>
          <a:blip r:embed="rId2"/>
          <a:stretch>
            <a:fillRect/>
          </a:stretch>
        </p:blipFill>
        <p:spPr>
          <a:xfrm>
            <a:off x="448130" y="1518969"/>
            <a:ext cx="2862564" cy="2113202"/>
          </a:xfrm>
          <a:prstGeom prst="rect">
            <a:avLst/>
          </a:prstGeom>
          <a:ln w="28575">
            <a:solidFill>
              <a:schemeClr val="accent4"/>
            </a:solidFill>
          </a:ln>
        </p:spPr>
      </p:pic>
      <p:pic>
        <p:nvPicPr>
          <p:cNvPr id="6" name="Picture 5">
            <a:extLst>
              <a:ext uri="{FF2B5EF4-FFF2-40B4-BE49-F238E27FC236}">
                <a16:creationId xmlns:a16="http://schemas.microsoft.com/office/drawing/2014/main" id="{FD17BE8A-379A-8440-91DC-F72015C0839A}"/>
              </a:ext>
            </a:extLst>
          </p:cNvPr>
          <p:cNvPicPr>
            <a:picLocks noChangeAspect="1"/>
          </p:cNvPicPr>
          <p:nvPr/>
        </p:nvPicPr>
        <p:blipFill>
          <a:blip r:embed="rId3"/>
          <a:stretch>
            <a:fillRect/>
          </a:stretch>
        </p:blipFill>
        <p:spPr>
          <a:xfrm>
            <a:off x="3722008" y="1518969"/>
            <a:ext cx="5306786" cy="2113202"/>
          </a:xfrm>
          <a:prstGeom prst="rect">
            <a:avLst/>
          </a:prstGeom>
          <a:ln w="28575">
            <a:solidFill>
              <a:schemeClr val="accent5"/>
            </a:solidFill>
          </a:ln>
        </p:spPr>
      </p:pic>
      <p:sp>
        <p:nvSpPr>
          <p:cNvPr id="7" name="TextBox 6">
            <a:extLst>
              <a:ext uri="{FF2B5EF4-FFF2-40B4-BE49-F238E27FC236}">
                <a16:creationId xmlns:a16="http://schemas.microsoft.com/office/drawing/2014/main" id="{DF86BA1C-7150-B44A-89CC-D94F5ACC4461}"/>
              </a:ext>
            </a:extLst>
          </p:cNvPr>
          <p:cNvSpPr txBox="1"/>
          <p:nvPr/>
        </p:nvSpPr>
        <p:spPr>
          <a:xfrm>
            <a:off x="2721173" y="3970410"/>
            <a:ext cx="3663182" cy="1131079"/>
          </a:xfrm>
          <a:prstGeom prst="rect">
            <a:avLst/>
          </a:prstGeom>
          <a:noFill/>
          <a:ln w="38100">
            <a:solidFill>
              <a:schemeClr val="tx1"/>
            </a:solidFill>
          </a:ln>
        </p:spPr>
        <p:txBody>
          <a:bodyPr wrap="none" rtlCol="0">
            <a:spAutoFit/>
          </a:bodyPr>
          <a:lstStyle/>
          <a:p>
            <a:r>
              <a:rPr lang="en-US" dirty="0"/>
              <a:t>At Tree-level: </a:t>
            </a:r>
          </a:p>
          <a:p>
            <a:pPr>
              <a:lnSpc>
                <a:spcPct val="75000"/>
              </a:lnSpc>
            </a:pPr>
            <a:endParaRPr lang="en-US" dirty="0"/>
          </a:p>
          <a:p>
            <a:r>
              <a:rPr lang="en-US" dirty="0" err="1">
                <a:solidFill>
                  <a:schemeClr val="accent4"/>
                </a:solidFill>
              </a:rPr>
              <a:t>Charginos</a:t>
            </a:r>
            <a:r>
              <a:rPr lang="en-US" dirty="0">
                <a:solidFill>
                  <a:schemeClr val="accent4"/>
                </a:solidFill>
              </a:rPr>
              <a:t>: 	M</a:t>
            </a:r>
            <a:r>
              <a:rPr lang="en-US" baseline="-25000" dirty="0">
                <a:solidFill>
                  <a:schemeClr val="accent4"/>
                </a:solidFill>
              </a:rPr>
              <a:t>2</a:t>
            </a:r>
            <a:r>
              <a:rPr lang="en-US" dirty="0">
                <a:solidFill>
                  <a:schemeClr val="accent4"/>
                </a:solidFill>
              </a:rPr>
              <a:t>, </a:t>
            </a:r>
            <a:r>
              <a:rPr lang="en-US" dirty="0">
                <a:solidFill>
                  <a:schemeClr val="accent4"/>
                </a:solidFill>
                <a:latin typeface="Symbol" pitchFamily="2" charset="2"/>
              </a:rPr>
              <a:t>m, </a:t>
            </a:r>
            <a:r>
              <a:rPr lang="en-US" dirty="0">
                <a:solidFill>
                  <a:schemeClr val="accent4"/>
                </a:solidFill>
              </a:rPr>
              <a:t>tan</a:t>
            </a:r>
            <a:r>
              <a:rPr lang="en-US" dirty="0">
                <a:solidFill>
                  <a:schemeClr val="accent4"/>
                </a:solidFill>
                <a:latin typeface="Symbol" pitchFamily="2" charset="2"/>
              </a:rPr>
              <a:t> b</a:t>
            </a:r>
            <a:r>
              <a:rPr lang="en-US" dirty="0">
                <a:solidFill>
                  <a:schemeClr val="accent4"/>
                </a:solidFill>
              </a:rPr>
              <a:t> </a:t>
            </a:r>
          </a:p>
          <a:p>
            <a:r>
              <a:rPr lang="en-US" dirty="0">
                <a:solidFill>
                  <a:schemeClr val="accent5"/>
                </a:solidFill>
              </a:rPr>
              <a:t>Neutralinos:  		     + M</a:t>
            </a:r>
            <a:r>
              <a:rPr lang="en-US" baseline="-25000" dirty="0">
                <a:solidFill>
                  <a:schemeClr val="accent5"/>
                </a:solidFill>
              </a:rPr>
              <a:t>1</a:t>
            </a:r>
          </a:p>
        </p:txBody>
      </p:sp>
      <p:sp>
        <p:nvSpPr>
          <p:cNvPr id="8" name="TextBox 7">
            <a:extLst>
              <a:ext uri="{FF2B5EF4-FFF2-40B4-BE49-F238E27FC236}">
                <a16:creationId xmlns:a16="http://schemas.microsoft.com/office/drawing/2014/main" id="{7B8BBA8F-D56F-FF4D-8B3A-9012F7518559}"/>
              </a:ext>
            </a:extLst>
          </p:cNvPr>
          <p:cNvSpPr txBox="1"/>
          <p:nvPr/>
        </p:nvSpPr>
        <p:spPr>
          <a:xfrm>
            <a:off x="985537" y="5397468"/>
            <a:ext cx="7313862" cy="830997"/>
          </a:xfrm>
          <a:prstGeom prst="rect">
            <a:avLst/>
          </a:prstGeom>
          <a:solidFill>
            <a:schemeClr val="accent6"/>
          </a:solidFill>
          <a:ln w="38100">
            <a:solidFill>
              <a:schemeClr val="accent2"/>
            </a:solidFill>
          </a:ln>
        </p:spPr>
        <p:txBody>
          <a:bodyPr wrap="none" rtlCol="0">
            <a:spAutoFit/>
          </a:bodyPr>
          <a:lstStyle/>
          <a:p>
            <a:r>
              <a:rPr lang="en-US" sz="2400" dirty="0"/>
              <a:t>A good starting point for SUSY parameter/mass spectrum</a:t>
            </a:r>
          </a:p>
          <a:p>
            <a:pPr algn="ctr"/>
            <a:r>
              <a:rPr lang="en-US" sz="2400" dirty="0"/>
              <a:t> determination</a:t>
            </a:r>
          </a:p>
        </p:txBody>
      </p:sp>
    </p:spTree>
    <p:extLst>
      <p:ext uri="{BB962C8B-B14F-4D97-AF65-F5344CB8AC3E}">
        <p14:creationId xmlns:p14="http://schemas.microsoft.com/office/powerpoint/2010/main" val="10517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6E624-C38F-B649-B3DC-E8057DBF693E}"/>
              </a:ext>
            </a:extLst>
          </p:cNvPr>
          <p:cNvSpPr>
            <a:spLocks noGrp="1"/>
          </p:cNvSpPr>
          <p:nvPr>
            <p:ph type="title"/>
          </p:nvPr>
        </p:nvSpPr>
        <p:spPr/>
        <p:txBody>
          <a:bodyPr>
            <a:normAutofit fontScale="90000"/>
          </a:bodyPr>
          <a:lstStyle/>
          <a:p>
            <a:r>
              <a:rPr lang="en-US" dirty="0" err="1">
                <a:solidFill>
                  <a:schemeClr val="bg2">
                    <a:lumMod val="50000"/>
                  </a:schemeClr>
                </a:solidFill>
              </a:rPr>
              <a:t>Slepton</a:t>
            </a:r>
            <a:r>
              <a:rPr lang="en-US" dirty="0"/>
              <a:t> Sector</a:t>
            </a:r>
          </a:p>
        </p:txBody>
      </p:sp>
      <p:pic>
        <p:nvPicPr>
          <p:cNvPr id="3" name="Picture 2">
            <a:extLst>
              <a:ext uri="{FF2B5EF4-FFF2-40B4-BE49-F238E27FC236}">
                <a16:creationId xmlns:a16="http://schemas.microsoft.com/office/drawing/2014/main" id="{E429ABD1-2D4D-C746-B0B8-DC4D107EB0E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79714" y="2245181"/>
            <a:ext cx="4184650" cy="2652243"/>
          </a:xfrm>
          <a:prstGeom prst="rect">
            <a:avLst/>
          </a:prstGeom>
        </p:spPr>
      </p:pic>
      <p:pic>
        <p:nvPicPr>
          <p:cNvPr id="4" name="Picture 3">
            <a:extLst>
              <a:ext uri="{FF2B5EF4-FFF2-40B4-BE49-F238E27FC236}">
                <a16:creationId xmlns:a16="http://schemas.microsoft.com/office/drawing/2014/main" id="{A20C7F6C-A5DA-0C49-9EBD-603A4A0136B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542643" y="2441883"/>
            <a:ext cx="2148114" cy="654198"/>
          </a:xfrm>
          <a:prstGeom prst="rect">
            <a:avLst/>
          </a:prstGeom>
        </p:spPr>
      </p:pic>
      <p:pic>
        <p:nvPicPr>
          <p:cNvPr id="5" name="Picture 4">
            <a:extLst>
              <a:ext uri="{FF2B5EF4-FFF2-40B4-BE49-F238E27FC236}">
                <a16:creationId xmlns:a16="http://schemas.microsoft.com/office/drawing/2014/main" id="{F68181B3-4791-6B4A-817A-512E13BDF15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661478" y="3270869"/>
            <a:ext cx="1910443" cy="600866"/>
          </a:xfrm>
          <a:prstGeom prst="rect">
            <a:avLst/>
          </a:prstGeom>
        </p:spPr>
      </p:pic>
      <p:sp>
        <p:nvSpPr>
          <p:cNvPr id="7" name="TextBox 6">
            <a:extLst>
              <a:ext uri="{FF2B5EF4-FFF2-40B4-BE49-F238E27FC236}">
                <a16:creationId xmlns:a16="http://schemas.microsoft.com/office/drawing/2014/main" id="{88E6C6F2-60F4-5E4A-96BE-8B32B757D2B8}"/>
              </a:ext>
            </a:extLst>
          </p:cNvPr>
          <p:cNvSpPr txBox="1"/>
          <p:nvPr/>
        </p:nvSpPr>
        <p:spPr>
          <a:xfrm>
            <a:off x="1064079" y="870341"/>
            <a:ext cx="4478564" cy="1200329"/>
          </a:xfrm>
          <a:prstGeom prst="rect">
            <a:avLst/>
          </a:prstGeom>
          <a:solidFill>
            <a:schemeClr val="tx2"/>
          </a:solidFill>
        </p:spPr>
        <p:txBody>
          <a:bodyPr wrap="square" rtlCol="0">
            <a:spAutoFit/>
          </a:bodyPr>
          <a:lstStyle/>
          <a:p>
            <a:pPr algn="ctr"/>
            <a:r>
              <a:rPr lang="en-US" sz="2400" dirty="0">
                <a:solidFill>
                  <a:schemeClr val="bg2"/>
                </a:solidFill>
              </a:rPr>
              <a:t>Masses are determined by mixing between the left and right-handed </a:t>
            </a:r>
            <a:r>
              <a:rPr lang="en-US" sz="2400" dirty="0" err="1">
                <a:solidFill>
                  <a:schemeClr val="bg2"/>
                </a:solidFill>
              </a:rPr>
              <a:t>sleptons</a:t>
            </a:r>
            <a:r>
              <a:rPr lang="en-US" sz="2400" dirty="0">
                <a:solidFill>
                  <a:schemeClr val="bg2"/>
                </a:solidFill>
              </a:rPr>
              <a:t>. </a:t>
            </a:r>
          </a:p>
        </p:txBody>
      </p:sp>
      <p:sp>
        <p:nvSpPr>
          <p:cNvPr id="8" name="TextBox 7">
            <a:extLst>
              <a:ext uri="{FF2B5EF4-FFF2-40B4-BE49-F238E27FC236}">
                <a16:creationId xmlns:a16="http://schemas.microsoft.com/office/drawing/2014/main" id="{039D432B-F360-5B4D-BD97-85E8486940A3}"/>
              </a:ext>
            </a:extLst>
          </p:cNvPr>
          <p:cNvSpPr txBox="1"/>
          <p:nvPr/>
        </p:nvSpPr>
        <p:spPr>
          <a:xfrm>
            <a:off x="1798676" y="5421086"/>
            <a:ext cx="5546647" cy="369332"/>
          </a:xfrm>
          <a:prstGeom prst="rect">
            <a:avLst/>
          </a:prstGeom>
          <a:noFill/>
        </p:spPr>
        <p:txBody>
          <a:bodyPr wrap="none" rtlCol="0">
            <a:spAutoFit/>
          </a:bodyPr>
          <a:lstStyle/>
          <a:p>
            <a:r>
              <a:rPr lang="en-US" dirty="0"/>
              <a:t>Mixing most relevant for the case of tau </a:t>
            </a:r>
            <a:r>
              <a:rPr lang="en-US" dirty="0" err="1"/>
              <a:t>sleptons</a:t>
            </a:r>
            <a:r>
              <a:rPr lang="en-US" dirty="0"/>
              <a:t> (</a:t>
            </a:r>
            <a:r>
              <a:rPr lang="en-US" dirty="0" err="1"/>
              <a:t>staus</a:t>
            </a:r>
            <a:r>
              <a:rPr lang="en-US" dirty="0"/>
              <a:t>). </a:t>
            </a:r>
          </a:p>
        </p:txBody>
      </p:sp>
    </p:spTree>
    <p:extLst>
      <p:ext uri="{BB962C8B-B14F-4D97-AF65-F5344CB8AC3E}">
        <p14:creationId xmlns:p14="http://schemas.microsoft.com/office/powerpoint/2010/main" val="275548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FDAF8-7383-4E4C-882F-A56875C5F0F0}"/>
              </a:ext>
            </a:extLst>
          </p:cNvPr>
          <p:cNvSpPr>
            <a:spLocks noGrp="1"/>
          </p:cNvSpPr>
          <p:nvPr>
            <p:ph type="title"/>
          </p:nvPr>
        </p:nvSpPr>
        <p:spPr/>
        <p:txBody>
          <a:bodyPr>
            <a:normAutofit fontScale="90000"/>
          </a:bodyPr>
          <a:lstStyle/>
          <a:p>
            <a:r>
              <a:rPr lang="en-US" dirty="0">
                <a:solidFill>
                  <a:schemeClr val="bg2">
                    <a:lumMod val="50000"/>
                  </a:schemeClr>
                </a:solidFill>
              </a:rPr>
              <a:t>( g</a:t>
            </a:r>
            <a:r>
              <a:rPr lang="en-US" baseline="-25000" dirty="0">
                <a:solidFill>
                  <a:schemeClr val="bg2">
                    <a:lumMod val="50000"/>
                  </a:schemeClr>
                </a:solidFill>
                <a:latin typeface="Symbol" pitchFamily="2" charset="2"/>
              </a:rPr>
              <a:t>m </a:t>
            </a:r>
            <a:r>
              <a:rPr lang="en-US" dirty="0">
                <a:solidFill>
                  <a:schemeClr val="bg2">
                    <a:lumMod val="50000"/>
                  </a:schemeClr>
                </a:solidFill>
              </a:rPr>
              <a:t>– 2 )</a:t>
            </a:r>
            <a:r>
              <a:rPr lang="en-US" dirty="0"/>
              <a:t>?</a:t>
            </a:r>
          </a:p>
        </p:txBody>
      </p:sp>
      <p:sp>
        <p:nvSpPr>
          <p:cNvPr id="3" name="Rectangle 2">
            <a:extLst>
              <a:ext uri="{FF2B5EF4-FFF2-40B4-BE49-F238E27FC236}">
                <a16:creationId xmlns:a16="http://schemas.microsoft.com/office/drawing/2014/main" id="{62D681E6-456D-C740-B89D-165844F460F1}"/>
              </a:ext>
            </a:extLst>
          </p:cNvPr>
          <p:cNvSpPr/>
          <p:nvPr/>
        </p:nvSpPr>
        <p:spPr>
          <a:xfrm>
            <a:off x="2735035" y="1197421"/>
            <a:ext cx="6180365" cy="646331"/>
          </a:xfrm>
          <a:prstGeom prst="rect">
            <a:avLst/>
          </a:prstGeom>
        </p:spPr>
        <p:txBody>
          <a:bodyPr wrap="square">
            <a:spAutoFit/>
          </a:bodyPr>
          <a:lstStyle/>
          <a:p>
            <a:pPr algn="r"/>
            <a:r>
              <a:rPr lang="en-US" dirty="0">
                <a:latin typeface="GillSans" panose="020B0502020104020203" pitchFamily="34" charset="-79"/>
                <a:cs typeface="GillSans" panose="020B0502020104020203" pitchFamily="34" charset="-79"/>
              </a:rPr>
              <a:t>Barbieri, Maiani,’82; Ellis et al,’82; Grifols and Mendez,’82; </a:t>
            </a:r>
            <a:endParaRPr lang="en-US" dirty="0"/>
          </a:p>
          <a:p>
            <a:pPr algn="r"/>
            <a:r>
              <a:rPr lang="en-US" dirty="0">
                <a:latin typeface="GillSans" panose="020B0502020104020203" pitchFamily="34" charset="-79"/>
                <a:cs typeface="GillSans" panose="020B0502020104020203" pitchFamily="34" charset="-79"/>
              </a:rPr>
              <a:t>Moroi,’95; </a:t>
            </a:r>
            <a:r>
              <a:rPr lang="en-US" dirty="0" err="1">
                <a:latin typeface="GillSans" panose="020B0502020104020203" pitchFamily="34" charset="-79"/>
                <a:cs typeface="GillSans" panose="020B0502020104020203" pitchFamily="34" charset="-79"/>
              </a:rPr>
              <a:t>Carena</a:t>
            </a:r>
            <a:r>
              <a:rPr lang="en-US" dirty="0">
                <a:latin typeface="GillSans" panose="020B0502020104020203" pitchFamily="34" charset="-79"/>
                <a:cs typeface="GillSans" panose="020B0502020104020203" pitchFamily="34" charset="-79"/>
              </a:rPr>
              <a:t>, Giudice, Wagner, ’95; Martin and Wells, ’00 … </a:t>
            </a:r>
            <a:endParaRPr lang="en-US" dirty="0">
              <a:effectLst/>
            </a:endParaRPr>
          </a:p>
        </p:txBody>
      </p:sp>
      <p:sp>
        <p:nvSpPr>
          <p:cNvPr id="4" name="TextBox 3">
            <a:extLst>
              <a:ext uri="{FF2B5EF4-FFF2-40B4-BE49-F238E27FC236}">
                <a16:creationId xmlns:a16="http://schemas.microsoft.com/office/drawing/2014/main" id="{48B3F3B0-317A-C844-AF79-5C5F87D54E6A}"/>
              </a:ext>
            </a:extLst>
          </p:cNvPr>
          <p:cNvSpPr txBox="1"/>
          <p:nvPr/>
        </p:nvSpPr>
        <p:spPr>
          <a:xfrm>
            <a:off x="228600" y="643766"/>
            <a:ext cx="3359253" cy="461665"/>
          </a:xfrm>
          <a:prstGeom prst="rect">
            <a:avLst/>
          </a:prstGeom>
          <a:noFill/>
        </p:spPr>
        <p:txBody>
          <a:bodyPr wrap="none" rtlCol="0">
            <a:spAutoFit/>
          </a:bodyPr>
          <a:lstStyle/>
          <a:p>
            <a:r>
              <a:rPr lang="en-US" sz="2400" b="1" dirty="0"/>
              <a:t>Dominant Contributions:</a:t>
            </a:r>
          </a:p>
        </p:txBody>
      </p:sp>
      <p:pic>
        <p:nvPicPr>
          <p:cNvPr id="5" name="Picture 4">
            <a:extLst>
              <a:ext uri="{FF2B5EF4-FFF2-40B4-BE49-F238E27FC236}">
                <a16:creationId xmlns:a16="http://schemas.microsoft.com/office/drawing/2014/main" id="{F776C9A4-E550-4F49-AB19-E000B4E9DA1A}"/>
              </a:ext>
            </a:extLst>
          </p:cNvPr>
          <p:cNvPicPr>
            <a:picLocks noChangeAspect="1"/>
          </p:cNvPicPr>
          <p:nvPr/>
        </p:nvPicPr>
        <p:blipFill rotWithShape="1">
          <a:blip r:embed="rId2">
            <a:clrChange>
              <a:clrFrom>
                <a:srgbClr val="FFFFFF"/>
              </a:clrFrom>
              <a:clrTo>
                <a:srgbClr val="FFFFFF">
                  <a:alpha val="0"/>
                </a:srgbClr>
              </a:clrTo>
            </a:clrChange>
          </a:blip>
          <a:srcRect l="3907" r="48752"/>
          <a:stretch/>
        </p:blipFill>
        <p:spPr>
          <a:xfrm>
            <a:off x="220219" y="3955659"/>
            <a:ext cx="2677886" cy="2201913"/>
          </a:xfrm>
          <a:prstGeom prst="rect">
            <a:avLst/>
          </a:prstGeom>
        </p:spPr>
      </p:pic>
      <p:pic>
        <p:nvPicPr>
          <p:cNvPr id="6" name="Picture 5">
            <a:extLst>
              <a:ext uri="{FF2B5EF4-FFF2-40B4-BE49-F238E27FC236}">
                <a16:creationId xmlns:a16="http://schemas.microsoft.com/office/drawing/2014/main" id="{2015F69C-B2DE-B344-8069-86D29C614647}"/>
              </a:ext>
            </a:extLst>
          </p:cNvPr>
          <p:cNvPicPr>
            <a:picLocks noChangeAspect="1"/>
          </p:cNvPicPr>
          <p:nvPr/>
        </p:nvPicPr>
        <p:blipFill rotWithShape="1">
          <a:blip r:embed="rId3">
            <a:clrChange>
              <a:clrFrom>
                <a:srgbClr val="FFFFFF"/>
              </a:clrFrom>
              <a:clrTo>
                <a:srgbClr val="FFFFFF">
                  <a:alpha val="0"/>
                </a:srgbClr>
              </a:clrTo>
            </a:clrChange>
          </a:blip>
          <a:srcRect r="14925" b="46202"/>
          <a:stretch/>
        </p:blipFill>
        <p:spPr>
          <a:xfrm>
            <a:off x="2996079" y="2061791"/>
            <a:ext cx="5956728" cy="1040630"/>
          </a:xfrm>
          <a:prstGeom prst="rect">
            <a:avLst/>
          </a:prstGeom>
        </p:spPr>
      </p:pic>
      <p:pic>
        <p:nvPicPr>
          <p:cNvPr id="7" name="Picture 6">
            <a:extLst>
              <a:ext uri="{FF2B5EF4-FFF2-40B4-BE49-F238E27FC236}">
                <a16:creationId xmlns:a16="http://schemas.microsoft.com/office/drawing/2014/main" id="{E9611A38-4967-2E44-B2F1-A2F73EAD6A8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875314" y="5056615"/>
            <a:ext cx="3251200" cy="1310968"/>
          </a:xfrm>
          <a:prstGeom prst="rect">
            <a:avLst/>
          </a:prstGeom>
        </p:spPr>
      </p:pic>
      <p:pic>
        <p:nvPicPr>
          <p:cNvPr id="8" name="Picture 7">
            <a:extLst>
              <a:ext uri="{FF2B5EF4-FFF2-40B4-BE49-F238E27FC236}">
                <a16:creationId xmlns:a16="http://schemas.microsoft.com/office/drawing/2014/main" id="{BFB468D6-3E54-1F48-856D-848401959CCB}"/>
              </a:ext>
            </a:extLst>
          </p:cNvPr>
          <p:cNvPicPr>
            <a:picLocks noChangeAspect="1"/>
          </p:cNvPicPr>
          <p:nvPr/>
        </p:nvPicPr>
        <p:blipFill rotWithShape="1">
          <a:blip r:embed="rId2">
            <a:clrChange>
              <a:clrFrom>
                <a:srgbClr val="FFFFFF"/>
              </a:clrFrom>
              <a:clrTo>
                <a:srgbClr val="FFFFFF">
                  <a:alpha val="0"/>
                </a:srgbClr>
              </a:clrTo>
            </a:clrChange>
          </a:blip>
          <a:srcRect l="52660"/>
          <a:stretch/>
        </p:blipFill>
        <p:spPr>
          <a:xfrm>
            <a:off x="228600" y="1303392"/>
            <a:ext cx="2677886" cy="2201913"/>
          </a:xfrm>
          <a:prstGeom prst="rect">
            <a:avLst/>
          </a:prstGeom>
        </p:spPr>
      </p:pic>
      <p:pic>
        <p:nvPicPr>
          <p:cNvPr id="9" name="Picture 8">
            <a:extLst>
              <a:ext uri="{FF2B5EF4-FFF2-40B4-BE49-F238E27FC236}">
                <a16:creationId xmlns:a16="http://schemas.microsoft.com/office/drawing/2014/main" id="{CF79A889-06C9-E94A-B32B-C23F42183DAD}"/>
              </a:ext>
            </a:extLst>
          </p:cNvPr>
          <p:cNvPicPr>
            <a:picLocks noChangeAspect="1"/>
          </p:cNvPicPr>
          <p:nvPr/>
        </p:nvPicPr>
        <p:blipFill rotWithShape="1">
          <a:blip r:embed="rId3">
            <a:clrChange>
              <a:clrFrom>
                <a:srgbClr val="FFFFFF"/>
              </a:clrFrom>
              <a:clrTo>
                <a:srgbClr val="FFFFFF">
                  <a:alpha val="0"/>
                </a:srgbClr>
              </a:clrTo>
            </a:clrChange>
          </a:blip>
          <a:srcRect t="55825"/>
          <a:stretch/>
        </p:blipFill>
        <p:spPr>
          <a:xfrm>
            <a:off x="2142243" y="4046966"/>
            <a:ext cx="7001757" cy="854484"/>
          </a:xfrm>
          <a:prstGeom prst="rect">
            <a:avLst/>
          </a:prstGeom>
        </p:spPr>
      </p:pic>
    </p:spTree>
    <p:extLst>
      <p:ext uri="{BB962C8B-B14F-4D97-AF65-F5344CB8AC3E}">
        <p14:creationId xmlns:p14="http://schemas.microsoft.com/office/powerpoint/2010/main" val="166965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CD49E-5089-0D42-94FC-1882D09CA1C3}"/>
              </a:ext>
            </a:extLst>
          </p:cNvPr>
          <p:cNvSpPr>
            <a:spLocks noGrp="1"/>
          </p:cNvSpPr>
          <p:nvPr>
            <p:ph type="title"/>
          </p:nvPr>
        </p:nvSpPr>
        <p:spPr/>
        <p:txBody>
          <a:bodyPr>
            <a:normAutofit fontScale="90000"/>
          </a:bodyPr>
          <a:lstStyle/>
          <a:p>
            <a:r>
              <a:rPr lang="en-US" dirty="0"/>
              <a:t>Rough Approximation</a:t>
            </a:r>
          </a:p>
        </p:txBody>
      </p:sp>
      <p:sp>
        <p:nvSpPr>
          <p:cNvPr id="3" name="Rectangle 2">
            <a:extLst>
              <a:ext uri="{FF2B5EF4-FFF2-40B4-BE49-F238E27FC236}">
                <a16:creationId xmlns:a16="http://schemas.microsoft.com/office/drawing/2014/main" id="{62F53CB8-C1C2-3A4D-A01A-76F8EC8BD1C5}"/>
              </a:ext>
            </a:extLst>
          </p:cNvPr>
          <p:cNvSpPr/>
          <p:nvPr/>
        </p:nvSpPr>
        <p:spPr>
          <a:xfrm>
            <a:off x="840921" y="1070636"/>
            <a:ext cx="7919357" cy="646331"/>
          </a:xfrm>
          <a:prstGeom prst="rect">
            <a:avLst/>
          </a:prstGeom>
          <a:solidFill>
            <a:schemeClr val="accent1"/>
          </a:solidFill>
        </p:spPr>
        <p:txBody>
          <a:bodyPr wrap="square">
            <a:spAutoFit/>
          </a:bodyPr>
          <a:lstStyle/>
          <a:p>
            <a:pPr algn="ctr"/>
            <a:r>
              <a:rPr lang="en-US" dirty="0">
                <a:latin typeface="GillSans" panose="020B0502020104020203" pitchFamily="34" charset="-79"/>
                <a:cs typeface="GillSans" panose="020B0502020104020203" pitchFamily="34" charset="-79"/>
              </a:rPr>
              <a:t>If ALL </a:t>
            </a:r>
            <a:r>
              <a:rPr lang="en-US" dirty="0">
                <a:solidFill>
                  <a:schemeClr val="bg2"/>
                </a:solidFill>
                <a:latin typeface="GillSans" panose="020B0502020104020203" pitchFamily="34" charset="-79"/>
                <a:cs typeface="GillSans" panose="020B0502020104020203" pitchFamily="34" charset="-79"/>
              </a:rPr>
              <a:t>weakly interacting </a:t>
            </a:r>
            <a:r>
              <a:rPr lang="en-US" dirty="0">
                <a:latin typeface="GillSans" panose="020B0502020104020203" pitchFamily="34" charset="-79"/>
                <a:cs typeface="GillSans" panose="020B0502020104020203" pitchFamily="34" charset="-79"/>
              </a:rPr>
              <a:t>SUSY particle masses same, AND the </a:t>
            </a:r>
            <a:r>
              <a:rPr lang="en-US" dirty="0" err="1">
                <a:latin typeface="GillSans" panose="020B0502020104020203" pitchFamily="34" charset="-79"/>
                <a:cs typeface="GillSans" panose="020B0502020104020203" pitchFamily="34" charset="-79"/>
              </a:rPr>
              <a:t>gaugino</a:t>
            </a:r>
            <a:r>
              <a:rPr lang="en-US" dirty="0">
                <a:latin typeface="GillSans" panose="020B0502020104020203" pitchFamily="34" charset="-79"/>
                <a:cs typeface="GillSans" panose="020B0502020104020203" pitchFamily="34" charset="-79"/>
              </a:rPr>
              <a:t> masses had the same sign:</a:t>
            </a:r>
            <a:endParaRPr lang="en-US" dirty="0">
              <a:effectLst/>
            </a:endParaRPr>
          </a:p>
        </p:txBody>
      </p:sp>
      <p:pic>
        <p:nvPicPr>
          <p:cNvPr id="4" name="Picture 3">
            <a:extLst>
              <a:ext uri="{FF2B5EF4-FFF2-40B4-BE49-F238E27FC236}">
                <a16:creationId xmlns:a16="http://schemas.microsoft.com/office/drawing/2014/main" id="{3EB1B6D0-7562-6A4F-9390-8FCA5E48C6C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644650" y="1845967"/>
            <a:ext cx="6225721" cy="1175214"/>
          </a:xfrm>
          <a:prstGeom prst="rect">
            <a:avLst/>
          </a:prstGeom>
        </p:spPr>
      </p:pic>
      <p:sp>
        <p:nvSpPr>
          <p:cNvPr id="5" name="Rectangle 4">
            <a:extLst>
              <a:ext uri="{FF2B5EF4-FFF2-40B4-BE49-F238E27FC236}">
                <a16:creationId xmlns:a16="http://schemas.microsoft.com/office/drawing/2014/main" id="{423C3EEB-B4DC-1E48-B9F2-45333B3E162A}"/>
              </a:ext>
            </a:extLst>
          </p:cNvPr>
          <p:cNvSpPr/>
          <p:nvPr/>
        </p:nvSpPr>
        <p:spPr>
          <a:xfrm>
            <a:off x="571499" y="4017649"/>
            <a:ext cx="8458200" cy="1754326"/>
          </a:xfrm>
          <a:prstGeom prst="rect">
            <a:avLst/>
          </a:prstGeom>
          <a:solidFill>
            <a:schemeClr val="accent3"/>
          </a:solidFill>
        </p:spPr>
        <p:txBody>
          <a:bodyPr wrap="square">
            <a:spAutoFit/>
          </a:bodyPr>
          <a:lstStyle/>
          <a:p>
            <a:r>
              <a:rPr lang="en-US" sz="2800" dirty="0">
                <a:latin typeface="GillSans" panose="020B0502020104020203" pitchFamily="34" charset="-79"/>
                <a:cs typeface="GillSans" panose="020B0502020104020203" pitchFamily="34" charset="-79"/>
              </a:rPr>
              <a:t>Anomaly could be explained: </a:t>
            </a:r>
          </a:p>
          <a:p>
            <a:pPr algn="r"/>
            <a:r>
              <a:rPr lang="en-US" sz="2800" dirty="0">
                <a:latin typeface="GillSans" panose="020B0502020104020203" pitchFamily="34" charset="-79"/>
                <a:cs typeface="GillSans" panose="020B0502020104020203" pitchFamily="34" charset="-79"/>
              </a:rPr>
              <a:t>For </a:t>
            </a:r>
            <a:r>
              <a:rPr lang="en-US" sz="2800" dirty="0">
                <a:solidFill>
                  <a:srgbClr val="BA231C"/>
                </a:solidFill>
                <a:latin typeface="GillSans" panose="020B0502020104020203" pitchFamily="34" charset="-79"/>
                <a:cs typeface="GillSans" panose="020B0502020104020203" pitchFamily="34" charset="-79"/>
              </a:rPr>
              <a:t>tan</a:t>
            </a:r>
            <a:r>
              <a:rPr lang="el-GR" sz="2800" dirty="0">
                <a:solidFill>
                  <a:srgbClr val="BA231C"/>
                </a:solidFill>
                <a:latin typeface="LucidaGrande" panose="020B0600040502020204" pitchFamily="34" charset="0"/>
              </a:rPr>
              <a:t>β </a:t>
            </a:r>
            <a:r>
              <a:rPr lang="el-GR" sz="2800" dirty="0">
                <a:solidFill>
                  <a:srgbClr val="BA231C"/>
                </a:solidFill>
                <a:latin typeface="GillSans" panose="020B0502020104020203" pitchFamily="34" charset="-79"/>
                <a:cs typeface="GillSans" panose="020B0502020104020203" pitchFamily="34" charset="-79"/>
              </a:rPr>
              <a:t>= 10</a:t>
            </a:r>
            <a:r>
              <a:rPr lang="el-GR" sz="2800" dirty="0">
                <a:latin typeface="GillSans" panose="020B0502020104020203" pitchFamily="34" charset="-79"/>
                <a:cs typeface="GillSans" panose="020B0502020104020203" pitchFamily="34" charset="-79"/>
              </a:rPr>
              <a:t>, </a:t>
            </a:r>
            <a:r>
              <a:rPr lang="en-US" sz="2800" dirty="0" err="1">
                <a:latin typeface="GillSans" panose="020B0502020104020203" pitchFamily="34" charset="-79"/>
                <a:cs typeface="GillSans" panose="020B0502020104020203" pitchFamily="34" charset="-79"/>
              </a:rPr>
              <a:t>m</a:t>
            </a:r>
            <a:r>
              <a:rPr lang="en-US" sz="2800" baseline="-25000" dirty="0" err="1">
                <a:latin typeface="GillSans" panose="020B0502020104020203" pitchFamily="34" charset="-79"/>
                <a:cs typeface="GillSans" panose="020B0502020104020203" pitchFamily="34" charset="-79"/>
              </a:rPr>
              <a:t>SUSY</a:t>
            </a:r>
            <a:r>
              <a:rPr lang="en-US" sz="2800" dirty="0">
                <a:latin typeface="GillSans" panose="020B0502020104020203" pitchFamily="34" charset="-79"/>
                <a:cs typeface="GillSans" panose="020B0502020104020203" pitchFamily="34" charset="-79"/>
              </a:rPr>
              <a:t> ~ </a:t>
            </a:r>
            <a:r>
              <a:rPr lang="en-US" sz="2800" dirty="0">
                <a:solidFill>
                  <a:srgbClr val="C13551"/>
                </a:solidFill>
                <a:latin typeface="GillSans" panose="020B0502020104020203" pitchFamily="34" charset="-79"/>
                <a:cs typeface="GillSans" panose="020B0502020104020203" pitchFamily="34" charset="-79"/>
              </a:rPr>
              <a:t>250 GeV </a:t>
            </a:r>
          </a:p>
          <a:p>
            <a:pPr algn="r"/>
            <a:r>
              <a:rPr lang="en-US" sz="2800" dirty="0">
                <a:latin typeface="GillSans" panose="020B0502020104020203" pitchFamily="34" charset="-79"/>
                <a:cs typeface="GillSans" panose="020B0502020104020203" pitchFamily="34" charset="-79"/>
              </a:rPr>
              <a:t>For </a:t>
            </a:r>
            <a:r>
              <a:rPr lang="en-US" sz="2800" dirty="0">
                <a:solidFill>
                  <a:srgbClr val="BC2B3F"/>
                </a:solidFill>
                <a:latin typeface="GillSans" panose="020B0502020104020203" pitchFamily="34" charset="-79"/>
                <a:cs typeface="GillSans" panose="020B0502020104020203" pitchFamily="34" charset="-79"/>
              </a:rPr>
              <a:t>tan</a:t>
            </a:r>
            <a:r>
              <a:rPr lang="el-GR" sz="2800" dirty="0">
                <a:solidFill>
                  <a:srgbClr val="BC2B3F"/>
                </a:solidFill>
                <a:latin typeface="LucidaGrande" panose="020B0600040502020204" pitchFamily="34" charset="0"/>
              </a:rPr>
              <a:t>β</a:t>
            </a:r>
            <a:r>
              <a:rPr lang="en-US" sz="2400" dirty="0"/>
              <a:t> </a:t>
            </a:r>
            <a:r>
              <a:rPr lang="en-US" sz="2800" dirty="0">
                <a:solidFill>
                  <a:srgbClr val="BC2B3F"/>
                </a:solidFill>
                <a:latin typeface="GillSans" panose="020B0502020104020203" pitchFamily="34" charset="-79"/>
                <a:cs typeface="GillSans" panose="020B0502020104020203" pitchFamily="34" charset="-79"/>
              </a:rPr>
              <a:t>= 60, </a:t>
            </a:r>
            <a:r>
              <a:rPr lang="en-US" sz="2800" dirty="0" err="1">
                <a:latin typeface="GillSans" panose="020B0502020104020203" pitchFamily="34" charset="-79"/>
                <a:cs typeface="GillSans" panose="020B0502020104020203" pitchFamily="34" charset="-79"/>
              </a:rPr>
              <a:t>m</a:t>
            </a:r>
            <a:r>
              <a:rPr lang="en-US" sz="2800" baseline="-25000" dirty="0" err="1">
                <a:latin typeface="GillSans" panose="020B0502020104020203" pitchFamily="34" charset="-79"/>
                <a:cs typeface="GillSans" panose="020B0502020104020203" pitchFamily="34" charset="-79"/>
              </a:rPr>
              <a:t>SUSY</a:t>
            </a:r>
            <a:r>
              <a:rPr lang="en-US" sz="2800" dirty="0">
                <a:latin typeface="GillSans" panose="020B0502020104020203" pitchFamily="34" charset="-79"/>
                <a:cs typeface="GillSans" panose="020B0502020104020203" pitchFamily="34" charset="-79"/>
              </a:rPr>
              <a:t> ~ </a:t>
            </a:r>
            <a:r>
              <a:rPr lang="en-US" sz="2800" dirty="0">
                <a:solidFill>
                  <a:srgbClr val="B51619"/>
                </a:solidFill>
                <a:latin typeface="GillSans" panose="020B0502020104020203" pitchFamily="34" charset="-79"/>
                <a:cs typeface="GillSans" panose="020B0502020104020203" pitchFamily="34" charset="-79"/>
              </a:rPr>
              <a:t>700 GeV </a:t>
            </a:r>
          </a:p>
          <a:p>
            <a:pPr algn="r"/>
            <a:r>
              <a:rPr lang="en-US" sz="2400" dirty="0">
                <a:latin typeface="GillSans" panose="020B0502020104020203" pitchFamily="34" charset="-79"/>
                <a:cs typeface="GillSans" panose="020B0502020104020203" pitchFamily="34" charset="-79"/>
              </a:rPr>
              <a:t>(consistent with the unification of the top and bottom </a:t>
            </a:r>
            <a:r>
              <a:rPr lang="en-US" sz="2400" dirty="0" err="1">
                <a:latin typeface="GillSans" panose="020B0502020104020203" pitchFamily="34" charset="-79"/>
                <a:cs typeface="GillSans" panose="020B0502020104020203" pitchFamily="34" charset="-79"/>
              </a:rPr>
              <a:t>Yukawas</a:t>
            </a:r>
            <a:r>
              <a:rPr lang="en-US" sz="2400" dirty="0">
                <a:latin typeface="GillSans" panose="020B0502020104020203" pitchFamily="34" charset="-79"/>
                <a:cs typeface="GillSans" panose="020B0502020104020203" pitchFamily="34" charset="-79"/>
              </a:rPr>
              <a:t>).</a:t>
            </a:r>
            <a:endParaRPr lang="en-US" sz="2000" dirty="0">
              <a:effectLst/>
            </a:endParaRPr>
          </a:p>
        </p:txBody>
      </p:sp>
      <p:pic>
        <p:nvPicPr>
          <p:cNvPr id="6" name="Picture 5">
            <a:extLst>
              <a:ext uri="{FF2B5EF4-FFF2-40B4-BE49-F238E27FC236}">
                <a16:creationId xmlns:a16="http://schemas.microsoft.com/office/drawing/2014/main" id="{EA70E395-B588-3343-8E40-88616394B80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77308" y="2840335"/>
            <a:ext cx="6225721" cy="990456"/>
          </a:xfrm>
          <a:prstGeom prst="rect">
            <a:avLst/>
          </a:prstGeom>
        </p:spPr>
      </p:pic>
    </p:spTree>
    <p:extLst>
      <p:ext uri="{BB962C8B-B14F-4D97-AF65-F5344CB8AC3E}">
        <p14:creationId xmlns:p14="http://schemas.microsoft.com/office/powerpoint/2010/main" val="168187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7D252-FD9C-534C-9D2E-EF0E388FD7C8}"/>
              </a:ext>
            </a:extLst>
          </p:cNvPr>
          <p:cNvSpPr>
            <a:spLocks noGrp="1"/>
          </p:cNvSpPr>
          <p:nvPr>
            <p:ph type="title"/>
          </p:nvPr>
        </p:nvSpPr>
        <p:spPr/>
        <p:txBody>
          <a:bodyPr>
            <a:normAutofit fontScale="90000"/>
          </a:bodyPr>
          <a:lstStyle/>
          <a:p>
            <a:r>
              <a:rPr lang="en-US" dirty="0"/>
              <a:t>What about </a:t>
            </a:r>
            <a:r>
              <a:rPr lang="en-US" dirty="0">
                <a:solidFill>
                  <a:schemeClr val="bg2">
                    <a:lumMod val="50000"/>
                  </a:schemeClr>
                </a:solidFill>
              </a:rPr>
              <a:t>electron </a:t>
            </a:r>
            <a:r>
              <a:rPr lang="en-US" dirty="0"/>
              <a:t>( g – 2 )??</a:t>
            </a:r>
          </a:p>
        </p:txBody>
      </p:sp>
      <p:sp>
        <p:nvSpPr>
          <p:cNvPr id="3" name="TextBox 2">
            <a:extLst>
              <a:ext uri="{FF2B5EF4-FFF2-40B4-BE49-F238E27FC236}">
                <a16:creationId xmlns:a16="http://schemas.microsoft.com/office/drawing/2014/main" id="{5FC6E082-2E55-D241-ADC5-793C437F0AA0}"/>
              </a:ext>
            </a:extLst>
          </p:cNvPr>
          <p:cNvSpPr txBox="1"/>
          <p:nvPr/>
        </p:nvSpPr>
        <p:spPr>
          <a:xfrm>
            <a:off x="685800" y="1371600"/>
            <a:ext cx="7904793" cy="369332"/>
          </a:xfrm>
          <a:prstGeom prst="rect">
            <a:avLst/>
          </a:prstGeom>
          <a:solidFill>
            <a:schemeClr val="accent2"/>
          </a:solidFill>
        </p:spPr>
        <p:txBody>
          <a:bodyPr wrap="none" rtlCol="0">
            <a:spAutoFit/>
          </a:bodyPr>
          <a:lstStyle/>
          <a:p>
            <a:r>
              <a:rPr lang="en-US" dirty="0">
                <a:solidFill>
                  <a:schemeClr val="bg2"/>
                </a:solidFill>
              </a:rPr>
              <a:t>The same contributions apply to the electron case (with appropriate substitutions).</a:t>
            </a:r>
          </a:p>
        </p:txBody>
      </p:sp>
      <p:sp>
        <p:nvSpPr>
          <p:cNvPr id="4" name="TextBox 3">
            <a:extLst>
              <a:ext uri="{FF2B5EF4-FFF2-40B4-BE49-F238E27FC236}">
                <a16:creationId xmlns:a16="http://schemas.microsoft.com/office/drawing/2014/main" id="{ECAA6CCE-E55F-F64F-8E0C-96F23390120F}"/>
              </a:ext>
            </a:extLst>
          </p:cNvPr>
          <p:cNvSpPr txBox="1"/>
          <p:nvPr/>
        </p:nvSpPr>
        <p:spPr>
          <a:xfrm>
            <a:off x="685800" y="2106385"/>
            <a:ext cx="7904793" cy="646331"/>
          </a:xfrm>
          <a:prstGeom prst="rect">
            <a:avLst/>
          </a:prstGeom>
          <a:solidFill>
            <a:schemeClr val="accent5"/>
          </a:solidFill>
        </p:spPr>
        <p:txBody>
          <a:bodyPr wrap="square" rtlCol="0">
            <a:spAutoFit/>
          </a:bodyPr>
          <a:lstStyle/>
          <a:p>
            <a:r>
              <a:rPr lang="en-US" dirty="0"/>
              <a:t>In particular, both contributions are suppressed by the square of the </a:t>
            </a:r>
            <a:r>
              <a:rPr lang="en-US" b="1" dirty="0"/>
              <a:t>electron</a:t>
            </a:r>
            <a:r>
              <a:rPr lang="en-US" dirty="0"/>
              <a:t> mass rather than the muon mass! </a:t>
            </a:r>
          </a:p>
        </p:txBody>
      </p:sp>
      <p:pic>
        <p:nvPicPr>
          <p:cNvPr id="5" name="Picture 4">
            <a:extLst>
              <a:ext uri="{FF2B5EF4-FFF2-40B4-BE49-F238E27FC236}">
                <a16:creationId xmlns:a16="http://schemas.microsoft.com/office/drawing/2014/main" id="{239216C4-024C-064A-8914-1FD6DBB2419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75657" y="2890508"/>
            <a:ext cx="6792686" cy="2007155"/>
          </a:xfrm>
          <a:prstGeom prst="rect">
            <a:avLst/>
          </a:prstGeom>
        </p:spPr>
      </p:pic>
      <p:sp>
        <p:nvSpPr>
          <p:cNvPr id="6" name="TextBox 5">
            <a:extLst>
              <a:ext uri="{FF2B5EF4-FFF2-40B4-BE49-F238E27FC236}">
                <a16:creationId xmlns:a16="http://schemas.microsoft.com/office/drawing/2014/main" id="{AB9FC9D8-6AD9-FF47-B96D-502AA80EE945}"/>
              </a:ext>
            </a:extLst>
          </p:cNvPr>
          <p:cNvSpPr txBox="1"/>
          <p:nvPr/>
        </p:nvSpPr>
        <p:spPr>
          <a:xfrm>
            <a:off x="0" y="5208814"/>
            <a:ext cx="9144000" cy="830997"/>
          </a:xfrm>
          <a:prstGeom prst="rect">
            <a:avLst/>
          </a:prstGeom>
          <a:solidFill>
            <a:schemeClr val="accent3"/>
          </a:solidFill>
        </p:spPr>
        <p:txBody>
          <a:bodyPr wrap="square" rtlCol="0">
            <a:spAutoFit/>
          </a:bodyPr>
          <a:lstStyle/>
          <a:p>
            <a:pPr algn="ctr"/>
            <a:r>
              <a:rPr lang="en-US" sz="2400" dirty="0"/>
              <a:t>To explain the muon anomaly, </a:t>
            </a:r>
            <a:r>
              <a:rPr lang="en-US" sz="2400" b="1" dirty="0"/>
              <a:t>(100 GeV/</a:t>
            </a:r>
            <a:r>
              <a:rPr lang="en-US" sz="2400" b="1" dirty="0" err="1"/>
              <a:t>m</a:t>
            </a:r>
            <a:r>
              <a:rPr lang="en-US" sz="2400" b="1" baseline="-25000" dirty="0" err="1"/>
              <a:t>SUSY</a:t>
            </a:r>
            <a:r>
              <a:rPr lang="en-US" sz="2400" b="1" dirty="0"/>
              <a:t>)</a:t>
            </a:r>
            <a:r>
              <a:rPr lang="en-US" sz="2400" b="1" baseline="30000" dirty="0"/>
              <a:t>2 </a:t>
            </a:r>
            <a:r>
              <a:rPr lang="en-US" sz="2400" b="1" dirty="0"/>
              <a:t>tan</a:t>
            </a:r>
            <a:r>
              <a:rPr lang="el-GR" sz="2400" b="1" dirty="0"/>
              <a:t>β</a:t>
            </a:r>
            <a:r>
              <a:rPr lang="en-US" sz="2400" b="1" dirty="0"/>
              <a:t> ~ 1.5</a:t>
            </a:r>
          </a:p>
          <a:p>
            <a:pPr algn="ctr"/>
            <a:r>
              <a:rPr lang="en-US" sz="2400" dirty="0" err="1">
                <a:latin typeface="Symbol" pitchFamily="2" charset="2"/>
              </a:rPr>
              <a:t>D</a:t>
            </a:r>
            <a:r>
              <a:rPr lang="en-US" sz="2400" dirty="0" err="1"/>
              <a:t>a</a:t>
            </a:r>
            <a:r>
              <a:rPr lang="en-US" sz="2400" baseline="-25000" dirty="0" err="1"/>
              <a:t>e</a:t>
            </a:r>
            <a:r>
              <a:rPr lang="en-US" sz="2400" baseline="-25000" dirty="0"/>
              <a:t> </a:t>
            </a:r>
            <a:r>
              <a:rPr lang="en-US" sz="2400" dirty="0"/>
              <a:t>contribution </a:t>
            </a:r>
            <a:r>
              <a:rPr lang="en-US" sz="2400" b="1" dirty="0"/>
              <a:t>order of magnitude smaller</a:t>
            </a:r>
            <a:r>
              <a:rPr lang="en-US" sz="2400" dirty="0"/>
              <a:t> than current uncertainties! </a:t>
            </a:r>
            <a:endParaRPr lang="en-US" sz="2400" baseline="-25000" dirty="0"/>
          </a:p>
        </p:txBody>
      </p:sp>
    </p:spTree>
    <p:extLst>
      <p:ext uri="{BB962C8B-B14F-4D97-AF65-F5344CB8AC3E}">
        <p14:creationId xmlns:p14="http://schemas.microsoft.com/office/powerpoint/2010/main" val="2200933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5AE0135-8675-4E46-AF68-847E1BFAFCC5}"/>
              </a:ext>
            </a:extLst>
          </p:cNvPr>
          <p:cNvPicPr>
            <a:picLocks noChangeAspect="1"/>
          </p:cNvPicPr>
          <p:nvPr/>
        </p:nvPicPr>
        <p:blipFill>
          <a:blip r:embed="rId2">
            <a:clrChange>
              <a:clrFrom>
                <a:srgbClr val="FFFFFF"/>
              </a:clrFrom>
              <a:clrTo>
                <a:srgbClr val="FFFFFF">
                  <a:alpha val="0"/>
                </a:srgbClr>
              </a:clrTo>
            </a:clrChange>
            <a:alphaModFix amt="35000"/>
          </a:blip>
          <a:stretch>
            <a:fillRect/>
          </a:stretch>
        </p:blipFill>
        <p:spPr>
          <a:xfrm>
            <a:off x="89803" y="-35025"/>
            <a:ext cx="8605156" cy="6928049"/>
          </a:xfrm>
          <a:prstGeom prst="rect">
            <a:avLst/>
          </a:prstGeom>
        </p:spPr>
      </p:pic>
      <p:sp>
        <p:nvSpPr>
          <p:cNvPr id="2" name="Title 1">
            <a:extLst>
              <a:ext uri="{FF2B5EF4-FFF2-40B4-BE49-F238E27FC236}">
                <a16:creationId xmlns:a16="http://schemas.microsoft.com/office/drawing/2014/main" id="{D425BE04-825A-E349-98FC-379BDD4614C6}"/>
              </a:ext>
            </a:extLst>
          </p:cNvPr>
          <p:cNvSpPr>
            <a:spLocks noGrp="1"/>
          </p:cNvSpPr>
          <p:nvPr>
            <p:ph type="title"/>
          </p:nvPr>
        </p:nvSpPr>
        <p:spPr>
          <a:xfrm>
            <a:off x="532606" y="4831444"/>
            <a:ext cx="8078787" cy="1362075"/>
          </a:xfrm>
          <a:solidFill>
            <a:schemeClr val="accent2"/>
          </a:solidFill>
        </p:spPr>
        <p:txBody>
          <a:bodyPr>
            <a:noAutofit/>
          </a:bodyPr>
          <a:lstStyle/>
          <a:p>
            <a:r>
              <a:rPr lang="en-US" sz="4400" dirty="0"/>
              <a:t>But isn’t </a:t>
            </a:r>
            <a:r>
              <a:rPr lang="en-US" sz="4400" dirty="0">
                <a:solidFill>
                  <a:schemeClr val="bg2">
                    <a:lumMod val="50000"/>
                  </a:schemeClr>
                </a:solidFill>
              </a:rPr>
              <a:t>SUSY</a:t>
            </a:r>
            <a:r>
              <a:rPr lang="en-US" sz="4400" dirty="0"/>
              <a:t> already </a:t>
            </a:r>
            <a:r>
              <a:rPr lang="en-US" sz="4400" dirty="0">
                <a:solidFill>
                  <a:schemeClr val="bg2">
                    <a:lumMod val="25000"/>
                  </a:schemeClr>
                </a:solidFill>
              </a:rPr>
              <a:t>ruled out </a:t>
            </a:r>
            <a:br>
              <a:rPr lang="en-US" sz="4400" dirty="0"/>
            </a:br>
            <a:r>
              <a:rPr lang="en-US" sz="4400" dirty="0"/>
              <a:t>			below the </a:t>
            </a:r>
            <a:r>
              <a:rPr lang="en-US" sz="4400" dirty="0" err="1">
                <a:solidFill>
                  <a:schemeClr val="bg2">
                    <a:lumMod val="50000"/>
                  </a:schemeClr>
                </a:solidFill>
              </a:rPr>
              <a:t>TeV</a:t>
            </a:r>
            <a:r>
              <a:rPr lang="en-US" sz="4400" dirty="0"/>
              <a:t> scale </a:t>
            </a:r>
            <a:r>
              <a:rPr lang="en-US" sz="4400" dirty="0">
                <a:solidFill>
                  <a:schemeClr val="tx1"/>
                </a:solidFill>
              </a:rPr>
              <a:t>??</a:t>
            </a:r>
            <a:br>
              <a:rPr lang="en-US" sz="4400" dirty="0"/>
            </a:br>
            <a:endParaRPr lang="en-US" sz="4400" dirty="0"/>
          </a:p>
        </p:txBody>
      </p:sp>
    </p:spTree>
    <p:extLst>
      <p:ext uri="{BB962C8B-B14F-4D97-AF65-F5344CB8AC3E}">
        <p14:creationId xmlns:p14="http://schemas.microsoft.com/office/powerpoint/2010/main" val="360556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A3B3C"/>
      </a:hlink>
      <a:folHlink>
        <a:srgbClr val="3F3F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1727</TotalTime>
  <Words>1881</Words>
  <Application>Microsoft Macintosh PowerPoint</Application>
  <PresentationFormat>On-screen Show (4:3)</PresentationFormat>
  <Paragraphs>220</Paragraphs>
  <Slides>34</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34</vt:i4>
      </vt:variant>
    </vt:vector>
  </HeadingPairs>
  <TitlesOfParts>
    <vt:vector size="44" baseType="lpstr">
      <vt:lpstr>Arial</vt:lpstr>
      <vt:lpstr>Calibri</vt:lpstr>
      <vt:lpstr>CMMI10</vt:lpstr>
      <vt:lpstr>CMR10</vt:lpstr>
      <vt:lpstr>CMR12</vt:lpstr>
      <vt:lpstr>GillSans</vt:lpstr>
      <vt:lpstr>LucidaGrande</vt:lpstr>
      <vt:lpstr>Symbol</vt:lpstr>
      <vt:lpstr>Default Theme</vt:lpstr>
      <vt:lpstr>Custom Design</vt:lpstr>
      <vt:lpstr>The ILC (?), SUSY,        &amp;   the Tiny (g-2) Muon Wobble </vt:lpstr>
      <vt:lpstr>The answer to everything: Notorious                        Supersymmetry</vt:lpstr>
      <vt:lpstr>Let's start at the VERY beginning.  A VERY good place to start!             MSSM Charginos &amp; Neutralinos</vt:lpstr>
      <vt:lpstr>MSSM Charginos &amp; Neutralinos:  Mass Matrices</vt:lpstr>
      <vt:lpstr>Slepton Sector</vt:lpstr>
      <vt:lpstr>( gm – 2 )?</vt:lpstr>
      <vt:lpstr>Rough Approximation</vt:lpstr>
      <vt:lpstr>What about electron ( g – 2 )??</vt:lpstr>
      <vt:lpstr>But isn’t SUSY already ruled out     below the TeV scale ?? </vt:lpstr>
      <vt:lpstr>LHC: All about the Strong Stuff</vt:lpstr>
      <vt:lpstr>All that Weak stuff? </vt:lpstr>
      <vt:lpstr>Stau searches: Bounds depend on mixing!</vt:lpstr>
      <vt:lpstr>Slepton Searches</vt:lpstr>
      <vt:lpstr>Current Electroweakino Mass Bounds  Wino NLSP, BR = 1  </vt:lpstr>
      <vt:lpstr>But also… The  Squarks!</vt:lpstr>
      <vt:lpstr> How about neutralino WIMPS for       Dark Matter?  </vt:lpstr>
      <vt:lpstr>SI DD + Ωh2 ??</vt:lpstr>
      <vt:lpstr>Relic Density: Annihilations</vt:lpstr>
      <vt:lpstr>Relic Density: Co - Annihilations</vt:lpstr>
      <vt:lpstr>Direct Detection</vt:lpstr>
      <vt:lpstr>( gm – 2 ) &amp;   Dark Matter Direct Detection</vt:lpstr>
      <vt:lpstr>So, What Do We Have?</vt:lpstr>
      <vt:lpstr>A Qualitative Picture</vt:lpstr>
      <vt:lpstr>A Qualitative Picture</vt:lpstr>
      <vt:lpstr>Benchmarks for Negative ( μ x M1 )</vt:lpstr>
      <vt:lpstr>Benchmarks for Negative ( μ x M1 ) &amp; Resonance </vt:lpstr>
      <vt:lpstr>ILC?</vt:lpstr>
      <vt:lpstr>Thank You!</vt:lpstr>
      <vt:lpstr>BACk up slides</vt:lpstr>
      <vt:lpstr>PowerPoint Presentation</vt:lpstr>
      <vt:lpstr>PowerPoint Presentation</vt:lpstr>
      <vt:lpstr>Flavor Anomalies!!</vt:lpstr>
      <vt:lpstr>Hadronic Vacuum Polarization Contribution --BMW Lattice calculation:  Is there in fact tension with the SM??</vt:lpstr>
      <vt:lpstr>Electrons??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Nausheen Shah</dc:creator>
  <cp:lastModifiedBy>Nausheen Shah</cp:lastModifiedBy>
  <cp:revision>275</cp:revision>
  <dcterms:created xsi:type="dcterms:W3CDTF">2021-05-05T19:03:27Z</dcterms:created>
  <dcterms:modified xsi:type="dcterms:W3CDTF">2021-05-27T05:27:20Z</dcterms:modified>
</cp:coreProperties>
</file>