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56" r:id="rId5"/>
    <p:sldId id="335" r:id="rId6"/>
    <p:sldId id="339" r:id="rId7"/>
    <p:sldId id="342" r:id="rId8"/>
    <p:sldId id="343" r:id="rId9"/>
    <p:sldId id="338" r:id="rId10"/>
    <p:sldId id="34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98" autoAdjust="0"/>
  </p:normalViewPr>
  <p:slideViewPr>
    <p:cSldViewPr snapToGrid="0">
      <p:cViewPr varScale="1">
        <p:scale>
          <a:sx n="106" d="100"/>
          <a:sy n="106" d="100"/>
        </p:scale>
        <p:origin x="708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25/05/2021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25/05/2021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25/05/2021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genda.linearcollider.org/event/9224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WP3</a:t>
            </a:r>
            <a:r>
              <a:rPr lang="en-GB" dirty="0"/>
              <a:t>: </a:t>
            </a: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Crab Cavity Meeting</a:t>
            </a:r>
            <a:r>
              <a:rPr lang="en-GB" b="0" dirty="0"/>
              <a:t/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9488" y="3474022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 smtClean="0"/>
              <a:t>Peter McIntosh, </a:t>
            </a:r>
          </a:p>
          <a:p>
            <a:pPr algn="l"/>
            <a:r>
              <a:rPr lang="en-GB" sz="3000" dirty="0" smtClean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 smtClean="0">
                <a:solidFill>
                  <a:srgbClr val="0070C0"/>
                </a:solidFill>
              </a:rPr>
              <a:t>25</a:t>
            </a:r>
            <a:r>
              <a:rPr lang="en-GB" sz="3000" baseline="30000" dirty="0" smtClean="0">
                <a:solidFill>
                  <a:srgbClr val="0070C0"/>
                </a:solidFill>
              </a:rPr>
              <a:t>th</a:t>
            </a:r>
            <a:r>
              <a:rPr lang="en-GB" sz="3000" dirty="0" smtClean="0">
                <a:solidFill>
                  <a:srgbClr val="0070C0"/>
                </a:solidFill>
              </a:rPr>
              <a:t> May 2021</a:t>
            </a:r>
            <a:endParaRPr lang="en-GB" sz="3000" dirty="0" smtClean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for Today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Pre-Lab Scope of Work 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Crab </a:t>
            </a:r>
            <a:r>
              <a:rPr lang="en-GB" sz="3600" dirty="0"/>
              <a:t>Cavity Specifications </a:t>
            </a:r>
            <a:r>
              <a:rPr lang="en-GB" sz="3600" dirty="0" smtClean="0"/>
              <a:t>Review</a:t>
            </a:r>
            <a:endParaRPr lang="en-GB" sz="3600" dirty="0"/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Pre-Lab </a:t>
            </a:r>
            <a:r>
              <a:rPr lang="en-GB" sz="3600" dirty="0"/>
              <a:t>Planning for cavity down-selection process 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Summary </a:t>
            </a:r>
            <a:r>
              <a:rPr lang="en-GB" sz="3600" dirty="0"/>
              <a:t>and next </a:t>
            </a:r>
            <a:r>
              <a:rPr lang="en-GB" sz="3600" dirty="0" smtClean="0"/>
              <a:t>steps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	Pre-Lab Scope of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10515600" cy="5333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cs typeface="Times New Roman" panose="02020603050405020304" pitchFamily="18" charset="0"/>
              </a:rPr>
              <a:t>Reminder:</a:t>
            </a:r>
          </a:p>
          <a:p>
            <a:r>
              <a:rPr lang="en-GB" dirty="0" smtClean="0">
                <a:cs typeface="Times New Roman" panose="02020603050405020304" pitchFamily="18" charset="0"/>
              </a:rPr>
              <a:t>Key changes from original Pre-Lab scope of work include: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Early stage development agreed for cavity EM design optimisation.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Two cavity technology down-selection processes incorporated:</a:t>
            </a:r>
          </a:p>
          <a:p>
            <a:pPr lvl="2"/>
            <a:r>
              <a:rPr lang="en-GB" b="1" dirty="0" smtClean="0">
                <a:cs typeface="Times New Roman" panose="02020603050405020304" pitchFamily="18" charset="0"/>
              </a:rPr>
              <a:t>First: </a:t>
            </a:r>
            <a:r>
              <a:rPr lang="en-GB" dirty="0" smtClean="0">
                <a:cs typeface="Times New Roman" panose="02020603050405020304" pitchFamily="18" charset="0"/>
              </a:rPr>
              <a:t>Select 2 most optimum integrated cavity designs (cavity, couplers, tuner) to move into prototyping stage a validation.</a:t>
            </a:r>
          </a:p>
          <a:p>
            <a:pPr lvl="2"/>
            <a:r>
              <a:rPr lang="en-GB" b="1" dirty="0" smtClean="0">
                <a:cs typeface="Times New Roman" panose="02020603050405020304" pitchFamily="18" charset="0"/>
              </a:rPr>
              <a:t>Second: </a:t>
            </a:r>
            <a:r>
              <a:rPr lang="en-GB" dirty="0" smtClean="0">
                <a:cs typeface="Times New Roman" panose="02020603050405020304" pitchFamily="18" charset="0"/>
              </a:rPr>
              <a:t>Perform final cavity technology selection to be used as basis for integrated </a:t>
            </a:r>
            <a:r>
              <a:rPr lang="en-GB" dirty="0" err="1" smtClean="0">
                <a:cs typeface="Times New Roman" panose="02020603050405020304" pitchFamily="18" charset="0"/>
              </a:rPr>
              <a:t>cryomodule</a:t>
            </a:r>
            <a:r>
              <a:rPr lang="en-GB" dirty="0" smtClean="0">
                <a:cs typeface="Times New Roman" panose="02020603050405020304" pitchFamily="18" charset="0"/>
              </a:rPr>
              <a:t> design.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Perform 2-cavity synchronisation test using the 2 prototype cavities demonstrated at a suitable lab partner location.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Crab cavity Pre-Lab scope will result in a final engineering design of a 2-cavity </a:t>
            </a:r>
            <a:r>
              <a:rPr lang="en-GB" dirty="0" err="1" smtClean="0">
                <a:cs typeface="Times New Roman" panose="02020603050405020304" pitchFamily="18" charset="0"/>
              </a:rPr>
              <a:t>cryomodule</a:t>
            </a:r>
            <a:r>
              <a:rPr lang="en-GB" dirty="0" smtClean="0">
                <a:cs typeface="Times New Roman" panose="02020603050405020304" pitchFamily="18" charset="0"/>
              </a:rPr>
              <a:t> solution, ready for prototyping beyond the Pre-Lab phase.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ED3E672-065E-5E4F-9596-860F339A0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489" y="583969"/>
            <a:ext cx="8992914" cy="189692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A63A6FD-6D9A-594D-828D-CB1C80F59E3F}"/>
              </a:ext>
            </a:extLst>
          </p:cNvPr>
          <p:cNvSpPr txBox="1"/>
          <p:nvPr/>
        </p:nvSpPr>
        <p:spPr>
          <a:xfrm>
            <a:off x="7688035" y="628296"/>
            <a:ext cx="2191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ea typeface="MS UI Gothic" panose="020B0600070205080204" pitchFamily="34" charset="-128"/>
              </a:rPr>
              <a:t>two beamline distance</a:t>
            </a:r>
          </a:p>
          <a:p>
            <a:r>
              <a:rPr lang="en-US" altLang="ja-JP" sz="1200" dirty="0">
                <a:ea typeface="MS UI Gothic" panose="020B0600070205080204" pitchFamily="34" charset="-128"/>
              </a:rPr>
              <a:t>14.05m x 0.014rad = 197mm</a:t>
            </a:r>
            <a:endParaRPr lang="ja-JP" altLang="en-US" sz="1200" dirty="0">
              <a:ea typeface="MS UI Gothic" panose="020B0600070205080204" pitchFamily="34" charset="-128"/>
            </a:endParaRP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8CB5144-5C13-4CA9-87F5-A887694FDD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142889"/>
              </p:ext>
            </p:extLst>
          </p:nvPr>
        </p:nvGraphicFramePr>
        <p:xfrm>
          <a:off x="1778431" y="2603016"/>
          <a:ext cx="8635137" cy="3791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2055">
                  <a:extLst>
                    <a:ext uri="{9D8B030D-6E8A-4147-A177-3AD203B41FA5}">
                      <a16:colId xmlns:a16="http://schemas.microsoft.com/office/drawing/2014/main" val="3923692242"/>
                    </a:ext>
                  </a:extLst>
                </a:gridCol>
                <a:gridCol w="4413082">
                  <a:extLst>
                    <a:ext uri="{9D8B030D-6E8A-4147-A177-3AD203B41FA5}">
                      <a16:colId xmlns:a16="http://schemas.microsoft.com/office/drawing/2014/main" val="289159143"/>
                    </a:ext>
                  </a:extLst>
                </a:gridCol>
              </a:tblGrid>
              <a:tr h="316324">
                <a:tc>
                  <a:txBody>
                    <a:bodyPr/>
                    <a:lstStyle/>
                    <a:p>
                      <a:endParaRPr kumimoji="1" lang="ja-JP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Parameters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303071566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Longitudinal distance from IP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14.05 m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78080534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Horizontal distance from dump line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0.197 m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477879403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Minimum aperture</a:t>
                      </a:r>
                      <a:endParaRPr kumimoji="1" lang="ja-JP" altLang="en-US" sz="16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20 mm diameter ( same as FD magnets )</a:t>
                      </a:r>
                      <a:endParaRPr kumimoji="1" lang="ja-JP" alt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53804117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Beam sizes at crab cavity ( x / y / z )</a:t>
                      </a:r>
                      <a:endParaRPr kumimoji="1" lang="ja-JP" altLang="en-US" sz="16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0.97 mm / 66 um / 300 um</a:t>
                      </a:r>
                      <a:endParaRPr kumimoji="1" lang="ja-JP" alt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6371012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R12 (crab cavity to IP)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17.4 m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61958176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R34 (crab cavity to IP)</a:t>
                      </a:r>
                      <a:endParaRPr kumimoji="1" lang="ja-JP" altLang="en-US" sz="16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2.5 m</a:t>
                      </a:r>
                      <a:endParaRPr kumimoji="1" lang="ja-JP" alt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99638541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Tolerance of horizontal beam tilt angle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0.35 </a:t>
                      </a:r>
                      <a:r>
                        <a:rPr kumimoji="1" lang="en-US" altLang="ja-JP" sz="1600" b="0" i="0" dirty="0" err="1">
                          <a:latin typeface="Calibri" panose="020F0502020204030204" pitchFamily="34" charset="0"/>
                        </a:rPr>
                        <a:t>mrad</a:t>
                      </a:r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 rms. (2% luminosity drop)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5308020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Tolerance of vertical beam tilt angle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7.4 urad rms. (2% luminosity drop)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124865135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Tolerance of cavity amplitude</a:t>
                      </a:r>
                      <a:endParaRPr kumimoji="1" lang="ja-JP" altLang="en-US" sz="16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3.5 % rms. / cavity (2% luminosity drop)</a:t>
                      </a:r>
                      <a:endParaRPr kumimoji="1" lang="ja-JP" alt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13832839"/>
                  </a:ext>
                </a:extLst>
              </a:tr>
              <a:tr h="316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Tolerance of rotation of cavity field</a:t>
                      </a:r>
                      <a:endParaRPr kumimoji="1" lang="ja-JP" altLang="en-US" sz="1600" b="1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5.2 </a:t>
                      </a:r>
                      <a:r>
                        <a:rPr kumimoji="1" lang="en-US" altLang="ja-JP" sz="1600" b="1" i="0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mrad</a:t>
                      </a:r>
                      <a:r>
                        <a:rPr kumimoji="1" lang="en-US" altLang="ja-JP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rms. / cavity (2% luminosity drop)</a:t>
                      </a:r>
                      <a:endParaRPr kumimoji="1" lang="ja-JP" alt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027094470"/>
                  </a:ext>
                </a:extLst>
              </a:tr>
              <a:tr h="2604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1" dirty="0">
                          <a:latin typeface="Calibri" panose="020F0502020204030204" pitchFamily="34" charset="0"/>
                        </a:rPr>
                        <a:t>relative timing jitter requirement</a:t>
                      </a:r>
                      <a:endParaRPr kumimoji="1" lang="ja-JP" altLang="en-US" sz="1600" b="0" i="1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Calibri" panose="020F0502020204030204" pitchFamily="34" charset="0"/>
                        </a:rPr>
                        <a:t>49 fs  rms. ( 2 % luminosity drop )</a:t>
                      </a:r>
                      <a:endParaRPr kumimoji="1" lang="ja-JP" altLang="en-US" sz="1600" b="0" i="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5054311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B8EDB3-62D2-4012-BD05-CEC839086329}"/>
              </a:ext>
            </a:extLst>
          </p:cNvPr>
          <p:cNvSpPr txBox="1"/>
          <p:nvPr/>
        </p:nvSpPr>
        <p:spPr>
          <a:xfrm>
            <a:off x="4267912" y="5728"/>
            <a:ext cx="42845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>
                <a:latin typeface="Calibri" panose="020F0502020204030204" pitchFamily="34" charset="0"/>
              </a:rPr>
              <a:t>Crab cavity requirement</a:t>
            </a:r>
            <a:endParaRPr lang="ja-JP" altLang="en-US" sz="3200" b="1" i="1" dirty="0">
              <a:latin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B42FD96-29C1-48E3-AF3F-D45F816ACC6A}"/>
              </a:ext>
            </a:extLst>
          </p:cNvPr>
          <p:cNvSpPr txBox="1"/>
          <p:nvPr/>
        </p:nvSpPr>
        <p:spPr>
          <a:xfrm>
            <a:off x="1686490" y="686191"/>
            <a:ext cx="5003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0070C0"/>
                </a:solidFill>
                <a:latin typeface="Calibri" panose="020F0502020204030204" pitchFamily="34" charset="0"/>
              </a:rPr>
              <a:t>Crab cavity location ( present ILC optics deck )</a:t>
            </a:r>
            <a:endParaRPr lang="ja-JP" altLang="en-US" sz="20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スライド番号プレースホルダー 5">
            <a:extLst>
              <a:ext uri="{FF2B5EF4-FFF2-40B4-BE49-F238E27FC236}">
                <a16:creationId xmlns:a16="http://schemas.microsoft.com/office/drawing/2014/main" id="{E0D695C2-4098-4E6A-93D5-D44D93EB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0" y="6467424"/>
            <a:ext cx="2057400" cy="365125"/>
          </a:xfrm>
        </p:spPr>
        <p:txBody>
          <a:bodyPr/>
          <a:lstStyle/>
          <a:p>
            <a:fld id="{0B0AB750-5205-A54D-8E1D-E95230BED480}" type="slidenum">
              <a:rPr lang="en-US" altLang="ja-JP" smtClean="0"/>
              <a:t>4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78D96F-76EB-49AC-B316-0599DABAC306}"/>
              </a:ext>
            </a:extLst>
          </p:cNvPr>
          <p:cNvSpPr txBox="1"/>
          <p:nvPr/>
        </p:nvSpPr>
        <p:spPr>
          <a:xfrm>
            <a:off x="1667064" y="2233684"/>
            <a:ext cx="9012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</a:rPr>
              <a:t>The tolerances were calculated only by geometrical effect, not included the beam-beam effect</a:t>
            </a:r>
            <a:endParaRPr kumimoji="1" lang="ja-JP" altLang="en-US" dirty="0"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463217"/>
            <a:ext cx="2252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Okugi</a:t>
            </a:r>
            <a:r>
              <a:rPr lang="en-GB" dirty="0" smtClean="0"/>
              <a:t>-san issued 25/5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97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443F91-0BE0-453D-B303-875CE9A6868C}"/>
              </a:ext>
            </a:extLst>
          </p:cNvPr>
          <p:cNvSpPr txBox="1"/>
          <p:nvPr/>
        </p:nvSpPr>
        <p:spPr>
          <a:xfrm>
            <a:off x="1285364" y="1050322"/>
            <a:ext cx="10349693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</a:rPr>
              <a:t>Beam-cavity jitter – Not so tight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The dominant timing issues is 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 pitchFamily="34" charset="0"/>
              </a:rPr>
              <a:t>relative jitter between crab cavities</a:t>
            </a:r>
            <a:r>
              <a:rPr lang="en-US" altLang="ja-JP" dirty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The following effect affects for beam cavity timing issues, but I think it are not so significant.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Calibri" panose="020F0502020204030204" pitchFamily="34" charset="0"/>
              </a:rPr>
              <a:t>Nonlinear field of crab cavity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Calibri" panose="020F0502020204030204" pitchFamily="34" charset="0"/>
              </a:rPr>
              <a:t>Traveling focusing (offset at FD </a:t>
            </a:r>
            <a:r>
              <a:rPr lang="en-US" altLang="ja-JP" dirty="0" err="1">
                <a:latin typeface="Calibri" panose="020F0502020204030204" pitchFamily="34" charset="0"/>
              </a:rPr>
              <a:t>sextupoles</a:t>
            </a:r>
            <a:r>
              <a:rPr lang="en-US" altLang="ja-JP" dirty="0">
                <a:latin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>
              <a:latin typeface="Calibri" panose="020F0502020204030204" pitchFamily="34" charset="0"/>
            </a:endParaRPr>
          </a:p>
          <a:p>
            <a:r>
              <a:rPr lang="en-US" altLang="ja-JP" sz="2000" b="1" dirty="0">
                <a:latin typeface="Calibri" panose="020F0502020204030204" pitchFamily="34" charset="0"/>
              </a:rPr>
              <a:t>Requirement of cavity impedance – Not so tight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The crab cavities will be </a:t>
            </a:r>
            <a:r>
              <a:rPr lang="en-US" altLang="ja-JP" b="1" dirty="0">
                <a:solidFill>
                  <a:srgbClr val="0070C0"/>
                </a:solidFill>
                <a:latin typeface="Calibri" panose="020F0502020204030204" pitchFamily="34" charset="0"/>
              </a:rPr>
              <a:t>put to the beam transport line</a:t>
            </a:r>
            <a:r>
              <a:rPr lang="en-US" altLang="ja-JP" dirty="0">
                <a:latin typeface="Calibri" panose="020F0502020204030204" pitchFamily="34" charset="0"/>
              </a:rPr>
              <a:t>, not storage 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Single bunch wake is dominant for the crab cavities such as ILC ML (bunch separation was 554 ns).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Longitudinal wake field is negligible for single element ( I = 5.8 mA 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The dynamic transverse </a:t>
            </a:r>
            <a:r>
              <a:rPr lang="en-US" altLang="ja-JP" dirty="0" err="1">
                <a:latin typeface="Calibri" panose="020F0502020204030204" pitchFamily="34" charset="0"/>
              </a:rPr>
              <a:t>wakefield</a:t>
            </a:r>
            <a:r>
              <a:rPr lang="en-US" altLang="ja-JP" dirty="0">
                <a:latin typeface="Calibri" panose="020F0502020204030204" pitchFamily="34" charset="0"/>
              </a:rPr>
              <a:t> effects is small impact for the single element such as single cavity BPM.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The static transverse </a:t>
            </a:r>
            <a:r>
              <a:rPr lang="en-US" altLang="ja-JP" dirty="0" err="1">
                <a:latin typeface="Calibri" panose="020F0502020204030204" pitchFamily="34" charset="0"/>
              </a:rPr>
              <a:t>wakefield</a:t>
            </a:r>
            <a:r>
              <a:rPr lang="en-US" altLang="ja-JP" dirty="0">
                <a:latin typeface="Calibri" panose="020F0502020204030204" pitchFamily="34" charset="0"/>
              </a:rPr>
              <a:t> effect can be correctable such as single cavity BPM.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>
                <a:solidFill>
                  <a:srgbClr val="FF0000"/>
                </a:solidFill>
                <a:latin typeface="Calibri" panose="020F0502020204030204" pitchFamily="34" charset="0"/>
              </a:rPr>
              <a:t>In order to simulate the effect, we need time distribution of the </a:t>
            </a:r>
            <a:r>
              <a:rPr lang="en-US" altLang="ja-JP" b="1" dirty="0" err="1">
                <a:solidFill>
                  <a:srgbClr val="FF0000"/>
                </a:solidFill>
                <a:latin typeface="Calibri" panose="020F0502020204030204" pitchFamily="34" charset="0"/>
              </a:rPr>
              <a:t>wakefield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 pitchFamily="34" charset="0"/>
              </a:rPr>
              <a:t>, not impedance number.</a:t>
            </a:r>
          </a:p>
          <a:p>
            <a:endParaRPr kumimoji="1" lang="en-US" altLang="ja-JP" dirty="0">
              <a:latin typeface="Calibri" panose="020F0502020204030204" pitchFamily="34" charset="0"/>
            </a:endParaRPr>
          </a:p>
          <a:p>
            <a:r>
              <a:rPr lang="en-US" altLang="ja-JP" sz="2000" b="1" dirty="0">
                <a:latin typeface="Calibri" panose="020F0502020204030204" pitchFamily="34" charset="0"/>
              </a:rPr>
              <a:t>Tolerances for the cavity position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Calibri" panose="020F0502020204030204" pitchFamily="34" charset="0"/>
              </a:rPr>
              <a:t>When the field is pure dipole field, crab cavity position does not affect to IP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Calibri" panose="020F0502020204030204" pitchFamily="34" charset="0"/>
              </a:rPr>
              <a:t>It strongly depends on the field distribution of the crab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>
                <a:solidFill>
                  <a:srgbClr val="FF0000"/>
                </a:solidFill>
                <a:latin typeface="Calibri" panose="020F0502020204030204" pitchFamily="34" charset="0"/>
              </a:rPr>
              <a:t>We need the field distribution of the crab cavity, when we will evaluate the tolerance.</a:t>
            </a:r>
            <a:endParaRPr kumimoji="1" lang="en-US" altLang="ja-JP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B7973B6-1CB9-4F6B-BE7E-441850749D4D}"/>
              </a:ext>
            </a:extLst>
          </p:cNvPr>
          <p:cNvSpPr txBox="1"/>
          <p:nvPr/>
        </p:nvSpPr>
        <p:spPr>
          <a:xfrm>
            <a:off x="4903756" y="185351"/>
            <a:ext cx="1967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>
                <a:latin typeface="Calibri" panose="020F0502020204030204" pitchFamily="34" charset="0"/>
              </a:rPr>
              <a:t>Discussion</a:t>
            </a:r>
            <a:endParaRPr kumimoji="1" lang="ja-JP" altLang="en-US" sz="3200" b="1" i="1" dirty="0">
              <a:latin typeface="Calibri" panose="020F0502020204030204" pitchFamily="34" charset="0"/>
            </a:endParaRPr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C6716C25-FAA0-4524-A8A7-7317517C2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0" y="6467424"/>
            <a:ext cx="2057400" cy="365125"/>
          </a:xfrm>
        </p:spPr>
        <p:txBody>
          <a:bodyPr/>
          <a:lstStyle/>
          <a:p>
            <a:fld id="{0B0AB750-5205-A54D-8E1D-E95230BED480}" type="slidenum">
              <a:rPr lang="en-US" altLang="ja-JP" smtClean="0"/>
              <a:t>5</a:t>
            </a:fld>
            <a:endParaRPr kumimoji="1"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6463217"/>
            <a:ext cx="2252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Okugi</a:t>
            </a:r>
            <a:r>
              <a:rPr lang="en-GB" dirty="0" smtClean="0"/>
              <a:t>-san issued 25/5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76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dirty="0"/>
              <a:t> </a:t>
            </a:r>
            <a:r>
              <a:rPr lang="en-GB" dirty="0" smtClean="0"/>
              <a:t>and 3.	ILC CC Specifications and Pre-Lab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 smtClean="0"/>
              <a:t>Draft specification parameters can be found here:</a:t>
            </a:r>
          </a:p>
          <a:p>
            <a:pPr lvl="1"/>
            <a:r>
              <a:rPr lang="en-GB" u="sng" dirty="0">
                <a:hlinkClick r:id="rId2"/>
              </a:rPr>
              <a:t>https://agenda.linearcollider.org/event/9224/</a:t>
            </a:r>
            <a:endParaRPr lang="en-GB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GB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7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	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Progress action areas to complete CC system specifications.</a:t>
            </a:r>
          </a:p>
          <a:p>
            <a:r>
              <a:rPr lang="en-GB" sz="3200" dirty="0" smtClean="0"/>
              <a:t>Embed planned activities into the revised ILC WBS structure and use as basis for next stage WP3 reviews.</a:t>
            </a:r>
          </a:p>
          <a:p>
            <a:r>
              <a:rPr lang="en-GB" sz="3200" dirty="0" smtClean="0"/>
              <a:t>My suggestion is for monthly updates for next 3 months (</a:t>
            </a:r>
            <a:r>
              <a:rPr lang="en-GB" sz="3200" dirty="0" err="1" smtClean="0"/>
              <a:t>upto</a:t>
            </a:r>
            <a:r>
              <a:rPr lang="en-GB" sz="3200" dirty="0" smtClean="0"/>
              <a:t> July).</a:t>
            </a:r>
          </a:p>
          <a:p>
            <a:r>
              <a:rPr lang="en-GB" sz="3200" dirty="0" smtClean="0"/>
              <a:t>Afterwards to then set more optimised technical sessions to review design progress for each CC solution.</a:t>
            </a:r>
          </a:p>
          <a:p>
            <a:r>
              <a:rPr lang="en-GB" sz="3200" dirty="0" smtClean="0"/>
              <a:t>Target converged design optimisation for Decision-1 during Pre-Lab phase.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98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0" ma:contentTypeDescription="Create a new document." ma:contentTypeScope="" ma:versionID="498d6a120d70c789d3a69d14030d7591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2b5dfd611047ce4b16ed1f3f0f6a2a2b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CCF322-7611-45BE-87B3-CCB6011A263E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3305b838-c34c-4bc5-a224-1b5d53e55c3e"/>
    <ds:schemaRef ds:uri="http://purl.org/dc/dcmitype/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B391BBF-DEE2-4D57-AF7D-DB4824D884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518B43-A617-4E25-B4C1-6B0A7144E6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12648</TotalTime>
  <Words>655</Words>
  <Application>Microsoft Office PowerPoint</Application>
  <PresentationFormat>Widescreen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MS UI Gothic</vt:lpstr>
      <vt:lpstr>游ゴシック</vt:lpstr>
      <vt:lpstr>Arial</vt:lpstr>
      <vt:lpstr>Calibri</vt:lpstr>
      <vt:lpstr>Times New Roman</vt:lpstr>
      <vt:lpstr>Wingdings</vt:lpstr>
      <vt:lpstr>Office Theme</vt:lpstr>
      <vt:lpstr>WP3: 3rd Crab Cavity Meeting </vt:lpstr>
      <vt:lpstr>Agenda for Today</vt:lpstr>
      <vt:lpstr>1. Pre-Lab Scope of Work</vt:lpstr>
      <vt:lpstr>PowerPoint Presentation</vt:lpstr>
      <vt:lpstr>PowerPoint Presentation</vt:lpstr>
      <vt:lpstr>2 and 3. ILC CC Specifications and Pre-Lab Plan</vt:lpstr>
      <vt:lpstr>4. Next Steps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218</cp:revision>
  <dcterms:created xsi:type="dcterms:W3CDTF">2021-02-20T08:35:06Z</dcterms:created>
  <dcterms:modified xsi:type="dcterms:W3CDTF">2021-05-25T11:33:00Z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