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9" r:id="rId3"/>
    <p:sldId id="260" r:id="rId4"/>
    <p:sldId id="261" r:id="rId5"/>
    <p:sldId id="262" r:id="rId6"/>
    <p:sldId id="263" r:id="rId7"/>
    <p:sldId id="264" r:id="rId8"/>
    <p:sldId id="266" r:id="rId9"/>
    <p:sldId id="265"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9620BD-BA52-407B-8B60-539EE8EA1402}" type="datetimeFigureOut">
              <a:rPr lang="it-IT" smtClean="0"/>
              <a:t>07/06/2021</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79CAC5-45E6-4298-B6C7-179A70BB1719}" type="slidenum">
              <a:rPr lang="it-IT" smtClean="0"/>
              <a:t>‹#›</a:t>
            </a:fld>
            <a:endParaRPr lang="it-IT"/>
          </a:p>
        </p:txBody>
      </p:sp>
    </p:spTree>
    <p:extLst>
      <p:ext uri="{BB962C8B-B14F-4D97-AF65-F5344CB8AC3E}">
        <p14:creationId xmlns:p14="http://schemas.microsoft.com/office/powerpoint/2010/main" val="1653330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1879CAC5-45E6-4298-B6C7-179A70BB1719}" type="slidenum">
              <a:rPr lang="it-IT" smtClean="0"/>
              <a:t>8</a:t>
            </a:fld>
            <a:endParaRPr lang="it-IT"/>
          </a:p>
        </p:txBody>
      </p:sp>
    </p:spTree>
    <p:extLst>
      <p:ext uri="{BB962C8B-B14F-4D97-AF65-F5344CB8AC3E}">
        <p14:creationId xmlns:p14="http://schemas.microsoft.com/office/powerpoint/2010/main" val="331208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B0BF26F1-0F99-4EF5-8A05-EEAA9EADF6B3}" type="datetimeFigureOut">
              <a:rPr lang="it-IT" smtClean="0"/>
              <a:t>07/06/2021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2452748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B0BF26F1-0F99-4EF5-8A05-EEAA9EADF6B3}" type="datetimeFigureOut">
              <a:rPr lang="it-IT" smtClean="0"/>
              <a:t>07/06/2021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2681220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B0BF26F1-0F99-4EF5-8A05-EEAA9EADF6B3}" type="datetimeFigureOut">
              <a:rPr lang="it-IT" smtClean="0"/>
              <a:t>07/06/2021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3937459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B0BF26F1-0F99-4EF5-8A05-EEAA9EADF6B3}" type="datetimeFigureOut">
              <a:rPr lang="it-IT" smtClean="0"/>
              <a:t>07/06/2021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3454703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BF26F1-0F99-4EF5-8A05-EEAA9EADF6B3}" type="datetimeFigureOut">
              <a:rPr lang="it-IT" smtClean="0"/>
              <a:t>07/06/2021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71105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B0BF26F1-0F99-4EF5-8A05-EEAA9EADF6B3}" type="datetimeFigureOut">
              <a:rPr lang="it-IT" smtClean="0"/>
              <a:t>07/06/2021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676166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B0BF26F1-0F99-4EF5-8A05-EEAA9EADF6B3}" type="datetimeFigureOut">
              <a:rPr lang="it-IT" smtClean="0"/>
              <a:t>07/06/2021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397702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B0BF26F1-0F99-4EF5-8A05-EEAA9EADF6B3}" type="datetimeFigureOut">
              <a:rPr lang="it-IT" smtClean="0"/>
              <a:t>07/06/2021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4249476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F26F1-0F99-4EF5-8A05-EEAA9EADF6B3}" type="datetimeFigureOut">
              <a:rPr lang="it-IT" smtClean="0"/>
              <a:t>07/06/2021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9631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F26F1-0F99-4EF5-8A05-EEAA9EADF6B3}" type="datetimeFigureOut">
              <a:rPr lang="it-IT" smtClean="0"/>
              <a:t>07/06/2021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25689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F26F1-0F99-4EF5-8A05-EEAA9EADF6B3}" type="datetimeFigureOut">
              <a:rPr lang="it-IT" smtClean="0"/>
              <a:t>07/06/2021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D36E54-427D-433A-9278-84A2CEA0863A}" type="slidenum">
              <a:rPr lang="it-IT" smtClean="0"/>
              <a:t>‹#›</a:t>
            </a:fld>
            <a:endParaRPr lang="it-IT"/>
          </a:p>
        </p:txBody>
      </p:sp>
    </p:spTree>
    <p:extLst>
      <p:ext uri="{BB962C8B-B14F-4D97-AF65-F5344CB8AC3E}">
        <p14:creationId xmlns:p14="http://schemas.microsoft.com/office/powerpoint/2010/main" val="816679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BF26F1-0F99-4EF5-8A05-EEAA9EADF6B3}" type="datetimeFigureOut">
              <a:rPr lang="it-IT" smtClean="0"/>
              <a:t>07/06/2021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36E54-427D-433A-9278-84A2CEA0863A}" type="slidenum">
              <a:rPr lang="it-IT" smtClean="0"/>
              <a:t>‹#›</a:t>
            </a:fld>
            <a:endParaRPr lang="it-IT"/>
          </a:p>
        </p:txBody>
      </p:sp>
    </p:spTree>
    <p:extLst>
      <p:ext uri="{BB962C8B-B14F-4D97-AF65-F5344CB8AC3E}">
        <p14:creationId xmlns:p14="http://schemas.microsoft.com/office/powerpoint/2010/main" val="4077490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988840"/>
            <a:ext cx="6696744" cy="830997"/>
          </a:xfrm>
          <a:prstGeom prst="rect">
            <a:avLst/>
          </a:prstGeom>
          <a:noFill/>
        </p:spPr>
        <p:txBody>
          <a:bodyPr wrap="square" rtlCol="0">
            <a:spAutoFit/>
          </a:bodyPr>
          <a:lstStyle/>
          <a:p>
            <a:pPr algn="ctr"/>
            <a:r>
              <a:rPr lang="it-IT" sz="2400" dirty="0" smtClean="0">
                <a:latin typeface="Arial" panose="020B0604020202020204" pitchFamily="34" charset="0"/>
                <a:cs typeface="Arial" panose="020B0604020202020204" pitchFamily="34" charset="0"/>
              </a:rPr>
              <a:t>Some Thoughts on WBS for ILC Damping Ring Collective Effect Studies </a:t>
            </a:r>
            <a:endParaRPr lang="it-IT" sz="2400" dirty="0">
              <a:latin typeface="Arial" panose="020B0604020202020204" pitchFamily="34" charset="0"/>
              <a:cs typeface="Arial" panose="020B0604020202020204" pitchFamily="34" charset="0"/>
            </a:endParaRPr>
          </a:p>
        </p:txBody>
      </p:sp>
      <p:sp>
        <p:nvSpPr>
          <p:cNvPr id="3" name="TextBox 2"/>
          <p:cNvSpPr txBox="1"/>
          <p:nvPr/>
        </p:nvSpPr>
        <p:spPr>
          <a:xfrm>
            <a:off x="3635896" y="3330704"/>
            <a:ext cx="1944216" cy="400110"/>
          </a:xfrm>
          <a:prstGeom prst="rect">
            <a:avLst/>
          </a:prstGeom>
          <a:noFill/>
        </p:spPr>
        <p:txBody>
          <a:bodyPr wrap="square" rtlCol="0">
            <a:spAutoFit/>
          </a:bodyPr>
          <a:lstStyle/>
          <a:p>
            <a:r>
              <a:rPr lang="it-IT" sz="2000" dirty="0" smtClean="0">
                <a:latin typeface="Arial" panose="020B0604020202020204" pitchFamily="34" charset="0"/>
                <a:cs typeface="Arial" panose="020B0604020202020204" pitchFamily="34" charset="0"/>
              </a:rPr>
              <a:t>Mikhail Zobov</a:t>
            </a:r>
            <a:endParaRPr lang="it-IT" sz="2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50960"/>
            <a:ext cx="1951750"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4335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5776" y="567008"/>
            <a:ext cx="3744416" cy="461665"/>
          </a:xfrm>
          <a:prstGeom prst="rect">
            <a:avLst/>
          </a:prstGeom>
          <a:noFill/>
        </p:spPr>
        <p:txBody>
          <a:bodyPr wrap="square" rtlCol="0">
            <a:spAutoFit/>
          </a:bodyPr>
          <a:lstStyle/>
          <a:p>
            <a:r>
              <a:rPr lang="it-IT" sz="2400" dirty="0" smtClean="0">
                <a:solidFill>
                  <a:srgbClr val="0000CC"/>
                </a:solidFill>
                <a:latin typeface="Arial" panose="020B0604020202020204" pitchFamily="34" charset="0"/>
                <a:cs typeface="Arial" panose="020B0604020202020204" pitchFamily="34" charset="0"/>
              </a:rPr>
              <a:t>Goals and Requirements</a:t>
            </a:r>
            <a:endParaRPr lang="it-IT" sz="2400" dirty="0">
              <a:solidFill>
                <a:srgbClr val="0000CC"/>
              </a:solidFill>
              <a:latin typeface="Arial" panose="020B0604020202020204" pitchFamily="34" charset="0"/>
              <a:cs typeface="Arial" panose="020B0604020202020204" pitchFamily="34" charset="0"/>
            </a:endParaRPr>
          </a:p>
        </p:txBody>
      </p:sp>
      <p:sp>
        <p:nvSpPr>
          <p:cNvPr id="3" name="TextBox 2"/>
          <p:cNvSpPr txBox="1"/>
          <p:nvPr/>
        </p:nvSpPr>
        <p:spPr>
          <a:xfrm>
            <a:off x="251520" y="1484784"/>
            <a:ext cx="8568952" cy="3734356"/>
          </a:xfrm>
          <a:prstGeom prst="rect">
            <a:avLst/>
          </a:prstGeom>
          <a:noFill/>
        </p:spPr>
        <p:txBody>
          <a:bodyPr wrap="square" rtlCol="0">
            <a:spAutoFit/>
          </a:bodyPr>
          <a:lstStyle/>
          <a:p>
            <a:pPr algn="just">
              <a:spcAft>
                <a:spcPts val="1000"/>
              </a:spcAft>
            </a:pPr>
            <a:r>
              <a:rPr lang="it-IT" dirty="0"/>
              <a:t> </a:t>
            </a:r>
            <a:r>
              <a:rPr lang="en-US" sz="2000" dirty="0">
                <a:latin typeface="Arial" panose="020B0604020202020204" pitchFamily="34" charset="0"/>
                <a:cs typeface="Arial" panose="020B0604020202020204" pitchFamily="34" charset="0"/>
              </a:rPr>
              <a:t>The collective effect studies are necessary to provide beams stable in all three directions and to preserve beam quality in terms of emittance, energy spread, bunch length and shape etc. In addition, damage of vacuum components due to high circulating current should be avoided. </a:t>
            </a:r>
          </a:p>
          <a:p>
            <a:pPr algn="just">
              <a:spcAft>
                <a:spcPts val="1000"/>
              </a:spcAft>
            </a:pPr>
            <a:endParaRPr lang="it-IT" sz="1200" dirty="0">
              <a:latin typeface="Arial" panose="020B0604020202020204" pitchFamily="34" charset="0"/>
              <a:cs typeface="Arial" panose="020B0604020202020204" pitchFamily="34" charset="0"/>
            </a:endParaRPr>
          </a:p>
          <a:p>
            <a:pPr algn="just">
              <a:spcAft>
                <a:spcPts val="1000"/>
              </a:spcAft>
            </a:pPr>
            <a:r>
              <a:rPr lang="en-US" sz="2000" dirty="0">
                <a:latin typeface="Arial" panose="020B0604020202020204" pitchFamily="34" charset="0"/>
                <a:cs typeface="Arial" panose="020B0604020202020204" pitchFamily="34" charset="0"/>
              </a:rPr>
              <a:t>Much work has been done during the TDR phase. However, now the collective effects should be evaluated for the damping rings with the updated beam optics that </a:t>
            </a:r>
            <a:r>
              <a:rPr lang="en-US" sz="2000" dirty="0" smtClean="0">
                <a:latin typeface="Arial" panose="020B0604020202020204" pitchFamily="34" charset="0"/>
                <a:cs typeface="Arial" panose="020B0604020202020204" pitchFamily="34" charset="0"/>
              </a:rPr>
              <a:t>aims </a:t>
            </a:r>
            <a:r>
              <a:rPr lang="en-US" sz="2000" dirty="0">
                <a:latin typeface="Arial" panose="020B0604020202020204" pitchFamily="34" charset="0"/>
                <a:cs typeface="Arial" panose="020B0604020202020204" pitchFamily="34" charset="0"/>
              </a:rPr>
              <a:t>at the horizontal emittance reduction and at improving luminosity </a:t>
            </a:r>
            <a:r>
              <a:rPr lang="en-US" sz="2000" dirty="0" smtClean="0">
                <a:latin typeface="Arial" panose="020B0604020202020204" pitchFamily="34" charset="0"/>
                <a:cs typeface="Arial" panose="020B0604020202020204" pitchFamily="34" charset="0"/>
              </a:rPr>
              <a:t>of </a:t>
            </a:r>
            <a:r>
              <a:rPr lang="en-US" sz="2000" dirty="0">
                <a:latin typeface="Arial" panose="020B0604020202020204" pitchFamily="34" charset="0"/>
                <a:cs typeface="Arial" panose="020B0604020202020204" pitchFamily="34" charset="0"/>
              </a:rPr>
              <a:t>ILC250. The studies should take into account new </a:t>
            </a:r>
            <a:r>
              <a:rPr lang="en-US" sz="2000" dirty="0" smtClean="0">
                <a:latin typeface="Arial" panose="020B0604020202020204" pitchFamily="34" charset="0"/>
                <a:cs typeface="Arial" panose="020B0604020202020204" pitchFamily="34" charset="0"/>
              </a:rPr>
              <a:t>technologies and novel </a:t>
            </a:r>
            <a:r>
              <a:rPr lang="en-US" sz="2000" dirty="0">
                <a:latin typeface="Arial" panose="020B0604020202020204" pitchFamily="34" charset="0"/>
                <a:cs typeface="Arial" panose="020B0604020202020204" pitchFamily="34" charset="0"/>
              </a:rPr>
              <a:t>design solutions developed after TDR preparation and experience gained during the recent years</a:t>
            </a:r>
            <a:r>
              <a:rPr lang="en-US" sz="2000" dirty="0" smtClean="0">
                <a:latin typeface="Arial" panose="020B0604020202020204" pitchFamily="34" charset="0"/>
                <a:cs typeface="Arial" panose="020B0604020202020204" pitchFamily="34" charset="0"/>
              </a:rPr>
              <a:t>.</a:t>
            </a:r>
            <a:endParaRPr lang="it-IT"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675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404664"/>
            <a:ext cx="7200800" cy="769441"/>
          </a:xfrm>
          <a:prstGeom prst="rect">
            <a:avLst/>
          </a:prstGeom>
          <a:noFill/>
        </p:spPr>
        <p:txBody>
          <a:bodyPr wrap="square" rtlCol="0">
            <a:spAutoFit/>
          </a:bodyPr>
          <a:lstStyle/>
          <a:p>
            <a:pPr algn="ctr"/>
            <a:r>
              <a:rPr lang="it-IT" sz="2400" dirty="0" smtClean="0">
                <a:solidFill>
                  <a:srgbClr val="0000CC"/>
                </a:solidFill>
                <a:latin typeface="Arial" panose="020B0604020202020204" pitchFamily="34" charset="0"/>
                <a:cs typeface="Arial" panose="020B0604020202020204" pitchFamily="34" charset="0"/>
              </a:rPr>
              <a:t>WP13</a:t>
            </a:r>
            <a:r>
              <a:rPr lang="it-IT" sz="2000" dirty="0" smtClean="0">
                <a:latin typeface="Arial" panose="020B0604020202020204" pitchFamily="34" charset="0"/>
                <a:cs typeface="Arial" panose="020B0604020202020204" pitchFamily="34" charset="0"/>
              </a:rPr>
              <a:t> (Technical Preparation </a:t>
            </a:r>
            <a:r>
              <a:rPr lang="it-IT" sz="2000" dirty="0">
                <a:latin typeface="Arial" panose="020B0604020202020204" pitchFamily="34" charset="0"/>
                <a:cs typeface="Arial" panose="020B0604020202020204" pitchFamily="34" charset="0"/>
              </a:rPr>
              <a:t>D</a:t>
            </a:r>
            <a:r>
              <a:rPr lang="it-IT" sz="2000" dirty="0" smtClean="0">
                <a:latin typeface="Arial" panose="020B0604020202020204" pitchFamily="34" charset="0"/>
                <a:cs typeface="Arial" panose="020B0604020202020204" pitchFamily="34" charset="0"/>
              </a:rPr>
              <a:t>ocument)      </a:t>
            </a:r>
          </a:p>
          <a:p>
            <a:pPr algn="ctr"/>
            <a:r>
              <a:rPr lang="it-IT" sz="2000" dirty="0" smtClean="0">
                <a:latin typeface="Arial" panose="020B0604020202020204" pitchFamily="34" charset="0"/>
                <a:cs typeface="Arial" panose="020B0604020202020204" pitchFamily="34" charset="0"/>
              </a:rPr>
              <a:t>Most critical issues, MEXT’s ILC Advisory Panel suggestions</a:t>
            </a:r>
            <a:endParaRPr lang="it-IT" sz="2000"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929107497"/>
              </p:ext>
            </p:extLst>
          </p:nvPr>
        </p:nvGraphicFramePr>
        <p:xfrm>
          <a:off x="179512" y="1772816"/>
          <a:ext cx="8814921" cy="4272528"/>
        </p:xfrm>
        <a:graphic>
          <a:graphicData uri="http://schemas.openxmlformats.org/drawingml/2006/table">
            <a:tbl>
              <a:tblPr firstRow="1" bandRow="1">
                <a:tableStyleId>{5C22544A-7EE6-4342-B048-85BDC9FD1C3A}</a:tableStyleId>
              </a:tblPr>
              <a:tblGrid>
                <a:gridCol w="1584000"/>
                <a:gridCol w="1125025"/>
                <a:gridCol w="2848429"/>
                <a:gridCol w="2177467"/>
                <a:gridCol w="1080000"/>
              </a:tblGrid>
              <a:tr h="1072128">
                <a:tc>
                  <a:txBody>
                    <a:bodyPr/>
                    <a:lstStyle/>
                    <a:p>
                      <a:r>
                        <a:rPr lang="it-IT" dirty="0" smtClean="0"/>
                        <a:t>System Coordinator</a:t>
                      </a:r>
                      <a:endParaRPr lang="it-IT" dirty="0"/>
                    </a:p>
                  </a:txBody>
                  <a:tcPr/>
                </a:tc>
                <a:tc>
                  <a:txBody>
                    <a:bodyPr/>
                    <a:lstStyle/>
                    <a:p>
                      <a:r>
                        <a:rPr lang="it-IT" dirty="0" smtClean="0"/>
                        <a:t>(Area Systems)</a:t>
                      </a:r>
                      <a:endParaRPr lang="it-IT" dirty="0"/>
                    </a:p>
                  </a:txBody>
                  <a:tcPr/>
                </a:tc>
                <a:tc>
                  <a:txBody>
                    <a:bodyPr/>
                    <a:lstStyle/>
                    <a:p>
                      <a:pPr algn="ctr"/>
                      <a:r>
                        <a:rPr lang="it-IT" dirty="0" smtClean="0"/>
                        <a:t>Items</a:t>
                      </a:r>
                      <a:endParaRPr lang="it-IT" dirty="0"/>
                    </a:p>
                  </a:txBody>
                  <a:tcPr/>
                </a:tc>
                <a:tc>
                  <a:txBody>
                    <a:bodyPr/>
                    <a:lstStyle/>
                    <a:p>
                      <a:pPr algn="ctr"/>
                      <a:r>
                        <a:rPr lang="it-IT" dirty="0" smtClean="0"/>
                        <a:t>Deliverables</a:t>
                      </a:r>
                      <a:endParaRPr lang="it-IT" dirty="0"/>
                    </a:p>
                  </a:txBody>
                  <a:tcPr/>
                </a:tc>
                <a:tc>
                  <a:txBody>
                    <a:bodyPr/>
                    <a:lstStyle/>
                    <a:p>
                      <a:r>
                        <a:rPr lang="it-IT" dirty="0" smtClean="0"/>
                        <a:t>Resource</a:t>
                      </a:r>
                      <a:endParaRPr lang="it-IT" dirty="0"/>
                    </a:p>
                  </a:txBody>
                  <a:tcPr/>
                </a:tc>
              </a:tr>
              <a:tr h="370840">
                <a:tc rowSpan="5">
                  <a:txBody>
                    <a:bodyPr/>
                    <a:lstStyle/>
                    <a:p>
                      <a:r>
                        <a:rPr lang="it-IT" dirty="0" smtClean="0"/>
                        <a:t>Representative of WP-13</a:t>
                      </a:r>
                      <a:endParaRPr lang="it-IT" dirty="0"/>
                    </a:p>
                  </a:txBody>
                  <a:tcPr/>
                </a:tc>
                <a:tc rowSpan="5">
                  <a:txBody>
                    <a:bodyPr/>
                    <a:lstStyle/>
                    <a:p>
                      <a:r>
                        <a:rPr lang="it-IT" dirty="0" smtClean="0"/>
                        <a:t>WP-13</a:t>
                      </a:r>
                      <a:endParaRPr lang="it-IT" dirty="0"/>
                    </a:p>
                  </a:txBody>
                  <a:tcPr/>
                </a:tc>
                <a:tc>
                  <a:txBody>
                    <a:bodyPr/>
                    <a:lstStyle/>
                    <a:p>
                      <a:r>
                        <a:rPr lang="it-IT" dirty="0" smtClean="0"/>
                        <a:t>Ion trapping and fast ion instability</a:t>
                      </a:r>
                      <a:endParaRPr lang="it-IT" dirty="0"/>
                    </a:p>
                  </a:txBody>
                  <a:tcPr/>
                </a:tc>
                <a:tc>
                  <a:txBody>
                    <a:bodyPr/>
                    <a:lstStyle/>
                    <a:p>
                      <a:r>
                        <a:rPr lang="it-IT" dirty="0" smtClean="0"/>
                        <a:t>Performance specification</a:t>
                      </a:r>
                      <a:endParaRPr lang="it-IT" dirty="0"/>
                    </a:p>
                  </a:txBody>
                  <a:tcPr/>
                </a:tc>
                <a:tc>
                  <a:txBody>
                    <a:bodyPr/>
                    <a:lstStyle/>
                    <a:p>
                      <a:r>
                        <a:rPr lang="it-IT" dirty="0" smtClean="0"/>
                        <a:t>TP-WP13</a:t>
                      </a:r>
                      <a:endParaRPr lang="it-IT" dirty="0"/>
                    </a:p>
                  </a:txBody>
                  <a:tcPr/>
                </a:tc>
              </a:tr>
              <a:tr h="370840">
                <a:tc vMerge="1">
                  <a:txBody>
                    <a:bodyPr/>
                    <a:lstStyle/>
                    <a:p>
                      <a:endParaRPr lang="it-IT" dirty="0"/>
                    </a:p>
                  </a:txBody>
                  <a:tcPr/>
                </a:tc>
                <a:tc vMerge="1">
                  <a:txBody>
                    <a:bodyPr/>
                    <a:lstStyle/>
                    <a:p>
                      <a:endParaRPr lang="it-IT" dirty="0"/>
                    </a:p>
                  </a:txBody>
                  <a:tcPr/>
                </a:tc>
                <a:tc>
                  <a:txBody>
                    <a:bodyPr/>
                    <a:lstStyle/>
                    <a:p>
                      <a:r>
                        <a:rPr lang="it-IT" dirty="0" smtClean="0"/>
                        <a:t>Electron cloud instability</a:t>
                      </a:r>
                      <a:endParaRPr lang="it-IT" dirty="0"/>
                    </a:p>
                  </a:txBody>
                  <a:tcPr/>
                </a:tc>
                <a:tc>
                  <a:txBody>
                    <a:bodyPr/>
                    <a:lstStyle/>
                    <a:p>
                      <a:r>
                        <a:rPr lang="it-IT" dirty="0" smtClean="0"/>
                        <a:t>Performance specification</a:t>
                      </a:r>
                      <a:endParaRPr lang="it-IT" dirty="0"/>
                    </a:p>
                  </a:txBody>
                  <a:tcPr/>
                </a:tc>
                <a:tc>
                  <a:txBody>
                    <a:bodyPr/>
                    <a:lstStyle/>
                    <a:p>
                      <a:r>
                        <a:rPr lang="it-IT" dirty="0" smtClean="0"/>
                        <a:t>TP-WP13</a:t>
                      </a:r>
                      <a:endParaRPr lang="it-IT" dirty="0"/>
                    </a:p>
                  </a:txBody>
                  <a:tcPr/>
                </a:tc>
              </a:tr>
              <a:tr h="370840">
                <a:tc vMerge="1">
                  <a:txBody>
                    <a:bodyPr/>
                    <a:lstStyle/>
                    <a:p>
                      <a:endParaRPr lang="it-IT" dirty="0"/>
                    </a:p>
                  </a:txBody>
                  <a:tcPr/>
                </a:tc>
                <a:tc vMerge="1">
                  <a:txBody>
                    <a:bodyPr/>
                    <a:lstStyle/>
                    <a:p>
                      <a:endParaRPr lang="it-IT" dirty="0"/>
                    </a:p>
                  </a:txBody>
                  <a:tcPr/>
                </a:tc>
                <a:tc>
                  <a:txBody>
                    <a:bodyPr/>
                    <a:lstStyle/>
                    <a:p>
                      <a:r>
                        <a:rPr lang="it-IT" dirty="0" smtClean="0"/>
                        <a:t>Fast feedback system design</a:t>
                      </a:r>
                      <a:endParaRPr lang="it-IT" dirty="0"/>
                    </a:p>
                  </a:txBody>
                  <a:tcPr/>
                </a:tc>
                <a:tc>
                  <a:txBody>
                    <a:bodyPr/>
                    <a:lstStyle/>
                    <a:p>
                      <a:r>
                        <a:rPr lang="it-IT" dirty="0" smtClean="0"/>
                        <a:t>System design; costing</a:t>
                      </a:r>
                      <a:endParaRPr lang="it-IT" dirty="0"/>
                    </a:p>
                  </a:txBody>
                  <a:tcPr/>
                </a:tc>
                <a:tc>
                  <a:txBody>
                    <a:bodyPr/>
                    <a:lstStyle/>
                    <a:p>
                      <a:r>
                        <a:rPr lang="it-IT" dirty="0" smtClean="0"/>
                        <a:t>TP-WP13</a:t>
                      </a:r>
                      <a:endParaRPr lang="it-IT" dirty="0"/>
                    </a:p>
                  </a:txBody>
                  <a:tcPr/>
                </a:tc>
              </a:tr>
              <a:tr h="370840">
                <a:tc vMerge="1">
                  <a:txBody>
                    <a:bodyPr/>
                    <a:lstStyle/>
                    <a:p>
                      <a:endParaRPr lang="it-IT" dirty="0"/>
                    </a:p>
                  </a:txBody>
                  <a:tcPr/>
                </a:tc>
                <a:tc vMerge="1">
                  <a:txBody>
                    <a:bodyPr/>
                    <a:lstStyle/>
                    <a:p>
                      <a:endParaRPr lang="it-IT" dirty="0"/>
                    </a:p>
                  </a:txBody>
                  <a:tcPr/>
                </a:tc>
                <a:tc>
                  <a:txBody>
                    <a:bodyPr/>
                    <a:lstStyle/>
                    <a:p>
                      <a:r>
                        <a:rPr lang="it-IT" dirty="0" smtClean="0"/>
                        <a:t>Fast feedback system test</a:t>
                      </a:r>
                      <a:endParaRPr lang="it-IT" dirty="0"/>
                    </a:p>
                  </a:txBody>
                  <a:tcPr/>
                </a:tc>
                <a:tc>
                  <a:txBody>
                    <a:bodyPr/>
                    <a:lstStyle/>
                    <a:p>
                      <a:r>
                        <a:rPr lang="it-IT" dirty="0" smtClean="0"/>
                        <a:t>Performance</a:t>
                      </a:r>
                      <a:r>
                        <a:rPr lang="it-IT" baseline="0" dirty="0" smtClean="0"/>
                        <a:t> specification</a:t>
                      </a:r>
                      <a:endParaRPr lang="it-IT" dirty="0"/>
                    </a:p>
                  </a:txBody>
                  <a:tcPr/>
                </a:tc>
                <a:tc>
                  <a:txBody>
                    <a:bodyPr/>
                    <a:lstStyle/>
                    <a:p>
                      <a:r>
                        <a:rPr lang="it-IT" dirty="0" smtClean="0"/>
                        <a:t>TP-WP13</a:t>
                      </a:r>
                      <a:endParaRPr lang="it-IT" dirty="0"/>
                    </a:p>
                  </a:txBody>
                  <a:tcPr/>
                </a:tc>
              </a:tr>
              <a:tr h="370840">
                <a:tc vMerge="1">
                  <a:txBody>
                    <a:bodyPr/>
                    <a:lstStyle/>
                    <a:p>
                      <a:endParaRPr lang="it-IT" dirty="0"/>
                    </a:p>
                  </a:txBody>
                  <a:tcPr/>
                </a:tc>
                <a:tc vMerge="1">
                  <a:txBody>
                    <a:bodyPr/>
                    <a:lstStyle/>
                    <a:p>
                      <a:endParaRPr lang="it-IT" dirty="0"/>
                    </a:p>
                  </a:txBody>
                  <a:tcPr/>
                </a:tc>
                <a:tc>
                  <a:txBody>
                    <a:bodyPr/>
                    <a:lstStyle/>
                    <a:p>
                      <a:r>
                        <a:rPr lang="it-IT" dirty="0" smtClean="0"/>
                        <a:t>Vacuum chamber to reduce SEY in the positron DR</a:t>
                      </a:r>
                      <a:endParaRPr lang="it-IT" dirty="0"/>
                    </a:p>
                  </a:txBody>
                  <a:tcPr/>
                </a:tc>
                <a:tc>
                  <a:txBody>
                    <a:bodyPr/>
                    <a:lstStyle/>
                    <a:p>
                      <a:r>
                        <a:rPr lang="it-IT" dirty="0" smtClean="0"/>
                        <a:t>Performance specification</a:t>
                      </a:r>
                      <a:endParaRPr lang="it-IT" dirty="0"/>
                    </a:p>
                  </a:txBody>
                  <a:tcPr/>
                </a:tc>
                <a:tc>
                  <a:txBody>
                    <a:bodyPr/>
                    <a:lstStyle/>
                    <a:p>
                      <a:r>
                        <a:rPr lang="it-IT" dirty="0" smtClean="0"/>
                        <a:t>TP-WP13</a:t>
                      </a:r>
                      <a:endParaRPr lang="it-IT" dirty="0"/>
                    </a:p>
                  </a:txBody>
                  <a:tcPr/>
                </a:tc>
              </a:tr>
            </a:tbl>
          </a:graphicData>
        </a:graphic>
      </p:graphicFrame>
    </p:spTree>
    <p:extLst>
      <p:ext uri="{BB962C8B-B14F-4D97-AF65-F5344CB8AC3E}">
        <p14:creationId xmlns:p14="http://schemas.microsoft.com/office/powerpoint/2010/main" val="3270187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744" y="498576"/>
            <a:ext cx="4032448" cy="830997"/>
          </a:xfrm>
          <a:prstGeom prst="rect">
            <a:avLst/>
          </a:prstGeom>
          <a:noFill/>
        </p:spPr>
        <p:txBody>
          <a:bodyPr wrap="square" rtlCol="0">
            <a:spAutoFit/>
          </a:bodyPr>
          <a:lstStyle/>
          <a:p>
            <a:pPr algn="ctr"/>
            <a:r>
              <a:rPr lang="it-IT" sz="2400" dirty="0" smtClean="0">
                <a:solidFill>
                  <a:srgbClr val="0000CC"/>
                </a:solidFill>
                <a:latin typeface="Arial" panose="020B0604020202020204" pitchFamily="34" charset="0"/>
                <a:cs typeface="Arial" panose="020B0604020202020204" pitchFamily="34" charset="0"/>
              </a:rPr>
              <a:t>EDR Oriented Work </a:t>
            </a:r>
            <a:r>
              <a:rPr lang="it-IT" sz="2400" dirty="0" smtClean="0">
                <a:latin typeface="Arial" panose="020B0604020202020204" pitchFamily="34" charset="0"/>
                <a:cs typeface="Arial" panose="020B0604020202020204" pitchFamily="34" charset="0"/>
              </a:rPr>
              <a:t>(Important but less critical)</a:t>
            </a:r>
            <a:endParaRPr lang="it-IT" sz="2400" dirty="0">
              <a:latin typeface="Arial" panose="020B0604020202020204" pitchFamily="34" charset="0"/>
              <a:cs typeface="Arial" panose="020B0604020202020204" pitchFamily="34" charset="0"/>
            </a:endParaRPr>
          </a:p>
        </p:txBody>
      </p:sp>
      <p:sp>
        <p:nvSpPr>
          <p:cNvPr id="3" name="TextBox 2"/>
          <p:cNvSpPr txBox="1"/>
          <p:nvPr/>
        </p:nvSpPr>
        <p:spPr>
          <a:xfrm>
            <a:off x="1259632" y="2126016"/>
            <a:ext cx="6480720" cy="2862322"/>
          </a:xfrm>
          <a:prstGeom prst="rect">
            <a:avLst/>
          </a:prstGeom>
          <a:noFill/>
        </p:spPr>
        <p:txBody>
          <a:bodyPr wrap="square" rtlCol="0">
            <a:spAutoFit/>
          </a:bodyPr>
          <a:lstStyle/>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Impedance related effects and instabilities</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Space charge effects</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Intrabeam scattering</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Transient beam loading</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other</a:t>
            </a:r>
            <a:endParaRPr lang="it-IT"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8340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1800" y="569240"/>
            <a:ext cx="2736304" cy="523220"/>
          </a:xfrm>
          <a:prstGeom prst="rect">
            <a:avLst/>
          </a:prstGeom>
          <a:noFill/>
        </p:spPr>
        <p:txBody>
          <a:bodyPr wrap="square" rtlCol="0">
            <a:spAutoFit/>
          </a:bodyPr>
          <a:lstStyle/>
          <a:p>
            <a:r>
              <a:rPr lang="it-IT" sz="2800" dirty="0" smtClean="0">
                <a:solidFill>
                  <a:srgbClr val="0000CC"/>
                </a:solidFill>
                <a:latin typeface="Arial" panose="020B0604020202020204" pitchFamily="34" charset="0"/>
                <a:cs typeface="Arial" panose="020B0604020202020204" pitchFamily="34" charset="0"/>
              </a:rPr>
              <a:t>Other issues (?)</a:t>
            </a:r>
            <a:endParaRPr lang="it-IT" sz="2800" dirty="0">
              <a:solidFill>
                <a:srgbClr val="0000CC"/>
              </a:solidFill>
              <a:latin typeface="Arial" panose="020B0604020202020204" pitchFamily="34" charset="0"/>
              <a:cs typeface="Arial" panose="020B0604020202020204" pitchFamily="34" charset="0"/>
            </a:endParaRPr>
          </a:p>
        </p:txBody>
      </p:sp>
      <p:sp>
        <p:nvSpPr>
          <p:cNvPr id="3" name="TextBox 2"/>
          <p:cNvSpPr txBox="1"/>
          <p:nvPr/>
        </p:nvSpPr>
        <p:spPr>
          <a:xfrm>
            <a:off x="1547664" y="1772816"/>
            <a:ext cx="5904656" cy="1754326"/>
          </a:xfrm>
          <a:prstGeom prst="rect">
            <a:avLst/>
          </a:prstGeom>
          <a:noFill/>
        </p:spPr>
        <p:txBody>
          <a:bodyPr wrap="square" rtlCol="0">
            <a:spAutoFit/>
          </a:bodyPr>
          <a:lstStyle/>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Longitudinal bunch-by-bunch feedback</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Fast orbit feedback</a:t>
            </a:r>
          </a:p>
          <a:p>
            <a:pPr marL="342900" indent="-342900">
              <a:lnSpc>
                <a:spcPct val="150000"/>
              </a:lnSpc>
              <a:buAutoNum type="arabicPeriod"/>
            </a:pPr>
            <a:r>
              <a:rPr lang="it-IT" sz="2400" dirty="0" smtClean="0">
                <a:latin typeface="Arial" panose="020B0604020202020204" pitchFamily="34" charset="0"/>
                <a:cs typeface="Arial" panose="020B0604020202020204" pitchFamily="34" charset="0"/>
              </a:rPr>
              <a:t>Other</a:t>
            </a:r>
            <a:endParaRPr lang="it-IT"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7734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9368" y="260648"/>
            <a:ext cx="6264696" cy="461665"/>
          </a:xfrm>
          <a:prstGeom prst="rect">
            <a:avLst/>
          </a:prstGeom>
          <a:noFill/>
        </p:spPr>
        <p:txBody>
          <a:bodyPr wrap="square" rtlCol="0">
            <a:spAutoFit/>
          </a:bodyPr>
          <a:lstStyle/>
          <a:p>
            <a:r>
              <a:rPr lang="it-IT" sz="2400" dirty="0" smtClean="0">
                <a:latin typeface="Arial" panose="020B0604020202020204" pitchFamily="34" charset="0"/>
                <a:cs typeface="Arial" panose="020B0604020202020204" pitchFamily="34" charset="0"/>
              </a:rPr>
              <a:t>Impedance related effects and instabilities</a:t>
            </a:r>
            <a:endParaRPr lang="it-IT" sz="2400" dirty="0">
              <a:latin typeface="Arial" panose="020B0604020202020204" pitchFamily="34" charset="0"/>
              <a:cs typeface="Arial" panose="020B0604020202020204" pitchFamily="34" charset="0"/>
            </a:endParaRPr>
          </a:p>
        </p:txBody>
      </p:sp>
      <p:sp>
        <p:nvSpPr>
          <p:cNvPr id="3" name="TextBox 2"/>
          <p:cNvSpPr txBox="1"/>
          <p:nvPr/>
        </p:nvSpPr>
        <p:spPr>
          <a:xfrm>
            <a:off x="494915" y="1053912"/>
            <a:ext cx="7780463" cy="4196020"/>
          </a:xfrm>
          <a:prstGeom prst="rect">
            <a:avLst/>
          </a:prstGeom>
          <a:noFill/>
        </p:spPr>
        <p:txBody>
          <a:bodyPr wrap="none" rtlCol="0">
            <a:spAutoFit/>
          </a:bodyPr>
          <a:lstStyle/>
          <a:p>
            <a:r>
              <a:rPr lang="it-IT" sz="2000" dirty="0" smtClean="0">
                <a:solidFill>
                  <a:srgbClr val="0000CC"/>
                </a:solidFill>
              </a:rPr>
              <a:t>Single bunch instabilities and effects</a:t>
            </a:r>
          </a:p>
          <a:p>
            <a:endParaRPr lang="it-IT" sz="1000" dirty="0" smtClean="0"/>
          </a:p>
          <a:p>
            <a:pPr marL="342900" indent="-342900">
              <a:spcAft>
                <a:spcPts val="400"/>
              </a:spcAft>
              <a:buAutoNum type="alphaLcParenR"/>
            </a:pPr>
            <a:r>
              <a:rPr lang="it-IT" dirty="0" smtClean="0"/>
              <a:t>Bunch lengthening and microwave instability in the longitudinal plane</a:t>
            </a:r>
          </a:p>
          <a:p>
            <a:pPr marL="342900" indent="-342900">
              <a:spcAft>
                <a:spcPts val="400"/>
              </a:spcAft>
              <a:buAutoNum type="alphaLcParenR"/>
            </a:pPr>
            <a:r>
              <a:rPr lang="it-IT" dirty="0" smtClean="0"/>
              <a:t>The turbulent mode coupling instability (TMCI) in the transverse plane</a:t>
            </a:r>
          </a:p>
          <a:p>
            <a:endParaRPr lang="it-IT" dirty="0"/>
          </a:p>
          <a:p>
            <a:r>
              <a:rPr lang="it-IT" sz="2000" dirty="0" smtClean="0">
                <a:solidFill>
                  <a:srgbClr val="0000CC"/>
                </a:solidFill>
              </a:rPr>
              <a:t>Multibunch instabilities and effects</a:t>
            </a:r>
          </a:p>
          <a:p>
            <a:endParaRPr lang="it-IT" sz="1000" dirty="0" smtClean="0"/>
          </a:p>
          <a:p>
            <a:pPr marL="342900" indent="-342900">
              <a:spcAft>
                <a:spcPts val="400"/>
              </a:spcAft>
              <a:buAutoNum type="alphaLcParenR"/>
            </a:pPr>
            <a:r>
              <a:rPr lang="it-IT" dirty="0" smtClean="0"/>
              <a:t>Resistive wall instability</a:t>
            </a:r>
          </a:p>
          <a:p>
            <a:pPr marL="342900" indent="-342900">
              <a:spcAft>
                <a:spcPts val="400"/>
              </a:spcAft>
              <a:buAutoNum type="alphaLcParenR"/>
            </a:pPr>
            <a:r>
              <a:rPr lang="it-IT" dirty="0" smtClean="0"/>
              <a:t>Instabilities due to beam interaction with higher order modes (HOM) trapped</a:t>
            </a:r>
          </a:p>
          <a:p>
            <a:pPr>
              <a:spcAft>
                <a:spcPts val="400"/>
              </a:spcAft>
            </a:pPr>
            <a:r>
              <a:rPr lang="it-IT" dirty="0"/>
              <a:t> </a:t>
            </a:r>
            <a:r>
              <a:rPr lang="it-IT" dirty="0" smtClean="0"/>
              <a:t>      in the vacuum chamber componens, both transverse and longitudinal</a:t>
            </a:r>
          </a:p>
          <a:p>
            <a:pPr marL="342900" indent="-342900">
              <a:spcAft>
                <a:spcPts val="400"/>
              </a:spcAft>
              <a:buAutoNum type="alphaLcParenR" startAt="3"/>
            </a:pPr>
            <a:r>
              <a:rPr lang="it-IT" dirty="0" smtClean="0"/>
              <a:t>Shift of betatron frequencies due to quadrupolar resistive wall wake fields </a:t>
            </a:r>
          </a:p>
          <a:p>
            <a:pPr marL="342900" indent="-342900">
              <a:spcAft>
                <a:spcPts val="400"/>
              </a:spcAft>
              <a:buAutoNum type="alphaLcParenR" startAt="3"/>
            </a:pPr>
            <a:r>
              <a:rPr lang="it-IT" dirty="0" smtClean="0"/>
              <a:t>Transient beam loading effects of non-uniform beam pattern/gaps</a:t>
            </a:r>
          </a:p>
          <a:p>
            <a:pPr marL="342900" indent="-342900">
              <a:spcAft>
                <a:spcPts val="400"/>
              </a:spcAft>
              <a:buAutoNum type="alphaLcParenR" startAt="3"/>
            </a:pPr>
            <a:r>
              <a:rPr lang="it-IT" dirty="0" smtClean="0"/>
              <a:t>Overheating of the vacuum chamber components/hardware</a:t>
            </a:r>
          </a:p>
          <a:p>
            <a:endParaRPr lang="it-IT" dirty="0" smtClean="0"/>
          </a:p>
        </p:txBody>
      </p:sp>
      <p:sp>
        <p:nvSpPr>
          <p:cNvPr id="4" name="TextBox 3"/>
          <p:cNvSpPr txBox="1"/>
          <p:nvPr/>
        </p:nvSpPr>
        <p:spPr>
          <a:xfrm>
            <a:off x="755576" y="5393760"/>
            <a:ext cx="7344816" cy="646331"/>
          </a:xfrm>
          <a:prstGeom prst="rect">
            <a:avLst/>
          </a:prstGeom>
          <a:noFill/>
          <a:ln>
            <a:solidFill>
              <a:srgbClr val="FF0000"/>
            </a:solidFill>
          </a:ln>
        </p:spPr>
        <p:txBody>
          <a:bodyPr wrap="square" rtlCol="0">
            <a:spAutoFit/>
          </a:bodyPr>
          <a:lstStyle/>
          <a:p>
            <a:r>
              <a:rPr lang="it-IT" dirty="0" smtClean="0">
                <a:solidFill>
                  <a:srgbClr val="C00000"/>
                </a:solidFill>
              </a:rPr>
              <a:t>Possible deliverables</a:t>
            </a:r>
            <a:r>
              <a:rPr lang="it-IT" dirty="0" smtClean="0"/>
              <a:t>: DR impedance model, design specification of the low impedance vacuum chamber components, performance specification</a:t>
            </a:r>
            <a:endParaRPr lang="it-IT" dirty="0"/>
          </a:p>
        </p:txBody>
      </p:sp>
    </p:spTree>
    <p:extLst>
      <p:ext uri="{BB962C8B-B14F-4D97-AF65-F5344CB8AC3E}">
        <p14:creationId xmlns:p14="http://schemas.microsoft.com/office/powerpoint/2010/main" val="3373299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85303"/>
            <a:ext cx="7920880" cy="461665"/>
          </a:xfrm>
          <a:prstGeom prst="rect">
            <a:avLst/>
          </a:prstGeom>
          <a:noFill/>
        </p:spPr>
        <p:txBody>
          <a:bodyPr wrap="square" rtlCol="0">
            <a:spAutoFit/>
          </a:bodyPr>
          <a:lstStyle/>
          <a:p>
            <a:r>
              <a:rPr lang="it-IT" sz="2400" dirty="0" smtClean="0">
                <a:solidFill>
                  <a:srgbClr val="0000CC"/>
                </a:solidFill>
                <a:latin typeface="Arial" panose="020B0604020202020204" pitchFamily="34" charset="0"/>
                <a:cs typeface="Arial" panose="020B0604020202020204" pitchFamily="34" charset="0"/>
              </a:rPr>
              <a:t>WBS</a:t>
            </a:r>
            <a:r>
              <a:rPr lang="it-IT" sz="2400" dirty="0" smtClean="0">
                <a:latin typeface="Arial" panose="020B0604020202020204" pitchFamily="34" charset="0"/>
                <a:cs typeface="Arial" panose="020B0604020202020204" pitchFamily="34" charset="0"/>
              </a:rPr>
              <a:t>: work item oriented versus work package oriented</a:t>
            </a:r>
            <a:endParaRPr lang="it-IT" sz="2400" dirty="0">
              <a:latin typeface="Arial" panose="020B0604020202020204" pitchFamily="34" charset="0"/>
              <a:cs typeface="Arial" panose="020B0604020202020204" pitchFamily="34"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415" y="1052736"/>
            <a:ext cx="8059721" cy="327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77872" y="4869160"/>
            <a:ext cx="7272808" cy="1323439"/>
          </a:xfrm>
          <a:prstGeom prst="rect">
            <a:avLst/>
          </a:prstGeom>
          <a:noFill/>
        </p:spPr>
        <p:txBody>
          <a:bodyPr wrap="square" rtlCol="0">
            <a:spAutoFit/>
          </a:bodyPr>
          <a:lstStyle/>
          <a:p>
            <a:pPr algn="just">
              <a:spcAft>
                <a:spcPts val="1600"/>
              </a:spcAft>
            </a:pPr>
            <a:r>
              <a:rPr lang="en-US" sz="2000" dirty="0">
                <a:latin typeface="Arial" panose="020B0604020202020204" pitchFamily="34" charset="0"/>
                <a:cs typeface="Arial" panose="020B0604020202020204" pitchFamily="34" charset="0"/>
              </a:rPr>
              <a:t>I am strongly in favor of the Work Oriented WBS. The Work Package oriented WBS seems to be a bit artificial since the people studying the collective effects (often the same) are separated in two different groups </a:t>
            </a:r>
            <a:endParaRPr lang="it-IT" sz="2000" dirty="0">
              <a:latin typeface="Arial" panose="020B0604020202020204" pitchFamily="34" charset="0"/>
              <a:cs typeface="Arial" panose="020B0604020202020204" pitchFamily="34" charset="0"/>
            </a:endParaRPr>
          </a:p>
        </p:txBody>
      </p:sp>
      <p:sp>
        <p:nvSpPr>
          <p:cNvPr id="4" name="Oval 3"/>
          <p:cNvSpPr/>
          <p:nvPr/>
        </p:nvSpPr>
        <p:spPr>
          <a:xfrm>
            <a:off x="467544" y="3573016"/>
            <a:ext cx="8280920" cy="93610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 4"/>
          <p:cNvSpPr/>
          <p:nvPr/>
        </p:nvSpPr>
        <p:spPr>
          <a:xfrm>
            <a:off x="2849480" y="2060848"/>
            <a:ext cx="5898984" cy="6280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8005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5736" y="404664"/>
            <a:ext cx="4464496" cy="461665"/>
          </a:xfrm>
          <a:prstGeom prst="rect">
            <a:avLst/>
          </a:prstGeom>
          <a:noFill/>
        </p:spPr>
        <p:txBody>
          <a:bodyPr wrap="square" rtlCol="0">
            <a:spAutoFit/>
          </a:bodyPr>
          <a:lstStyle/>
          <a:p>
            <a:r>
              <a:rPr lang="it-IT" sz="2400" dirty="0" smtClean="0">
                <a:latin typeface="Arial" panose="020B0604020202020204" pitchFamily="34" charset="0"/>
                <a:cs typeface="Arial" panose="020B0604020202020204" pitchFamily="34" charset="0"/>
              </a:rPr>
              <a:t>Proposed Work Oriented WBS</a:t>
            </a:r>
            <a:endParaRPr lang="it-IT" sz="2400"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93874117"/>
              </p:ext>
            </p:extLst>
          </p:nvPr>
        </p:nvGraphicFramePr>
        <p:xfrm>
          <a:off x="107504" y="1196755"/>
          <a:ext cx="8964000" cy="5450197"/>
        </p:xfrm>
        <a:graphic>
          <a:graphicData uri="http://schemas.openxmlformats.org/drawingml/2006/table">
            <a:tbl>
              <a:tblPr firstRow="1" bandRow="1">
                <a:tableStyleId>{5C22544A-7EE6-4342-B048-85BDC9FD1C3A}</a:tableStyleId>
              </a:tblPr>
              <a:tblGrid>
                <a:gridCol w="1548000"/>
                <a:gridCol w="1440000"/>
                <a:gridCol w="2520000"/>
                <a:gridCol w="2376000"/>
                <a:gridCol w="1080000"/>
              </a:tblGrid>
              <a:tr h="685354">
                <a:tc>
                  <a:txBody>
                    <a:bodyPr/>
                    <a:lstStyle/>
                    <a:p>
                      <a:r>
                        <a:rPr lang="it-IT" dirty="0" smtClean="0"/>
                        <a:t>System coordinator</a:t>
                      </a:r>
                      <a:endParaRPr lang="it-IT" dirty="0"/>
                    </a:p>
                  </a:txBody>
                  <a:tcPr/>
                </a:tc>
                <a:tc>
                  <a:txBody>
                    <a:bodyPr/>
                    <a:lstStyle/>
                    <a:p>
                      <a:r>
                        <a:rPr lang="it-IT" dirty="0" smtClean="0"/>
                        <a:t>Area systems</a:t>
                      </a:r>
                      <a:endParaRPr lang="it-IT" dirty="0"/>
                    </a:p>
                  </a:txBody>
                  <a:tcPr/>
                </a:tc>
                <a:tc>
                  <a:txBody>
                    <a:bodyPr/>
                    <a:lstStyle/>
                    <a:p>
                      <a:r>
                        <a:rPr lang="it-IT" dirty="0" smtClean="0"/>
                        <a:t>Item</a:t>
                      </a:r>
                      <a:endParaRPr lang="it-IT" dirty="0"/>
                    </a:p>
                  </a:txBody>
                  <a:tcPr/>
                </a:tc>
                <a:tc>
                  <a:txBody>
                    <a:bodyPr/>
                    <a:lstStyle/>
                    <a:p>
                      <a:r>
                        <a:rPr lang="it-IT" dirty="0" smtClean="0"/>
                        <a:t>Deliverables</a:t>
                      </a:r>
                      <a:endParaRPr lang="it-IT" dirty="0"/>
                    </a:p>
                  </a:txBody>
                  <a:tcPr/>
                </a:tc>
                <a:tc>
                  <a:txBody>
                    <a:bodyPr/>
                    <a:lstStyle/>
                    <a:p>
                      <a:r>
                        <a:rPr lang="it-IT" dirty="0" smtClean="0"/>
                        <a:t>Resource</a:t>
                      </a:r>
                      <a:endParaRPr lang="it-IT" dirty="0"/>
                    </a:p>
                  </a:txBody>
                  <a:tcPr/>
                </a:tc>
              </a:tr>
              <a:tr h="620083">
                <a:tc rowSpan="9">
                  <a:txBody>
                    <a:bodyPr/>
                    <a:lstStyle/>
                    <a:p>
                      <a:r>
                        <a:rPr lang="it-IT" sz="1600" dirty="0" smtClean="0"/>
                        <a:t>Representative of WP13,</a:t>
                      </a:r>
                    </a:p>
                    <a:p>
                      <a:r>
                        <a:rPr lang="it-IT" sz="1600" dirty="0" smtClean="0"/>
                        <a:t>Group Leader</a:t>
                      </a:r>
                      <a:endParaRPr lang="it-IT" sz="1600" dirty="0"/>
                    </a:p>
                  </a:txBody>
                  <a:tcPr/>
                </a:tc>
                <a:tc rowSpan="9">
                  <a:txBody>
                    <a:bodyPr/>
                    <a:lstStyle/>
                    <a:p>
                      <a:r>
                        <a:rPr lang="it-IT" sz="1600" dirty="0" smtClean="0"/>
                        <a:t>WP13</a:t>
                      </a:r>
                    </a:p>
                    <a:p>
                      <a:r>
                        <a:rPr lang="it-IT" sz="1600" dirty="0" smtClean="0"/>
                        <a:t>Beam Dynamics</a:t>
                      </a:r>
                      <a:endParaRPr lang="it-IT" sz="1600" dirty="0"/>
                    </a:p>
                  </a:txBody>
                  <a:tcPr/>
                </a:tc>
                <a:tc>
                  <a:txBody>
                    <a:bodyPr/>
                    <a:lstStyle/>
                    <a:p>
                      <a:r>
                        <a:rPr lang="it-IT" sz="1600" dirty="0" smtClean="0"/>
                        <a:t>Ion trapping and fast ion instability</a:t>
                      </a:r>
                      <a:endParaRPr lang="it-IT" sz="1600" dirty="0"/>
                    </a:p>
                  </a:txBody>
                  <a:tcPr/>
                </a:tc>
                <a:tc>
                  <a:txBody>
                    <a:bodyPr/>
                    <a:lstStyle/>
                    <a:p>
                      <a:r>
                        <a:rPr lang="it-IT" sz="1600" dirty="0" smtClean="0"/>
                        <a:t>Performance specification</a:t>
                      </a:r>
                      <a:endParaRPr lang="it-IT" sz="1600" dirty="0"/>
                    </a:p>
                  </a:txBody>
                  <a:tcPr/>
                </a:tc>
                <a:tc>
                  <a:txBody>
                    <a:bodyPr/>
                    <a:lstStyle/>
                    <a:p>
                      <a:r>
                        <a:rPr lang="it-IT" sz="1600" dirty="0" smtClean="0"/>
                        <a:t>TP-WP13</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Electron cloud instability</a:t>
                      </a:r>
                      <a:endParaRPr lang="it-IT" sz="1600" dirty="0"/>
                    </a:p>
                  </a:txBody>
                  <a:tcPr/>
                </a:tc>
                <a:tc>
                  <a:txBody>
                    <a:bodyPr/>
                    <a:lstStyle/>
                    <a:p>
                      <a:r>
                        <a:rPr lang="it-IT" sz="1600" dirty="0" smtClean="0"/>
                        <a:t>Performance specification</a:t>
                      </a:r>
                      <a:endParaRPr lang="it-IT" sz="1600" dirty="0"/>
                    </a:p>
                  </a:txBody>
                  <a:tcPr/>
                </a:tc>
                <a:tc>
                  <a:txBody>
                    <a:bodyPr/>
                    <a:lstStyle/>
                    <a:p>
                      <a:r>
                        <a:rPr lang="it-IT" sz="1600" dirty="0" smtClean="0"/>
                        <a:t>TP-WP13</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Fast feedback system design</a:t>
                      </a:r>
                      <a:endParaRPr lang="it-IT" sz="1600" dirty="0"/>
                    </a:p>
                  </a:txBody>
                  <a:tcPr/>
                </a:tc>
                <a:tc>
                  <a:txBody>
                    <a:bodyPr/>
                    <a:lstStyle/>
                    <a:p>
                      <a:r>
                        <a:rPr lang="it-IT" sz="1600" dirty="0" smtClean="0"/>
                        <a:t>System design;</a:t>
                      </a:r>
                      <a:r>
                        <a:rPr lang="it-IT" sz="1600" baseline="0" dirty="0" smtClean="0"/>
                        <a:t> coasting</a:t>
                      </a:r>
                      <a:endParaRPr lang="it-IT" sz="1600" dirty="0"/>
                    </a:p>
                  </a:txBody>
                  <a:tcPr/>
                </a:tc>
                <a:tc>
                  <a:txBody>
                    <a:bodyPr/>
                    <a:lstStyle/>
                    <a:p>
                      <a:r>
                        <a:rPr lang="it-IT" sz="1600" dirty="0" smtClean="0"/>
                        <a:t>TP-WP13</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Fast feedback system test</a:t>
                      </a:r>
                      <a:endParaRPr lang="it-IT" sz="1600" dirty="0"/>
                    </a:p>
                  </a:txBody>
                  <a:tcPr/>
                </a:tc>
                <a:tc>
                  <a:txBody>
                    <a:bodyPr/>
                    <a:lstStyle/>
                    <a:p>
                      <a:r>
                        <a:rPr lang="it-IT" sz="1600" dirty="0" smtClean="0"/>
                        <a:t>Performance specification</a:t>
                      </a:r>
                      <a:endParaRPr lang="it-IT" sz="1600" dirty="0"/>
                    </a:p>
                  </a:txBody>
                  <a:tcPr/>
                </a:tc>
                <a:tc>
                  <a:txBody>
                    <a:bodyPr/>
                    <a:lstStyle/>
                    <a:p>
                      <a:r>
                        <a:rPr lang="it-IT" sz="1600" dirty="0" smtClean="0"/>
                        <a:t>TP-WP13</a:t>
                      </a:r>
                      <a:endParaRPr lang="it-IT" sz="1600" dirty="0"/>
                    </a:p>
                  </a:txBody>
                  <a:tcPr/>
                </a:tc>
              </a:tr>
              <a:tr h="620083">
                <a:tc vMerge="1">
                  <a:txBody>
                    <a:bodyPr/>
                    <a:lstStyle/>
                    <a:p>
                      <a:endParaRPr lang="it-IT" dirty="0"/>
                    </a:p>
                  </a:txBody>
                  <a:tcPr/>
                </a:tc>
                <a:tc vMerge="1">
                  <a:txBody>
                    <a:bodyPr/>
                    <a:lstStyle/>
                    <a:p>
                      <a:endParaRPr lang="it-IT" dirty="0"/>
                    </a:p>
                  </a:txBody>
                  <a:tcPr/>
                </a:tc>
                <a:tc>
                  <a:txBody>
                    <a:bodyPr/>
                    <a:lstStyle/>
                    <a:p>
                      <a:r>
                        <a:rPr lang="it-IT" sz="1600" dirty="0" smtClean="0"/>
                        <a:t>Vaccum chamber to reduce SEY in positron DR</a:t>
                      </a:r>
                      <a:endParaRPr lang="it-IT" sz="1600" dirty="0"/>
                    </a:p>
                  </a:txBody>
                  <a:tcPr/>
                </a:tc>
                <a:tc>
                  <a:txBody>
                    <a:bodyPr/>
                    <a:lstStyle/>
                    <a:p>
                      <a:r>
                        <a:rPr lang="it-IT" sz="1600" dirty="0" smtClean="0"/>
                        <a:t>Design specificaion</a:t>
                      </a:r>
                      <a:endParaRPr lang="it-IT" sz="1600" dirty="0"/>
                    </a:p>
                  </a:txBody>
                  <a:tcPr/>
                </a:tc>
                <a:tc>
                  <a:txBody>
                    <a:bodyPr/>
                    <a:lstStyle/>
                    <a:p>
                      <a:r>
                        <a:rPr lang="it-IT" sz="1600" dirty="0" smtClean="0"/>
                        <a:t>TP-WP13</a:t>
                      </a:r>
                      <a:endParaRPr lang="it-IT" sz="1600" dirty="0"/>
                    </a:p>
                  </a:txBody>
                  <a:tcPr/>
                </a:tc>
              </a:tr>
              <a:tr h="1142257">
                <a:tc vMerge="1">
                  <a:txBody>
                    <a:bodyPr/>
                    <a:lstStyle/>
                    <a:p>
                      <a:endParaRPr lang="it-IT" dirty="0"/>
                    </a:p>
                  </a:txBody>
                  <a:tcPr/>
                </a:tc>
                <a:tc vMerge="1">
                  <a:txBody>
                    <a:bodyPr/>
                    <a:lstStyle/>
                    <a:p>
                      <a:endParaRPr lang="it-IT" dirty="0"/>
                    </a:p>
                  </a:txBody>
                  <a:tcPr/>
                </a:tc>
                <a:tc>
                  <a:txBody>
                    <a:bodyPr/>
                    <a:lstStyle/>
                    <a:p>
                      <a:r>
                        <a:rPr lang="it-IT" sz="1600" dirty="0" smtClean="0"/>
                        <a:t>Impedance related</a:t>
                      </a:r>
                      <a:r>
                        <a:rPr lang="it-IT" sz="1600" baseline="0" dirty="0" smtClean="0"/>
                        <a:t> effects and instabilities</a:t>
                      </a:r>
                      <a:endParaRPr lang="it-IT" sz="1600" dirty="0"/>
                    </a:p>
                  </a:txBody>
                  <a:tcPr/>
                </a:tc>
                <a:tc>
                  <a:txBody>
                    <a:bodyPr/>
                    <a:lstStyle/>
                    <a:p>
                      <a:r>
                        <a:rPr lang="it-IT" sz="1600" dirty="0" smtClean="0"/>
                        <a:t>DR impedance model; design of low impedance components;</a:t>
                      </a:r>
                      <a:r>
                        <a:rPr lang="it-IT" sz="1600" baseline="0" dirty="0" smtClean="0"/>
                        <a:t> performance specification</a:t>
                      </a:r>
                      <a:endParaRPr lang="it-IT" sz="1600" dirty="0"/>
                    </a:p>
                  </a:txBody>
                  <a:tcPr/>
                </a:tc>
                <a:tc>
                  <a:txBody>
                    <a:bodyPr/>
                    <a:lstStyle/>
                    <a:p>
                      <a:r>
                        <a:rPr lang="it-IT" sz="1600" dirty="0" smtClean="0"/>
                        <a:t>EDR</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Space</a:t>
                      </a:r>
                      <a:r>
                        <a:rPr lang="it-IT" sz="1600" baseline="0" dirty="0" smtClean="0"/>
                        <a:t> charge effects</a:t>
                      </a:r>
                      <a:endParaRPr lang="it-IT" sz="1600" dirty="0"/>
                    </a:p>
                  </a:txBody>
                  <a:tcPr/>
                </a:tc>
                <a:tc>
                  <a:txBody>
                    <a:bodyPr/>
                    <a:lstStyle/>
                    <a:p>
                      <a:r>
                        <a:rPr lang="it-IT" sz="1600" dirty="0" smtClean="0"/>
                        <a:t>Performance specification</a:t>
                      </a:r>
                      <a:endParaRPr lang="it-IT" sz="1600" dirty="0"/>
                    </a:p>
                  </a:txBody>
                  <a:tcPr/>
                </a:tc>
                <a:tc>
                  <a:txBody>
                    <a:bodyPr/>
                    <a:lstStyle/>
                    <a:p>
                      <a:r>
                        <a:rPr lang="it-IT" sz="1600" dirty="0" smtClean="0"/>
                        <a:t>EDR</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Intrabeam scattering</a:t>
                      </a:r>
                      <a:endParaRPr lang="it-IT" sz="1600" dirty="0"/>
                    </a:p>
                  </a:txBody>
                  <a:tcPr/>
                </a:tc>
                <a:tc>
                  <a:txBody>
                    <a:bodyPr/>
                    <a:lstStyle/>
                    <a:p>
                      <a:r>
                        <a:rPr lang="it-IT" sz="1600" dirty="0" smtClean="0"/>
                        <a:t>Performance specification</a:t>
                      </a:r>
                      <a:endParaRPr lang="it-IT" sz="1600" dirty="0"/>
                    </a:p>
                  </a:txBody>
                  <a:tcPr/>
                </a:tc>
                <a:tc>
                  <a:txBody>
                    <a:bodyPr/>
                    <a:lstStyle/>
                    <a:p>
                      <a:r>
                        <a:rPr lang="it-IT" sz="1600" dirty="0" smtClean="0"/>
                        <a:t>EDR</a:t>
                      </a:r>
                      <a:endParaRPr lang="it-IT" sz="1600" dirty="0"/>
                    </a:p>
                  </a:txBody>
                  <a:tcPr/>
                </a:tc>
              </a:tr>
              <a:tr h="397070">
                <a:tc vMerge="1">
                  <a:txBody>
                    <a:bodyPr/>
                    <a:lstStyle/>
                    <a:p>
                      <a:endParaRPr lang="it-IT" dirty="0"/>
                    </a:p>
                  </a:txBody>
                  <a:tcPr/>
                </a:tc>
                <a:tc vMerge="1">
                  <a:txBody>
                    <a:bodyPr/>
                    <a:lstStyle/>
                    <a:p>
                      <a:endParaRPr lang="it-IT" dirty="0"/>
                    </a:p>
                  </a:txBody>
                  <a:tcPr/>
                </a:tc>
                <a:tc>
                  <a:txBody>
                    <a:bodyPr/>
                    <a:lstStyle/>
                    <a:p>
                      <a:r>
                        <a:rPr lang="it-IT" sz="1600" dirty="0" smtClean="0"/>
                        <a:t>Transient beam loading</a:t>
                      </a:r>
                      <a:endParaRPr lang="it-IT" sz="1600" dirty="0"/>
                    </a:p>
                  </a:txBody>
                  <a:tcPr/>
                </a:tc>
                <a:tc>
                  <a:txBody>
                    <a:bodyPr/>
                    <a:lstStyle/>
                    <a:p>
                      <a:r>
                        <a:rPr lang="it-IT" sz="1600" dirty="0" smtClean="0"/>
                        <a:t>Perfomance specification</a:t>
                      </a:r>
                      <a:endParaRPr lang="it-IT" sz="1600" dirty="0"/>
                    </a:p>
                  </a:txBody>
                  <a:tcPr/>
                </a:tc>
                <a:tc>
                  <a:txBody>
                    <a:bodyPr/>
                    <a:lstStyle/>
                    <a:p>
                      <a:r>
                        <a:rPr lang="it-IT" sz="1600" dirty="0" smtClean="0"/>
                        <a:t>EDR</a:t>
                      </a:r>
                      <a:endParaRPr lang="it-IT" sz="1600" dirty="0"/>
                    </a:p>
                  </a:txBody>
                  <a:tcPr/>
                </a:tc>
              </a:tr>
            </a:tbl>
          </a:graphicData>
        </a:graphic>
      </p:graphicFrame>
    </p:spTree>
    <p:extLst>
      <p:ext uri="{BB962C8B-B14F-4D97-AF65-F5344CB8AC3E}">
        <p14:creationId xmlns:p14="http://schemas.microsoft.com/office/powerpoint/2010/main" val="2320036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332656"/>
            <a:ext cx="5616624"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Collaboration and intercommunication with </a:t>
            </a:r>
            <a:r>
              <a:rPr lang="en-US" sz="2400" dirty="0">
                <a:solidFill>
                  <a:srgbClr val="FF0000"/>
                </a:solidFill>
                <a:latin typeface="Arial" panose="020B0604020202020204" pitchFamily="34" charset="0"/>
                <a:cs typeface="Arial" panose="020B0604020202020204" pitchFamily="34" charset="0"/>
              </a:rPr>
              <a:t>WPs</a:t>
            </a:r>
            <a:r>
              <a:rPr lang="en-US" sz="2400" dirty="0">
                <a:latin typeface="Arial" panose="020B0604020202020204" pitchFamily="34" charset="0"/>
                <a:cs typeface="Arial" panose="020B0604020202020204" pitchFamily="34" charset="0"/>
              </a:rPr>
              <a:t> and </a:t>
            </a:r>
            <a:r>
              <a:rPr lang="en-US" sz="2400" dirty="0">
                <a:solidFill>
                  <a:srgbClr val="0000CC"/>
                </a:solidFill>
                <a:latin typeface="Arial" panose="020B0604020202020204" pitchFamily="34" charset="0"/>
                <a:cs typeface="Arial" panose="020B0604020202020204" pitchFamily="34" charset="0"/>
              </a:rPr>
              <a:t>Technical Area systems</a:t>
            </a:r>
            <a:endParaRPr lang="it-IT" sz="2400" dirty="0">
              <a:solidFill>
                <a:srgbClr val="0000CC"/>
              </a:solidFill>
              <a:latin typeface="Arial" panose="020B0604020202020204" pitchFamily="34" charset="0"/>
              <a:cs typeface="Arial" panose="020B0604020202020204" pitchFamily="34" charset="0"/>
            </a:endParaRPr>
          </a:p>
        </p:txBody>
      </p:sp>
      <p:sp>
        <p:nvSpPr>
          <p:cNvPr id="3" name="TextBox 2"/>
          <p:cNvSpPr txBox="1"/>
          <p:nvPr/>
        </p:nvSpPr>
        <p:spPr>
          <a:xfrm>
            <a:off x="467544" y="3003816"/>
            <a:ext cx="2160240" cy="707886"/>
          </a:xfrm>
          <a:prstGeom prst="rect">
            <a:avLst/>
          </a:prstGeom>
          <a:noFill/>
          <a:ln>
            <a:solidFill>
              <a:schemeClr val="tx1"/>
            </a:solidFill>
          </a:ln>
        </p:spPr>
        <p:txBody>
          <a:bodyPr wrap="square" rtlCol="0">
            <a:spAutoFit/>
          </a:bodyPr>
          <a:lstStyle/>
          <a:p>
            <a:r>
              <a:rPr lang="it-IT" sz="2000" dirty="0" smtClean="0">
                <a:latin typeface="Arial" panose="020B0604020202020204" pitchFamily="34" charset="0"/>
                <a:cs typeface="Arial" panose="020B0604020202020204" pitchFamily="34" charset="0"/>
              </a:rPr>
              <a:t>WP-13</a:t>
            </a:r>
          </a:p>
          <a:p>
            <a:r>
              <a:rPr lang="it-IT" sz="2000" dirty="0" smtClean="0">
                <a:latin typeface="Arial" panose="020B0604020202020204" pitchFamily="34" charset="0"/>
                <a:cs typeface="Arial" panose="020B0604020202020204" pitchFamily="34" charset="0"/>
              </a:rPr>
              <a:t>Beam Dynamics</a:t>
            </a:r>
            <a:endParaRPr lang="it-IT" sz="2000" dirty="0">
              <a:latin typeface="Arial" panose="020B0604020202020204" pitchFamily="34" charset="0"/>
              <a:cs typeface="Arial" panose="020B0604020202020204" pitchFamily="34" charset="0"/>
            </a:endParaRPr>
          </a:p>
        </p:txBody>
      </p:sp>
      <p:sp>
        <p:nvSpPr>
          <p:cNvPr id="4" name="TextBox 3"/>
          <p:cNvSpPr txBox="1"/>
          <p:nvPr/>
        </p:nvSpPr>
        <p:spPr>
          <a:xfrm>
            <a:off x="3426752" y="1700808"/>
            <a:ext cx="1008112" cy="400110"/>
          </a:xfrm>
          <a:prstGeom prst="rect">
            <a:avLst/>
          </a:prstGeom>
          <a:noFill/>
          <a:ln>
            <a:solidFill>
              <a:srgbClr val="FF0000"/>
            </a:solidFill>
          </a:ln>
        </p:spPr>
        <p:txBody>
          <a:bodyPr wrap="square" rtlCol="0">
            <a:spAutoFit/>
          </a:bodyPr>
          <a:lstStyle/>
          <a:p>
            <a:r>
              <a:rPr lang="it-IT" sz="2000" dirty="0" smtClean="0">
                <a:solidFill>
                  <a:srgbClr val="FF0000"/>
                </a:solidFill>
                <a:latin typeface="Arial" panose="020B0604020202020204" pitchFamily="34" charset="0"/>
                <a:cs typeface="Arial" panose="020B0604020202020204" pitchFamily="34" charset="0"/>
              </a:rPr>
              <a:t>WP-12</a:t>
            </a:r>
            <a:endParaRPr lang="it-IT" sz="2000"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3395880" y="4710233"/>
            <a:ext cx="1080120" cy="400110"/>
          </a:xfrm>
          <a:prstGeom prst="rect">
            <a:avLst/>
          </a:prstGeom>
          <a:noFill/>
          <a:ln>
            <a:solidFill>
              <a:srgbClr val="FF0000"/>
            </a:solidFill>
          </a:ln>
        </p:spPr>
        <p:txBody>
          <a:bodyPr wrap="square" rtlCol="0">
            <a:spAutoFit/>
          </a:bodyPr>
          <a:lstStyle/>
          <a:p>
            <a:r>
              <a:rPr lang="it-IT" sz="2000" dirty="0" smtClean="0">
                <a:solidFill>
                  <a:srgbClr val="FF0000"/>
                </a:solidFill>
                <a:latin typeface="Arial" panose="020B0604020202020204" pitchFamily="34" charset="0"/>
                <a:cs typeface="Arial" panose="020B0604020202020204" pitchFamily="34" charset="0"/>
              </a:rPr>
              <a:t>WP-14</a:t>
            </a:r>
            <a:endParaRPr lang="it-IT" sz="2000" dirty="0">
              <a:solidFill>
                <a:srgbClr val="FF0000"/>
              </a:solidFill>
              <a:latin typeface="Arial" panose="020B0604020202020204" pitchFamily="34" charset="0"/>
              <a:cs typeface="Arial" panose="020B0604020202020204" pitchFamily="34" charset="0"/>
            </a:endParaRPr>
          </a:p>
        </p:txBody>
      </p:sp>
      <p:sp>
        <p:nvSpPr>
          <p:cNvPr id="6" name="TextBox 5"/>
          <p:cNvSpPr txBox="1"/>
          <p:nvPr/>
        </p:nvSpPr>
        <p:spPr>
          <a:xfrm>
            <a:off x="6159576" y="1716832"/>
            <a:ext cx="1296144" cy="400110"/>
          </a:xfrm>
          <a:prstGeom prst="rect">
            <a:avLst/>
          </a:prstGeom>
          <a:noFill/>
          <a:ln>
            <a:solidFill>
              <a:srgbClr val="0000CC"/>
            </a:solidFill>
          </a:ln>
        </p:spPr>
        <p:txBody>
          <a:bodyPr wrap="square" rtlCol="0">
            <a:spAutoFit/>
          </a:bodyPr>
          <a:lstStyle/>
          <a:p>
            <a:r>
              <a:rPr lang="it-IT" sz="2000" dirty="0" smtClean="0">
                <a:solidFill>
                  <a:srgbClr val="0000CC"/>
                </a:solidFill>
                <a:latin typeface="Arial" panose="020B0604020202020204" pitchFamily="34" charset="0"/>
                <a:cs typeface="Arial" panose="020B0604020202020204" pitchFamily="34" charset="0"/>
              </a:rPr>
              <a:t>Vacuum</a:t>
            </a:r>
            <a:endParaRPr lang="it-IT" sz="2000" dirty="0">
              <a:solidFill>
                <a:srgbClr val="0000CC"/>
              </a:solidFill>
              <a:latin typeface="Arial" panose="020B0604020202020204" pitchFamily="34" charset="0"/>
              <a:cs typeface="Arial" panose="020B0604020202020204" pitchFamily="34" charset="0"/>
            </a:endParaRPr>
          </a:p>
        </p:txBody>
      </p:sp>
      <p:sp>
        <p:nvSpPr>
          <p:cNvPr id="7" name="TextBox 6"/>
          <p:cNvSpPr txBox="1"/>
          <p:nvPr/>
        </p:nvSpPr>
        <p:spPr>
          <a:xfrm>
            <a:off x="6228184" y="3068960"/>
            <a:ext cx="613768" cy="400110"/>
          </a:xfrm>
          <a:prstGeom prst="rect">
            <a:avLst/>
          </a:prstGeom>
          <a:noFill/>
          <a:ln>
            <a:solidFill>
              <a:srgbClr val="0000CC"/>
            </a:solidFill>
          </a:ln>
        </p:spPr>
        <p:txBody>
          <a:bodyPr wrap="square" rtlCol="0">
            <a:spAutoFit/>
          </a:bodyPr>
          <a:lstStyle/>
          <a:p>
            <a:r>
              <a:rPr lang="it-IT" sz="2000" dirty="0" smtClean="0">
                <a:solidFill>
                  <a:srgbClr val="0000CC"/>
                </a:solidFill>
                <a:latin typeface="Arial" panose="020B0604020202020204" pitchFamily="34" charset="0"/>
                <a:cs typeface="Arial" panose="020B0604020202020204" pitchFamily="34" charset="0"/>
              </a:rPr>
              <a:t>RF</a:t>
            </a:r>
            <a:endParaRPr lang="it-IT" sz="2000" dirty="0">
              <a:solidFill>
                <a:srgbClr val="0000CC"/>
              </a:solidFill>
              <a:latin typeface="Arial" panose="020B0604020202020204" pitchFamily="34" charset="0"/>
              <a:cs typeface="Arial" panose="020B0604020202020204" pitchFamily="34" charset="0"/>
            </a:endParaRPr>
          </a:p>
        </p:txBody>
      </p:sp>
      <p:sp>
        <p:nvSpPr>
          <p:cNvPr id="8" name="TextBox 7"/>
          <p:cNvSpPr txBox="1"/>
          <p:nvPr/>
        </p:nvSpPr>
        <p:spPr>
          <a:xfrm>
            <a:off x="6300192" y="4710233"/>
            <a:ext cx="1944216" cy="400110"/>
          </a:xfrm>
          <a:prstGeom prst="rect">
            <a:avLst/>
          </a:prstGeom>
          <a:noFill/>
          <a:ln>
            <a:solidFill>
              <a:srgbClr val="0000CC"/>
            </a:solidFill>
          </a:ln>
        </p:spPr>
        <p:txBody>
          <a:bodyPr wrap="square" rtlCol="0">
            <a:spAutoFit/>
          </a:bodyPr>
          <a:lstStyle/>
          <a:p>
            <a:r>
              <a:rPr lang="it-IT" sz="2000" dirty="0" smtClean="0">
                <a:solidFill>
                  <a:srgbClr val="0000CC"/>
                </a:solidFill>
                <a:latin typeface="Arial" panose="020B0604020202020204" pitchFamily="34" charset="0"/>
                <a:cs typeface="Arial" panose="020B0604020202020204" pitchFamily="34" charset="0"/>
              </a:rPr>
              <a:t>Instrumentation</a:t>
            </a:r>
            <a:endParaRPr lang="it-IT" sz="2000" dirty="0">
              <a:solidFill>
                <a:srgbClr val="0000CC"/>
              </a:solidFill>
              <a:latin typeface="Arial" panose="020B0604020202020204" pitchFamily="34" charset="0"/>
              <a:cs typeface="Arial" panose="020B0604020202020204" pitchFamily="34" charset="0"/>
            </a:endParaRPr>
          </a:p>
        </p:txBody>
      </p:sp>
      <p:cxnSp>
        <p:nvCxnSpPr>
          <p:cNvPr id="12" name="Straight Arrow Connector 11"/>
          <p:cNvCxnSpPr>
            <a:stCxn id="3" idx="3"/>
            <a:endCxn id="4" idx="2"/>
          </p:cNvCxnSpPr>
          <p:nvPr/>
        </p:nvCxnSpPr>
        <p:spPr>
          <a:xfrm flipV="1">
            <a:off x="2627784" y="2100918"/>
            <a:ext cx="1303024" cy="125684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3" idx="3"/>
            <a:endCxn id="5" idx="0"/>
          </p:cNvCxnSpPr>
          <p:nvPr/>
        </p:nvCxnSpPr>
        <p:spPr>
          <a:xfrm>
            <a:off x="2627784" y="3357759"/>
            <a:ext cx="1308156" cy="135247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3" idx="3"/>
            <a:endCxn id="6" idx="2"/>
          </p:cNvCxnSpPr>
          <p:nvPr/>
        </p:nvCxnSpPr>
        <p:spPr>
          <a:xfrm flipV="1">
            <a:off x="2627784" y="2116942"/>
            <a:ext cx="4179864" cy="124081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 idx="3"/>
            <a:endCxn id="7" idx="1"/>
          </p:cNvCxnSpPr>
          <p:nvPr/>
        </p:nvCxnSpPr>
        <p:spPr>
          <a:xfrm flipV="1">
            <a:off x="2627784" y="3269015"/>
            <a:ext cx="3600400" cy="88744"/>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3" idx="3"/>
            <a:endCxn id="8" idx="0"/>
          </p:cNvCxnSpPr>
          <p:nvPr/>
        </p:nvCxnSpPr>
        <p:spPr>
          <a:xfrm>
            <a:off x="2627784" y="3357759"/>
            <a:ext cx="4644516" cy="1352474"/>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820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506</Words>
  <Application>Microsoft Office PowerPoint</Application>
  <PresentationFormat>On-screen Show (4:3)</PresentationFormat>
  <Paragraphs>103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Mikhail</dc:creator>
  <cp:lastModifiedBy>Mikhail</cp:lastModifiedBy>
  <cp:revision>48</cp:revision>
  <dcterms:created xsi:type="dcterms:W3CDTF">2021-06-02T08:07:56Z</dcterms:created>
  <dcterms:modified xsi:type="dcterms:W3CDTF">2021-06-07T07:49:19Z</dcterms:modified>
</cp:coreProperties>
</file>